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69" r:id="rId2"/>
    <p:sldId id="295" r:id="rId3"/>
    <p:sldId id="279" r:id="rId4"/>
    <p:sldId id="270" r:id="rId5"/>
    <p:sldId id="308" r:id="rId6"/>
    <p:sldId id="311" r:id="rId7"/>
    <p:sldId id="299" r:id="rId8"/>
    <p:sldId id="271" r:id="rId9"/>
    <p:sldId id="272" r:id="rId10"/>
    <p:sldId id="273" r:id="rId11"/>
    <p:sldId id="278" r:id="rId12"/>
    <p:sldId id="280" r:id="rId13"/>
    <p:sldId id="281" r:id="rId14"/>
    <p:sldId id="283" r:id="rId15"/>
    <p:sldId id="314" r:id="rId16"/>
    <p:sldId id="315" r:id="rId17"/>
    <p:sldId id="316" r:id="rId18"/>
    <p:sldId id="317" r:id="rId19"/>
    <p:sldId id="318" r:id="rId20"/>
    <p:sldId id="319" r:id="rId21"/>
    <p:sldId id="325" r:id="rId22"/>
    <p:sldId id="326" r:id="rId23"/>
    <p:sldId id="327" r:id="rId24"/>
    <p:sldId id="328" r:id="rId25"/>
    <p:sldId id="356" r:id="rId26"/>
    <p:sldId id="357" r:id="rId27"/>
    <p:sldId id="358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06.05.2024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mapu své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zvířete nebo rostliny z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Hedvábné stezky a oblast </a:t>
            </a:r>
            <a:r>
              <a:rPr lang="cs-CZ" dirty="0" err="1"/>
              <a:t>mongolska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Vilém z </a:t>
            </a:r>
            <a:r>
              <a:rPr lang="cs-CZ" dirty="0" err="1"/>
              <a:t>Rubroeku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17748" y="1828800"/>
            <a:ext cx="6192688" cy="4754562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Cestovatel, františkán, spisovatel</a:t>
            </a:r>
          </a:p>
          <a:p>
            <a:pPr rtl="0"/>
            <a:r>
              <a:rPr lang="cs-CZ" dirty="0"/>
              <a:t>První popis </a:t>
            </a:r>
            <a:r>
              <a:rPr lang="cs-CZ" dirty="0" err="1"/>
              <a:t>Karakoromu</a:t>
            </a:r>
            <a:endParaRPr lang="cs-CZ" dirty="0"/>
          </a:p>
          <a:p>
            <a:pPr rtl="0"/>
            <a:r>
              <a:rPr lang="cs-CZ" dirty="0"/>
              <a:t>Práce pro krále  Ludvíka IX. </a:t>
            </a:r>
          </a:p>
          <a:p>
            <a:pPr rtl="0"/>
            <a:r>
              <a:rPr lang="cs-CZ" dirty="0"/>
              <a:t>Na mongolském dvoře v letech 1253-1255</a:t>
            </a:r>
          </a:p>
          <a:p>
            <a:pPr rtl="0"/>
            <a:r>
              <a:rPr lang="cs-CZ" dirty="0"/>
              <a:t>jedna z nejcennějších raných západních zpráv o mongolské kultuře </a:t>
            </a:r>
          </a:p>
          <a:p>
            <a:pPr rtl="0"/>
            <a:r>
              <a:rPr lang="cs-CZ" dirty="0"/>
              <a:t>Itinerarium </a:t>
            </a:r>
            <a:r>
              <a:rPr lang="cs-CZ" dirty="0" err="1"/>
              <a:t>fratris</a:t>
            </a:r>
            <a:r>
              <a:rPr lang="cs-CZ" dirty="0"/>
              <a:t> </a:t>
            </a:r>
            <a:r>
              <a:rPr lang="cs-CZ" dirty="0" err="1"/>
              <a:t>Willielmi</a:t>
            </a:r>
            <a:r>
              <a:rPr lang="cs-CZ" dirty="0"/>
              <a:t> de </a:t>
            </a:r>
            <a:r>
              <a:rPr lang="cs-CZ" dirty="0" err="1"/>
              <a:t>Rubruquis</a:t>
            </a:r>
            <a:r>
              <a:rPr lang="cs-CZ" dirty="0"/>
              <a:t> de </a:t>
            </a:r>
            <a:r>
              <a:rPr lang="cs-CZ" dirty="0" err="1"/>
              <a:t>ordine</a:t>
            </a:r>
            <a:r>
              <a:rPr lang="cs-CZ" dirty="0"/>
              <a:t> </a:t>
            </a:r>
            <a:r>
              <a:rPr lang="cs-CZ" dirty="0" err="1"/>
              <a:t>fratrum</a:t>
            </a:r>
            <a:r>
              <a:rPr lang="cs-CZ" dirty="0"/>
              <a:t> </a:t>
            </a:r>
            <a:r>
              <a:rPr lang="cs-CZ" dirty="0" err="1"/>
              <a:t>Minorum</a:t>
            </a:r>
            <a:r>
              <a:rPr lang="cs-CZ" dirty="0"/>
              <a:t>, </a:t>
            </a:r>
            <a:r>
              <a:rPr lang="cs-CZ" dirty="0" err="1"/>
              <a:t>Galli</a:t>
            </a:r>
            <a:r>
              <a:rPr lang="cs-CZ" dirty="0"/>
              <a:t>, Anno </a:t>
            </a:r>
            <a:r>
              <a:rPr lang="cs-CZ" dirty="0" err="1"/>
              <a:t>gratia</a:t>
            </a:r>
            <a:r>
              <a:rPr lang="cs-CZ" dirty="0"/>
              <a:t> 1253 ad partes </a:t>
            </a:r>
            <a:r>
              <a:rPr lang="cs-CZ" dirty="0" err="1"/>
              <a:t>Orientales</a:t>
            </a:r>
            <a:r>
              <a:rPr lang="cs-CZ" dirty="0"/>
              <a:t> </a:t>
            </a:r>
          </a:p>
        </p:txBody>
      </p:sp>
      <p:pic>
        <p:nvPicPr>
          <p:cNvPr id="4" name="Zástupný obsah 3" descr="Obsah obrázku text, osoba, žlutá, látka&#10;&#10;Popis byl vytvořen automaticky">
            <a:extLst>
              <a:ext uri="{FF2B5EF4-FFF2-40B4-BE49-F238E27FC236}">
                <a16:creationId xmlns:a16="http://schemas.microsoft.com/office/drawing/2014/main" id="{3B4CECBD-59A3-B0F8-A3A7-E4D06B185A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4452" y="850054"/>
            <a:ext cx="5219674" cy="6300892"/>
          </a:xfrm>
        </p:spPr>
      </p:pic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47F62-5AFB-ACD0-A35F-C1D20712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724" y="135802"/>
            <a:ext cx="9753600" cy="1325562"/>
          </a:xfrm>
        </p:spPr>
        <p:txBody>
          <a:bodyPr/>
          <a:lstStyle/>
          <a:p>
            <a:r>
              <a:rPr lang="cs-CZ" dirty="0" err="1"/>
              <a:t>karakorum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43D0DD-4658-E14D-7D72-BCE26040C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976" y="1772816"/>
            <a:ext cx="6328321" cy="439938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centrum metalurgie</a:t>
            </a:r>
          </a:p>
          <a:p>
            <a:r>
              <a:rPr lang="cs-CZ" dirty="0"/>
              <a:t>železné kotle, hroty šípů,  ozdobné kovové předměty</a:t>
            </a:r>
          </a:p>
          <a:p>
            <a:r>
              <a:rPr lang="cs-CZ" dirty="0"/>
              <a:t>Skleněné korálky</a:t>
            </a:r>
          </a:p>
          <a:p>
            <a:r>
              <a:rPr lang="cs-CZ" dirty="0"/>
              <a:t>Keramika: střešní tašky a materiál pro budovy v čínském stylu, vodní potrubí, sochy a různé stolní nádobí</a:t>
            </a:r>
          </a:p>
          <a:p>
            <a:r>
              <a:rPr lang="cs-CZ" dirty="0"/>
              <a:t>Poptávka po porcelánu z Číny zejména modrobílý porcelán </a:t>
            </a:r>
          </a:p>
          <a:p>
            <a:r>
              <a:rPr lang="cs-CZ" dirty="0"/>
              <a:t>Kovová závaží</a:t>
            </a:r>
          </a:p>
          <a:p>
            <a:r>
              <a:rPr lang="cs-CZ" dirty="0"/>
              <a:t>mince</a:t>
            </a:r>
          </a:p>
        </p:txBody>
      </p:sp>
      <p:pic>
        <p:nvPicPr>
          <p:cNvPr id="6" name="Zástupný obsah 5" descr="Obsah obrázku území, venku&#10;&#10;Popis byl vytvořen automaticky">
            <a:extLst>
              <a:ext uri="{FF2B5EF4-FFF2-40B4-BE49-F238E27FC236}">
                <a16:creationId xmlns:a16="http://schemas.microsoft.com/office/drawing/2014/main" id="{DFAE2187-425E-2410-6503-4396A72755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2524" y="798583"/>
            <a:ext cx="4045445" cy="5733979"/>
          </a:xfrm>
        </p:spPr>
      </p:pic>
    </p:spTree>
    <p:extLst>
      <p:ext uri="{BB962C8B-B14F-4D97-AF65-F5344CB8AC3E}">
        <p14:creationId xmlns:p14="http://schemas.microsoft.com/office/powerpoint/2010/main" val="30517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E8708-215C-B3A1-B7E3-1122D4E8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olice, několik&#10;&#10;Popis byl vytvořen automaticky">
            <a:extLst>
              <a:ext uri="{FF2B5EF4-FFF2-40B4-BE49-F238E27FC236}">
                <a16:creationId xmlns:a16="http://schemas.microsoft.com/office/drawing/2014/main" id="{7FBCCF1F-7980-894A-6B89-039ECE1BBC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1557231"/>
            <a:ext cx="5356597" cy="3762172"/>
          </a:xfrm>
        </p:spPr>
      </p:pic>
      <p:pic>
        <p:nvPicPr>
          <p:cNvPr id="8" name="Zástupný obsah 7" descr="Obsah obrázku interiér, vozík, stůl&#10;&#10;Popis byl vytvořen automaticky">
            <a:extLst>
              <a:ext uri="{FF2B5EF4-FFF2-40B4-BE49-F238E27FC236}">
                <a16:creationId xmlns:a16="http://schemas.microsoft.com/office/drawing/2014/main" id="{00E79663-E0BC-D242-3A80-B7118C2793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8162" y="2382558"/>
            <a:ext cx="4413052" cy="2926045"/>
          </a:xfrm>
        </p:spPr>
      </p:pic>
    </p:spTree>
    <p:extLst>
      <p:ext uri="{BB962C8B-B14F-4D97-AF65-F5344CB8AC3E}">
        <p14:creationId xmlns:p14="http://schemas.microsoft.com/office/powerpoint/2010/main" val="36299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BDD65-667E-0BBA-499C-FE8AF902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mince</a:t>
            </a:r>
          </a:p>
        </p:txBody>
      </p:sp>
      <p:pic>
        <p:nvPicPr>
          <p:cNvPr id="6" name="Zástupný obsah 5" descr="Obsah obrázku mince&#10;&#10;Popis byl vytvořen automaticky">
            <a:extLst>
              <a:ext uri="{FF2B5EF4-FFF2-40B4-BE49-F238E27FC236}">
                <a16:creationId xmlns:a16="http://schemas.microsoft.com/office/drawing/2014/main" id="{E1ADE4C8-77E7-EE52-C28F-6C55E4BF8A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08" y="2023666"/>
            <a:ext cx="6295215" cy="3157537"/>
          </a:xfrm>
        </p:spPr>
      </p:pic>
      <p:pic>
        <p:nvPicPr>
          <p:cNvPr id="8" name="Zástupný obsah 7" descr="Obsah obrázku mince&#10;&#10;Popis byl vytvořen automaticky">
            <a:extLst>
              <a:ext uri="{FF2B5EF4-FFF2-40B4-BE49-F238E27FC236}">
                <a16:creationId xmlns:a16="http://schemas.microsoft.com/office/drawing/2014/main" id="{B0725420-3E71-A1BB-7EFA-4F4DD6968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4453" y="2023666"/>
            <a:ext cx="5616624" cy="3103636"/>
          </a:xfrm>
        </p:spPr>
      </p:pic>
    </p:spTree>
    <p:extLst>
      <p:ext uri="{BB962C8B-B14F-4D97-AF65-F5344CB8AC3E}">
        <p14:creationId xmlns:p14="http://schemas.microsoft.com/office/powerpoint/2010/main" val="31743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CF157-D31E-1C6F-9971-26EBB6A2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šamanismus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1866B5-99E2-0319-737F-B91D06FA91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venku&#10;&#10;Popis byl vytvořen automaticky">
            <a:extLst>
              <a:ext uri="{FF2B5EF4-FFF2-40B4-BE49-F238E27FC236}">
                <a16:creationId xmlns:a16="http://schemas.microsoft.com/office/drawing/2014/main" id="{B9FAB49E-2C52-3BC3-97B7-4B1109AA4C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5041" y="1692850"/>
            <a:ext cx="7358741" cy="4909750"/>
          </a:xfrm>
        </p:spPr>
      </p:pic>
    </p:spTree>
    <p:extLst>
      <p:ext uri="{BB962C8B-B14F-4D97-AF65-F5344CB8AC3E}">
        <p14:creationId xmlns:p14="http://schemas.microsoft.com/office/powerpoint/2010/main" val="40635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AE74B-31A5-4886-8EB8-9430E19C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138138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Život x smrt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9E12AA-7B60-4E27-BC9E-2CBB8E996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/>
          <a:p>
            <a:r>
              <a:rPr lang="cs-CZ" sz="2200" dirty="0"/>
              <a:t>Jednotlivec si pokládal otázky týkající se života a smrti</a:t>
            </a:r>
          </a:p>
          <a:p>
            <a:r>
              <a:rPr lang="cs-CZ" sz="2200" dirty="0"/>
              <a:t>Otázky ohledně smrti </a:t>
            </a:r>
          </a:p>
          <a:p>
            <a:r>
              <a:rPr lang="cs-CZ" sz="2200" dirty="0"/>
              <a:t>další otázky se týkaly posmrtného života</a:t>
            </a:r>
          </a:p>
          <a:p>
            <a:r>
              <a:rPr lang="cs-CZ" sz="2200" dirty="0"/>
              <a:t>Otázky nejasnosti života samotného, jeho smyslu a jeho kontroly</a:t>
            </a:r>
          </a:p>
        </p:txBody>
      </p:sp>
      <p:pic>
        <p:nvPicPr>
          <p:cNvPr id="6" name="Obrázek 5" descr="Obsah obrázku text, barevné, zdobené&#10;&#10;Popis byl vytvořen automaticky">
            <a:extLst>
              <a:ext uri="{FF2B5EF4-FFF2-40B4-BE49-F238E27FC236}">
                <a16:creationId xmlns:a16="http://schemas.microsoft.com/office/drawing/2014/main" id="{B5838825-9755-4C2E-9517-ED458F748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" r="2" b="2"/>
          <a:stretch/>
        </p:blipFill>
        <p:spPr>
          <a:xfrm>
            <a:off x="6262479" y="1628800"/>
            <a:ext cx="4708734" cy="45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5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E5D48-62AC-4D73-A92B-69AA3968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Oázy x pustina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CF1FEF-198C-4F28-A32C-BCA8563C4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/>
          <a:p>
            <a:r>
              <a:rPr lang="cs-CZ" dirty="0"/>
              <a:t>Vnější x vnitřní prostředí</a:t>
            </a:r>
          </a:p>
          <a:p>
            <a:r>
              <a:rPr lang="cs-CZ" dirty="0"/>
              <a:t>Nebezpečí x ochrana</a:t>
            </a:r>
          </a:p>
          <a:p>
            <a:r>
              <a:rPr lang="cs-CZ" dirty="0"/>
              <a:t>dualita pořádku x chaosu</a:t>
            </a:r>
          </a:p>
          <a:p>
            <a:r>
              <a:rPr lang="cs-CZ" dirty="0"/>
              <a:t>života x smrti</a:t>
            </a:r>
          </a:p>
        </p:txBody>
      </p:sp>
      <p:pic>
        <p:nvPicPr>
          <p:cNvPr id="6" name="Zástupný obsah 5" descr="Obsah obrázku příroda, exteriér, duna, pobřeží&#10;&#10;Popis byl vytvořen automaticky">
            <a:extLst>
              <a:ext uri="{FF2B5EF4-FFF2-40B4-BE49-F238E27FC236}">
                <a16:creationId xmlns:a16="http://schemas.microsoft.com/office/drawing/2014/main" id="{36186181-9F09-4A83-BDEF-6F39A82FF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692"/>
          <a:stretch/>
        </p:blipFill>
        <p:spPr>
          <a:xfrm>
            <a:off x="6262479" y="1828800"/>
            <a:ext cx="4708734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8207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0947C-A7DE-45E6-893C-FE3AA7C0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8E534-9FB5-4A9B-9196-C74DCE08E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Smysl života</a:t>
            </a:r>
          </a:p>
          <a:p>
            <a:r>
              <a:rPr lang="cs-CZ" dirty="0"/>
              <a:t>Jak žít? Jak se vyrovnat se smrtí a jak to bude po životě?</a:t>
            </a:r>
          </a:p>
          <a:p>
            <a:r>
              <a:rPr lang="cs-CZ" dirty="0"/>
              <a:t>Ochranná božstva hrála svou roli v každém náboženství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4D6E07E-3B10-42F0-A0C4-125F06F45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6095" y="2132856"/>
            <a:ext cx="5910590" cy="3343364"/>
          </a:xfrm>
        </p:spPr>
      </p:pic>
    </p:spTree>
    <p:extLst>
      <p:ext uri="{BB962C8B-B14F-4D97-AF65-F5344CB8AC3E}">
        <p14:creationId xmlns:p14="http://schemas.microsoft.com/office/powerpoint/2010/main" val="33584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1C85F-8AC8-44C4-BF53-92352C1B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/>
          <a:lstStyle/>
          <a:p>
            <a:pPr algn="ctr"/>
            <a:r>
              <a:rPr lang="cs-CZ" dirty="0"/>
              <a:t>šamanismus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7E4E72-8464-4A81-AFA6-0296F8B5F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820" y="1196752"/>
            <a:ext cx="9973701" cy="5495528"/>
          </a:xfrm>
        </p:spPr>
        <p:txBody>
          <a:bodyPr>
            <a:normAutofit/>
          </a:bodyPr>
          <a:lstStyle/>
          <a:p>
            <a:r>
              <a:rPr lang="cs-CZ" dirty="0"/>
              <a:t>Šamanismus je řada tradičních přesvědčení a praktik, které zahrnují schopnost léčit a dokonce někdy způsobovat lidské utrpení </a:t>
            </a:r>
          </a:p>
          <a:p>
            <a:r>
              <a:rPr lang="cs-CZ" dirty="0"/>
              <a:t>Šamanům byla připisována schopnost ovládat počasí, věštění, interpretaci snů, astrální projekci a cestování do horního a dolního světa</a:t>
            </a:r>
          </a:p>
          <a:p>
            <a:r>
              <a:rPr lang="cs-CZ" dirty="0"/>
              <a:t> Šamanismus je založen na předpokladu, že viditelný svět je prostupován neviditelnými silami nebo duchy, které ovlivňují životy živých</a:t>
            </a:r>
          </a:p>
        </p:txBody>
      </p:sp>
    </p:spTree>
    <p:extLst>
      <p:ext uri="{BB962C8B-B14F-4D97-AF65-F5344CB8AC3E}">
        <p14:creationId xmlns:p14="http://schemas.microsoft.com/office/powerpoint/2010/main" val="2132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3D614-48CE-414C-BC8F-C946C9C0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šamanismus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06247-4C4A-457E-B043-CB2039880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469645" cy="4343400"/>
          </a:xfrm>
        </p:spPr>
        <p:txBody>
          <a:bodyPr>
            <a:normAutofit/>
          </a:bodyPr>
          <a:lstStyle/>
          <a:p>
            <a:r>
              <a:rPr lang="cs-CZ" dirty="0"/>
              <a:t>Je to nejstarší způsob uzdravení jedince, který sahá až do doby kamenné</a:t>
            </a:r>
          </a:p>
          <a:p>
            <a:r>
              <a:rPr lang="cs-CZ" dirty="0"/>
              <a:t>Aspekty šamanismu se vyskytly v pozdějších, organizovaných náboženstvích, obecně ve svých mystických a symbolických praktikách </a:t>
            </a:r>
          </a:p>
          <a:p>
            <a:r>
              <a:rPr lang="cs-CZ" dirty="0"/>
              <a:t>Existuje silný šamanistický vliv v </a:t>
            </a:r>
            <a:r>
              <a:rPr lang="cs-CZ" dirty="0" err="1"/>
              <a:t>bónském</a:t>
            </a:r>
            <a:r>
              <a:rPr lang="cs-CZ" dirty="0"/>
              <a:t> náboženství střední Asie, a v tibetském buddhismu </a:t>
            </a:r>
          </a:p>
          <a:p>
            <a:r>
              <a:rPr lang="cs-CZ" dirty="0"/>
              <a:t>Termín „šamanismus“ byl poprvé aplikován i na starověké náboženství </a:t>
            </a:r>
            <a:r>
              <a:rPr lang="cs-CZ" dirty="0" err="1"/>
              <a:t>Turkitů</a:t>
            </a:r>
            <a:r>
              <a:rPr lang="cs-CZ" dirty="0"/>
              <a:t> a Mongolů, Samojedské národy</a:t>
            </a:r>
          </a:p>
        </p:txBody>
      </p:sp>
    </p:spTree>
    <p:extLst>
      <p:ext uri="{BB962C8B-B14F-4D97-AF65-F5344CB8AC3E}">
        <p14:creationId xmlns:p14="http://schemas.microsoft.com/office/powerpoint/2010/main" val="27737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100C8-3090-CFE3-2A4E-3050384E3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6FFE451-23DD-DA1D-8B20-C69D9684B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996" y="426800"/>
            <a:ext cx="7640115" cy="6004399"/>
          </a:xfrm>
        </p:spPr>
      </p:pic>
    </p:spTree>
    <p:extLst>
      <p:ext uri="{BB962C8B-B14F-4D97-AF65-F5344CB8AC3E}">
        <p14:creationId xmlns:p14="http://schemas.microsoft.com/office/powerpoint/2010/main" val="14572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6F8AB-F960-4168-9BD9-A844A357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obloha, tráva, osoba&#10;&#10;Popis byl vytvořen automaticky">
            <a:extLst>
              <a:ext uri="{FF2B5EF4-FFF2-40B4-BE49-F238E27FC236}">
                <a16:creationId xmlns:a16="http://schemas.microsoft.com/office/drawing/2014/main" id="{591E77E1-7723-41B5-ACC7-A7C0B2660B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1387375"/>
            <a:ext cx="5791200" cy="4343399"/>
          </a:xfrm>
        </p:spPr>
      </p:pic>
      <p:pic>
        <p:nvPicPr>
          <p:cNvPr id="8" name="Zástupný obsah 7" descr="Obsah obrázku text, osoba, lidé&#10;&#10;Popis byl vytvořen automaticky">
            <a:extLst>
              <a:ext uri="{FF2B5EF4-FFF2-40B4-BE49-F238E27FC236}">
                <a16:creationId xmlns:a16="http://schemas.microsoft.com/office/drawing/2014/main" id="{83C01963-92F3-48D4-B475-43E89EC1E6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94612" y="1387375"/>
            <a:ext cx="2698961" cy="4343400"/>
          </a:xfrm>
        </p:spPr>
      </p:pic>
    </p:spTree>
    <p:extLst>
      <p:ext uri="{BB962C8B-B14F-4D97-AF65-F5344CB8AC3E}">
        <p14:creationId xmlns:p14="http://schemas.microsoft.com/office/powerpoint/2010/main" val="1706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7CDB17-5D7E-48F8-A7EA-2A4CC6C2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Ongony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E883AAF-8874-40F7-9E61-4B68CF229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2800" y="1828800"/>
            <a:ext cx="3009900" cy="43434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F7B0DB3-9603-415F-8022-34E1BA5144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9117" y="1828800"/>
            <a:ext cx="2455666" cy="4343400"/>
          </a:xfrm>
        </p:spPr>
      </p:pic>
    </p:spTree>
    <p:extLst>
      <p:ext uri="{BB962C8B-B14F-4D97-AF65-F5344CB8AC3E}">
        <p14:creationId xmlns:p14="http://schemas.microsoft.com/office/powerpoint/2010/main" val="311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59C5F-9C0B-4194-AA97-D5454392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budova, země, skála&#10;&#10;Popis byl vytvořen automaticky">
            <a:extLst>
              <a:ext uri="{FF2B5EF4-FFF2-40B4-BE49-F238E27FC236}">
                <a16:creationId xmlns:a16="http://schemas.microsoft.com/office/drawing/2014/main" id="{FCE64B50-F5AF-4977-A5E2-E1CA054442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65658" y="937419"/>
            <a:ext cx="5457508" cy="54575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4E6B35-C84E-4FC0-A609-87F4365DEF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9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7778A-E8C8-4C89-9998-3DDCAE25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budova, kámen&#10;&#10;Popis byl vytvořen automaticky">
            <a:extLst>
              <a:ext uri="{FF2B5EF4-FFF2-40B4-BE49-F238E27FC236}">
                <a16:creationId xmlns:a16="http://schemas.microsoft.com/office/drawing/2014/main" id="{7A3E6655-60BE-4BD2-9038-8D0B332267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3823" y="274638"/>
            <a:ext cx="9037388" cy="67706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6E3139-6F66-4353-B0AC-4D9A6FF3FC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3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172F2-734B-4AF2-AED6-F8C6D6FE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260C1816-F3AF-452E-830C-227BD29DE6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308943"/>
            <a:ext cx="9541444" cy="63609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DD898D-45A7-4678-AE70-6717ACFC1C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5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C2E3C-9DA9-E93A-AF69-10DD4CA1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Tengrismus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5FDFB-10C0-5A0D-6920-0855BB062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541653" cy="4343400"/>
          </a:xfrm>
        </p:spPr>
        <p:txBody>
          <a:bodyPr>
            <a:normAutofit/>
          </a:bodyPr>
          <a:lstStyle/>
          <a:p>
            <a:r>
              <a:rPr lang="cs-CZ" dirty="0" err="1"/>
              <a:t>Tengrismus</a:t>
            </a:r>
            <a:r>
              <a:rPr lang="cs-CZ" dirty="0"/>
              <a:t> byl uctíván v prostředí některých kočovných kmenů Střední Asie</a:t>
            </a:r>
          </a:p>
          <a:p>
            <a:r>
              <a:rPr lang="cs-CZ" dirty="0"/>
              <a:t>Jedná se o starověké náboženství, jehož historie se datuje do 5. - 4. století př.n.l. </a:t>
            </a:r>
            <a:r>
              <a:rPr lang="cs-CZ" dirty="0" err="1"/>
              <a:t>Tengrismus</a:t>
            </a:r>
            <a:r>
              <a:rPr lang="cs-CZ" dirty="0"/>
              <a:t> je náboženstvím, kde postrádáme příkazy, pravidla či modlitební texty. Vše bylo založeno jen ústní tradici a vizuální podobě</a:t>
            </a:r>
          </a:p>
          <a:p>
            <a:r>
              <a:rPr lang="cs-CZ" dirty="0"/>
              <a:t>Ústředním bohem </a:t>
            </a:r>
            <a:r>
              <a:rPr lang="cs-CZ" dirty="0" err="1"/>
              <a:t>Tengrismu</a:t>
            </a:r>
            <a:r>
              <a:rPr lang="cs-CZ" dirty="0"/>
              <a:t> byl nejvyšší bůh – </a:t>
            </a:r>
            <a:r>
              <a:rPr lang="cs-CZ" dirty="0" err="1"/>
              <a:t>Tengri</a:t>
            </a:r>
            <a:r>
              <a:rPr lang="cs-CZ" dirty="0"/>
              <a:t>. </a:t>
            </a:r>
            <a:r>
              <a:rPr lang="cs-CZ" dirty="0" err="1"/>
              <a:t>Tengri</a:t>
            </a:r>
            <a:r>
              <a:rPr lang="cs-CZ" dirty="0"/>
              <a:t> symbolizoval nebe, vesmír, byl hlavním bohem, pánem a duchem kořenu – tedy byl základem všeho. </a:t>
            </a:r>
          </a:p>
        </p:txBody>
      </p:sp>
    </p:spTree>
    <p:extLst>
      <p:ext uri="{BB962C8B-B14F-4D97-AF65-F5344CB8AC3E}">
        <p14:creationId xmlns:p14="http://schemas.microsoft.com/office/powerpoint/2010/main" val="21133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F11C0-B925-4F5E-BDA5-50549150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Bön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27D55-BD18-4052-8ABF-6DD4B4B31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7661" y="2239962"/>
            <a:ext cx="8173501" cy="4343400"/>
          </a:xfrm>
        </p:spPr>
        <p:txBody>
          <a:bodyPr/>
          <a:lstStyle/>
          <a:p>
            <a:r>
              <a:rPr lang="cs-CZ" dirty="0" err="1"/>
              <a:t>Předbudhistická</a:t>
            </a:r>
            <a:r>
              <a:rPr lang="cs-CZ" dirty="0"/>
              <a:t> náboženská tradice Tibetu</a:t>
            </a:r>
          </a:p>
          <a:p>
            <a:r>
              <a:rPr lang="cs-CZ" dirty="0"/>
              <a:t>Vyznačuje se  mystickými rituály, kouzly</a:t>
            </a:r>
          </a:p>
          <a:p>
            <a:r>
              <a:rPr lang="cs-CZ" dirty="0"/>
              <a:t>zahrnuje velký důraz na meditativní praxi</a:t>
            </a:r>
          </a:p>
          <a:p>
            <a:r>
              <a:rPr lang="cs-CZ" dirty="0"/>
              <a:t>Před kulturní revolucí v Číně bylo v regionu více než 300 klášterů patřících tomuto náboženství</a:t>
            </a:r>
          </a:p>
        </p:txBody>
      </p:sp>
    </p:spTree>
    <p:extLst>
      <p:ext uri="{BB962C8B-B14F-4D97-AF65-F5344CB8AC3E}">
        <p14:creationId xmlns:p14="http://schemas.microsoft.com/office/powerpoint/2010/main" val="32054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546AF-444E-4B5C-82FB-8A6FEBB4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ltář&#10;&#10;Popis byl vytvořen automaticky">
            <a:extLst>
              <a:ext uri="{FF2B5EF4-FFF2-40B4-BE49-F238E27FC236}">
                <a16:creationId xmlns:a16="http://schemas.microsoft.com/office/drawing/2014/main" id="{31FF1CE7-208D-4076-9B02-806DEFA31C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692696"/>
            <a:ext cx="4233739" cy="5237162"/>
          </a:xfrm>
        </p:spPr>
      </p:pic>
      <p:pic>
        <p:nvPicPr>
          <p:cNvPr id="8" name="Zástupný obsah 7" descr="Obsah obrázku obloha, budova, exteriér, svatyně&#10;&#10;Popis byl vytvořen automaticky">
            <a:extLst>
              <a:ext uri="{FF2B5EF4-FFF2-40B4-BE49-F238E27FC236}">
                <a16:creationId xmlns:a16="http://schemas.microsoft.com/office/drawing/2014/main" id="{5FC3B140-24E4-4A13-AD5F-CBF648B47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62364" y="1340768"/>
            <a:ext cx="5975773" cy="4388764"/>
          </a:xfrm>
        </p:spPr>
      </p:pic>
    </p:spTree>
    <p:extLst>
      <p:ext uri="{BB962C8B-B14F-4D97-AF65-F5344CB8AC3E}">
        <p14:creationId xmlns:p14="http://schemas.microsoft.com/office/powerpoint/2010/main" val="6923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90FA5-51AA-F296-9CDB-3C6E296B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16632"/>
            <a:ext cx="9753600" cy="1325562"/>
          </a:xfrm>
        </p:spPr>
        <p:txBody>
          <a:bodyPr/>
          <a:lstStyle/>
          <a:p>
            <a:pPr algn="ctr"/>
            <a:r>
              <a:rPr lang="cs-CZ" dirty="0" err="1"/>
              <a:t>naadam</a:t>
            </a:r>
            <a:endParaRPr lang="cs-CZ" dirty="0"/>
          </a:p>
        </p:txBody>
      </p:sp>
      <p:pic>
        <p:nvPicPr>
          <p:cNvPr id="6" name="Zástupný obsah 5" descr="Obsah obrázku tráva, osoba, budova, dav&#10;&#10;Popis byl vytvořen automaticky">
            <a:extLst>
              <a:ext uri="{FF2B5EF4-FFF2-40B4-BE49-F238E27FC236}">
                <a16:creationId xmlns:a16="http://schemas.microsoft.com/office/drawing/2014/main" id="{C5BB8CC7-800B-9B90-7A6C-3936E9202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1600200"/>
            <a:ext cx="5392217" cy="3669335"/>
          </a:xfrm>
        </p:spPr>
      </p:pic>
      <p:pic>
        <p:nvPicPr>
          <p:cNvPr id="8" name="Zástupný obsah 7" descr="Obsah obrázku tráva, osoba, venku, skupina&#10;&#10;Popis byl vytvořen automaticky">
            <a:extLst>
              <a:ext uri="{FF2B5EF4-FFF2-40B4-BE49-F238E27FC236}">
                <a16:creationId xmlns:a16="http://schemas.microsoft.com/office/drawing/2014/main" id="{371371F9-A5DA-FE8F-6AD3-279148B039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4412" y="1600200"/>
            <a:ext cx="5926137" cy="3669335"/>
          </a:xfrm>
        </p:spPr>
      </p:pic>
    </p:spTree>
    <p:extLst>
      <p:ext uri="{BB962C8B-B14F-4D97-AF65-F5344CB8AC3E}">
        <p14:creationId xmlns:p14="http://schemas.microsoft.com/office/powerpoint/2010/main" val="20373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06BB4-8610-254E-7A3C-A8C3BA65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Erdene</a:t>
            </a:r>
            <a:r>
              <a:rPr lang="cs-CZ" dirty="0"/>
              <a:t> </a:t>
            </a:r>
            <a:r>
              <a:rPr lang="cs-CZ" dirty="0" err="1"/>
              <a:t>Zuu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tráva, venku, budova, obloha&#10;&#10;Popis byl vytvořen automaticky">
            <a:extLst>
              <a:ext uri="{FF2B5EF4-FFF2-40B4-BE49-F238E27FC236}">
                <a16:creationId xmlns:a16="http://schemas.microsoft.com/office/drawing/2014/main" id="{87252CFB-7886-2113-9501-070C68ECBF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1722" y="1916832"/>
            <a:ext cx="8965380" cy="440827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AD3C2F-C42B-61B8-50BE-B9722341F7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8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5B548-1D8F-08D6-0A21-DDE12F98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" name="Zástupný obsah 16" descr="Obsah obrázku mapa&#10;&#10;Popis byl vytvořen automaticky">
            <a:extLst>
              <a:ext uri="{FF2B5EF4-FFF2-40B4-BE49-F238E27FC236}">
                <a16:creationId xmlns:a16="http://schemas.microsoft.com/office/drawing/2014/main" id="{D4B28524-1B84-F8C9-636B-E6D53D17F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80" y="691168"/>
            <a:ext cx="11377263" cy="5890666"/>
          </a:xfrm>
        </p:spPr>
      </p:pic>
    </p:spTree>
    <p:extLst>
      <p:ext uri="{BB962C8B-B14F-4D97-AF65-F5344CB8AC3E}">
        <p14:creationId xmlns:p14="http://schemas.microsoft.com/office/powerpoint/2010/main" val="26542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0DB19-AEEF-32CE-128B-80664A12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Erdene</a:t>
            </a:r>
            <a:r>
              <a:rPr lang="cs-CZ" dirty="0"/>
              <a:t> </a:t>
            </a:r>
            <a:r>
              <a:rPr lang="cs-CZ" dirty="0" err="1"/>
              <a:t>Zuu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EF1565-94A5-809A-24B7-6035A3AA6E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Klášter byl znovu otevřen jako muzeum v roce 1965</a:t>
            </a:r>
          </a:p>
          <a:p>
            <a:r>
              <a:rPr lang="cs-CZ" dirty="0"/>
              <a:t>Chrám na západě zasvěcený dospělému Buddhovi je </a:t>
            </a:r>
            <a:r>
              <a:rPr lang="cs-CZ" dirty="0" err="1"/>
              <a:t>Baruun</a:t>
            </a:r>
            <a:r>
              <a:rPr lang="cs-CZ" dirty="0"/>
              <a:t> </a:t>
            </a:r>
            <a:r>
              <a:rPr lang="cs-CZ" dirty="0" err="1"/>
              <a:t>Zuu</a:t>
            </a:r>
            <a:endParaRPr lang="cs-CZ" dirty="0"/>
          </a:p>
          <a:p>
            <a:r>
              <a:rPr lang="cs-CZ" dirty="0"/>
              <a:t>chrám na východě je </a:t>
            </a:r>
            <a:r>
              <a:rPr lang="cs-CZ" dirty="0" err="1"/>
              <a:t>Zuun</a:t>
            </a:r>
            <a:r>
              <a:rPr lang="cs-CZ" dirty="0"/>
              <a:t> </a:t>
            </a:r>
            <a:r>
              <a:rPr lang="cs-CZ" dirty="0" err="1"/>
              <a:t>Zuu</a:t>
            </a:r>
            <a:r>
              <a:rPr lang="cs-CZ" dirty="0"/>
              <a:t>, zasvěcený dospívajícímu Buddhovi</a:t>
            </a:r>
          </a:p>
          <a:p>
            <a:r>
              <a:rPr lang="cs-CZ" dirty="0"/>
              <a:t>V centru je zasvěcen dítěti Buddhovi</a:t>
            </a:r>
          </a:p>
        </p:txBody>
      </p:sp>
      <p:pic>
        <p:nvPicPr>
          <p:cNvPr id="6" name="Zástupný obsah 5" descr="Obsah obrázku text, interiér, položky, rozmanitost&#10;&#10;Popis byl vytvořen automaticky">
            <a:extLst>
              <a:ext uri="{FF2B5EF4-FFF2-40B4-BE49-F238E27FC236}">
                <a16:creationId xmlns:a16="http://schemas.microsoft.com/office/drawing/2014/main" id="{9FEAFC58-BB3F-BAFE-A393-27ACCC997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196773"/>
            <a:ext cx="4708525" cy="3607454"/>
          </a:xfrm>
        </p:spPr>
      </p:pic>
    </p:spTree>
    <p:extLst>
      <p:ext uri="{BB962C8B-B14F-4D97-AF65-F5344CB8AC3E}">
        <p14:creationId xmlns:p14="http://schemas.microsoft.com/office/powerpoint/2010/main" val="14447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4C673-2261-2D55-7D43-6AEB8B233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muzeum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901C5C-775D-AEAA-A0CA-4AA9573CC2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venku, obloha, tráva, území&#10;&#10;Popis byl vytvořen automaticky">
            <a:extLst>
              <a:ext uri="{FF2B5EF4-FFF2-40B4-BE49-F238E27FC236}">
                <a16:creationId xmlns:a16="http://schemas.microsoft.com/office/drawing/2014/main" id="{BFEAB138-5755-F8D6-ECA1-1317890E8F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2990" y="1621046"/>
            <a:ext cx="11002844" cy="5013003"/>
          </a:xfrm>
        </p:spPr>
      </p:pic>
    </p:spTree>
    <p:extLst>
      <p:ext uri="{BB962C8B-B14F-4D97-AF65-F5344CB8AC3E}">
        <p14:creationId xmlns:p14="http://schemas.microsoft.com/office/powerpoint/2010/main" val="20843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BEB91-0147-4364-EDDD-127F94D3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interiér, pouzdro, doplňky&#10;&#10;Popis byl vytvořen automaticky">
            <a:extLst>
              <a:ext uri="{FF2B5EF4-FFF2-40B4-BE49-F238E27FC236}">
                <a16:creationId xmlns:a16="http://schemas.microsoft.com/office/drawing/2014/main" id="{F298E566-86C2-D027-231B-68B7490715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781164"/>
            <a:ext cx="8101284" cy="53910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57690C-17E3-7E6D-ED50-2804EC4F0E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3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A263A-5329-0695-3B02-DB2FCB7F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šachová figurka&#10;&#10;Popis byl vytvořen automaticky">
            <a:extLst>
              <a:ext uri="{FF2B5EF4-FFF2-40B4-BE49-F238E27FC236}">
                <a16:creationId xmlns:a16="http://schemas.microsoft.com/office/drawing/2014/main" id="{EEB19BEF-9E3C-EB2B-0E09-422C8C5C8F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901195"/>
            <a:ext cx="7597228" cy="50556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3609D5-ADFD-2621-39F8-725E12188E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2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BE75E-3253-6F41-17DE-C56585F6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kuchyně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ACAB89-E41C-0181-6C3A-488863BA5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541653" cy="4343400"/>
          </a:xfrm>
        </p:spPr>
        <p:txBody>
          <a:bodyPr/>
          <a:lstStyle/>
          <a:p>
            <a:r>
              <a:rPr lang="cs-CZ" dirty="0" err="1"/>
              <a:t>Buuz</a:t>
            </a:r>
            <a:r>
              <a:rPr lang="cs-CZ" dirty="0"/>
              <a:t>						</a:t>
            </a:r>
            <a:r>
              <a:rPr lang="cs-CZ" dirty="0" err="1"/>
              <a:t>Bansh</a:t>
            </a:r>
            <a:r>
              <a:rPr lang="cs-CZ" dirty="0"/>
              <a:t>					</a:t>
            </a:r>
          </a:p>
        </p:txBody>
      </p:sp>
      <p:pic>
        <p:nvPicPr>
          <p:cNvPr id="6" name="Zástupný obsah 5" descr="Obsah obrázku talíř, stůl, jídlo, nádobí&#10;&#10;Popis byl vytvořen automaticky">
            <a:extLst>
              <a:ext uri="{FF2B5EF4-FFF2-40B4-BE49-F238E27FC236}">
                <a16:creationId xmlns:a16="http://schemas.microsoft.com/office/drawing/2014/main" id="{A0BE1C80-50D2-74CD-27DC-C7FA8288E8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9836" y="2564904"/>
            <a:ext cx="3691111" cy="2764770"/>
          </a:xfrm>
        </p:spPr>
      </p:pic>
      <p:pic>
        <p:nvPicPr>
          <p:cNvPr id="10" name="Obrázek 9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4231B4A7-61B3-4AD3-E058-42F7D089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2" y="2492896"/>
            <a:ext cx="5950397" cy="33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04DBF-CE0C-44EF-A271-F056CD6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kuchyně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5DB520-14C5-7914-7FB8-423B9B4B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1125829" cy="4343400"/>
          </a:xfrm>
        </p:spPr>
        <p:txBody>
          <a:bodyPr/>
          <a:lstStyle/>
          <a:p>
            <a:r>
              <a:rPr lang="cs-CZ" dirty="0" err="1"/>
              <a:t>banshtai</a:t>
            </a:r>
            <a:r>
              <a:rPr lang="cs-CZ" dirty="0"/>
              <a:t> </a:t>
            </a:r>
            <a:r>
              <a:rPr lang="cs-CZ" dirty="0" err="1"/>
              <a:t>tsai</a:t>
            </a:r>
            <a:r>
              <a:rPr lang="cs-CZ" dirty="0"/>
              <a:t>					</a:t>
            </a:r>
            <a:r>
              <a:rPr lang="cs-CZ" dirty="0" err="1"/>
              <a:t>Chašúr</a:t>
            </a:r>
            <a:endParaRPr lang="cs-CZ" dirty="0"/>
          </a:p>
        </p:txBody>
      </p:sp>
      <p:pic>
        <p:nvPicPr>
          <p:cNvPr id="6" name="Zástupný obsah 5" descr="Obsah obrázku jídlo&#10;&#10;Popis byl vytvořen automaticky">
            <a:extLst>
              <a:ext uri="{FF2B5EF4-FFF2-40B4-BE49-F238E27FC236}">
                <a16:creationId xmlns:a16="http://schemas.microsoft.com/office/drawing/2014/main" id="{342736C6-4743-512E-DF11-FC6D7A076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9836" y="2636912"/>
            <a:ext cx="4708525" cy="3137054"/>
          </a:xfrm>
        </p:spPr>
      </p:pic>
      <p:pic>
        <p:nvPicPr>
          <p:cNvPr id="8" name="Obrázek 7" descr="Obsah obrázku interiér, kůže&#10;&#10;Popis byl vytvořen automaticky">
            <a:extLst>
              <a:ext uri="{FF2B5EF4-FFF2-40B4-BE49-F238E27FC236}">
                <a16:creationId xmlns:a16="http://schemas.microsoft.com/office/drawing/2014/main" id="{C75D818F-86C7-7957-0BE4-E99E581B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51" y="2671584"/>
            <a:ext cx="5498069" cy="32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3EB05-7F38-1F12-0821-59E4993D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kuchyně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FCE9A0-6BE1-B54A-62A7-6A3AEEF78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1989925" cy="4343400"/>
          </a:xfrm>
        </p:spPr>
        <p:txBody>
          <a:bodyPr/>
          <a:lstStyle/>
          <a:p>
            <a:r>
              <a:rPr lang="cs-CZ" dirty="0" err="1"/>
              <a:t>Guriltai</a:t>
            </a:r>
            <a:r>
              <a:rPr lang="cs-CZ" dirty="0"/>
              <a:t> </a:t>
            </a:r>
            <a:r>
              <a:rPr lang="cs-CZ" dirty="0" err="1"/>
              <a:t>Shul</a:t>
            </a:r>
            <a:r>
              <a:rPr lang="cs-CZ" dirty="0"/>
              <a:t>						</a:t>
            </a:r>
            <a:r>
              <a:rPr lang="cs-CZ" dirty="0" err="1"/>
              <a:t>Khorkhog</a:t>
            </a:r>
            <a:endParaRPr lang="cs-CZ" dirty="0"/>
          </a:p>
        </p:txBody>
      </p:sp>
      <p:pic>
        <p:nvPicPr>
          <p:cNvPr id="6" name="Zástupný obsah 5" descr="Obsah obrázku jídlo, talíř, zelenina, nádobí&#10;&#10;Popis byl vytvořen automaticky">
            <a:extLst>
              <a:ext uri="{FF2B5EF4-FFF2-40B4-BE49-F238E27FC236}">
                <a16:creationId xmlns:a16="http://schemas.microsoft.com/office/drawing/2014/main" id="{A0CD2CCB-5985-C710-654B-A2A1E971D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7614" y="2587942"/>
            <a:ext cx="4708525" cy="2825115"/>
          </a:xfrm>
        </p:spPr>
      </p:pic>
      <p:pic>
        <p:nvPicPr>
          <p:cNvPr id="8" name="Obrázek 7" descr="Obsah obrázku jídlo, nádobí, ragú&#10;&#10;Popis byl vytvořen automaticky">
            <a:extLst>
              <a:ext uri="{FF2B5EF4-FFF2-40B4-BE49-F238E27FC236}">
                <a16:creationId xmlns:a16="http://schemas.microsoft.com/office/drawing/2014/main" id="{DE93836B-A1AB-4C05-A96B-5346C7A7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2585084"/>
            <a:ext cx="4550047" cy="30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05780" y="274638"/>
            <a:ext cx="10565434" cy="1325562"/>
          </a:xfrm>
        </p:spPr>
        <p:txBody>
          <a:bodyPr rtlCol="0"/>
          <a:lstStyle/>
          <a:p>
            <a:pPr algn="ctr" rtl="0"/>
            <a:r>
              <a:rPr lang="cs-CZ" dirty="0"/>
              <a:t>Hedvábné stezky a oblast </a:t>
            </a:r>
            <a:r>
              <a:rPr lang="cs-CZ" dirty="0" err="1"/>
              <a:t>mongolska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cs-CZ" dirty="0"/>
              <a:t>Mongolská říše hraje významnou roli v dějinách Hedvábných stezek</a:t>
            </a:r>
          </a:p>
          <a:p>
            <a:pPr rtl="0"/>
            <a:r>
              <a:rPr lang="cs-CZ" dirty="0"/>
              <a:t>bezpečnější a organizovanější obchod </a:t>
            </a:r>
          </a:p>
          <a:p>
            <a:pPr rtl="0"/>
            <a:r>
              <a:rPr lang="cs-CZ" dirty="0"/>
              <a:t>Z Číny bylo přivezeno hedvábí a porcelán</a:t>
            </a:r>
          </a:p>
          <a:p>
            <a:pPr rtl="0"/>
            <a:r>
              <a:rPr lang="cs-CZ" dirty="0"/>
              <a:t>do Číny se vyvážely  ženšen, kožešiny a jelení rohy</a:t>
            </a:r>
          </a:p>
          <a:p>
            <a:pPr rtl="0"/>
            <a:r>
              <a:rPr lang="cs-CZ" dirty="0"/>
              <a:t>obchod s čajem, parfémy, korálky, klobouky, hřebeny, saténem a příbory…</a:t>
            </a:r>
          </a:p>
        </p:txBody>
      </p:sp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C0D35-53A6-4B19-8127-0EE2B74E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323BF22-829D-4F2F-8DBD-990860CC5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9734" y="919786"/>
            <a:ext cx="8749356" cy="52562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BFE55D-8BFF-47C0-9032-CF87D2D76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1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97860-2170-488F-90A2-25C5F4E9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hora, obloha, exteriér&#10;&#10;Popis byl vytvořen automaticky">
            <a:extLst>
              <a:ext uri="{FF2B5EF4-FFF2-40B4-BE49-F238E27FC236}">
                <a16:creationId xmlns:a16="http://schemas.microsoft.com/office/drawing/2014/main" id="{AFEADF8E-F57B-401E-8898-57015C6964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7" y="274638"/>
            <a:ext cx="11703755" cy="65833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811ADA-5088-41B3-8B92-49429BF7F6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443D4-68F5-EDB6-C7FA-3E0DFB47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pas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734E39B-9319-F8E5-6063-4BFAFFD7C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20" y="428595"/>
            <a:ext cx="4549478" cy="6416333"/>
          </a:xfrm>
        </p:spPr>
      </p:pic>
    </p:spTree>
    <p:extLst>
      <p:ext uri="{BB962C8B-B14F-4D97-AF65-F5344CB8AC3E}">
        <p14:creationId xmlns:p14="http://schemas.microsoft.com/office/powerpoint/2010/main" val="41691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 err="1"/>
              <a:t>Karakorum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861134" cy="4343400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hlavní město Mongolské říše ve 13. století</a:t>
            </a:r>
          </a:p>
          <a:p>
            <a:pPr rtl="0"/>
            <a:r>
              <a:rPr lang="cs-CZ" dirty="0"/>
              <a:t>Pax </a:t>
            </a:r>
            <a:r>
              <a:rPr lang="cs-CZ" dirty="0" err="1"/>
              <a:t>Mongolica</a:t>
            </a:r>
            <a:r>
              <a:rPr lang="cs-CZ" dirty="0"/>
              <a:t>, prosazující, jak jen to bylo možné, mír a určitou míru stability v celé zemi. rozlehlá území pod nadvládou Mongolů</a:t>
            </a:r>
          </a:p>
        </p:txBody>
      </p:sp>
      <p:pic>
        <p:nvPicPr>
          <p:cNvPr id="6" name="Zástupný obsah 5" descr="Obsah obrázku tráva, venku, obloha, pole&#10;&#10;Popis byl vytvořen automaticky">
            <a:extLst>
              <a:ext uri="{FF2B5EF4-FFF2-40B4-BE49-F238E27FC236}">
                <a16:creationId xmlns:a16="http://schemas.microsoft.com/office/drawing/2014/main" id="{0FCD739D-A289-7C7D-8923-DD201AC028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0557" y="2132856"/>
            <a:ext cx="4331765" cy="2898345"/>
          </a:xfr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Klima (vaší země)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cs-CZ" dirty="0"/>
              <a:t>Popište typické počasí ve vaší zemi během celého roku.</a:t>
            </a:r>
          </a:p>
        </p:txBody>
      </p:sp>
      <p:pic>
        <p:nvPicPr>
          <p:cNvPr id="6" name="Zástupný obsah 5" descr="Obsah obrázku tráva, venku, budova, obloha&#10;&#10;Popis byl vytvořen automaticky">
            <a:extLst>
              <a:ext uri="{FF2B5EF4-FFF2-40B4-BE49-F238E27FC236}">
                <a16:creationId xmlns:a16="http://schemas.microsoft.com/office/drawing/2014/main" id="{CBA9C14D-02F2-A70D-5160-B8FB89A0E2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3772" y="478883"/>
            <a:ext cx="11265770" cy="6379117"/>
          </a:xfr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415</TotalTime>
  <Words>638</Words>
  <Application>Microsoft Office PowerPoint</Application>
  <PresentationFormat>Vlastní</PresentationFormat>
  <Paragraphs>87</Paragraphs>
  <Slides>36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Century Gothic</vt:lpstr>
      <vt:lpstr>Prezentace zemí světa</vt:lpstr>
      <vt:lpstr>Hedvábné stezky a oblast mongolska</vt:lpstr>
      <vt:lpstr>Prezentace aplikace PowerPoint</vt:lpstr>
      <vt:lpstr>Prezentace aplikace PowerPoint</vt:lpstr>
      <vt:lpstr>Hedvábné stezky a oblast mongolska</vt:lpstr>
      <vt:lpstr>Prezentace aplikace PowerPoint</vt:lpstr>
      <vt:lpstr>Prezentace aplikace PowerPoint</vt:lpstr>
      <vt:lpstr>pas</vt:lpstr>
      <vt:lpstr>Karakorum</vt:lpstr>
      <vt:lpstr>Klima (vaší země)</vt:lpstr>
      <vt:lpstr>Vilém z Rubroeku</vt:lpstr>
      <vt:lpstr>karakorum</vt:lpstr>
      <vt:lpstr>Prezentace aplikace PowerPoint</vt:lpstr>
      <vt:lpstr>mince</vt:lpstr>
      <vt:lpstr>šamanismus</vt:lpstr>
      <vt:lpstr>Život x smrt</vt:lpstr>
      <vt:lpstr>Oázy x pustina</vt:lpstr>
      <vt:lpstr>náboženství</vt:lpstr>
      <vt:lpstr>šamanismus</vt:lpstr>
      <vt:lpstr>šamanismus</vt:lpstr>
      <vt:lpstr>Prezentace aplikace PowerPoint</vt:lpstr>
      <vt:lpstr>Ongony</vt:lpstr>
      <vt:lpstr>Prezentace aplikace PowerPoint</vt:lpstr>
      <vt:lpstr>Prezentace aplikace PowerPoint</vt:lpstr>
      <vt:lpstr>Prezentace aplikace PowerPoint</vt:lpstr>
      <vt:lpstr>Tengrismus</vt:lpstr>
      <vt:lpstr>Bön</vt:lpstr>
      <vt:lpstr>Prezentace aplikace PowerPoint</vt:lpstr>
      <vt:lpstr>naadam</vt:lpstr>
      <vt:lpstr>Erdene Zuu </vt:lpstr>
      <vt:lpstr>Erdene Zuu </vt:lpstr>
      <vt:lpstr>muzeum</vt:lpstr>
      <vt:lpstr>Prezentace aplikace PowerPoint</vt:lpstr>
      <vt:lpstr>Prezentace aplikace PowerPoint</vt:lpstr>
      <vt:lpstr>Mongolská kuchyně</vt:lpstr>
      <vt:lpstr>Mongolská kuchyně</vt:lpstr>
      <vt:lpstr>Mongolská kuchyně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Natálie Gottvaldová</dc:creator>
  <cp:lastModifiedBy>Natálie Gottvaldová</cp:lastModifiedBy>
  <cp:revision>35</cp:revision>
  <dcterms:created xsi:type="dcterms:W3CDTF">2023-03-28T08:40:56Z</dcterms:created>
  <dcterms:modified xsi:type="dcterms:W3CDTF">2024-05-06T11:54:34Z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