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gif"/>
  <Override PartName="/ppt/media/image17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69" r:id="rId2"/>
    <p:sldId id="284" r:id="rId3"/>
    <p:sldId id="285" r:id="rId4"/>
    <p:sldId id="287" r:id="rId5"/>
    <p:sldId id="288" r:id="rId6"/>
    <p:sldId id="290" r:id="rId7"/>
    <p:sldId id="282" r:id="rId8"/>
    <p:sldId id="283" r:id="rId9"/>
    <p:sldId id="299" r:id="rId10"/>
    <p:sldId id="300" r:id="rId11"/>
    <p:sldId id="347" r:id="rId12"/>
    <p:sldId id="352" r:id="rId13"/>
    <p:sldId id="353" r:id="rId14"/>
    <p:sldId id="354" r:id="rId15"/>
    <p:sldId id="355" r:id="rId16"/>
    <p:sldId id="357" r:id="rId17"/>
    <p:sldId id="356" r:id="rId18"/>
    <p:sldId id="358" r:id="rId19"/>
    <p:sldId id="279" r:id="rId20"/>
    <p:sldId id="280" r:id="rId21"/>
    <p:sldId id="305" r:id="rId22"/>
    <p:sldId id="307" r:id="rId23"/>
    <p:sldId id="308" r:id="rId24"/>
    <p:sldId id="306" r:id="rId25"/>
    <p:sldId id="399" r:id="rId26"/>
    <p:sldId id="309" r:id="rId27"/>
    <p:sldId id="402" r:id="rId28"/>
    <p:sldId id="310" r:id="rId29"/>
    <p:sldId id="314" r:id="rId30"/>
    <p:sldId id="388" r:id="rId31"/>
    <p:sldId id="316" r:id="rId32"/>
    <p:sldId id="317" r:id="rId33"/>
    <p:sldId id="331" r:id="rId34"/>
    <p:sldId id="333" r:id="rId35"/>
    <p:sldId id="335" r:id="rId36"/>
    <p:sldId id="373" r:id="rId37"/>
    <p:sldId id="374" r:id="rId38"/>
    <p:sldId id="336" r:id="rId39"/>
    <p:sldId id="337" r:id="rId40"/>
    <p:sldId id="339" r:id="rId41"/>
    <p:sldId id="340" r:id="rId42"/>
    <p:sldId id="341" r:id="rId43"/>
    <p:sldId id="342" r:id="rId44"/>
    <p:sldId id="343" r:id="rId45"/>
    <p:sldId id="405" r:id="rId46"/>
    <p:sldId id="344" r:id="rId47"/>
    <p:sldId id="375" r:id="rId48"/>
    <p:sldId id="346" r:id="rId49"/>
    <p:sldId id="348" r:id="rId50"/>
    <p:sldId id="406" r:id="rId51"/>
    <p:sldId id="349" r:id="rId52"/>
    <p:sldId id="350" r:id="rId53"/>
    <p:sldId id="351" r:id="rId54"/>
    <p:sldId id="378" r:id="rId55"/>
    <p:sldId id="382" r:id="rId56"/>
    <p:sldId id="379" r:id="rId57"/>
    <p:sldId id="383" r:id="rId58"/>
    <p:sldId id="384" r:id="rId59"/>
    <p:sldId id="381" r:id="rId60"/>
    <p:sldId id="376" r:id="rId61"/>
    <p:sldId id="377" r:id="rId62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>
      <p:cViewPr varScale="1">
        <p:scale>
          <a:sx n="63" d="100"/>
          <a:sy n="63" d="100"/>
        </p:scale>
        <p:origin x="840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0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17.05.2024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17.05.2024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405780" y="1828799"/>
            <a:ext cx="11593288" cy="3048001"/>
          </a:xfrm>
        </p:spPr>
        <p:txBody>
          <a:bodyPr rtlCol="0"/>
          <a:lstStyle/>
          <a:p>
            <a:pPr rtl="0"/>
            <a:r>
              <a:rPr lang="cs-CZ" dirty="0"/>
              <a:t> Další trasy Hedvábné stezky </a:t>
            </a:r>
            <a:br>
              <a:rPr lang="cs-CZ" dirty="0"/>
            </a:br>
            <a:r>
              <a:rPr lang="cs-CZ" dirty="0"/>
              <a:t>	a jejich význam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71FC89-23FC-4FDF-A9AD-0D4F99088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7584AE-8B5B-4B3B-A8F9-050DC3BB7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ezobratlí, měkkýši, černá, slávka jedlá&#10;&#10;Popis byl vytvořen automaticky">
            <a:extLst>
              <a:ext uri="{FF2B5EF4-FFF2-40B4-BE49-F238E27FC236}">
                <a16:creationId xmlns:a16="http://schemas.microsoft.com/office/drawing/2014/main" id="{94FBB41E-8C49-42AF-8052-7FC6D35072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9397" y="86345"/>
            <a:ext cx="6685309" cy="6685309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037586-345C-438F-8D51-28B9C285D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76AF4DE-0C93-41B2-990D-0C09C20AE1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32B32-3710-41F5-9F0B-C309415A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Naleziště bubnů</a:t>
            </a:r>
          </a:p>
        </p:txBody>
      </p:sp>
      <p:pic>
        <p:nvPicPr>
          <p:cNvPr id="6" name="Zástupný obsah 5" descr="Obsah obrázku kámen&#10;&#10;Popis byl vytvořen automaticky">
            <a:extLst>
              <a:ext uri="{FF2B5EF4-FFF2-40B4-BE49-F238E27FC236}">
                <a16:creationId xmlns:a16="http://schemas.microsoft.com/office/drawing/2014/main" id="{26828999-2FEB-4FAD-9114-F1E2831DF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797498"/>
            <a:ext cx="4708525" cy="2406004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1222CAA8-360E-4B1A-A928-90E992FE36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7122" y="1828800"/>
            <a:ext cx="2479657" cy="4343400"/>
          </a:xfrm>
        </p:spPr>
      </p:pic>
    </p:spTree>
    <p:extLst>
      <p:ext uri="{BB962C8B-B14F-4D97-AF65-F5344CB8AC3E}">
        <p14:creationId xmlns:p14="http://schemas.microsoft.com/office/powerpoint/2010/main" val="10745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033FE-3085-4072-A4DF-42C8908C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0A20406-4AA1-4A9B-A5B9-6B898FB4AA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1558305"/>
            <a:ext cx="4200240" cy="3741390"/>
          </a:xfrm>
        </p:spPr>
      </p:pic>
      <p:pic>
        <p:nvPicPr>
          <p:cNvPr id="8" name="Zástupný obsah 7" descr="Obsah obrázku text, hudba&#10;&#10;Popis byl vytvořen automaticky">
            <a:extLst>
              <a:ext uri="{FF2B5EF4-FFF2-40B4-BE49-F238E27FC236}">
                <a16:creationId xmlns:a16="http://schemas.microsoft.com/office/drawing/2014/main" id="{266C3455-68F3-4940-ABE7-E10B3F3163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9060" y="1377748"/>
            <a:ext cx="4032448" cy="4197412"/>
          </a:xfrm>
        </p:spPr>
      </p:pic>
    </p:spTree>
    <p:extLst>
      <p:ext uri="{BB962C8B-B14F-4D97-AF65-F5344CB8AC3E}">
        <p14:creationId xmlns:p14="http://schemas.microsoft.com/office/powerpoint/2010/main" val="30146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CC109-F07B-42B3-BE05-6AD6E04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369" y="256654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Ayutthaya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EF01785-F809-471A-B8E3-622097BE43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3555" y="1168152"/>
            <a:ext cx="6961714" cy="54331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76AA1B-0469-47E1-ADAE-76F69E3673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6F034-3AC8-47EA-9ACA-D5BFE103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EF2FC2-7E14-4B28-93A2-E080C817C3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" name="Zástupný obsah 21" descr="Obsah obrázku exteriér, obloha, budova, staré&#10;&#10;Popis byl vytvořen automaticky">
            <a:extLst>
              <a:ext uri="{FF2B5EF4-FFF2-40B4-BE49-F238E27FC236}">
                <a16:creationId xmlns:a16="http://schemas.microsoft.com/office/drawing/2014/main" id="{CE173324-7B58-41BA-92F7-D661BE0AD5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253678"/>
            <a:ext cx="11035418" cy="6751846"/>
          </a:xfrm>
        </p:spPr>
      </p:pic>
    </p:spTree>
    <p:extLst>
      <p:ext uri="{BB962C8B-B14F-4D97-AF65-F5344CB8AC3E}">
        <p14:creationId xmlns:p14="http://schemas.microsoft.com/office/powerpoint/2010/main" val="35801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D4B57-0D76-48DE-841E-00E9916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obloha, budova, staré&#10;&#10;Popis byl vytvořen automaticky">
            <a:extLst>
              <a:ext uri="{FF2B5EF4-FFF2-40B4-BE49-F238E27FC236}">
                <a16:creationId xmlns:a16="http://schemas.microsoft.com/office/drawing/2014/main" id="{C940F0B8-87BB-467F-8450-F76750E7AF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1844" y="218758"/>
            <a:ext cx="10963410" cy="67450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904C35-6C4F-4B77-B8D2-FAA666627C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2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184FF-49FB-494B-90F6-2622B0B1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95C95F-3765-4422-B72F-53470ECB88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940" y="100860"/>
            <a:ext cx="11850944" cy="66562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245DAC-BA9C-4E6A-ABC2-5F5E0BBAAE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0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AB2AB-EFD2-46D4-A033-662E597A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D1BACC-ED10-4AC9-A427-633CB9F18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soba, exteriér&#10;&#10;Popis byl vytvořen automaticky">
            <a:extLst>
              <a:ext uri="{FF2B5EF4-FFF2-40B4-BE49-F238E27FC236}">
                <a16:creationId xmlns:a16="http://schemas.microsoft.com/office/drawing/2014/main" id="{4541DB21-1334-4E42-BAE5-3FC66761DB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9594" y="0"/>
            <a:ext cx="11269636" cy="6827520"/>
          </a:xfrm>
        </p:spPr>
      </p:pic>
    </p:spTree>
    <p:extLst>
      <p:ext uri="{BB962C8B-B14F-4D97-AF65-F5344CB8AC3E}">
        <p14:creationId xmlns:p14="http://schemas.microsoft.com/office/powerpoint/2010/main" val="1013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2AEED-4023-498D-8EF5-90EAE8FF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budova, svatyně, staré&#10;&#10;Popis byl vytvořen automaticky">
            <a:extLst>
              <a:ext uri="{FF2B5EF4-FFF2-40B4-BE49-F238E27FC236}">
                <a16:creationId xmlns:a16="http://schemas.microsoft.com/office/drawing/2014/main" id="{3CBC3856-813D-456E-A8E2-E99320F7A4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784" y="120989"/>
            <a:ext cx="11305256" cy="66160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25FDD1-1428-425A-9891-52FE6AC578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3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4C728-EF11-447D-9401-1728DAD6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5B0ADBF8-22A1-4A62-9E3D-0FBA956BF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404664"/>
            <a:ext cx="7695449" cy="6294878"/>
          </a:xfrm>
        </p:spPr>
      </p:pic>
    </p:spTree>
    <p:extLst>
      <p:ext uri="{BB962C8B-B14F-4D97-AF65-F5344CB8AC3E}">
        <p14:creationId xmlns:p14="http://schemas.microsoft.com/office/powerpoint/2010/main" val="40859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4D437-6CAF-4F7B-9586-CD99DC94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3019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CBF9EEE-B65A-4296-86D2-0403E2BE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52" y="306924"/>
            <a:ext cx="6840760" cy="6528057"/>
          </a:xfrm>
        </p:spPr>
      </p:pic>
    </p:spTree>
    <p:extLst>
      <p:ext uri="{BB962C8B-B14F-4D97-AF65-F5344CB8AC3E}">
        <p14:creationId xmlns:p14="http://schemas.microsoft.com/office/powerpoint/2010/main" val="41075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23672-EE41-4349-AFA4-2C975BC6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148066"/>
            <a:ext cx="9753600" cy="691480"/>
          </a:xfrm>
        </p:spPr>
        <p:txBody>
          <a:bodyPr/>
          <a:lstStyle/>
          <a:p>
            <a:pPr algn="ctr"/>
            <a:r>
              <a:rPr lang="cs-CZ" dirty="0"/>
              <a:t>Barmská cesta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69A1EAB-4043-497F-88C7-20B431A22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084" y="980728"/>
            <a:ext cx="5400600" cy="5764166"/>
          </a:xfrm>
        </p:spPr>
      </p:pic>
    </p:spTree>
    <p:extLst>
      <p:ext uri="{BB962C8B-B14F-4D97-AF65-F5344CB8AC3E}">
        <p14:creationId xmlns:p14="http://schemas.microsoft.com/office/powerpoint/2010/main" val="2305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01A130-1873-4F6E-9DF5-64742D47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C69966-2C29-48AC-82A1-104AE1457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20" y="2060848"/>
            <a:ext cx="5832648" cy="3428999"/>
          </a:xfrm>
        </p:spPr>
        <p:txBody>
          <a:bodyPr/>
          <a:lstStyle/>
          <a:p>
            <a:r>
              <a:rPr lang="cs-CZ" dirty="0"/>
              <a:t>Jihozápadní hedvábná stezka byla důležitým styčným bodem mezi dvěma velkými civilizacemi, Čínou a Indií</a:t>
            </a:r>
          </a:p>
          <a:p>
            <a:r>
              <a:rPr lang="cs-CZ" dirty="0"/>
              <a:t>hlavním kanálem pro průchod obchodu mezi </a:t>
            </a:r>
            <a:r>
              <a:rPr lang="cs-CZ" dirty="0" err="1"/>
              <a:t>Východozápadem</a:t>
            </a:r>
            <a:endParaRPr lang="cs-CZ" dirty="0"/>
          </a:p>
          <a:p>
            <a:r>
              <a:rPr lang="cs-CZ" dirty="0"/>
              <a:t>S’-</a:t>
            </a:r>
            <a:r>
              <a:rPr lang="cs-CZ" dirty="0" err="1"/>
              <a:t>ma</a:t>
            </a:r>
            <a:r>
              <a:rPr lang="cs-CZ" dirty="0"/>
              <a:t> </a:t>
            </a:r>
            <a:r>
              <a:rPr lang="cs-CZ" dirty="0" err="1"/>
              <a:t>Čchien</a:t>
            </a:r>
            <a:r>
              <a:rPr lang="cs-CZ" dirty="0"/>
              <a:t> a </a:t>
            </a:r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E43880-0A6B-4B16-A37F-FF350710A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obsah 7" descr="Obsah obrázku text, osoba, staré&#10;&#10;Popis byl vytvořen automaticky">
            <a:extLst>
              <a:ext uri="{FF2B5EF4-FFF2-40B4-BE49-F238E27FC236}">
                <a16:creationId xmlns:a16="http://schemas.microsoft.com/office/drawing/2014/main" id="{8768061B-377E-4068-8CDA-9EE635C845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03379" y="3056507"/>
            <a:ext cx="3868687" cy="3920269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29D3F3-08B7-4F1F-83C6-0872B240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76" y="65259"/>
            <a:ext cx="4194495" cy="30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5D5BD-0A44-4CD3-9921-328EB17A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709478-3B1E-4A11-8B29-FED3A2323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rostlina, exteriér, bambus, tráva&#10;&#10;Popis byl vytvořen automaticky">
            <a:extLst>
              <a:ext uri="{FF2B5EF4-FFF2-40B4-BE49-F238E27FC236}">
                <a16:creationId xmlns:a16="http://schemas.microsoft.com/office/drawing/2014/main" id="{7B68D7DF-BA58-4EEC-BC89-DD2A349D07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5821" y="1799595"/>
            <a:ext cx="2808312" cy="422014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891A97-0646-4095-B2EB-EDA91A4F4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interiér&#10;&#10;Popis byl vytvořen automaticky">
            <a:extLst>
              <a:ext uri="{FF2B5EF4-FFF2-40B4-BE49-F238E27FC236}">
                <a16:creationId xmlns:a16="http://schemas.microsoft.com/office/drawing/2014/main" id="{149C375D-BF09-4D34-B4AB-890C364A2E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909413" y="927047"/>
            <a:ext cx="6993537" cy="5245153"/>
          </a:xfrm>
        </p:spPr>
      </p:pic>
    </p:spTree>
    <p:extLst>
      <p:ext uri="{BB962C8B-B14F-4D97-AF65-F5344CB8AC3E}">
        <p14:creationId xmlns:p14="http://schemas.microsoft.com/office/powerpoint/2010/main" val="33687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CEF47-3126-4234-AF7D-972FFD0A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F5B39B-E7C7-4612-BEB6-7875D615A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0BDC43D-8602-4D43-834A-CD687D34D6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3852" y="277219"/>
            <a:ext cx="9413303" cy="630691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9232F0-ABA3-4F49-9523-48345F99B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37C7FE-8AD0-4118-82CB-2510AE56F0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EE281-7704-42B2-89A6-5FB5F8A8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DAC0E7-9D81-4FB6-83C6-12ED90820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49F7C4D9-48AA-4A55-87E9-E58398101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3724" y="236537"/>
            <a:ext cx="10061375" cy="669640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C638F5-94B9-45B8-B336-22D517B4D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7BC54B7-F6C3-4237-90F3-F4197D9C187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5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1DACD-57C9-811C-CE89-4B3B47C2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Oblíbené produkty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B9963B-0FB3-5B0A-6021-10407038D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71088D3-C64C-1756-746D-7288F6064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Spolu s bambusem a brokátem se na jihovýchodních trasách Hedvábné stezky až po Indii a Afghánistán obchodovalo s  dalšími místními produkty jako železo a Cinabarit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0E88CC-FF3C-C734-4622-1F6BA4822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94612" y="1838958"/>
            <a:ext cx="4709160" cy="838201"/>
          </a:xfrm>
        </p:spPr>
        <p:txBody>
          <a:bodyPr/>
          <a:lstStyle/>
          <a:p>
            <a:r>
              <a:rPr lang="cs-CZ" dirty="0"/>
              <a:t>železo</a:t>
            </a:r>
          </a:p>
        </p:txBody>
      </p:sp>
      <p:pic>
        <p:nvPicPr>
          <p:cNvPr id="8" name="Zástupný obsah 7" descr="Obsah obrázku Nerost, doplňky, skála&#10;&#10;Popis byl vytvořen automaticky">
            <a:extLst>
              <a:ext uri="{FF2B5EF4-FFF2-40B4-BE49-F238E27FC236}">
                <a16:creationId xmlns:a16="http://schemas.microsoft.com/office/drawing/2014/main" id="{23CC3E9B-C4F3-16A6-0B1C-1E0F3277F1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30818" y="2743200"/>
            <a:ext cx="2372264" cy="3429000"/>
          </a:xfrm>
        </p:spPr>
      </p:pic>
    </p:spTree>
    <p:extLst>
      <p:ext uri="{BB962C8B-B14F-4D97-AF65-F5344CB8AC3E}">
        <p14:creationId xmlns:p14="http://schemas.microsoft.com/office/powerpoint/2010/main" val="34120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84B65-98E5-4BFC-BA1E-EC2A15FF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Cinabarit</a:t>
            </a:r>
          </a:p>
        </p:txBody>
      </p:sp>
      <p:pic>
        <p:nvPicPr>
          <p:cNvPr id="5" name="Zástupný obsah 4" descr="Obsah obrázku skála&#10;&#10;Popis byl vytvořen automaticky">
            <a:extLst>
              <a:ext uri="{FF2B5EF4-FFF2-40B4-BE49-F238E27FC236}">
                <a16:creationId xmlns:a16="http://schemas.microsoft.com/office/drawing/2014/main" id="{8780F479-57E4-4D38-92D8-E3846B712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813" y="18288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25110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24A8C-4779-5428-A84C-07ACE4B7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C860B8-C1C9-AD2C-A1AD-75902B200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do Číny : barmské sklo, drahokamy a perly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D4E8BF9-CBEC-F728-74DB-F63551FEF0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052" y="836712"/>
            <a:ext cx="5088944" cy="612068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554DFC-F93F-C93B-403F-50E394494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58EC6A3-AA2D-4743-B5A2-0DE40B37C6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413892" y="3429000"/>
            <a:ext cx="3652662" cy="2735971"/>
          </a:xfrm>
        </p:spPr>
      </p:pic>
    </p:spTree>
    <p:extLst>
      <p:ext uri="{BB962C8B-B14F-4D97-AF65-F5344CB8AC3E}">
        <p14:creationId xmlns:p14="http://schemas.microsoft.com/office/powerpoint/2010/main" val="42414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99578-0BB8-4E32-B7BC-54210D34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čcheng</a:t>
            </a:r>
            <a:r>
              <a:rPr lang="cs-CZ" dirty="0"/>
              <a:t> tu</a:t>
            </a:r>
          </a:p>
        </p:txBody>
      </p:sp>
      <p:pic>
        <p:nvPicPr>
          <p:cNvPr id="5" name="Zástupný obsah 4" descr="Obsah obrázku text, voda, exteriér, město&#10;&#10;Popis byl vytvořen automaticky">
            <a:extLst>
              <a:ext uri="{FF2B5EF4-FFF2-40B4-BE49-F238E27FC236}">
                <a16:creationId xmlns:a16="http://schemas.microsoft.com/office/drawing/2014/main" id="{53AB1FAB-BB89-4289-AB8E-451741D8F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64" y="2304566"/>
            <a:ext cx="7274960" cy="4261780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05DE6C9-42CF-88AC-AAF2-603AC1B482A5}"/>
              </a:ext>
            </a:extLst>
          </p:cNvPr>
          <p:cNvSpPr txBox="1"/>
          <p:nvPr/>
        </p:nvSpPr>
        <p:spPr>
          <a:xfrm>
            <a:off x="2710036" y="1177643"/>
            <a:ext cx="6768752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Výchozím bodem jihovýchodní hedvábné stezky na čínské straně </a:t>
            </a:r>
          </a:p>
        </p:txBody>
      </p:sp>
    </p:spTree>
    <p:extLst>
      <p:ext uri="{BB962C8B-B14F-4D97-AF65-F5344CB8AC3E}">
        <p14:creationId xmlns:p14="http://schemas.microsoft.com/office/powerpoint/2010/main" val="37594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9A965-FE0B-4060-8CB2-CE595CDD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Koňská a čajová stezka 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2A386C65-C45D-4CEA-AEF4-9ECF304E2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4372" y="1916832"/>
            <a:ext cx="5764844" cy="423716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9E9C97-5CE1-42CE-BF17-A688B00DD62F}"/>
              </a:ext>
            </a:extLst>
          </p:cNvPr>
          <p:cNvSpPr txBox="1"/>
          <p:nvPr/>
        </p:nvSpPr>
        <p:spPr>
          <a:xfrm>
            <a:off x="689609" y="2281086"/>
            <a:ext cx="4392488" cy="34163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Stezka byla důležitá protože dokládá silný vztah mezi Čínou a jejími sousedy. Tibeťané toužili po čaji pro použití v meditaci, zatímco váleční koně byli životně důležití pro Číňany při boji s kočovníky. </a:t>
            </a:r>
          </a:p>
          <a:p>
            <a:r>
              <a:rPr lang="cs-CZ" sz="2400" dirty="0"/>
              <a:t>Cesta mezi Čínou a Tibetem</a:t>
            </a:r>
          </a:p>
        </p:txBody>
      </p:sp>
    </p:spTree>
    <p:extLst>
      <p:ext uri="{BB962C8B-B14F-4D97-AF65-F5344CB8AC3E}">
        <p14:creationId xmlns:p14="http://schemas.microsoft.com/office/powerpoint/2010/main" val="1944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1F243-C0E5-4517-999D-452D86D0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670560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FCF4505-0319-4828-8C00-19623C3E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665" y="476672"/>
            <a:ext cx="8483630" cy="6118818"/>
          </a:xfrm>
        </p:spPr>
      </p:pic>
    </p:spTree>
    <p:extLst>
      <p:ext uri="{BB962C8B-B14F-4D97-AF65-F5344CB8AC3E}">
        <p14:creationId xmlns:p14="http://schemas.microsoft.com/office/powerpoint/2010/main" val="34251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2643A-0EEF-4FE3-9DD3-B8D0B46F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hora, příroda, kopec, stráň&#10;&#10;Popis byl vytvořen automaticky">
            <a:extLst>
              <a:ext uri="{FF2B5EF4-FFF2-40B4-BE49-F238E27FC236}">
                <a16:creationId xmlns:a16="http://schemas.microsoft.com/office/drawing/2014/main" id="{826D3F81-9B9B-4D08-B9A0-154705A5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527794"/>
            <a:ext cx="10765454" cy="6055568"/>
          </a:xfrm>
        </p:spPr>
      </p:pic>
    </p:spTree>
    <p:extLst>
      <p:ext uri="{BB962C8B-B14F-4D97-AF65-F5344CB8AC3E}">
        <p14:creationId xmlns:p14="http://schemas.microsoft.com/office/powerpoint/2010/main" val="29590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B09B0-4A8F-4B4F-BF82-8B3119A9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kámen&#10;&#10;Popis byl vytvořen automaticky">
            <a:extLst>
              <a:ext uri="{FF2B5EF4-FFF2-40B4-BE49-F238E27FC236}">
                <a16:creationId xmlns:a16="http://schemas.microsoft.com/office/drawing/2014/main" id="{E16212E2-1A95-43B4-B000-3C549C324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084" y="442220"/>
            <a:ext cx="4678965" cy="6141142"/>
          </a:xfrm>
        </p:spPr>
      </p:pic>
    </p:spTree>
    <p:extLst>
      <p:ext uri="{BB962C8B-B14F-4D97-AF65-F5344CB8AC3E}">
        <p14:creationId xmlns:p14="http://schemas.microsoft.com/office/powerpoint/2010/main" val="36707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9DA3B-3577-4DEE-9D25-AD05CD43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obloha, savci, skupina&#10;&#10;Popis byl vytvořen automaticky">
            <a:extLst>
              <a:ext uri="{FF2B5EF4-FFF2-40B4-BE49-F238E27FC236}">
                <a16:creationId xmlns:a16="http://schemas.microsoft.com/office/drawing/2014/main" id="{488D9C34-908E-47EF-A0FE-4C539B789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20" y="2343582"/>
            <a:ext cx="5040560" cy="2958964"/>
          </a:xfrm>
        </p:spPr>
      </p:pic>
      <p:pic>
        <p:nvPicPr>
          <p:cNvPr id="7" name="Obrázek 6" descr="Obsah obrázku exteriér, obloha, tráva, hora&#10;&#10;Popis byl vytvořen automaticky">
            <a:extLst>
              <a:ext uri="{FF2B5EF4-FFF2-40B4-BE49-F238E27FC236}">
                <a16:creationId xmlns:a16="http://schemas.microsoft.com/office/drawing/2014/main" id="{F115F21A-AF85-491A-8DF8-0DC09BF38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84" y="2348880"/>
            <a:ext cx="5184576" cy="29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6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C5CA7-5AE5-4297-9E61-6D032C342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39F4654-8B50-45B0-A296-C02241C52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956" y="1412776"/>
            <a:ext cx="7834621" cy="4406974"/>
          </a:xfrm>
        </p:spPr>
      </p:pic>
    </p:spTree>
    <p:extLst>
      <p:ext uri="{BB962C8B-B14F-4D97-AF65-F5344CB8AC3E}">
        <p14:creationId xmlns:p14="http://schemas.microsoft.com/office/powerpoint/2010/main" val="41404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07A25-5F2C-4E76-AF28-523D4393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Parfém dračího mozku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FD645B-BE12-4806-A2FA-01710346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404" y="2017220"/>
            <a:ext cx="4023890" cy="4023890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8EDC3F-9185-E81A-B105-9DFA435E28E0}"/>
              </a:ext>
            </a:extLst>
          </p:cNvPr>
          <p:cNvSpPr txBox="1"/>
          <p:nvPr/>
        </p:nvSpPr>
        <p:spPr>
          <a:xfrm>
            <a:off x="621804" y="2348880"/>
            <a:ext cx="6096000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uklidňuje při napětí a šoku, stimuluje dýchání při bronchitidě, kašli nebo chřipce. Při horečkách podporuje pocení, stimuluje trávicí a oběhový systém. Vhodný také při revmatických potížích</a:t>
            </a:r>
          </a:p>
        </p:txBody>
      </p:sp>
    </p:spTree>
    <p:extLst>
      <p:ext uri="{BB962C8B-B14F-4D97-AF65-F5344CB8AC3E}">
        <p14:creationId xmlns:p14="http://schemas.microsoft.com/office/powerpoint/2010/main" val="7110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901E5-7855-44AB-95DC-398C8118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voda, příroda, strom, exteriér&#10;&#10;Popis byl vytvořen automaticky">
            <a:extLst>
              <a:ext uri="{FF2B5EF4-FFF2-40B4-BE49-F238E27FC236}">
                <a16:creationId xmlns:a16="http://schemas.microsoft.com/office/drawing/2014/main" id="{E6404CCB-72DD-424A-AE13-FE1545354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836" y="620688"/>
            <a:ext cx="9722417" cy="5767536"/>
          </a:xfrm>
        </p:spPr>
      </p:pic>
    </p:spTree>
    <p:extLst>
      <p:ext uri="{BB962C8B-B14F-4D97-AF65-F5344CB8AC3E}">
        <p14:creationId xmlns:p14="http://schemas.microsoft.com/office/powerpoint/2010/main" val="7629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FD2F5-68BD-41C2-AFE4-56B11646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33A8157F-8BEB-4C0A-B66E-0DCCFA43C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6540" y="342181"/>
            <a:ext cx="4554443" cy="6173638"/>
          </a:xfrm>
        </p:spPr>
      </p:pic>
      <p:pic>
        <p:nvPicPr>
          <p:cNvPr id="7" name="Obrázek 6" descr="Obsah obrázku skála, koření, zavřít&#10;&#10;Popis byl vytvořen automaticky">
            <a:extLst>
              <a:ext uri="{FF2B5EF4-FFF2-40B4-BE49-F238E27FC236}">
                <a16:creationId xmlns:a16="http://schemas.microsoft.com/office/drawing/2014/main" id="{E2A13B83-5679-4867-9AF1-485C4DA6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600200"/>
            <a:ext cx="62293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09FE2-D36A-418B-AD4A-320316EF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jídlo, ořech, čokoláda, dezert&#10;&#10;Popis byl vytvořen automaticky">
            <a:extLst>
              <a:ext uri="{FF2B5EF4-FFF2-40B4-BE49-F238E27FC236}">
                <a16:creationId xmlns:a16="http://schemas.microsoft.com/office/drawing/2014/main" id="{959A8C29-22A8-4BA9-A005-F7675848A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828" y="836712"/>
            <a:ext cx="10073523" cy="5668962"/>
          </a:xfrm>
        </p:spPr>
      </p:pic>
    </p:spTree>
    <p:extLst>
      <p:ext uri="{BB962C8B-B14F-4D97-AF65-F5344CB8AC3E}">
        <p14:creationId xmlns:p14="http://schemas.microsoft.com/office/powerpoint/2010/main" val="1137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EA392-1D7D-44FD-905B-93DD2A1D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74638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khu</a:t>
            </a:r>
            <a:r>
              <a:rPr lang="cs-CZ" dirty="0"/>
              <a:t> </a:t>
            </a:r>
            <a:r>
              <a:rPr lang="cs-CZ" dirty="0" err="1"/>
              <a:t>bua</a:t>
            </a:r>
            <a:endParaRPr lang="cs-CZ" dirty="0"/>
          </a:p>
        </p:txBody>
      </p:sp>
      <p:pic>
        <p:nvPicPr>
          <p:cNvPr id="5" name="Zástupný obsah 4" descr="Obsah obrázku tráva, strom, exteriér, příroda&#10;&#10;Popis byl vytvořen automaticky">
            <a:extLst>
              <a:ext uri="{FF2B5EF4-FFF2-40B4-BE49-F238E27FC236}">
                <a16:creationId xmlns:a16="http://schemas.microsoft.com/office/drawing/2014/main" id="{8058237E-D11F-434C-B382-EEF0924D2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1339320"/>
            <a:ext cx="7866063" cy="5244042"/>
          </a:xfrm>
        </p:spPr>
      </p:pic>
    </p:spTree>
    <p:extLst>
      <p:ext uri="{BB962C8B-B14F-4D97-AF65-F5344CB8AC3E}">
        <p14:creationId xmlns:p14="http://schemas.microsoft.com/office/powerpoint/2010/main" val="27434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CC58B-EF43-4821-9411-5175A739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DBDB11C-B6F4-4CE4-A5CF-58036CA00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135" y="476672"/>
            <a:ext cx="8327990" cy="6428168"/>
          </a:xfrm>
        </p:spPr>
      </p:pic>
    </p:spTree>
    <p:extLst>
      <p:ext uri="{BB962C8B-B14F-4D97-AF65-F5344CB8AC3E}">
        <p14:creationId xmlns:p14="http://schemas.microsoft.com/office/powerpoint/2010/main" val="42610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FA792-41E7-4C96-8468-FC0867C4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prameny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975578-7794-4856-B86D-4E221DF05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DC038A9-A1BE-47CF-8D25-7338810CA2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20696" y="1828799"/>
            <a:ext cx="3055405" cy="480568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2BA6760-7E64-487B-932E-E0C46AAF1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40403335-3513-4B97-AF37-2CF09B13EB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46539" y="1817339"/>
            <a:ext cx="3724671" cy="4819746"/>
          </a:xfrm>
        </p:spPr>
      </p:pic>
    </p:spTree>
    <p:extLst>
      <p:ext uri="{BB962C8B-B14F-4D97-AF65-F5344CB8AC3E}">
        <p14:creationId xmlns:p14="http://schemas.microsoft.com/office/powerpoint/2010/main" val="36892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08156-8318-4547-BB8D-5E27B8C1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60648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chiang</a:t>
            </a:r>
            <a:endParaRPr lang="cs-CZ" dirty="0"/>
          </a:p>
        </p:txBody>
      </p:sp>
      <p:pic>
        <p:nvPicPr>
          <p:cNvPr id="5" name="Zástupný obsah 4" descr="Obsah obrázku tráva, exteriér, budova, staré&#10;&#10;Popis byl vytvořen automaticky">
            <a:extLst>
              <a:ext uri="{FF2B5EF4-FFF2-40B4-BE49-F238E27FC236}">
                <a16:creationId xmlns:a16="http://schemas.microsoft.com/office/drawing/2014/main" id="{3792FF79-177F-4675-8D16-C3650C803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04" y="1056296"/>
            <a:ext cx="11873216" cy="5768193"/>
          </a:xfrm>
        </p:spPr>
      </p:pic>
    </p:spTree>
    <p:extLst>
      <p:ext uri="{BB962C8B-B14F-4D97-AF65-F5344CB8AC3E}">
        <p14:creationId xmlns:p14="http://schemas.microsoft.com/office/powerpoint/2010/main" val="1340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53F95-2854-47C2-8C53-92EDC78E7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3E850EBA-1964-407C-890E-C6F5A242F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268" y="10953"/>
            <a:ext cx="9088287" cy="6816215"/>
          </a:xfrm>
        </p:spPr>
      </p:pic>
    </p:spTree>
    <p:extLst>
      <p:ext uri="{BB962C8B-B14F-4D97-AF65-F5344CB8AC3E}">
        <p14:creationId xmlns:p14="http://schemas.microsoft.com/office/powerpoint/2010/main" val="37836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756CE-6D34-4E3C-9A4A-68FE2AB6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ď, interiér, přepážka, několik&#10;&#10;Popis byl vytvořen automaticky">
            <a:extLst>
              <a:ext uri="{FF2B5EF4-FFF2-40B4-BE49-F238E27FC236}">
                <a16:creationId xmlns:a16="http://schemas.microsoft.com/office/drawing/2014/main" id="{342FF3EB-0137-4FA5-A884-6D550EDEC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45767"/>
            <a:ext cx="10106744" cy="6766465"/>
          </a:xfrm>
        </p:spPr>
      </p:pic>
    </p:spTree>
    <p:extLst>
      <p:ext uri="{BB962C8B-B14F-4D97-AF65-F5344CB8AC3E}">
        <p14:creationId xmlns:p14="http://schemas.microsoft.com/office/powerpoint/2010/main" val="16673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A7637-68EC-478F-B8DD-FBC5BC2F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</a:t>
            </a:r>
            <a:r>
              <a:rPr lang="cs-CZ" dirty="0" err="1"/>
              <a:t>Sukhothai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B4093-AF1C-496D-8B00-6F4C6F6C41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1238–1438</a:t>
            </a:r>
          </a:p>
          <a:p>
            <a:r>
              <a:rPr lang="cs-CZ" dirty="0"/>
              <a:t>První thajské království a nacházelo se v severovýchodním Thajsku</a:t>
            </a:r>
          </a:p>
          <a:p>
            <a:r>
              <a:rPr lang="cs-CZ" dirty="0"/>
              <a:t>čínský vyslanec </a:t>
            </a:r>
            <a:r>
              <a:rPr lang="cs-CZ" dirty="0" err="1"/>
              <a:t>Zhou</a:t>
            </a:r>
            <a:r>
              <a:rPr lang="cs-CZ" dirty="0"/>
              <a:t> </a:t>
            </a:r>
            <a:r>
              <a:rPr lang="cs-CZ" dirty="0" err="1"/>
              <a:t>Daguan</a:t>
            </a:r>
            <a:r>
              <a:rPr lang="cs-CZ" dirty="0"/>
              <a:t> byl na diplomatické misi z </a:t>
            </a:r>
            <a:r>
              <a:rPr lang="cs-CZ" dirty="0" err="1"/>
              <a:t>juanského</a:t>
            </a:r>
            <a:r>
              <a:rPr lang="cs-CZ" dirty="0"/>
              <a:t> dvora do Kambodže</a:t>
            </a:r>
          </a:p>
          <a:p>
            <a:r>
              <a:rPr lang="cs-CZ" dirty="0"/>
              <a:t>Zaznamenal zde informace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A03C4781-7F10-44B1-8270-6461C0D67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1837521"/>
            <a:ext cx="4708525" cy="4325957"/>
          </a:xfrm>
        </p:spPr>
      </p:pic>
    </p:spTree>
    <p:extLst>
      <p:ext uri="{BB962C8B-B14F-4D97-AF65-F5344CB8AC3E}">
        <p14:creationId xmlns:p14="http://schemas.microsoft.com/office/powerpoint/2010/main" val="42709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FB7DA-E79F-40E1-882A-DA7CC261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Zhou</a:t>
            </a:r>
            <a:r>
              <a:rPr lang="cs-CZ" dirty="0"/>
              <a:t> </a:t>
            </a:r>
            <a:r>
              <a:rPr lang="cs-CZ" dirty="0" err="1"/>
              <a:t>Daguan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C3285793-D1B3-497A-AB5C-E90F9C5C8E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1844824"/>
            <a:ext cx="3783604" cy="4581128"/>
          </a:xfrm>
        </p:spPr>
      </p:pic>
      <p:pic>
        <p:nvPicPr>
          <p:cNvPr id="8" name="Zástupný obsah 7" descr="Obsah obrázku text, klipart&#10;&#10;Popis byl vytvořen automaticky">
            <a:extLst>
              <a:ext uri="{FF2B5EF4-FFF2-40B4-BE49-F238E27FC236}">
                <a16:creationId xmlns:a16="http://schemas.microsoft.com/office/drawing/2014/main" id="{082185B5-A273-48C6-808F-E05D6E38E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34002" y="1456960"/>
            <a:ext cx="2636712" cy="5126030"/>
          </a:xfrm>
        </p:spPr>
      </p:pic>
    </p:spTree>
    <p:extLst>
      <p:ext uri="{BB962C8B-B14F-4D97-AF65-F5344CB8AC3E}">
        <p14:creationId xmlns:p14="http://schemas.microsoft.com/office/powerpoint/2010/main" val="24223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9BC2D-6459-9F56-9EB0-AFD5F872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Hedvábí v </a:t>
            </a:r>
            <a:r>
              <a:rPr lang="cs-CZ" dirty="0" err="1"/>
              <a:t>thajsku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C68612-CE51-B691-D371-9AAFDBA84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685669" cy="434340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Isanská</a:t>
            </a:r>
            <a:r>
              <a:rPr lang="cs-CZ" dirty="0"/>
              <a:t> společenství chovala bource morušového a používala přírodní barviva, jako je indigo, ovocné dřevo, kořen kmínu, , mechy, bobule a kůra z kurkumy, která dává látce výraznou žlutou barvu, která je k vidění všude v Thajsku</a:t>
            </a:r>
          </a:p>
          <a:p>
            <a:r>
              <a:rPr lang="cs-CZ" dirty="0"/>
              <a:t>v provincii </a:t>
            </a:r>
            <a:r>
              <a:rPr lang="cs-CZ" dirty="0" err="1"/>
              <a:t>Udon</a:t>
            </a:r>
            <a:r>
              <a:rPr lang="cs-CZ" dirty="0"/>
              <a:t> </a:t>
            </a:r>
            <a:r>
              <a:rPr lang="cs-CZ" dirty="0" err="1"/>
              <a:t>Thani</a:t>
            </a:r>
            <a:r>
              <a:rPr lang="cs-CZ" dirty="0"/>
              <a:t> v severovýchodním Thajsku archeologové nalezli nejstarší zaznamenané vzorky hedvábných vláken </a:t>
            </a:r>
          </a:p>
          <a:p>
            <a:r>
              <a:rPr lang="cs-CZ" dirty="0"/>
              <a:t>král Rama V (r. 1873-1910), podpořil serikulturu a založil závod na výrobu hedvábí nedaleko Bangkoku</a:t>
            </a:r>
          </a:p>
          <a:p>
            <a:r>
              <a:rPr lang="cs-CZ" dirty="0"/>
              <a:t>Nejranější tkaninou v této oblasti bylo s největší pravděpodobností konopí z roku 200 př. n. l., ale stopy hedvábí byly také nalezeny a datovány do roku 500 př. n. l. z </a:t>
            </a:r>
            <a:r>
              <a:rPr lang="cs-CZ" dirty="0" err="1"/>
              <a:t>Isan</a:t>
            </a:r>
            <a:r>
              <a:rPr lang="cs-CZ" dirty="0"/>
              <a:t> lokality </a:t>
            </a:r>
            <a:r>
              <a:rPr lang="cs-CZ" dirty="0" err="1"/>
              <a:t>Ban</a:t>
            </a:r>
            <a:r>
              <a:rPr lang="cs-CZ" dirty="0"/>
              <a:t> Na </a:t>
            </a:r>
            <a:r>
              <a:rPr lang="cs-CZ" dirty="0" err="1"/>
              <a:t>Dee</a:t>
            </a:r>
            <a:r>
              <a:rPr lang="cs-CZ" dirty="0"/>
              <a:t>.</a:t>
            </a:r>
          </a:p>
          <a:p>
            <a:r>
              <a:rPr lang="cs-CZ" dirty="0"/>
              <a:t>Novodobé obnovení zpracování hedvábí v Thajsku spojeno s Jimem Thompsonem</a:t>
            </a:r>
          </a:p>
        </p:txBody>
      </p:sp>
    </p:spTree>
    <p:extLst>
      <p:ext uri="{BB962C8B-B14F-4D97-AF65-F5344CB8AC3E}">
        <p14:creationId xmlns:p14="http://schemas.microsoft.com/office/powerpoint/2010/main" val="41947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5822EE-19ED-4282-A208-B8D96701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Rama V.</a:t>
            </a:r>
          </a:p>
        </p:txBody>
      </p:sp>
      <p:pic>
        <p:nvPicPr>
          <p:cNvPr id="6" name="Zástupný obsah 5" descr="Obsah obrázku osoba, interiér, pózování, paže&#10;&#10;Popis byl vytvořen automaticky">
            <a:extLst>
              <a:ext uri="{FF2B5EF4-FFF2-40B4-BE49-F238E27FC236}">
                <a16:creationId xmlns:a16="http://schemas.microsoft.com/office/drawing/2014/main" id="{BA8DB8E8-2245-481A-98F1-93108FC4AA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8769" y="2057400"/>
            <a:ext cx="3431286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E52619-BF01-4645-B523-78B5F4C7C8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3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74376-32D7-44D2-9ECD-95CC605A6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Isán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DCC4D1F-6E5F-4F3A-A154-70EDBCAA6A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66220" y="1828800"/>
            <a:ext cx="2582562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0A2DD3-ED58-4006-A2EF-6B2B93CDF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54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20E7A-8029-43E9-B10F-74F1EE70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Ban</a:t>
            </a:r>
            <a:r>
              <a:rPr lang="cs-CZ" dirty="0"/>
              <a:t> </a:t>
            </a:r>
            <a:r>
              <a:rPr lang="cs-CZ" dirty="0" err="1"/>
              <a:t>krua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výprodej&#10;&#10;Popis byl vytvořen automaticky">
            <a:extLst>
              <a:ext uri="{FF2B5EF4-FFF2-40B4-BE49-F238E27FC236}">
                <a16:creationId xmlns:a16="http://schemas.microsoft.com/office/drawing/2014/main" id="{13EB6C1A-6012-476A-9F7F-914CE5BFC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750" y="2286000"/>
            <a:ext cx="4572000" cy="3429000"/>
          </a:xfrm>
        </p:spPr>
      </p:pic>
      <p:pic>
        <p:nvPicPr>
          <p:cNvPr id="8" name="Zástupný obsah 7" descr="Obsah obrázku budova, exteriér, obloha, dům&#10;&#10;Popis byl vytvořen automaticky">
            <a:extLst>
              <a:ext uri="{FF2B5EF4-FFF2-40B4-BE49-F238E27FC236}">
                <a16:creationId xmlns:a16="http://schemas.microsoft.com/office/drawing/2014/main" id="{E8A7FB0F-24C1-40B8-A39B-46CDA1411C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0950" y="22860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2556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7FA4D-9044-4DC1-BFC7-E0FEC80F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rom, červená, dlaň&#10;&#10;Popis byl vytvořen automaticky">
            <a:extLst>
              <a:ext uri="{FF2B5EF4-FFF2-40B4-BE49-F238E27FC236}">
                <a16:creationId xmlns:a16="http://schemas.microsoft.com/office/drawing/2014/main" id="{B62CCA3C-38DE-4AD5-815E-C63449498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654174"/>
            <a:ext cx="9931248" cy="59885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121236-93E7-4FB3-81AF-476206C6A7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3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D44A0-927E-419C-835D-8278C64A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1365D-378C-4300-A506-4B922E7A7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C5F3F304-1553-40B5-88BD-3B94ED75A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748" y="836712"/>
            <a:ext cx="7128792" cy="540749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45C622-AEE2-4405-9B6E-B3D7FA032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63279FB4-B725-4ED9-A02E-B6EA485832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50334" y="530189"/>
            <a:ext cx="4620743" cy="6053173"/>
          </a:xfrm>
        </p:spPr>
      </p:pic>
    </p:spTree>
    <p:extLst>
      <p:ext uri="{BB962C8B-B14F-4D97-AF65-F5344CB8AC3E}">
        <p14:creationId xmlns:p14="http://schemas.microsoft.com/office/powerpoint/2010/main" val="998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BDBF2-0D7C-7292-B7BF-70DA2282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946" y="980728"/>
            <a:ext cx="9753600" cy="1325562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Jim Thompson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obsah 5" descr="Obsah obrázku osoba, Lidská tvář, oblečení, muž&#10;&#10;Popis byl vytvořen automaticky">
            <a:extLst>
              <a:ext uri="{FF2B5EF4-FFF2-40B4-BE49-F238E27FC236}">
                <a16:creationId xmlns:a16="http://schemas.microsoft.com/office/drawing/2014/main" id="{A4D334A2-AD47-60DC-A749-54C5D4173E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9956" y="2172174"/>
            <a:ext cx="8677348" cy="37216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585F72-D80B-C8CB-F29E-517788A043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1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8C9A79-518E-433B-8E5F-D38F13C8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rom, rostlina, obklopený&#10;&#10;Popis byl vytvořen automaticky">
            <a:extLst>
              <a:ext uri="{FF2B5EF4-FFF2-40B4-BE49-F238E27FC236}">
                <a16:creationId xmlns:a16="http://schemas.microsoft.com/office/drawing/2014/main" id="{D7898154-6884-4BBB-A286-CBE94CFD1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212994"/>
            <a:ext cx="10178466" cy="66450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CC7262-688E-4FFF-A8A8-3229A3C211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5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72B9C8-37E3-43BB-A001-8721830A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patro, strop, nábytek&#10;&#10;Popis byl vytvořen automaticky">
            <a:extLst>
              <a:ext uri="{FF2B5EF4-FFF2-40B4-BE49-F238E27FC236}">
                <a16:creationId xmlns:a16="http://schemas.microsoft.com/office/drawing/2014/main" id="{DB4EECE4-D440-4D01-8263-592B861CA5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4092" y="379622"/>
            <a:ext cx="4899333" cy="609875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70D5D0-3D4F-4773-9712-9749141A4A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3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73C85-5032-4B67-8149-16823DBA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&#10;&#10;Popis byl vytvořen automaticky">
            <a:extLst>
              <a:ext uri="{FF2B5EF4-FFF2-40B4-BE49-F238E27FC236}">
                <a16:creationId xmlns:a16="http://schemas.microsoft.com/office/drawing/2014/main" id="{B9679462-BCC0-4A7E-823C-CDC7591F77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756" y="164099"/>
            <a:ext cx="11607118" cy="65298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0F8E72-4C76-48C7-98F3-306EF1C506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2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517A2-1405-43E0-A5B3-08675EFB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226EC6B-F929-451F-A96E-5982F75524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4172" y="764704"/>
            <a:ext cx="3738239" cy="56175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F8C077-EE4C-4C49-B925-C5E90304C6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2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370B5-6BF4-47A4-9887-5F1EBF29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dav&#10;&#10;Popis byl vytvořen automaticky">
            <a:extLst>
              <a:ext uri="{FF2B5EF4-FFF2-40B4-BE49-F238E27FC236}">
                <a16:creationId xmlns:a16="http://schemas.microsoft.com/office/drawing/2014/main" id="{4A0F4A1B-5C16-4965-986F-AAB1A32501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644065"/>
            <a:ext cx="8461324" cy="59229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2E95A0-EEF9-48BE-985D-1A3562C09C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4BEC5-9C0E-4884-B094-95B6909B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starší&#10;&#10;Popis byl vytvořen automaticky">
            <a:extLst>
              <a:ext uri="{FF2B5EF4-FFF2-40B4-BE49-F238E27FC236}">
                <a16:creationId xmlns:a16="http://schemas.microsoft.com/office/drawing/2014/main" id="{9EC3654E-2418-4B7C-A7DF-60519A2193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3958" y="892693"/>
            <a:ext cx="6984776" cy="52795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6E8B06-8D65-4399-A98C-25ECD9765B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4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24285-5333-41B0-9F45-F2C80954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3EEB31B-29C7-4A80-9D7C-0EC8BB3582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73549" y="836712"/>
            <a:ext cx="4241725" cy="54628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47337A-FE09-4957-BF38-E82048DA50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43D28-DE18-431E-9A9A-C0929A84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loha, exteriér, žlutá&#10;&#10;Popis byl vytvořen automaticky">
            <a:extLst>
              <a:ext uri="{FF2B5EF4-FFF2-40B4-BE49-F238E27FC236}">
                <a16:creationId xmlns:a16="http://schemas.microsoft.com/office/drawing/2014/main" id="{7D447AB4-7165-41DD-B05F-34FBBCB74A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9539" y="513755"/>
            <a:ext cx="5830490" cy="58304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1D25DC-1B54-4649-B43E-B3E566DE05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5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71D3C0-3C08-4785-B08B-F431CACC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střih, skupina, oblečený&#10;&#10;Popis byl vytvořen automaticky">
            <a:extLst>
              <a:ext uri="{FF2B5EF4-FFF2-40B4-BE49-F238E27FC236}">
                <a16:creationId xmlns:a16="http://schemas.microsoft.com/office/drawing/2014/main" id="{02A6DFCF-3B88-45AB-A355-DCF793AD85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2141166"/>
            <a:ext cx="4763829" cy="2667744"/>
          </a:xfrm>
        </p:spPr>
      </p:pic>
      <p:pic>
        <p:nvPicPr>
          <p:cNvPr id="8" name="Zástupný obsah 7" descr="Obsah obrázku osoba, skupina, několik, dav&#10;&#10;Popis byl vytvořen automaticky">
            <a:extLst>
              <a:ext uri="{FF2B5EF4-FFF2-40B4-BE49-F238E27FC236}">
                <a16:creationId xmlns:a16="http://schemas.microsoft.com/office/drawing/2014/main" id="{E81238AF-1DD4-482D-9052-B4A9E6B9AD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6460" y="1843385"/>
            <a:ext cx="4765508" cy="3171229"/>
          </a:xfrm>
        </p:spPr>
      </p:pic>
    </p:spTree>
    <p:extLst>
      <p:ext uri="{BB962C8B-B14F-4D97-AF65-F5344CB8AC3E}">
        <p14:creationId xmlns:p14="http://schemas.microsoft.com/office/powerpoint/2010/main" val="25268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E7A4BD-662B-454B-BE7E-ECFE2577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6CE61E-7992-40A2-A2F8-22183882AD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73FB06C2-5CB0-46ED-9524-416EC2050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62" y="316108"/>
            <a:ext cx="6395155" cy="626725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490908-37FF-477E-99F6-8C12EAD1B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2A43CC39-3449-4B4D-BF26-4F72594D46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0861" y="2164150"/>
            <a:ext cx="5756002" cy="2488986"/>
          </a:xfrm>
        </p:spPr>
      </p:pic>
    </p:spTree>
    <p:extLst>
      <p:ext uri="{BB962C8B-B14F-4D97-AF65-F5344CB8AC3E}">
        <p14:creationId xmlns:p14="http://schemas.microsoft.com/office/powerpoint/2010/main" val="6244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8E87B-8AE5-4746-84A8-3D0204F7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hudba, trubka, flétna&#10;&#10;Popis byl vytvořen automaticky">
            <a:extLst>
              <a:ext uri="{FF2B5EF4-FFF2-40B4-BE49-F238E27FC236}">
                <a16:creationId xmlns:a16="http://schemas.microsoft.com/office/drawing/2014/main" id="{4FBD95EF-04A4-4484-8867-953F9EAC4E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038615"/>
            <a:ext cx="4708525" cy="3923770"/>
          </a:xfrm>
        </p:spPr>
      </p:pic>
      <p:pic>
        <p:nvPicPr>
          <p:cNvPr id="8" name="Zástupný obsah 7" descr="Obsah obrázku osoba, exteriér&#10;&#10;Popis byl vytvořen automaticky">
            <a:extLst>
              <a:ext uri="{FF2B5EF4-FFF2-40B4-BE49-F238E27FC236}">
                <a16:creationId xmlns:a16="http://schemas.microsoft.com/office/drawing/2014/main" id="{73F470DE-782E-4A3B-B0E5-EBB56D706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32524"/>
            <a:ext cx="4708525" cy="3135951"/>
          </a:xfrm>
        </p:spPr>
      </p:pic>
    </p:spTree>
    <p:extLst>
      <p:ext uri="{BB962C8B-B14F-4D97-AF65-F5344CB8AC3E}">
        <p14:creationId xmlns:p14="http://schemas.microsoft.com/office/powerpoint/2010/main" val="26809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9F6DC-45F0-40F8-906F-AE9B131D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4EF3A45-1E0B-4BC2-AA1B-E7E17A3B1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5001" y="2060848"/>
            <a:ext cx="5364234" cy="3003971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1E152A0-40F9-4759-9BBD-A75A4E930A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8508" y="2060849"/>
            <a:ext cx="4617492" cy="3003970"/>
          </a:xfrm>
        </p:spPr>
      </p:pic>
    </p:spTree>
    <p:extLst>
      <p:ext uri="{BB962C8B-B14F-4D97-AF65-F5344CB8AC3E}">
        <p14:creationId xmlns:p14="http://schemas.microsoft.com/office/powerpoint/2010/main" val="7111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9E447-33F2-4010-A52C-8CEA0F33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4A1752E-1AA9-4027-B5F2-E1B740921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55" y="178804"/>
            <a:ext cx="9017717" cy="5482443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278110D1-3F40-43C0-8F22-7E914A6B8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16" y="3890678"/>
            <a:ext cx="6656639" cy="27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953CE-EEB9-495E-AC0B-EBB1ED4B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ď, interiér&#10;&#10;Popis byl vytvořen automaticky">
            <a:extLst>
              <a:ext uri="{FF2B5EF4-FFF2-40B4-BE49-F238E27FC236}">
                <a16:creationId xmlns:a16="http://schemas.microsoft.com/office/drawing/2014/main" id="{5A9BFB8A-1778-40CF-A64A-F4F0D3432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404664"/>
            <a:ext cx="11665296" cy="6627971"/>
          </a:xfrm>
        </p:spPr>
      </p:pic>
    </p:spTree>
    <p:extLst>
      <p:ext uri="{BB962C8B-B14F-4D97-AF65-F5344CB8AC3E}">
        <p14:creationId xmlns:p14="http://schemas.microsoft.com/office/powerpoint/2010/main" val="22292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71A1B-7C25-4087-99D2-FD63FD9A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00200-5121-4BE1-BC39-D2F2C4808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zeď, police, stůl&#10;&#10;Popis byl vytvořen automaticky">
            <a:extLst>
              <a:ext uri="{FF2B5EF4-FFF2-40B4-BE49-F238E27FC236}">
                <a16:creationId xmlns:a16="http://schemas.microsoft.com/office/drawing/2014/main" id="{A91F02E0-8E19-4A54-9E56-3EAE5D84F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5780" y="359808"/>
            <a:ext cx="10968704" cy="649833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F015BA8-F542-48DF-9180-7710ECAAE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0B622B0-DD77-4269-82FA-12E08590CE1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99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1724</TotalTime>
  <Words>357</Words>
  <Application>Microsoft Office PowerPoint</Application>
  <PresentationFormat>Vlastní</PresentationFormat>
  <Paragraphs>40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Arial</vt:lpstr>
      <vt:lpstr>Century Gothic</vt:lpstr>
      <vt:lpstr>Prezentace zemí světa</vt:lpstr>
      <vt:lpstr> Další trasy Hedvábné stezky   a jejich význam</vt:lpstr>
      <vt:lpstr>Prezentace aplikace PowerPoint</vt:lpstr>
      <vt:lpstr>Prezentace aplikace PowerPoint</vt:lpstr>
      <vt:lpstr>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Naleziště bubnů</vt:lpstr>
      <vt:lpstr>Prezentace aplikace PowerPoint</vt:lpstr>
      <vt:lpstr>Ayutthaya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Barmská cesta</vt:lpstr>
      <vt:lpstr>Prezentace aplikace PowerPoint</vt:lpstr>
      <vt:lpstr>Prezentace aplikace PowerPoint</vt:lpstr>
      <vt:lpstr>Prezentace aplikace PowerPoint</vt:lpstr>
      <vt:lpstr>Prezentace aplikace PowerPoint</vt:lpstr>
      <vt:lpstr>Oblíbené produkty</vt:lpstr>
      <vt:lpstr>Cinabarit</vt:lpstr>
      <vt:lpstr>Prezentace aplikace PowerPoint</vt:lpstr>
      <vt:lpstr>čcheng tu</vt:lpstr>
      <vt:lpstr>Koňská a čajová stezka </vt:lpstr>
      <vt:lpstr>Prezentace aplikace PowerPoint</vt:lpstr>
      <vt:lpstr>Prezentace aplikace PowerPoint</vt:lpstr>
      <vt:lpstr>Prezentace aplikace PowerPoint</vt:lpstr>
      <vt:lpstr>Prezentace aplikace PowerPoint</vt:lpstr>
      <vt:lpstr>Parfém dračího mozku</vt:lpstr>
      <vt:lpstr>Prezentace aplikace PowerPoint</vt:lpstr>
      <vt:lpstr>Prezentace aplikace PowerPoint</vt:lpstr>
      <vt:lpstr>Prezentace aplikace PowerPoint</vt:lpstr>
      <vt:lpstr>Ban khu bua</vt:lpstr>
      <vt:lpstr>Prezentace aplikace PowerPoint</vt:lpstr>
      <vt:lpstr>Ban chiang</vt:lpstr>
      <vt:lpstr>Prezentace aplikace PowerPoint</vt:lpstr>
      <vt:lpstr>Prezentace aplikace PowerPoint</vt:lpstr>
      <vt:lpstr> Sukhothai</vt:lpstr>
      <vt:lpstr>Zhou Daguan</vt:lpstr>
      <vt:lpstr>Hedvábí v thajsku</vt:lpstr>
      <vt:lpstr>Rama V.</vt:lpstr>
      <vt:lpstr>Isán</vt:lpstr>
      <vt:lpstr>Ban krua </vt:lpstr>
      <vt:lpstr>Prezentace aplikace PowerPoint</vt:lpstr>
      <vt:lpstr>  Jim Thompson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130</cp:revision>
  <dcterms:created xsi:type="dcterms:W3CDTF">2021-05-03T05:56:12Z</dcterms:created>
  <dcterms:modified xsi:type="dcterms:W3CDTF">2024-05-17T08:25:35Z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