
<file path=[Content_Types].xml><?xml version="1.0" encoding="utf-8"?>
<Types xmlns="http://schemas.openxmlformats.org/package/2006/content-types">
  <Default Extension="bin" ContentType="image/unknown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36.jpg" ContentType="image/gif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8"/>
  </p:notesMasterIdLst>
  <p:handoutMasterIdLst>
    <p:handoutMasterId r:id="rId89"/>
  </p:handoutMasterIdLst>
  <p:sldIdLst>
    <p:sldId id="269" r:id="rId2"/>
    <p:sldId id="380" r:id="rId3"/>
    <p:sldId id="404" r:id="rId4"/>
    <p:sldId id="407" r:id="rId5"/>
    <p:sldId id="405" r:id="rId6"/>
    <p:sldId id="365" r:id="rId7"/>
    <p:sldId id="390" r:id="rId8"/>
    <p:sldId id="392" r:id="rId9"/>
    <p:sldId id="391" r:id="rId10"/>
    <p:sldId id="280" r:id="rId11"/>
    <p:sldId id="282" r:id="rId12"/>
    <p:sldId id="283" r:id="rId13"/>
    <p:sldId id="285" r:id="rId14"/>
    <p:sldId id="286" r:id="rId15"/>
    <p:sldId id="287" r:id="rId16"/>
    <p:sldId id="288" r:id="rId17"/>
    <p:sldId id="289" r:id="rId18"/>
    <p:sldId id="291" r:id="rId19"/>
    <p:sldId id="292" r:id="rId20"/>
    <p:sldId id="293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17" r:id="rId35"/>
    <p:sldId id="406" r:id="rId36"/>
    <p:sldId id="308" r:id="rId37"/>
    <p:sldId id="315" r:id="rId38"/>
    <p:sldId id="322" r:id="rId39"/>
    <p:sldId id="318" r:id="rId40"/>
    <p:sldId id="319" r:id="rId41"/>
    <p:sldId id="320" r:id="rId42"/>
    <p:sldId id="321" r:id="rId43"/>
    <p:sldId id="379" r:id="rId44"/>
    <p:sldId id="323" r:id="rId45"/>
    <p:sldId id="368" r:id="rId46"/>
    <p:sldId id="324" r:id="rId47"/>
    <p:sldId id="367" r:id="rId48"/>
    <p:sldId id="369" r:id="rId49"/>
    <p:sldId id="327" r:id="rId50"/>
    <p:sldId id="329" r:id="rId51"/>
    <p:sldId id="408" r:id="rId52"/>
    <p:sldId id="409" r:id="rId53"/>
    <p:sldId id="330" r:id="rId54"/>
    <p:sldId id="334" r:id="rId55"/>
    <p:sldId id="332" r:id="rId56"/>
    <p:sldId id="333" r:id="rId57"/>
    <p:sldId id="335" r:id="rId58"/>
    <p:sldId id="336" r:id="rId59"/>
    <p:sldId id="338" r:id="rId60"/>
    <p:sldId id="370" r:id="rId61"/>
    <p:sldId id="339" r:id="rId62"/>
    <p:sldId id="340" r:id="rId63"/>
    <p:sldId id="342" r:id="rId64"/>
    <p:sldId id="343" r:id="rId65"/>
    <p:sldId id="346" r:id="rId66"/>
    <p:sldId id="344" r:id="rId67"/>
    <p:sldId id="341" r:id="rId68"/>
    <p:sldId id="349" r:id="rId69"/>
    <p:sldId id="350" r:id="rId70"/>
    <p:sldId id="351" r:id="rId71"/>
    <p:sldId id="352" r:id="rId72"/>
    <p:sldId id="353" r:id="rId73"/>
    <p:sldId id="354" r:id="rId74"/>
    <p:sldId id="357" r:id="rId75"/>
    <p:sldId id="358" r:id="rId76"/>
    <p:sldId id="359" r:id="rId77"/>
    <p:sldId id="360" r:id="rId78"/>
    <p:sldId id="361" r:id="rId79"/>
    <p:sldId id="362" r:id="rId80"/>
    <p:sldId id="363" r:id="rId81"/>
    <p:sldId id="371" r:id="rId82"/>
    <p:sldId id="372" r:id="rId83"/>
    <p:sldId id="373" r:id="rId84"/>
    <p:sldId id="374" r:id="rId85"/>
    <p:sldId id="375" r:id="rId86"/>
    <p:sldId id="376" r:id="rId87"/>
  </p:sldIdLst>
  <p:sldSz cx="12188825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orient="horz" pos="3072">
          <p15:clr>
            <a:srgbClr val="A4A3A4"/>
          </p15:clr>
        </p15:guide>
        <p15:guide id="6" orient="horz" pos="432">
          <p15:clr>
            <a:srgbClr val="A4A3A4"/>
          </p15:clr>
        </p15:guide>
        <p15:guide id="7" orient="horz" pos="3648">
          <p15:clr>
            <a:srgbClr val="A4A3A4"/>
          </p15:clr>
        </p15:guide>
        <p15:guide id="8" pos="3839">
          <p15:clr>
            <a:srgbClr val="A4A3A4"/>
          </p15:clr>
        </p15:guide>
        <p15:guide id="9" pos="767">
          <p15:clr>
            <a:srgbClr val="A4A3A4"/>
          </p15:clr>
        </p15:guide>
        <p15:guide id="10" pos="6911">
          <p15:clr>
            <a:srgbClr val="A4A3A4"/>
          </p15:clr>
        </p15:guide>
        <p15:guide id="11" pos="5711">
          <p15:clr>
            <a:srgbClr val="A4A3A4"/>
          </p15:clr>
        </p15:guide>
        <p15:guide id="12" pos="7247">
          <p15:clr>
            <a:srgbClr val="A4A3A4"/>
          </p15:clr>
        </p15:guide>
        <p15:guide id="13" pos="3695">
          <p15:clr>
            <a:srgbClr val="A4A3A4"/>
          </p15:clr>
        </p15:guide>
        <p15:guide id="14" pos="431">
          <p15:clr>
            <a:srgbClr val="A4A3A4"/>
          </p15:clr>
        </p15:guide>
        <p15:guide id="15" pos="28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63" d="100"/>
          <a:sy n="63" d="100"/>
        </p:scale>
        <p:origin x="804" y="56"/>
      </p:cViewPr>
      <p:guideLst>
        <p:guide orient="horz" pos="2160"/>
        <p:guide orient="horz" pos="1008"/>
        <p:guide orient="horz" pos="1152"/>
        <p:guide orient="horz" pos="3888"/>
        <p:guide orient="horz" pos="3072"/>
        <p:guide orient="horz" pos="432"/>
        <p:guide orient="horz" pos="3648"/>
        <p:guide pos="3839"/>
        <p:guide pos="767"/>
        <p:guide pos="6911"/>
        <p:guide pos="5711"/>
        <p:guide pos="7247"/>
        <p:guide pos="3695"/>
        <p:guide pos="431"/>
        <p:guide pos="287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1" d="100"/>
          <a:sy n="71" d="100"/>
        </p:scale>
        <p:origin x="4170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49E3038-506C-4D05-8917-71F9AA20C79A}" type="datetime1">
              <a:rPr lang="cs-CZ" smtClean="0"/>
              <a:t>20.05.2024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446DCAE-1661-43FF-8A44-43DAFDC1FD90}" type="slidenum">
              <a:rPr lang="cs-CZ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523DBCD-054D-4376-B3B4-A26D8D616196}" type="datetime1">
              <a:rPr lang="cs-CZ" noProof="0" smtClean="0"/>
              <a:t>20.05.2024</a:t>
            </a:fld>
            <a:endParaRPr lang="cs-CZ" noProof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Upravte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9C971FF-EF28-4195-A575-329446EFAA55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3093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olný tvar 6"/>
          <p:cNvSpPr>
            <a:spLocks noEditPoints="1"/>
          </p:cNvSpPr>
          <p:nvPr/>
        </p:nvSpPr>
        <p:spPr bwMode="auto">
          <a:xfrm>
            <a:off x="-4763" y="285750"/>
            <a:ext cx="12190413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cs-CZ" noProof="0">
              <a:solidFill>
                <a:schemeClr val="lt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 rtlCol="0">
            <a:normAutofit/>
          </a:bodyPr>
          <a:lstStyle>
            <a:lvl1pPr rtl="0">
              <a:defRPr sz="4400"/>
            </a:lvl1pPr>
          </a:lstStyle>
          <a:p>
            <a:pPr rtl="0"/>
            <a:r>
              <a:rPr lang="cs-CZ" noProof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noProof="0"/>
              <a:t>Kliknutím můžete upravit styl předlohy.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EB23DE-8DF0-4814-A8E4-50FD429BBF2B}" type="datetime1">
              <a:rPr lang="cs-CZ" noProof="0" smtClean="0"/>
              <a:t>20.05.2024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22367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FAE82A7-692D-4C88-A26F-5BB402E4ADAC}" type="datetime1">
              <a:rPr lang="cs-CZ" noProof="0" smtClean="0"/>
              <a:t>20.05.2024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28745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6542EDA-C07F-400F-963E-5F2FE29B7145}" type="datetime1">
              <a:rPr lang="cs-CZ" noProof="0" smtClean="0"/>
              <a:t>20.05.2024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23921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FD0298-7729-417A-B2FF-B1FE2390CDBE}" type="datetime1">
              <a:rPr lang="cs-CZ" noProof="0" smtClean="0"/>
              <a:t>20.05.2024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67015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rtlCol="0" anchor="b">
            <a:normAutofit/>
          </a:bodyPr>
          <a:lstStyle>
            <a:lvl1pPr algn="l" rtl="0">
              <a:defRPr sz="4400" b="0" cap="all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rtlCol="0"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6C4DF4-6E7E-464E-86D1-0C5C915214F5}" type="datetime1">
              <a:rPr lang="cs-CZ" noProof="0" smtClean="0"/>
              <a:t>20.05.2024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0336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A09EA2-64C7-4B1F-879D-B6383802D431}" type="datetime1">
              <a:rPr lang="cs-CZ" noProof="0" smtClean="0"/>
              <a:t>20.05.2024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73045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34FE8CE-7ED2-4E9C-9F56-43C3EBE47983}" type="datetime1">
              <a:rPr lang="cs-CZ" noProof="0" smtClean="0"/>
              <a:t>20.05.2024</a:t>
            </a:fld>
            <a:endParaRPr lang="cs-CZ" noProof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44210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1E12F40-D2DB-499A-9933-CEEA7FF98688}" type="datetime1">
              <a:rPr lang="cs-CZ" noProof="0" smtClean="0"/>
              <a:t>20.05.2024</a:t>
            </a:fld>
            <a:endParaRPr lang="cs-CZ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13906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E05615B-C49C-42DF-98DC-85109FA4F076}" type="datetime1">
              <a:rPr lang="cs-CZ" noProof="0" smtClean="0"/>
              <a:t>20.05.2024</a:t>
            </a:fld>
            <a:endParaRPr lang="cs-CZ" noProof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52978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cs-CZ" noProof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 rtl="0">
              <a:defRPr sz="4000" b="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4224A16-3793-4422-BDE1-E5A76BD3B0C7}" type="datetime1">
              <a:rPr lang="cs-CZ" noProof="0" smtClean="0"/>
              <a:t>20.05.2024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58198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cs-CZ" noProof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 rtl="0">
              <a:defRPr sz="4000" b="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218023-C27E-4D91-BAB7-C5139ADAD042}" type="datetime1">
              <a:rPr lang="cs-CZ" noProof="0" smtClean="0"/>
              <a:t>20.05.2024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70294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chemeClr val="bg1"/>
            </a:gs>
            <a:gs pos="40000">
              <a:schemeClr val="bg2"/>
            </a:gs>
            <a:gs pos="10000">
              <a:schemeClr val="bg1">
                <a:lumMod val="95000"/>
              </a:schemeClr>
            </a:gs>
            <a:gs pos="100000">
              <a:schemeClr val="bg2">
                <a:lumMod val="9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 bwMode="ltGray">
          <a:xfrm>
            <a:off x="1460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cs-CZ" sz="2400" noProof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noProof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Upravte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6C215803-5C68-4C16-9001-11BE2EF7FE3B}" type="datetime1">
              <a:rPr lang="cs-CZ" noProof="0" smtClean="0"/>
              <a:t>20.05.2024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F36C87F6-986D-49E6-AF40-1B3A1EE8064D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43171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74520" indent="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None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bin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bin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405780" y="1828799"/>
            <a:ext cx="11593287" cy="3048001"/>
          </a:xfrm>
        </p:spPr>
        <p:txBody>
          <a:bodyPr rtlCol="0"/>
          <a:lstStyle/>
          <a:p>
            <a:pPr rtl="0"/>
            <a:r>
              <a:rPr lang="cs-CZ" dirty="0"/>
              <a:t>Poslední ‘‘</a:t>
            </a:r>
            <a:r>
              <a:rPr lang="cs-CZ" dirty="0" err="1"/>
              <a:t>Velké‘‘období</a:t>
            </a:r>
            <a:r>
              <a:rPr lang="cs-CZ" dirty="0"/>
              <a:t> </a:t>
            </a:r>
            <a:r>
              <a:rPr lang="cs-CZ"/>
              <a:t>Hedvábných cest</a:t>
            </a: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cs-CZ"/>
              <a:t>Říše podél Hedvábné stezky| Dějiny starověku </a:t>
            </a:r>
          </a:p>
          <a:p>
            <a:pPr rt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70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D2A8A0-7FB4-4528-AECA-09A4DDE78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Marco polo 		Ibn </a:t>
            </a:r>
            <a:r>
              <a:rPr lang="cs-CZ" dirty="0" err="1"/>
              <a:t>Battuta</a:t>
            </a:r>
            <a:endParaRPr lang="cs-CZ" dirty="0"/>
          </a:p>
        </p:txBody>
      </p:sp>
      <p:pic>
        <p:nvPicPr>
          <p:cNvPr id="6" name="Zástupný obsah 5" descr="Obsah obrázku text, muž, osoba, nošení&#10;&#10;Popis byl vytvořen automaticky">
            <a:extLst>
              <a:ext uri="{FF2B5EF4-FFF2-40B4-BE49-F238E27FC236}">
                <a16:creationId xmlns:a16="http://schemas.microsoft.com/office/drawing/2014/main" id="{772B816D-24AE-421A-87E4-840F48B384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41884" y="1828800"/>
            <a:ext cx="3528392" cy="4343400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0185A876-EE22-44E4-92B5-05A022A7E2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26644" y="1828800"/>
            <a:ext cx="3380613" cy="4343400"/>
          </a:xfrm>
        </p:spPr>
      </p:pic>
    </p:spTree>
    <p:extLst>
      <p:ext uri="{BB962C8B-B14F-4D97-AF65-F5344CB8AC3E}">
        <p14:creationId xmlns:p14="http://schemas.microsoft.com/office/powerpoint/2010/main" val="4872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2456DE-7D76-4E0F-95CA-85C7FC66B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Významní cestovatelé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48B570-6DC8-4E66-8B62-97FBDFB3DA0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Jaké jedinečné politické okolnosti umožnily Marcu </a:t>
            </a:r>
            <a:r>
              <a:rPr lang="cs-CZ" dirty="0" err="1"/>
              <a:t>Polovi</a:t>
            </a:r>
            <a:r>
              <a:rPr lang="cs-CZ" dirty="0"/>
              <a:t> a </a:t>
            </a:r>
            <a:r>
              <a:rPr lang="cs-CZ" dirty="0" err="1"/>
              <a:t>Ibnu</a:t>
            </a:r>
            <a:r>
              <a:rPr lang="cs-CZ" dirty="0"/>
              <a:t> </a:t>
            </a:r>
            <a:r>
              <a:rPr lang="cs-CZ" dirty="0" err="1"/>
              <a:t>Battutovi</a:t>
            </a:r>
            <a:r>
              <a:rPr lang="cs-CZ" dirty="0"/>
              <a:t> cestovat? </a:t>
            </a:r>
          </a:p>
          <a:p>
            <a:r>
              <a:rPr lang="cs-CZ" dirty="0"/>
              <a:t>Jak  Evropané 13. století a severoafričtí muslimové 14. století, vnímali Asii, co pro ne bylo důležité, neobvyklé nebo exotické? </a:t>
            </a:r>
          </a:p>
        </p:txBody>
      </p:sp>
      <p:pic>
        <p:nvPicPr>
          <p:cNvPr id="6" name="Zástupný obsah 5" descr="Obsah obrázku text, mince&#10;&#10;Popis byl vytvořen automaticky">
            <a:extLst>
              <a:ext uri="{FF2B5EF4-FFF2-40B4-BE49-F238E27FC236}">
                <a16:creationId xmlns:a16="http://schemas.microsoft.com/office/drawing/2014/main" id="{163ED10D-4042-429B-A697-099534C191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45250" y="1828800"/>
            <a:ext cx="4343400" cy="4343400"/>
          </a:xfrm>
        </p:spPr>
      </p:pic>
    </p:spTree>
    <p:extLst>
      <p:ext uri="{BB962C8B-B14F-4D97-AF65-F5344CB8AC3E}">
        <p14:creationId xmlns:p14="http://schemas.microsoft.com/office/powerpoint/2010/main" val="347080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C48EF8-FB39-4F9E-9FE6-3E583AFF0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Mongolská říše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A56D27-A853-4378-AC4E-95B9BFB1269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1206 - 1368</a:t>
            </a:r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9A9208DC-AB49-4093-974D-D54BE92A89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402881" y="1928963"/>
            <a:ext cx="5687863" cy="4471837"/>
          </a:xfrm>
        </p:spPr>
      </p:pic>
    </p:spTree>
    <p:extLst>
      <p:ext uri="{BB962C8B-B14F-4D97-AF65-F5344CB8AC3E}">
        <p14:creationId xmlns:p14="http://schemas.microsoft.com/office/powerpoint/2010/main" val="171543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275117-63D3-44AB-A065-33B768EDE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Mongolská říše</a:t>
            </a:r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CE55FD50-5B2E-44AA-A929-E5D3303E54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7253" y="1828800"/>
            <a:ext cx="5687159" cy="388359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E877D7F-76EB-4660-9567-6AFD928CD5A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Mongolové podporovali obchod - umožňovali obchodníkům a dalším cestovatelům, bez ohledu na náboženství nebo na původ , procházet jejich oblasti. Pod Pax </a:t>
            </a:r>
            <a:r>
              <a:rPr lang="cs-CZ" dirty="0" err="1"/>
              <a:t>Mongolica</a:t>
            </a:r>
            <a:r>
              <a:rPr lang="cs-CZ" dirty="0"/>
              <a:t> – „mongolským mírem“ – bylo možné jít téměř kamkoliv v rámci jejich rozsáhle říši</a:t>
            </a:r>
          </a:p>
        </p:txBody>
      </p:sp>
    </p:spTree>
    <p:extLst>
      <p:ext uri="{BB962C8B-B14F-4D97-AF65-F5344CB8AC3E}">
        <p14:creationId xmlns:p14="http://schemas.microsoft.com/office/powerpoint/2010/main" val="244333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876631-2602-480A-86DE-E32A84EFD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116632"/>
            <a:ext cx="9753600" cy="979512"/>
          </a:xfrm>
        </p:spPr>
        <p:txBody>
          <a:bodyPr/>
          <a:lstStyle/>
          <a:p>
            <a:pPr algn="ctr"/>
            <a:r>
              <a:rPr lang="cs-CZ" dirty="0"/>
              <a:t>Marco polo</a:t>
            </a:r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565EC34E-0DCA-4092-9D4A-13FCA25705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5781" y="1628800"/>
            <a:ext cx="4536504" cy="373303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063015B-F1E2-4FB8-9B4E-74E800CAA2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63785" y="1268760"/>
            <a:ext cx="7390557" cy="583264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1254-1324</a:t>
            </a:r>
          </a:p>
          <a:p>
            <a:r>
              <a:rPr lang="cs-CZ" dirty="0" err="1"/>
              <a:t>Kublaj</a:t>
            </a:r>
            <a:r>
              <a:rPr lang="cs-CZ" dirty="0"/>
              <a:t>-chán zaměstnával </a:t>
            </a:r>
            <a:r>
              <a:rPr lang="cs-CZ" dirty="0" err="1"/>
              <a:t>Polovu</a:t>
            </a:r>
            <a:r>
              <a:rPr lang="cs-CZ" dirty="0"/>
              <a:t> rodinu na důležitých vládních pozicích. To odpovídalo tomu, že mongolové využívali ve svých službách cizince spíše než pro ně potenciálně neloajální Číňany</a:t>
            </a:r>
          </a:p>
          <a:p>
            <a:r>
              <a:rPr lang="cs-CZ" dirty="0"/>
              <a:t>chán si všímal jeho moudrosti a vyslal Marca na cesty</a:t>
            </a:r>
          </a:p>
          <a:p>
            <a:r>
              <a:rPr lang="cs-CZ" dirty="0"/>
              <a:t>Marco zůstal ve službách velkého chána sedmnáct let</a:t>
            </a:r>
          </a:p>
          <a:p>
            <a:r>
              <a:rPr lang="cs-CZ" dirty="0"/>
              <a:t>Popsal Peking, další oblast, kterou Marco  popsal byl Bagdád - hlavní město </a:t>
            </a:r>
            <a:r>
              <a:rPr lang="cs-CZ" dirty="0" err="1"/>
              <a:t>Abbasovského</a:t>
            </a:r>
            <a:r>
              <a:rPr lang="cs-CZ" dirty="0"/>
              <a:t> kalifátu (750-1258) a jedním z ústředních bodů toho, co bylo nazváno „zlatým věkem islámu“ </a:t>
            </a:r>
          </a:p>
        </p:txBody>
      </p:sp>
    </p:spTree>
    <p:extLst>
      <p:ext uri="{BB962C8B-B14F-4D97-AF65-F5344CB8AC3E}">
        <p14:creationId xmlns:p14="http://schemas.microsoft.com/office/powerpoint/2010/main" val="85593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3A3632-6114-4513-BFA8-2A0EC4CE5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, kniha&#10;&#10;Popis byl vytvořen automaticky">
            <a:extLst>
              <a:ext uri="{FF2B5EF4-FFF2-40B4-BE49-F238E27FC236}">
                <a16:creationId xmlns:a16="http://schemas.microsoft.com/office/drawing/2014/main" id="{4E5D563B-F360-4E77-91A9-1D94FCE12C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74394" y="96257"/>
            <a:ext cx="4708735" cy="676174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CC90747-6DE2-401D-9A78-1806AFA3870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536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86D607-7611-464E-A69B-D9C7763E1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EC3B96D-4130-47FF-A62E-554E871890D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text&#10;&#10;Popis byl vytvořen automaticky">
            <a:extLst>
              <a:ext uri="{FF2B5EF4-FFF2-40B4-BE49-F238E27FC236}">
                <a16:creationId xmlns:a16="http://schemas.microsoft.com/office/drawing/2014/main" id="{1B6A7B40-0384-4C53-BD74-D1E1A8F8249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86100" y="334986"/>
            <a:ext cx="4708734" cy="6248376"/>
          </a:xfrm>
        </p:spPr>
      </p:pic>
    </p:spTree>
    <p:extLst>
      <p:ext uri="{BB962C8B-B14F-4D97-AF65-F5344CB8AC3E}">
        <p14:creationId xmlns:p14="http://schemas.microsoft.com/office/powerpoint/2010/main" val="347057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A24F60-DCA8-4786-A9EB-1085ABAC2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15AC470A-04A5-4365-880E-3173A9538E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59580" y="964109"/>
            <a:ext cx="10333532" cy="514954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A025ECA-D3EF-49A6-9AE0-8712E25FF78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02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7A63BA-03A5-49F1-A5E2-BCB7BCFA0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1C342E88-F960-4756-9D1A-955238CA97B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65820" y="1600200"/>
            <a:ext cx="5211283" cy="3615829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CDFEE2B6-E18D-4BEF-B5EB-8CB5C40972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86500" y="1844824"/>
            <a:ext cx="4224464" cy="2811189"/>
          </a:xfrm>
        </p:spPr>
      </p:pic>
    </p:spTree>
    <p:extLst>
      <p:ext uri="{BB962C8B-B14F-4D97-AF65-F5344CB8AC3E}">
        <p14:creationId xmlns:p14="http://schemas.microsoft.com/office/powerpoint/2010/main" val="306736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E8D554-5005-4DF5-B356-F3D7F43E4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132D0930-164F-4095-BE38-FEB1E6DEAC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7788" y="2097620"/>
            <a:ext cx="5458381" cy="3284125"/>
          </a:xfrm>
        </p:spPr>
      </p:pic>
      <p:pic>
        <p:nvPicPr>
          <p:cNvPr id="8" name="Zástupný obsah 7" descr="Obsah obrázku text, lůžkoviny, tkanina&#10;&#10;Popis byl vytvořen automaticky">
            <a:extLst>
              <a:ext uri="{FF2B5EF4-FFF2-40B4-BE49-F238E27FC236}">
                <a16:creationId xmlns:a16="http://schemas.microsoft.com/office/drawing/2014/main" id="{CC13266B-1206-4164-925D-047FF91288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82444" y="2218734"/>
            <a:ext cx="5557800" cy="3112368"/>
          </a:xfrm>
        </p:spPr>
      </p:pic>
    </p:spTree>
    <p:extLst>
      <p:ext uri="{BB962C8B-B14F-4D97-AF65-F5344CB8AC3E}">
        <p14:creationId xmlns:p14="http://schemas.microsoft.com/office/powerpoint/2010/main" val="91902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AC20CB-856D-48BE-B248-5818006E5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836" y="188640"/>
            <a:ext cx="9753600" cy="691480"/>
          </a:xfrm>
        </p:spPr>
        <p:txBody>
          <a:bodyPr/>
          <a:lstStyle/>
          <a:p>
            <a:pPr algn="ctr"/>
            <a:r>
              <a:rPr lang="cs-CZ" dirty="0" err="1"/>
              <a:t>Chuejové</a:t>
            </a:r>
            <a:endParaRPr lang="cs-CZ" dirty="0"/>
          </a:p>
        </p:txBody>
      </p:sp>
      <p:pic>
        <p:nvPicPr>
          <p:cNvPr id="9" name="Zástupný obsah 8" descr="Obsah obrázku mapa&#10;&#10;Popis byl vytvořen automaticky">
            <a:extLst>
              <a:ext uri="{FF2B5EF4-FFF2-40B4-BE49-F238E27FC236}">
                <a16:creationId xmlns:a16="http://schemas.microsoft.com/office/drawing/2014/main" id="{6D2DC34A-9261-447A-BCA9-B9772765CF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2044" y="1484784"/>
            <a:ext cx="6920606" cy="4982836"/>
          </a:xfrm>
        </p:spPr>
      </p:pic>
    </p:spTree>
    <p:extLst>
      <p:ext uri="{BB962C8B-B14F-4D97-AF65-F5344CB8AC3E}">
        <p14:creationId xmlns:p14="http://schemas.microsoft.com/office/powerpoint/2010/main" val="115835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A3BB44-58E6-4358-B586-BC5E79FCF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, lůžkoviny, tkanina&#10;&#10;Popis byl vytvořen automaticky">
            <a:extLst>
              <a:ext uri="{FF2B5EF4-FFF2-40B4-BE49-F238E27FC236}">
                <a16:creationId xmlns:a16="http://schemas.microsoft.com/office/drawing/2014/main" id="{B8C35339-9B3B-434B-B7A8-F6B279898A2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67806" y="937419"/>
            <a:ext cx="7453212" cy="521724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156B55C-C4C9-4B3F-9EAC-156999DC57C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038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D07CFA-7CD9-4945-B808-7DD712AF3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0C857A7A-1DA0-46F2-A9C5-59813135EB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39729" y="404664"/>
            <a:ext cx="10045500" cy="631767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5BEC870-B6A9-475A-9819-9D252C7919E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514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CA0DBA-2E2D-4E16-B102-BF0C8A779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5D6558C-603B-4205-81CA-B9DF00382C8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obloha, exteriér, příroda, zřícenina&#10;&#10;Popis byl vytvořen automaticky">
            <a:extLst>
              <a:ext uri="{FF2B5EF4-FFF2-40B4-BE49-F238E27FC236}">
                <a16:creationId xmlns:a16="http://schemas.microsoft.com/office/drawing/2014/main" id="{C6C76026-D280-47E8-81C2-0D72526FE2D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03596" y="144915"/>
            <a:ext cx="10045500" cy="6698996"/>
          </a:xfrm>
        </p:spPr>
      </p:pic>
    </p:spTree>
    <p:extLst>
      <p:ext uri="{BB962C8B-B14F-4D97-AF65-F5344CB8AC3E}">
        <p14:creationId xmlns:p14="http://schemas.microsoft.com/office/powerpoint/2010/main" val="386874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B918B9-AAAB-4B17-9E7A-079C31CFE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ráva, exteriér, pole, stádo&#10;&#10;Popis byl vytvořen automaticky">
            <a:extLst>
              <a:ext uri="{FF2B5EF4-FFF2-40B4-BE49-F238E27FC236}">
                <a16:creationId xmlns:a16="http://schemas.microsoft.com/office/drawing/2014/main" id="{E4F378C1-9151-4958-8D58-6F82C6F1336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29816" y="214082"/>
            <a:ext cx="10729192" cy="642983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9AAB89E-FAAA-4DD5-A987-C4A96ACAB2E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093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8B4294-A170-42A3-8D93-A6377CC95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, exteriér, obloha, tráva&#10;&#10;Popis byl vytvořen automaticky">
            <a:extLst>
              <a:ext uri="{FF2B5EF4-FFF2-40B4-BE49-F238E27FC236}">
                <a16:creationId xmlns:a16="http://schemas.microsoft.com/office/drawing/2014/main" id="{DEBD4E36-3C22-4D71-824E-966A073B41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3773" y="476672"/>
            <a:ext cx="11312020" cy="610669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42FFC33-F159-40EF-B9AD-290489F5338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411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29DD74-4AF6-435F-8757-A5C0D19CC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Abú </a:t>
            </a:r>
            <a:r>
              <a:rPr lang="cs-CZ" dirty="0" err="1"/>
              <a:t>Abdallah</a:t>
            </a:r>
            <a:r>
              <a:rPr lang="cs-CZ" dirty="0"/>
              <a:t> </a:t>
            </a:r>
            <a:r>
              <a:rPr lang="cs-CZ" dirty="0" err="1"/>
              <a:t>ibn</a:t>
            </a:r>
            <a:r>
              <a:rPr lang="cs-CZ" dirty="0"/>
              <a:t> </a:t>
            </a:r>
            <a:r>
              <a:rPr lang="cs-CZ" dirty="0" err="1"/>
              <a:t>Battúta</a:t>
            </a:r>
            <a:endParaRPr lang="cs-CZ" dirty="0"/>
          </a:p>
        </p:txBody>
      </p:sp>
      <p:pic>
        <p:nvPicPr>
          <p:cNvPr id="6" name="Zástupný obsah 5" descr="Obsah obrázku text, savci, kůň&#10;&#10;Popis byl vytvořen automaticky">
            <a:extLst>
              <a:ext uri="{FF2B5EF4-FFF2-40B4-BE49-F238E27FC236}">
                <a16:creationId xmlns:a16="http://schemas.microsoft.com/office/drawing/2014/main" id="{345F30E8-4D08-4115-A030-A56659C8B4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17552" y="2060848"/>
            <a:ext cx="5576463" cy="350745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14F4E45-FA1F-493D-8272-CD30671A1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98468" y="2060848"/>
            <a:ext cx="5328592" cy="434340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1304-1369</a:t>
            </a:r>
          </a:p>
          <a:p>
            <a:r>
              <a:rPr lang="cs-CZ" dirty="0"/>
              <a:t>Narozen v Maroku</a:t>
            </a:r>
          </a:p>
          <a:p>
            <a:r>
              <a:rPr lang="cs-CZ" dirty="0"/>
              <a:t>Studoval práva</a:t>
            </a:r>
          </a:p>
          <a:p>
            <a:r>
              <a:rPr lang="cs-CZ" dirty="0"/>
              <a:t>Cestoval dvacet let</a:t>
            </a:r>
          </a:p>
          <a:p>
            <a:r>
              <a:rPr lang="cs-CZ" dirty="0"/>
              <a:t>Strávil většinu své cestovatelské kariéry v rámci kulturních hranic toho, co muslimové nazývají Dar al-Islám označující oblasti, kde převládá islámské právo</a:t>
            </a:r>
          </a:p>
          <a:p>
            <a:r>
              <a:rPr lang="cs-CZ" dirty="0"/>
              <a:t>Dílo: </a:t>
            </a:r>
            <a:r>
              <a:rPr lang="cs-CZ" dirty="0" err="1"/>
              <a:t>Rihla</a:t>
            </a:r>
            <a:r>
              <a:rPr lang="cs-CZ" dirty="0"/>
              <a:t> (Cesty)</a:t>
            </a:r>
          </a:p>
        </p:txBody>
      </p:sp>
    </p:spTree>
    <p:extLst>
      <p:ext uri="{BB962C8B-B14F-4D97-AF65-F5344CB8AC3E}">
        <p14:creationId xmlns:p14="http://schemas.microsoft.com/office/powerpoint/2010/main" val="227585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D2B76B-DA01-425F-8BE2-9A0A40E24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36BF6634-BA67-4BDC-9567-45325DC8EB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41884" y="404664"/>
            <a:ext cx="9037388" cy="627704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7E4F650-6DB6-4F3F-A148-43CC97CF499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34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8A6884-E5C7-4495-A2C3-678621C9E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548" y="246063"/>
            <a:ext cx="9753600" cy="835496"/>
          </a:xfrm>
        </p:spPr>
        <p:txBody>
          <a:bodyPr/>
          <a:lstStyle/>
          <a:p>
            <a:pPr algn="ctr"/>
            <a:r>
              <a:rPr lang="cs-CZ" dirty="0" err="1"/>
              <a:t>rihla</a:t>
            </a:r>
            <a:endParaRPr lang="cs-CZ" dirty="0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1767589B-EEF3-4729-A7D1-241D3EC97E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49548" y="1412776"/>
            <a:ext cx="9282682" cy="492263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5848DDF-99E7-4357-BFD9-C81E0BA1E4A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431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394472-8EDC-4525-BCA8-2735E2046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, tkanina&#10;&#10;Popis byl vytvořen automaticky">
            <a:extLst>
              <a:ext uri="{FF2B5EF4-FFF2-40B4-BE49-F238E27FC236}">
                <a16:creationId xmlns:a16="http://schemas.microsoft.com/office/drawing/2014/main" id="{0D372684-9408-4FC5-B12B-02A160BE2C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07169" y="485699"/>
            <a:ext cx="4238353" cy="588660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3A1CEC2-0A99-4753-A09A-68018DBF930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473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BCC4E-DF4E-47C0-8F41-41061A1D5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DCBEEA07-6EB4-4F7D-A9B8-B1B9CAFB15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16817" y="1600200"/>
            <a:ext cx="4864100" cy="3412130"/>
          </a:xfrm>
        </p:spPr>
      </p:pic>
      <p:pic>
        <p:nvPicPr>
          <p:cNvPr id="8" name="Zástupný obsah 7" descr="Obsah obrázku text&#10;&#10;Popis byl vytvořen automaticky">
            <a:extLst>
              <a:ext uri="{FF2B5EF4-FFF2-40B4-BE49-F238E27FC236}">
                <a16:creationId xmlns:a16="http://schemas.microsoft.com/office/drawing/2014/main" id="{DF9BE043-3B4A-4ED9-AC95-1AF37A4B7B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42484" y="1526583"/>
            <a:ext cx="4581927" cy="3525936"/>
          </a:xfrm>
        </p:spPr>
      </p:pic>
    </p:spTree>
    <p:extLst>
      <p:ext uri="{BB962C8B-B14F-4D97-AF65-F5344CB8AC3E}">
        <p14:creationId xmlns:p14="http://schemas.microsoft.com/office/powerpoint/2010/main" val="368674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741E9-3087-4EE0-78E3-97FC69DA6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chuejové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D21C85-B41B-AA2E-7FAF-992BEDB1944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Etnická menšina v řadě dalších států včetně jihovýchodní Asie (Myanmar, Thajsko, Malajsie..)</a:t>
            </a:r>
          </a:p>
          <a:p>
            <a:r>
              <a:rPr lang="cs-CZ" dirty="0" err="1"/>
              <a:t>Chuejové</a:t>
            </a:r>
            <a:r>
              <a:rPr lang="cs-CZ" dirty="0"/>
              <a:t> jsou jednou z národnostních menšin Číny, která je převážně muslimská. Jejich historie sahá hluboko do minulosti a je úzce spjata s obchodními cestami, kulturními výměnami a migracemi.</a:t>
            </a:r>
          </a:p>
        </p:txBody>
      </p:sp>
      <p:pic>
        <p:nvPicPr>
          <p:cNvPr id="6" name="Zástupný obsah 5" descr="Obsah obrázku oblečení, osoba, Lidská tvář, venku&#10;&#10;Popis byl vytvořen automaticky">
            <a:extLst>
              <a:ext uri="{FF2B5EF4-FFF2-40B4-BE49-F238E27FC236}">
                <a16:creationId xmlns:a16="http://schemas.microsoft.com/office/drawing/2014/main" id="{F779108B-76F6-07A7-23C8-2BC59424E2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86500" y="1978447"/>
            <a:ext cx="3448615" cy="4604915"/>
          </a:xfrm>
        </p:spPr>
      </p:pic>
    </p:spTree>
    <p:extLst>
      <p:ext uri="{BB962C8B-B14F-4D97-AF65-F5344CB8AC3E}">
        <p14:creationId xmlns:p14="http://schemas.microsoft.com/office/powerpoint/2010/main" val="167823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13AB63-929B-4A8B-8590-7AA425E9E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, exteriér, staré, bílá&#10;&#10;Popis byl vytvořen automaticky">
            <a:extLst>
              <a:ext uri="{FF2B5EF4-FFF2-40B4-BE49-F238E27FC236}">
                <a16:creationId xmlns:a16="http://schemas.microsoft.com/office/drawing/2014/main" id="{E8B05FA6-5778-4A98-A09C-4A500AFC224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09836" y="1609725"/>
            <a:ext cx="5821052" cy="4343400"/>
          </a:xfrm>
        </p:spPr>
      </p:pic>
      <p:pic>
        <p:nvPicPr>
          <p:cNvPr id="8" name="Zástupný obsah 7" descr="Obsah obrázku text, tkanina&#10;&#10;Popis byl vytvořen automaticky">
            <a:extLst>
              <a:ext uri="{FF2B5EF4-FFF2-40B4-BE49-F238E27FC236}">
                <a16:creationId xmlns:a16="http://schemas.microsoft.com/office/drawing/2014/main" id="{9A78A16E-116E-4F7D-8A5C-B4C7E66AE9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74532" y="1658702"/>
            <a:ext cx="4746088" cy="4245446"/>
          </a:xfrm>
        </p:spPr>
      </p:pic>
    </p:spTree>
    <p:extLst>
      <p:ext uri="{BB962C8B-B14F-4D97-AF65-F5344CB8AC3E}">
        <p14:creationId xmlns:p14="http://schemas.microsoft.com/office/powerpoint/2010/main" val="34830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DBCD56-716A-4A68-87D8-54F7E629B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D3C0E3FD-6F7C-462D-A081-A64E3CF9B3E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59794" y="689620"/>
            <a:ext cx="7669236" cy="556770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FA86A6A-7647-4E38-ACA6-B209143719B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608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C9E88F-0A6E-4EDB-BF1B-B7A3DF24E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9C546B06-55DE-4F3F-BA81-E23650E640C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26405" y="879653"/>
            <a:ext cx="10261524" cy="509869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E430117-82C5-4522-BC4D-04BF20B05AE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33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58A540-2E7A-48A9-860C-07AA93C3E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CA926A9-32C1-457B-BE20-22EC2871435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text, lidé, skupina, oltář&#10;&#10;Popis byl vytvořen automaticky">
            <a:extLst>
              <a:ext uri="{FF2B5EF4-FFF2-40B4-BE49-F238E27FC236}">
                <a16:creationId xmlns:a16="http://schemas.microsoft.com/office/drawing/2014/main" id="{F461A463-65CD-4763-B5DF-01512EFBDDC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73932" y="413219"/>
            <a:ext cx="8495158" cy="6031562"/>
          </a:xfrm>
        </p:spPr>
      </p:pic>
    </p:spTree>
    <p:extLst>
      <p:ext uri="{BB962C8B-B14F-4D97-AF65-F5344CB8AC3E}">
        <p14:creationId xmlns:p14="http://schemas.microsoft.com/office/powerpoint/2010/main" val="136267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F90A36-72A5-4AD3-A413-7204A348A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Timur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05F88897-937C-4C34-B5FC-1CD6C3A5D7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1804" y="2132856"/>
            <a:ext cx="5587105" cy="3601063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4B0DAB9D-4D09-4C77-98FC-FEBE4F37D9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678588" y="1286911"/>
            <a:ext cx="2941407" cy="4447008"/>
          </a:xfrm>
        </p:spPr>
      </p:pic>
    </p:spTree>
    <p:extLst>
      <p:ext uri="{BB962C8B-B14F-4D97-AF65-F5344CB8AC3E}">
        <p14:creationId xmlns:p14="http://schemas.microsoft.com/office/powerpoint/2010/main" val="6666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32FEEF-C8BC-374E-D41F-07B181951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8A5EF5-A6AD-0CDF-A3CD-855FE4B042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3278" y="1828800"/>
            <a:ext cx="9397637" cy="4343400"/>
          </a:xfrm>
        </p:spPr>
        <p:txBody>
          <a:bodyPr>
            <a:normAutofit/>
          </a:bodyPr>
          <a:lstStyle/>
          <a:p>
            <a:r>
              <a:rPr lang="cs-CZ" dirty="0" err="1"/>
              <a:t>Timurská</a:t>
            </a:r>
            <a:r>
              <a:rPr lang="cs-CZ" dirty="0"/>
              <a:t> říše se vyznačovala značným kulturním a vědeckým pokrokem</a:t>
            </a:r>
          </a:p>
          <a:p>
            <a:r>
              <a:rPr lang="cs-CZ" dirty="0"/>
              <a:t>Timur </a:t>
            </a:r>
            <a:r>
              <a:rPr lang="cs-CZ" dirty="0" err="1"/>
              <a:t>podproval</a:t>
            </a:r>
            <a:r>
              <a:rPr lang="cs-CZ" dirty="0"/>
              <a:t> umění literaturu a vědu.</a:t>
            </a:r>
          </a:p>
          <a:p>
            <a:r>
              <a:rPr lang="cs-CZ" dirty="0"/>
              <a:t> Samarkand se stal jedním z nejdůležitějších kulturních a intelektuálních center tehdejšího světa.</a:t>
            </a:r>
          </a:p>
          <a:p>
            <a:r>
              <a:rPr lang="cs-CZ" dirty="0" err="1"/>
              <a:t>Timurská</a:t>
            </a:r>
            <a:r>
              <a:rPr lang="cs-CZ" dirty="0"/>
              <a:t> říše je často vnímána jako spojnice mezi mongolskými říšemi a pozdějšími muslimskými říšemi, jako byla například </a:t>
            </a:r>
            <a:r>
              <a:rPr lang="cs-CZ" dirty="0" err="1"/>
              <a:t>Mughalská</a:t>
            </a:r>
            <a:r>
              <a:rPr lang="cs-CZ" dirty="0"/>
              <a:t> říše v Indii, kterou založil </a:t>
            </a:r>
            <a:r>
              <a:rPr lang="cs-CZ" dirty="0" err="1"/>
              <a:t>Timurův</a:t>
            </a:r>
            <a:r>
              <a:rPr lang="cs-CZ" dirty="0"/>
              <a:t> potomek </a:t>
            </a:r>
            <a:r>
              <a:rPr lang="cs-CZ" dirty="0" err="1"/>
              <a:t>Bábur</a:t>
            </a:r>
            <a:r>
              <a:rPr lang="cs-CZ" dirty="0"/>
              <a:t>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4D7CD7F-5D5B-EFD3-B519-365DFD95426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348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DC0D35-53A6-4B19-8127-0EE2B74E5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F323BF22-829D-4F2F-8DBD-990860CC58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19734" y="919786"/>
            <a:ext cx="8749356" cy="525623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BBFE55D-8BFF-47C0-9032-CF87D2D760E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711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CB4017-8AB0-40A9-B877-5BBECF68F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79926449-226E-4C8D-88E5-26342CB7DE7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17948" y="937419"/>
            <a:ext cx="7453212" cy="525347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E73E63D-F7EC-4BD5-97C0-3265F773518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873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403F64-554D-4388-9809-724516F7B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3812" y="764704"/>
            <a:ext cx="5176193" cy="5551512"/>
          </a:xfrm>
        </p:spPr>
        <p:txBody>
          <a:bodyPr>
            <a:normAutofit/>
          </a:bodyPr>
          <a:lstStyle/>
          <a:p>
            <a:r>
              <a:rPr lang="cs-CZ" dirty="0"/>
              <a:t>Hladomor</a:t>
            </a:r>
          </a:p>
          <a:p>
            <a:r>
              <a:rPr lang="cs-CZ" dirty="0"/>
              <a:t>Sucho</a:t>
            </a:r>
          </a:p>
          <a:p>
            <a:r>
              <a:rPr lang="cs-CZ" dirty="0"/>
              <a:t>Konec Mongolské říše</a:t>
            </a:r>
          </a:p>
          <a:p>
            <a:r>
              <a:rPr lang="cs-CZ" dirty="0"/>
              <a:t>Jednotlivé konflikty</a:t>
            </a:r>
          </a:p>
          <a:p>
            <a:r>
              <a:rPr lang="cs-CZ" dirty="0"/>
              <a:t>Karavanní města upadla</a:t>
            </a:r>
          </a:p>
          <a:p>
            <a:r>
              <a:rPr lang="cs-CZ" dirty="0"/>
              <a:t>Pád Konstantinopole</a:t>
            </a:r>
          </a:p>
          <a:p>
            <a:r>
              <a:rPr lang="cs-CZ" dirty="0"/>
              <a:t>Křížové výpravy</a:t>
            </a:r>
          </a:p>
          <a:p>
            <a:r>
              <a:rPr lang="cs-CZ" dirty="0"/>
              <a:t>Obchod po moři</a:t>
            </a:r>
          </a:p>
          <a:p>
            <a:r>
              <a:rPr lang="cs-CZ" dirty="0"/>
              <a:t>Evropské cesty</a:t>
            </a:r>
          </a:p>
        </p:txBody>
      </p:sp>
      <p:pic>
        <p:nvPicPr>
          <p:cNvPr id="6" name="Zástupný obsah 5" descr="Obsah obrázku text, podepsat, žlutá&#10;&#10;Popis byl vytvořen automaticky">
            <a:extLst>
              <a:ext uri="{FF2B5EF4-FFF2-40B4-BE49-F238E27FC236}">
                <a16:creationId xmlns:a16="http://schemas.microsoft.com/office/drawing/2014/main" id="{9DE927DC-0CB4-4E1C-9D42-1E7E2393B8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72026" y="908720"/>
            <a:ext cx="4888159" cy="4701970"/>
          </a:xfrm>
        </p:spPr>
      </p:pic>
    </p:spTree>
    <p:extLst>
      <p:ext uri="{BB962C8B-B14F-4D97-AF65-F5344CB8AC3E}">
        <p14:creationId xmlns:p14="http://schemas.microsoft.com/office/powerpoint/2010/main" val="255478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E183E1-9C43-4D0C-8BF7-7211C2C03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, kobereček&#10;&#10;Popis byl vytvořen automaticky">
            <a:extLst>
              <a:ext uri="{FF2B5EF4-FFF2-40B4-BE49-F238E27FC236}">
                <a16:creationId xmlns:a16="http://schemas.microsoft.com/office/drawing/2014/main" id="{EDE36A4C-768D-4FEE-B064-BD2B5AD9D69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91742" y="274638"/>
            <a:ext cx="8605340" cy="607752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BD5090C-BA11-4B65-99D4-40210DF00B6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735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4B99A9-B5C7-59FD-0E1A-FA6807812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924" y="116632"/>
            <a:ext cx="7757122" cy="1195536"/>
          </a:xfrm>
        </p:spPr>
        <p:txBody>
          <a:bodyPr/>
          <a:lstStyle/>
          <a:p>
            <a:pPr algn="ctr"/>
            <a:r>
              <a:rPr lang="cs-CZ" dirty="0" err="1"/>
              <a:t>Chuejové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BE59F7-2EE5-5F00-0B48-1D188A3750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1844" y="1412776"/>
            <a:ext cx="9865095" cy="5328592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Historie </a:t>
            </a:r>
            <a:r>
              <a:rPr lang="cs-CZ" dirty="0" err="1"/>
              <a:t>Chuejů</a:t>
            </a:r>
            <a:r>
              <a:rPr lang="cs-CZ" dirty="0"/>
              <a:t> začíná ve středověké Číně, kde jsou jejich předchůdci spojováni s příchodem muslimských obchodníků, vojáků a vědců z Persie, Střední Asie a Arábie během dynastií </a:t>
            </a:r>
            <a:r>
              <a:rPr lang="cs-CZ" dirty="0" err="1"/>
              <a:t>Tchang</a:t>
            </a:r>
            <a:r>
              <a:rPr lang="cs-CZ" dirty="0"/>
              <a:t> (618-907) a </a:t>
            </a:r>
            <a:r>
              <a:rPr lang="cs-CZ" dirty="0" err="1"/>
              <a:t>Sung</a:t>
            </a:r>
            <a:r>
              <a:rPr lang="cs-CZ" dirty="0"/>
              <a:t> (960-1279). Tito přistěhovalci se postupně usadili v čínských městech, zejména v obchodních centrech, a oženili se s místními ženami.</a:t>
            </a:r>
          </a:p>
          <a:p>
            <a:r>
              <a:rPr lang="cs-CZ" dirty="0"/>
              <a:t>Během mongolské dynastie Jüan (1271-1368) se přítomnost muslimů v Číně zvýšila. Mongolští vládci podporovali migraci muslimů, kteří se stali důležitými administrátory, vojáky a obchodníky. Za vlády dynastie Ming (1368-1644) docházelo k dalšímu míšení kultur a islám se mezi místními obyvateli více rozšířil</a:t>
            </a:r>
          </a:p>
          <a:p>
            <a:r>
              <a:rPr lang="cs-CZ" dirty="0"/>
              <a:t>Za dynastie </a:t>
            </a:r>
            <a:r>
              <a:rPr lang="cs-CZ" dirty="0" err="1"/>
              <a:t>Čching</a:t>
            </a:r>
            <a:r>
              <a:rPr lang="cs-CZ" dirty="0"/>
              <a:t> (1644-1912) se </a:t>
            </a:r>
            <a:r>
              <a:rPr lang="cs-CZ" dirty="0" err="1"/>
              <a:t>Chuejové</a:t>
            </a:r>
            <a:r>
              <a:rPr lang="cs-CZ" dirty="0"/>
              <a:t> setkali s obdobími relativního klidu i napětí. Občasné povstání, jako např. </a:t>
            </a:r>
            <a:r>
              <a:rPr lang="cs-CZ" dirty="0" err="1"/>
              <a:t>Dunganovo</a:t>
            </a:r>
            <a:r>
              <a:rPr lang="cs-CZ" dirty="0"/>
              <a:t> povstání (1862-1877), vedlo k těžkým bojům mezi </a:t>
            </a:r>
            <a:r>
              <a:rPr lang="cs-CZ" dirty="0" err="1"/>
              <a:t>Chueji</a:t>
            </a:r>
            <a:r>
              <a:rPr lang="cs-CZ" dirty="0"/>
              <a:t> a čínskou vládou. Tato povstání měla významný dopad na demografické změny a postavení </a:t>
            </a:r>
            <a:r>
              <a:rPr lang="cs-CZ" dirty="0" err="1"/>
              <a:t>Chuejů</a:t>
            </a:r>
            <a:r>
              <a:rPr lang="cs-CZ" dirty="0"/>
              <a:t> v čínské společnosti.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913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3B50CD-DB37-42D7-8350-BA73E7512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, budova, voda, exteriér&#10;&#10;Popis byl vytvořen automaticky">
            <a:extLst>
              <a:ext uri="{FF2B5EF4-FFF2-40B4-BE49-F238E27FC236}">
                <a16:creationId xmlns:a16="http://schemas.microsoft.com/office/drawing/2014/main" id="{F3E6632F-AC52-4DDA-9789-DCF7E49B3E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13892" y="158824"/>
            <a:ext cx="9181404" cy="654035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7AAD47E-6312-4370-99A4-425B3BDD06E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312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9D8C13-5BD4-4FEA-AE83-F25D54A3E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FAAA603-D6EE-46CA-8E10-90CC19FEF3E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text&#10;&#10;Popis byl vytvořen automaticky">
            <a:extLst>
              <a:ext uri="{FF2B5EF4-FFF2-40B4-BE49-F238E27FC236}">
                <a16:creationId xmlns:a16="http://schemas.microsoft.com/office/drawing/2014/main" id="{53545FEF-92F6-45D1-BAD8-3C5261A53F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52417" y="936348"/>
            <a:ext cx="7483990" cy="4985303"/>
          </a:xfrm>
        </p:spPr>
      </p:pic>
    </p:spTree>
    <p:extLst>
      <p:ext uri="{BB962C8B-B14F-4D97-AF65-F5344CB8AC3E}">
        <p14:creationId xmlns:p14="http://schemas.microsoft.com/office/powerpoint/2010/main" val="397609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C07982-E4DC-460F-B132-21838A2DC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226AE7B6-4D43-4EA3-A649-6286254739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72198" y="116632"/>
            <a:ext cx="8508295" cy="638122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8BA6AEC-E7FA-466C-AB36-E6BC5A41837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87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D39411-A108-9923-897F-59C7F7717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Hedvábné stezky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3ADE25-5E49-FAF8-0394-506D0CE9BE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3278" y="1828800"/>
            <a:ext cx="8965590" cy="4754562"/>
          </a:xfrm>
        </p:spPr>
        <p:txBody>
          <a:bodyPr>
            <a:normAutofit/>
          </a:bodyPr>
          <a:lstStyle/>
          <a:p>
            <a:r>
              <a:rPr lang="cs-CZ" dirty="0"/>
              <a:t>Rozsáhlé obchodní sítě Hedvábných stezek přepravovaly více než jen zboží a vzácné komodity</a:t>
            </a:r>
          </a:p>
          <a:p>
            <a:r>
              <a:rPr lang="cs-CZ" dirty="0"/>
              <a:t> Neustálý pohyb a míšení populací ve skutečnosti přineslo široké předávání znalostí, myšlenek, kultur a přesvědčení, což mělo hluboký dopad na historii a civilizace euroasijských národů.</a:t>
            </a:r>
          </a:p>
          <a:p>
            <a:r>
              <a:rPr lang="cs-CZ" dirty="0"/>
              <a:t>Tyto cesty se postupem času vyvíjely podle měnících se geopolitických souvislostí v průběhu historie.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D5BE370-8BC4-1720-059B-4011B50A459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301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3C8A7C-E493-4B84-8F18-B65B9DBC9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palmýra</a:t>
            </a:r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BDFA3845-04C6-4887-B3CC-C8832D093E9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942105" y="1828800"/>
            <a:ext cx="5968482" cy="387202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4DD30E7-8099-4FB9-8437-56AACC4870E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944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95F6EF-F69A-CB2A-D344-05C5016E3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zenobia</a:t>
            </a:r>
            <a:endParaRPr lang="cs-CZ" dirty="0"/>
          </a:p>
        </p:txBody>
      </p:sp>
      <p:pic>
        <p:nvPicPr>
          <p:cNvPr id="6" name="Zástupný obsah 5" descr="Obsah obrázku obraz, oblečení, umění, Výtvarné umění&#10;&#10;Popis byl vytvořen automaticky">
            <a:extLst>
              <a:ext uri="{FF2B5EF4-FFF2-40B4-BE49-F238E27FC236}">
                <a16:creationId xmlns:a16="http://schemas.microsoft.com/office/drawing/2014/main" id="{2B254894-647E-0DF4-06BD-DDAAC3CF2FE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31802" y="1755340"/>
            <a:ext cx="7525220" cy="482802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A69F0E8-B6A7-A533-EB03-75CA08F830F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019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6D58D1-BB8B-4951-807D-608959D0B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9F3A9521-80F5-44A9-BBA9-1EE347FE6D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67737" y="124480"/>
            <a:ext cx="10253350" cy="660903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6F713C-4408-49F4-B5B8-FE6163EB12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191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79F30A-5591-FA51-54EE-BD7AD6573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Dávná historie, venku, Zříceniny, Historické místo&#10;&#10;Popis byl vytvořen automaticky">
            <a:extLst>
              <a:ext uri="{FF2B5EF4-FFF2-40B4-BE49-F238E27FC236}">
                <a16:creationId xmlns:a16="http://schemas.microsoft.com/office/drawing/2014/main" id="{9B5A697B-12A5-A1EE-F5B9-3E24D0C7888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83616" y="274638"/>
            <a:ext cx="9685460" cy="644159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7ED76A3-9B89-E67C-B93E-FF185B3831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615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829BBA-1993-16AE-766E-D7DD70EA9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petra</a:t>
            </a:r>
            <a:endParaRPr lang="cs-CZ" dirty="0"/>
          </a:p>
        </p:txBody>
      </p:sp>
      <p:pic>
        <p:nvPicPr>
          <p:cNvPr id="6" name="Zástupný obsah 5" descr="Obsah obrázku venku, obloha, Zříceniny, Dávná historie&#10;&#10;Popis byl vytvořen automaticky">
            <a:extLst>
              <a:ext uri="{FF2B5EF4-FFF2-40B4-BE49-F238E27FC236}">
                <a16:creationId xmlns:a16="http://schemas.microsoft.com/office/drawing/2014/main" id="{B8EA5569-5B7D-2C97-CCA9-A0F3BB7B3D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52948" y="1607245"/>
            <a:ext cx="7082927" cy="478651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E984E26-6A14-54AB-5575-B10C1269727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291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4DA091-4406-4350-9256-BF35BDBA9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bloha, příroda, exteriér, údolí&#10;&#10;Popis byl vytvořen automaticky">
            <a:extLst>
              <a:ext uri="{FF2B5EF4-FFF2-40B4-BE49-F238E27FC236}">
                <a16:creationId xmlns:a16="http://schemas.microsoft.com/office/drawing/2014/main" id="{2399B224-977D-4340-B49F-186F7639E4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7748" y="116632"/>
            <a:ext cx="11713993" cy="662473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34392CC-897E-42D1-93B1-6E6B859E7CE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18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CE8484-DB1B-45AE-9972-F0FE90B32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Zástupný obsah 8" descr="Obsah obrázku osoba, starší&#10;&#10;Popis byl vytvořen automaticky">
            <a:extLst>
              <a:ext uri="{FF2B5EF4-FFF2-40B4-BE49-F238E27FC236}">
                <a16:creationId xmlns:a16="http://schemas.microsoft.com/office/drawing/2014/main" id="{4249F4A8-2C60-4924-9E3A-D443B746C2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7948" y="476672"/>
            <a:ext cx="8548549" cy="6194272"/>
          </a:xfrm>
        </p:spPr>
      </p:pic>
    </p:spTree>
    <p:extLst>
      <p:ext uri="{BB962C8B-B14F-4D97-AF65-F5344CB8AC3E}">
        <p14:creationId xmlns:p14="http://schemas.microsoft.com/office/powerpoint/2010/main" val="145893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B46EB5-31DF-4A38-9317-ACB1812E0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, obloha, exteriér, příroda&#10;&#10;Popis byl vytvořen automaticky">
            <a:extLst>
              <a:ext uri="{FF2B5EF4-FFF2-40B4-BE49-F238E27FC236}">
                <a16:creationId xmlns:a16="http://schemas.microsoft.com/office/drawing/2014/main" id="{A6569CD4-C641-47A4-9B64-6E476A72248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69891" y="116632"/>
            <a:ext cx="10585176" cy="687395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B2FEF7C-2B7F-4975-868D-720587F526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594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A3F80E-9E2C-6D7F-4BDC-757784C8E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Dunhuang</a:t>
            </a:r>
            <a:endParaRPr lang="cs-CZ" dirty="0"/>
          </a:p>
        </p:txBody>
      </p:sp>
      <p:pic>
        <p:nvPicPr>
          <p:cNvPr id="6" name="Zástupný obsah 5" descr="Obsah obrázku venku, budova, obloha, místo uctívání&#10;&#10;Popis byl vytvořen automaticky">
            <a:extLst>
              <a:ext uri="{FF2B5EF4-FFF2-40B4-BE49-F238E27FC236}">
                <a16:creationId xmlns:a16="http://schemas.microsoft.com/office/drawing/2014/main" id="{67ED95FA-7BE7-3CEC-0D70-8E4F4AE2B6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8658" y="1700808"/>
            <a:ext cx="5613086" cy="374059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5A06D40-8420-E2A2-ADB3-D9A50F80B47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Tun-</a:t>
            </a:r>
            <a:r>
              <a:rPr lang="cs-CZ" dirty="0" err="1"/>
              <a:t>chuang</a:t>
            </a:r>
            <a:r>
              <a:rPr lang="cs-CZ" dirty="0"/>
              <a:t> (také známý jako </a:t>
            </a:r>
            <a:r>
              <a:rPr lang="cs-CZ" dirty="0" err="1"/>
              <a:t>Dunhuang</a:t>
            </a:r>
            <a:r>
              <a:rPr lang="cs-CZ" dirty="0"/>
              <a:t>) je historické město v provincii Kan-</a:t>
            </a:r>
            <a:r>
              <a:rPr lang="cs-CZ" dirty="0" err="1"/>
              <a:t>su</a:t>
            </a:r>
            <a:r>
              <a:rPr lang="cs-CZ" dirty="0"/>
              <a:t> v severozápadní Číně. Je známé zejména pro své kulturní a historické významy a slavné jeskyně </a:t>
            </a:r>
            <a:r>
              <a:rPr lang="cs-CZ" dirty="0" err="1"/>
              <a:t>Mogao</a:t>
            </a:r>
            <a:r>
              <a:rPr lang="cs-CZ" dirty="0"/>
              <a:t>, které jsou jedním z nejvýznamnějších buddhistických uměleckých nalezišť na světě.</a:t>
            </a:r>
          </a:p>
        </p:txBody>
      </p:sp>
    </p:spTree>
    <p:extLst>
      <p:ext uri="{BB962C8B-B14F-4D97-AF65-F5344CB8AC3E}">
        <p14:creationId xmlns:p14="http://schemas.microsoft.com/office/powerpoint/2010/main" val="372753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43DAFB-5911-F1EA-8393-C84891DF3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umění, interiér, zeď, hrobka&#10;&#10;Popis byl vytvořen automaticky">
            <a:extLst>
              <a:ext uri="{FF2B5EF4-FFF2-40B4-BE49-F238E27FC236}">
                <a16:creationId xmlns:a16="http://schemas.microsoft.com/office/drawing/2014/main" id="{F6450AF3-6D3D-58AB-8D5A-62DA7B0F21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5780" y="692696"/>
            <a:ext cx="6536697" cy="490252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582856C-0B29-8E6B-A903-7C22AD89D4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42477" y="274638"/>
            <a:ext cx="5222981" cy="6583362"/>
          </a:xfrm>
        </p:spPr>
        <p:txBody>
          <a:bodyPr>
            <a:normAutofit lnSpcReduction="10000"/>
          </a:bodyPr>
          <a:lstStyle/>
          <a:p>
            <a:r>
              <a:rPr lang="cs-CZ" dirty="0"/>
              <a:t>První jeskyně byly vytesány ve 4. století a po více než tisíc let byly rozšiřovány a zdobeny. Jeskyně obsahují tisíce soch a maleb, které dokumentují vývoj buddhistického umění a náboženství v Číně.</a:t>
            </a:r>
          </a:p>
          <a:p>
            <a:r>
              <a:rPr lang="cs-CZ" dirty="0"/>
              <a:t>Jeskyně </a:t>
            </a:r>
            <a:r>
              <a:rPr lang="cs-CZ" dirty="0" err="1"/>
              <a:t>Mogao</a:t>
            </a:r>
            <a:r>
              <a:rPr lang="cs-CZ" dirty="0"/>
              <a:t> jsou známé nejen svými nádhernými uměleckými díly, ale také jako místo, kde byl v roce 1900 objeven tzv. Tun-</a:t>
            </a:r>
            <a:r>
              <a:rPr lang="cs-CZ" dirty="0" err="1"/>
              <a:t>chuangský</a:t>
            </a:r>
            <a:r>
              <a:rPr lang="cs-CZ" dirty="0"/>
              <a:t> rukopis. Tento poklad obsahuje tisíce starověkých rukopisů a dokumentů, včetně buddhistických, taoistických a konfuciánských textů, stejně jako světských písemností, které poskytují neocenitelné informace o životě v této oblasti před tisíci lety.</a:t>
            </a:r>
          </a:p>
        </p:txBody>
      </p:sp>
    </p:spTree>
    <p:extLst>
      <p:ext uri="{BB962C8B-B14F-4D97-AF65-F5344CB8AC3E}">
        <p14:creationId xmlns:p14="http://schemas.microsoft.com/office/powerpoint/2010/main" val="115635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6FD17B-8C2B-483C-B9C7-2A1472440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C1F3AAB9-587D-4953-A26E-EE75A6B2D81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53852" y="139886"/>
            <a:ext cx="9373817" cy="657822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045D046-8BBD-44D1-836B-1D71F7B7007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392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CE5A9C-ADE2-4675-84AB-843680C89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loďka, obloha, voda, exteriér&#10;&#10;Popis byl vytvořen automaticky">
            <a:extLst>
              <a:ext uri="{FF2B5EF4-FFF2-40B4-BE49-F238E27FC236}">
                <a16:creationId xmlns:a16="http://schemas.microsoft.com/office/drawing/2014/main" id="{8AA12B04-231C-4A53-AD4E-35BCB490F45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99327" y="1299931"/>
            <a:ext cx="10654038" cy="425813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B2B45E1-CCCF-4543-8A54-3B3EF008DDD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231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15C6DB-0046-4E29-A24B-1BC6F08AD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F1E5490-70CB-4BB4-B442-81BCFDF0478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směr, scéna, silnice, exteriér&#10;&#10;Popis byl vytvořen automaticky">
            <a:extLst>
              <a:ext uri="{FF2B5EF4-FFF2-40B4-BE49-F238E27FC236}">
                <a16:creationId xmlns:a16="http://schemas.microsoft.com/office/drawing/2014/main" id="{694F7A63-52D8-49DE-A9FD-B2F430E1F2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51697" y="396342"/>
            <a:ext cx="10621564" cy="6187020"/>
          </a:xfrm>
        </p:spPr>
      </p:pic>
    </p:spTree>
    <p:extLst>
      <p:ext uri="{BB962C8B-B14F-4D97-AF65-F5344CB8AC3E}">
        <p14:creationId xmlns:p14="http://schemas.microsoft.com/office/powerpoint/2010/main" val="396240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044B91-2134-4CCD-9AC9-E856229B7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81245F2C-0710-4D91-954D-062B3FED7E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7788" y="509228"/>
            <a:ext cx="11013071" cy="583954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8BCEEA1-D019-4BC4-B302-A6B62FF1BB1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578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E7013D-6EA3-49EC-AA2B-D5EBAA993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 ČÍNY</a:t>
            </a:r>
          </a:p>
        </p:txBody>
      </p:sp>
      <p:pic>
        <p:nvPicPr>
          <p:cNvPr id="8" name="Zástupný obsah 7" descr="Obsah obrázku svačina&#10;&#10;Popis byl vytvořen automaticky">
            <a:extLst>
              <a:ext uri="{FF2B5EF4-FFF2-40B4-BE49-F238E27FC236}">
                <a16:creationId xmlns:a16="http://schemas.microsoft.com/office/drawing/2014/main" id="{B94F5EBD-D27D-4290-8004-647864B949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28351" y="1700808"/>
            <a:ext cx="4483849" cy="4483849"/>
          </a:xfrm>
        </p:spPr>
      </p:pic>
      <p:pic>
        <p:nvPicPr>
          <p:cNvPr id="4" name="Zástupný obsah 3" descr="Obsah obrázku barva, Umělecké barvy, fotka zátiší, umění&#10;&#10;Popis byl vytvořen automaticky">
            <a:extLst>
              <a:ext uri="{FF2B5EF4-FFF2-40B4-BE49-F238E27FC236}">
                <a16:creationId xmlns:a16="http://schemas.microsoft.com/office/drawing/2014/main" id="{2208616D-E1D2-6BDB-1B54-BEB7C259CE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598468" y="2276872"/>
            <a:ext cx="4708525" cy="3531393"/>
          </a:xfrm>
        </p:spPr>
      </p:pic>
    </p:spTree>
    <p:extLst>
      <p:ext uri="{BB962C8B-B14F-4D97-AF65-F5344CB8AC3E}">
        <p14:creationId xmlns:p14="http://schemas.microsoft.com/office/powerpoint/2010/main" val="84834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D23793-E65D-4E16-AA48-20DD55638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Ze střední stepi</a:t>
            </a:r>
          </a:p>
        </p:txBody>
      </p:sp>
      <p:pic>
        <p:nvPicPr>
          <p:cNvPr id="6" name="Zástupný obsah 5" descr="Obsah obrázku různé, stejné, čokoláda, barvy&#10;&#10;Popis byl vytvořen automaticky">
            <a:extLst>
              <a:ext uri="{FF2B5EF4-FFF2-40B4-BE49-F238E27FC236}">
                <a16:creationId xmlns:a16="http://schemas.microsoft.com/office/drawing/2014/main" id="{53483FFD-2762-4DAA-90C7-64A33C092C5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33488" y="2255699"/>
            <a:ext cx="4708525" cy="3489601"/>
          </a:xfrm>
        </p:spPr>
      </p:pic>
      <p:pic>
        <p:nvPicPr>
          <p:cNvPr id="8" name="Zástupný obsah 7" descr="Obsah obrázku interiér, tkanina&#10;&#10;Popis byl vytvořen automaticky">
            <a:extLst>
              <a:ext uri="{FF2B5EF4-FFF2-40B4-BE49-F238E27FC236}">
                <a16:creationId xmlns:a16="http://schemas.microsoft.com/office/drawing/2014/main" id="{821C41AB-1871-4363-85D3-4F6AF5F207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62688" y="2234803"/>
            <a:ext cx="4708525" cy="3531393"/>
          </a:xfrm>
        </p:spPr>
      </p:pic>
    </p:spTree>
    <p:extLst>
      <p:ext uri="{BB962C8B-B14F-4D97-AF65-F5344CB8AC3E}">
        <p14:creationId xmlns:p14="http://schemas.microsoft.com/office/powerpoint/2010/main" val="289719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A3E91D-78CA-48EE-93CF-304DF6922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NEfrit</a:t>
            </a:r>
            <a:endParaRPr lang="cs-CZ" dirty="0"/>
          </a:p>
        </p:txBody>
      </p:sp>
      <p:pic>
        <p:nvPicPr>
          <p:cNvPr id="6" name="Zástupný obsah 5" descr="Obsah obrázku interiér&#10;&#10;Popis byl vytvořen automaticky">
            <a:extLst>
              <a:ext uri="{FF2B5EF4-FFF2-40B4-BE49-F238E27FC236}">
                <a16:creationId xmlns:a16="http://schemas.microsoft.com/office/drawing/2014/main" id="{48349481-2D92-46D9-967C-DF1D606B755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10036" y="2300798"/>
            <a:ext cx="7309196" cy="410000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CA80E02-809E-41AC-B156-C5DA49E68C3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848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424367-470F-4013-98D9-0497E0948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osoba, exteriér&#10;&#10;Popis byl vytvořen automaticky">
            <a:extLst>
              <a:ext uri="{FF2B5EF4-FFF2-40B4-BE49-F238E27FC236}">
                <a16:creationId xmlns:a16="http://schemas.microsoft.com/office/drawing/2014/main" id="{5B73B83C-6E5A-4579-ACA6-C24DF87F61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7908" y="274638"/>
            <a:ext cx="9256939" cy="6404790"/>
          </a:xfrm>
        </p:spPr>
      </p:pic>
    </p:spTree>
    <p:extLst>
      <p:ext uri="{BB962C8B-B14F-4D97-AF65-F5344CB8AC3E}">
        <p14:creationId xmlns:p14="http://schemas.microsoft.com/office/powerpoint/2010/main" val="358411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7FFD73-4DCC-0980-494E-3F9566C96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nesmrtelnost</a:t>
            </a:r>
          </a:p>
        </p:txBody>
      </p:sp>
      <p:pic>
        <p:nvPicPr>
          <p:cNvPr id="6" name="Zástupný obsah 5" descr="Obsah obrázku bezobratlý, Síťokřídlí, Blanokřídlý hmyz, škůdce&#10;&#10;Popis byl vytvořen automaticky">
            <a:extLst>
              <a:ext uri="{FF2B5EF4-FFF2-40B4-BE49-F238E27FC236}">
                <a16:creationId xmlns:a16="http://schemas.microsoft.com/office/drawing/2014/main" id="{5BBCE05B-C3BD-CBDD-D54D-63597B2000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83830" y="1586556"/>
            <a:ext cx="7021164" cy="527144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B46AF7A-5ECE-8563-A185-7081BFFF97A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233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6BE1F4-BFA4-4D01-A833-6E207A05A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9D8F6759-874C-48C3-9EA5-53BF45ED30A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07781" y="1514591"/>
            <a:ext cx="9109396" cy="464009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6F88B8C-9429-4E7C-B957-85025BA7DF4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332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81DB51-FB89-4F79-ABEE-365FEB750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brokát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DF53C7FF-E6A8-4397-9696-AC182F6C28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89221" y="2234803"/>
            <a:ext cx="4708525" cy="353139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B500E80-F0C1-460B-B54C-2E54FBC46A6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007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87BC40-AAE2-4445-8E00-C017D34FF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hedvábí</a:t>
            </a:r>
          </a:p>
        </p:txBody>
      </p:sp>
      <p:pic>
        <p:nvPicPr>
          <p:cNvPr id="6" name="Zástupný obsah 5" descr="Obsah obrázku postel, interiér, bílá, polštář&#10;&#10;Popis byl vytvořen automaticky">
            <a:extLst>
              <a:ext uri="{FF2B5EF4-FFF2-40B4-BE49-F238E27FC236}">
                <a16:creationId xmlns:a16="http://schemas.microsoft.com/office/drawing/2014/main" id="{AE327A1E-A690-46D1-BC7E-3090E2D1F5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08216" y="2492896"/>
            <a:ext cx="4708525" cy="353139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3562BBA-7A98-4F1B-984A-6F6247CE444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476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F357AE-4D44-46CC-8668-0D147E0D6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tiraz</a:t>
            </a:r>
            <a:endParaRPr lang="cs-CZ" dirty="0"/>
          </a:p>
        </p:txBody>
      </p:sp>
      <p:pic>
        <p:nvPicPr>
          <p:cNvPr id="6" name="Zástupný obsah 5" descr="Obsah obrázku text, box, tkanina&#10;&#10;Popis byl vytvořen automaticky">
            <a:extLst>
              <a:ext uri="{FF2B5EF4-FFF2-40B4-BE49-F238E27FC236}">
                <a16:creationId xmlns:a16="http://schemas.microsoft.com/office/drawing/2014/main" id="{2CCF8D66-C2AC-4DD2-8711-605A3C434C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23210" y="1921653"/>
            <a:ext cx="6878538" cy="415769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E0DF3D3-7265-459E-B5C1-AB6BF37E756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421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60C337-D8E0-4571-B801-EF89AC9E3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844" y="133797"/>
            <a:ext cx="9753600" cy="547464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koberce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F3FA0345-7F7B-4EB1-9941-8128F8BB204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28770" y="764704"/>
            <a:ext cx="7859747" cy="583049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DC6105C-031A-4BDD-89EE-28B741EE9FB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442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988ACA-280D-4622-B940-66EC4C8CA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844" y="170787"/>
            <a:ext cx="9753600" cy="619472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err="1"/>
              <a:t>bursa</a:t>
            </a:r>
            <a:endParaRPr lang="cs-CZ" dirty="0"/>
          </a:p>
        </p:txBody>
      </p:sp>
      <p:pic>
        <p:nvPicPr>
          <p:cNvPr id="6" name="Zástupný obsah 5" descr="Obsah obrázku text, strop, tržiště, scéna&#10;&#10;Popis byl vytvořen automaticky">
            <a:extLst>
              <a:ext uri="{FF2B5EF4-FFF2-40B4-BE49-F238E27FC236}">
                <a16:creationId xmlns:a16="http://schemas.microsoft.com/office/drawing/2014/main" id="{12AE8CDE-EDCC-4F63-AEB7-D639F3566E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22004" y="980728"/>
            <a:ext cx="7516837" cy="565230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280FAE-B6DB-425A-BC46-8AF58C8FC6C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859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BC08DA-6314-4EEF-80B2-EDE83C506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Si-</a:t>
            </a:r>
            <a:r>
              <a:rPr lang="cs-CZ" dirty="0" err="1"/>
              <a:t>an</a:t>
            </a:r>
            <a:endParaRPr lang="cs-CZ" dirty="0"/>
          </a:p>
        </p:txBody>
      </p:sp>
      <p:pic>
        <p:nvPicPr>
          <p:cNvPr id="6" name="Zástupný obsah 5" descr="Obsah obrázku exteriér, město&#10;&#10;Popis byl vytvořen automaticky">
            <a:extLst>
              <a:ext uri="{FF2B5EF4-FFF2-40B4-BE49-F238E27FC236}">
                <a16:creationId xmlns:a16="http://schemas.microsoft.com/office/drawing/2014/main" id="{753D746D-7FAA-4CAE-8D88-902A0D67159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42281" y="1828800"/>
            <a:ext cx="8132551" cy="428873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EC05D31-468A-40D9-8C1E-03F5F241843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692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86B6E5-E5C5-48F6-A653-F3705577A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Říše </a:t>
            </a:r>
            <a:r>
              <a:rPr lang="cs-CZ" dirty="0" err="1"/>
              <a:t>chan</a:t>
            </a:r>
            <a:endParaRPr lang="cs-CZ" dirty="0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EAA53505-5E15-48F5-9D7F-A535D1E291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22004" y="2160880"/>
            <a:ext cx="6805140" cy="423992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84EBEB6-833A-46D7-933B-89C767F1E7C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366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59D0D0-D7B8-4074-AB6D-DA6A98309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573CBBB9-7D0C-4F91-A5FB-1160B3E926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7748" y="1484784"/>
            <a:ext cx="3723165" cy="5098578"/>
          </a:xfrm>
        </p:spPr>
      </p:pic>
      <p:pic>
        <p:nvPicPr>
          <p:cNvPr id="8" name="Zástupný obsah 7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C413B9F1-C6C4-43D6-8172-3521B21DA1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150196" y="908719"/>
            <a:ext cx="4248893" cy="6010939"/>
          </a:xfrm>
        </p:spPr>
      </p:pic>
      <p:pic>
        <p:nvPicPr>
          <p:cNvPr id="4" name="Obrázek 3" descr="Obsah obrázku text, Lidská tvář, kniha, muž&#10;&#10;Popis byl vytvořen automaticky">
            <a:extLst>
              <a:ext uri="{FF2B5EF4-FFF2-40B4-BE49-F238E27FC236}">
                <a16:creationId xmlns:a16="http://schemas.microsoft.com/office/drawing/2014/main" id="{098690FB-76A6-6533-B189-4087A37ED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3428" y="1656184"/>
            <a:ext cx="3386789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7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4296E1-DCE3-44AA-B2BF-8336432A8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osoba, dav&#10;&#10;Popis byl vytvořen automaticky">
            <a:extLst>
              <a:ext uri="{FF2B5EF4-FFF2-40B4-BE49-F238E27FC236}">
                <a16:creationId xmlns:a16="http://schemas.microsoft.com/office/drawing/2014/main" id="{7F078FC1-59F8-4646-966E-6CAA1420E3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7908" y="692696"/>
            <a:ext cx="9312583" cy="5238328"/>
          </a:xfrm>
        </p:spPr>
      </p:pic>
    </p:spTree>
    <p:extLst>
      <p:ext uri="{BB962C8B-B14F-4D97-AF65-F5344CB8AC3E}">
        <p14:creationId xmlns:p14="http://schemas.microsoft.com/office/powerpoint/2010/main" val="177984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316F30-65BA-429A-914B-98838E33D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Wu</a:t>
            </a:r>
            <a:r>
              <a:rPr lang="cs-CZ" dirty="0"/>
              <a:t>-ti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73DEE727-C32F-4DFB-ADC9-2C514737602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20048" y="2044934"/>
            <a:ext cx="3212595" cy="453842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E488950-4311-4AEE-97FD-875776DF7E6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999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A6A9BE-5108-4779-99F6-EA6072C01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Čang</a:t>
            </a:r>
            <a:r>
              <a:rPr lang="cs-CZ" dirty="0"/>
              <a:t> </a:t>
            </a:r>
            <a:r>
              <a:rPr lang="cs-CZ" dirty="0" err="1"/>
              <a:t>Čchien</a:t>
            </a:r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E02C2139-6754-493F-8659-6D18833A7E4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94012" y="1828800"/>
            <a:ext cx="6324252" cy="460580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C79397B-4682-468B-A9AF-1AC9874604B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537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324D16-30EB-4EED-A4F6-60BBD5BF6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Siung</a:t>
            </a:r>
            <a:r>
              <a:rPr lang="cs-CZ" dirty="0"/>
              <a:t>-nu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1AA1C18C-9825-41ED-ABC0-2AB2772CF8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91296" y="2564904"/>
            <a:ext cx="4708525" cy="2510600"/>
          </a:xfrm>
        </p:spPr>
      </p:pic>
      <p:pic>
        <p:nvPicPr>
          <p:cNvPr id="8" name="Zástupný obsah 7" descr="Obsah obrázku skupina, savci, několik&#10;&#10;Popis byl vytvořen automaticky">
            <a:extLst>
              <a:ext uri="{FF2B5EF4-FFF2-40B4-BE49-F238E27FC236}">
                <a16:creationId xmlns:a16="http://schemas.microsoft.com/office/drawing/2014/main" id="{36562C4D-26BF-4543-A98E-274CB2487B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18548" y="2636912"/>
            <a:ext cx="4144648" cy="3362325"/>
          </a:xfrm>
        </p:spPr>
      </p:pic>
    </p:spTree>
    <p:extLst>
      <p:ext uri="{BB962C8B-B14F-4D97-AF65-F5344CB8AC3E}">
        <p14:creationId xmlns:p14="http://schemas.microsoft.com/office/powerpoint/2010/main" val="210713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1989D1-2EDD-4325-802B-13CA5A493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nošení, oblečený&#10;&#10;Popis byl vytvořen automaticky">
            <a:extLst>
              <a:ext uri="{FF2B5EF4-FFF2-40B4-BE49-F238E27FC236}">
                <a16:creationId xmlns:a16="http://schemas.microsoft.com/office/drawing/2014/main" id="{FB7AC373-5FFF-493F-A41A-2D41A7025D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45940" y="1772816"/>
            <a:ext cx="2838436" cy="3973810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B2E881F9-9A33-4EBB-899D-7A82AE52ED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62688" y="2432524"/>
            <a:ext cx="4708525" cy="3135951"/>
          </a:xfrm>
        </p:spPr>
      </p:pic>
    </p:spTree>
    <p:extLst>
      <p:ext uri="{BB962C8B-B14F-4D97-AF65-F5344CB8AC3E}">
        <p14:creationId xmlns:p14="http://schemas.microsoft.com/office/powerpoint/2010/main" val="16267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4C7BC2-6A74-4BE4-8FD9-802E15BD3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2" y="-35396"/>
            <a:ext cx="9753600" cy="763488"/>
          </a:xfrm>
        </p:spPr>
        <p:txBody>
          <a:bodyPr/>
          <a:lstStyle/>
          <a:p>
            <a:pPr algn="ctr"/>
            <a:r>
              <a:rPr lang="cs-CZ" dirty="0" err="1"/>
              <a:t>petra</a:t>
            </a:r>
            <a:endParaRPr lang="cs-CZ" dirty="0"/>
          </a:p>
        </p:txBody>
      </p:sp>
      <p:pic>
        <p:nvPicPr>
          <p:cNvPr id="6" name="Zástupný obsah 5" descr="Obsah obrázku hora, exteriér, skála, kaňon&#10;&#10;Popis byl vytvořen automaticky">
            <a:extLst>
              <a:ext uri="{FF2B5EF4-FFF2-40B4-BE49-F238E27FC236}">
                <a16:creationId xmlns:a16="http://schemas.microsoft.com/office/drawing/2014/main" id="{7EB626C1-C50D-40BE-9AF9-4A8C2733A1C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31688" y="836712"/>
            <a:ext cx="8389316" cy="567327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4820C86-A8A9-4EDD-B301-5BF5A6C630A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268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A262BA-C782-442A-B387-FFADCC3B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548" y="116632"/>
            <a:ext cx="9753600" cy="851039"/>
          </a:xfrm>
        </p:spPr>
        <p:txBody>
          <a:bodyPr/>
          <a:lstStyle/>
          <a:p>
            <a:pPr algn="ctr"/>
            <a:r>
              <a:rPr lang="cs-CZ" dirty="0" err="1"/>
              <a:t>palmýra</a:t>
            </a:r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6DC28582-1CED-4638-9DBC-42E0E2D36D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11708" y="1332996"/>
            <a:ext cx="8029276" cy="533500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6ED70F8-1423-435C-B61E-B3F51FFA057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527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0818B2-B7D8-4E3F-A114-762A3E388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Aleppo</a:t>
            </a:r>
            <a:endParaRPr lang="cs-CZ" dirty="0"/>
          </a:p>
        </p:txBody>
      </p:sp>
      <p:pic>
        <p:nvPicPr>
          <p:cNvPr id="6" name="Zástupný obsah 5" descr="Obsah obrázku budova, exteriér, mešita, den&#10;&#10;Popis byl vytvořen automaticky">
            <a:extLst>
              <a:ext uri="{FF2B5EF4-FFF2-40B4-BE49-F238E27FC236}">
                <a16:creationId xmlns:a16="http://schemas.microsoft.com/office/drawing/2014/main" id="{585D296C-EEF7-4C2C-989F-E6F0345418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52810" y="1652886"/>
            <a:ext cx="8347072" cy="469522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00B958-7844-4D89-BD82-9D4E6EDC9B8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670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019E03-CEB8-47D6-A617-FC23A4A40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2" y="0"/>
            <a:ext cx="9753600" cy="914400"/>
          </a:xfrm>
        </p:spPr>
        <p:txBody>
          <a:bodyPr/>
          <a:lstStyle/>
          <a:p>
            <a:pPr algn="ctr"/>
            <a:r>
              <a:rPr lang="cs-CZ" dirty="0"/>
              <a:t>isfahán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6B7EF649-3BF3-47D2-8C9C-3ED131245A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59680" y="913656"/>
            <a:ext cx="8533332" cy="569982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7C35CF7-F043-40AC-85A4-F3D9528E036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271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A106E1-EA73-4908-AE3C-01CF80685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3" y="304056"/>
            <a:ext cx="9753600" cy="763488"/>
          </a:xfrm>
        </p:spPr>
        <p:txBody>
          <a:bodyPr/>
          <a:lstStyle/>
          <a:p>
            <a:pPr algn="ctr"/>
            <a:r>
              <a:rPr lang="cs-CZ" dirty="0" err="1"/>
              <a:t>teherán</a:t>
            </a:r>
            <a:endParaRPr lang="cs-CZ" dirty="0"/>
          </a:p>
        </p:txBody>
      </p:sp>
      <p:pic>
        <p:nvPicPr>
          <p:cNvPr id="6" name="Zástupný obsah 5" descr="Obsah obrázku obloha, exteriér&#10;&#10;Popis byl vytvořen automaticky">
            <a:extLst>
              <a:ext uri="{FF2B5EF4-FFF2-40B4-BE49-F238E27FC236}">
                <a16:creationId xmlns:a16="http://schemas.microsoft.com/office/drawing/2014/main" id="{54755DC2-85B6-4448-927F-A90C09ED51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27732" y="1340768"/>
            <a:ext cx="7597228" cy="505975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F2DB018-9C21-4E96-9928-28631DD7A11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340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2C6648-E7DB-485E-A4C4-F42CAAF1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Buddhové z </a:t>
            </a:r>
            <a:r>
              <a:rPr lang="cs-CZ" dirty="0" err="1"/>
              <a:t>bamjánu</a:t>
            </a:r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D9ADF8CE-4241-489B-B346-C48B442CD0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45940" y="1828800"/>
            <a:ext cx="8029276" cy="451933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96798C2-A983-4F8A-A18B-10072F20172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97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0D4EB7-A328-40FF-8F54-0120E466A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ržiště, exteriér, čerstvé, výprodej&#10;&#10;Popis byl vytvořen automaticky">
            <a:extLst>
              <a:ext uri="{FF2B5EF4-FFF2-40B4-BE49-F238E27FC236}">
                <a16:creationId xmlns:a16="http://schemas.microsoft.com/office/drawing/2014/main" id="{22339419-D280-4511-BB70-3D76B8FB78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295" y="274638"/>
            <a:ext cx="5712569" cy="3946450"/>
          </a:xfrm>
        </p:spPr>
      </p:pic>
      <p:pic>
        <p:nvPicPr>
          <p:cNvPr id="7" name="Obrázek 6" descr="Obsah obrázku dav&#10;&#10;Popis byl vytvořen automaticky">
            <a:extLst>
              <a:ext uri="{FF2B5EF4-FFF2-40B4-BE49-F238E27FC236}">
                <a16:creationId xmlns:a16="http://schemas.microsoft.com/office/drawing/2014/main" id="{631553E7-3BD5-45AB-A618-26B79DB91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960" y="3162399"/>
            <a:ext cx="5701605" cy="342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5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0D0D48-232E-4180-AB78-1EAE2D71A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860" y="209550"/>
            <a:ext cx="9753600" cy="914400"/>
          </a:xfrm>
        </p:spPr>
        <p:txBody>
          <a:bodyPr/>
          <a:lstStyle/>
          <a:p>
            <a:pPr algn="ctr"/>
            <a:r>
              <a:rPr lang="cs-CZ" dirty="0"/>
              <a:t>karavanseráj</a:t>
            </a:r>
          </a:p>
        </p:txBody>
      </p:sp>
      <p:pic>
        <p:nvPicPr>
          <p:cNvPr id="6" name="Zástupný obsah 5" descr="Obsah obrázku budova, obloha, exteriér, kámen&#10;&#10;Popis byl vytvořen automaticky">
            <a:extLst>
              <a:ext uri="{FF2B5EF4-FFF2-40B4-BE49-F238E27FC236}">
                <a16:creationId xmlns:a16="http://schemas.microsoft.com/office/drawing/2014/main" id="{EB54ABEF-806C-4384-B0DD-EA494BF4B3C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45940" y="1362837"/>
            <a:ext cx="7957268" cy="527532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76B6208-5A15-4A96-8EF6-6E42C98151B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725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FA9863-3408-2FF6-9E6B-E9956E909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Mekka a Medina</a:t>
            </a:r>
          </a:p>
        </p:txBody>
      </p:sp>
      <p:pic>
        <p:nvPicPr>
          <p:cNvPr id="6" name="Zástupný obsah 5" descr="Obsah obrázku budova, území, venku, stadión&#10;&#10;Popis byl vytvořen automaticky">
            <a:extLst>
              <a:ext uri="{FF2B5EF4-FFF2-40B4-BE49-F238E27FC236}">
                <a16:creationId xmlns:a16="http://schemas.microsoft.com/office/drawing/2014/main" id="{A9592D62-D6E7-3A37-34EC-7B5A1A7DF5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01750" y="2286000"/>
            <a:ext cx="4572000" cy="3429000"/>
          </a:xfrm>
        </p:spPr>
      </p:pic>
      <p:pic>
        <p:nvPicPr>
          <p:cNvPr id="8" name="Zástupný obsah 7" descr="Obsah obrázku venku, obloha, budova, mrak&#10;&#10;Popis byl vytvořen automaticky">
            <a:extLst>
              <a:ext uri="{FF2B5EF4-FFF2-40B4-BE49-F238E27FC236}">
                <a16:creationId xmlns:a16="http://schemas.microsoft.com/office/drawing/2014/main" id="{43DDDAD8-4E07-000B-2662-4CE71A3D64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62688" y="2318884"/>
            <a:ext cx="4708525" cy="3363232"/>
          </a:xfrm>
        </p:spPr>
      </p:pic>
    </p:spTree>
    <p:extLst>
      <p:ext uri="{BB962C8B-B14F-4D97-AF65-F5344CB8AC3E}">
        <p14:creationId xmlns:p14="http://schemas.microsoft.com/office/powerpoint/2010/main" val="294816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0E2998-5E8B-483F-C8E7-E28A594DE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Zástupný obsah 5" descr="Obsah obrázku text, mapa, atlas&#10;&#10;Popis byl vytvořen automaticky">
            <a:extLst>
              <a:ext uri="{FF2B5EF4-FFF2-40B4-BE49-F238E27FC236}">
                <a16:creationId xmlns:a16="http://schemas.microsoft.com/office/drawing/2014/main" id="{92340969-AF4B-EE99-5AB8-6A5B582235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788" y="1475486"/>
            <a:ext cx="6104731" cy="3907028"/>
          </a:xfrm>
        </p:spPr>
      </p:pic>
      <p:pic>
        <p:nvPicPr>
          <p:cNvPr id="8" name="Zástupný obsah 7" descr="Obsah obrázku mapa, text, atlas&#10;&#10;Popis byl vytvořen automaticky">
            <a:extLst>
              <a:ext uri="{FF2B5EF4-FFF2-40B4-BE49-F238E27FC236}">
                <a16:creationId xmlns:a16="http://schemas.microsoft.com/office/drawing/2014/main" id="{BAF11B90-3A3F-1913-7A29-7F89544E9B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10436" y="1475486"/>
            <a:ext cx="5856601" cy="3907028"/>
          </a:xfrm>
        </p:spPr>
      </p:pic>
    </p:spTree>
    <p:extLst>
      <p:ext uri="{BB962C8B-B14F-4D97-AF65-F5344CB8AC3E}">
        <p14:creationId xmlns:p14="http://schemas.microsoft.com/office/powerpoint/2010/main" val="240642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DC1AB3-BC01-2B3E-4D68-7736D3620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, mapa, Písmo, snímek obrazovky&#10;&#10;Popis byl vytvořen automaticky">
            <a:extLst>
              <a:ext uri="{FF2B5EF4-FFF2-40B4-BE49-F238E27FC236}">
                <a16:creationId xmlns:a16="http://schemas.microsoft.com/office/drawing/2014/main" id="{6EECC329-E9D7-2236-7C64-DC09444247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17612" y="368847"/>
            <a:ext cx="9383542" cy="646709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386AA2D-3BFF-E754-1D9B-11DE0A83FF4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882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2407B2-22FA-543E-30EA-65E20A2CD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Starověká </a:t>
            </a:r>
            <a:r>
              <a:rPr lang="cs-CZ" dirty="0" err="1"/>
              <a:t>indie</a:t>
            </a:r>
            <a:endParaRPr lang="cs-CZ" dirty="0"/>
          </a:p>
        </p:txBody>
      </p:sp>
      <p:pic>
        <p:nvPicPr>
          <p:cNvPr id="6" name="Zástupný obsah 5" descr="Obsah obrázku text, mapa, atlas&#10;&#10;Popis byl vytvořen automaticky">
            <a:extLst>
              <a:ext uri="{FF2B5EF4-FFF2-40B4-BE49-F238E27FC236}">
                <a16:creationId xmlns:a16="http://schemas.microsoft.com/office/drawing/2014/main" id="{D83E8CBA-4577-793D-3ED6-493E2345B9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22141" y="1828800"/>
            <a:ext cx="3531219" cy="4343400"/>
          </a:xfrm>
        </p:spPr>
      </p:pic>
      <p:pic>
        <p:nvPicPr>
          <p:cNvPr id="8" name="Zástupný obsah 7" descr="Obsah obrázku kov, bronz, mosaz, zlato&#10;&#10;Popis byl vytvořen automaticky">
            <a:extLst>
              <a:ext uri="{FF2B5EF4-FFF2-40B4-BE49-F238E27FC236}">
                <a16:creationId xmlns:a16="http://schemas.microsoft.com/office/drawing/2014/main" id="{A25D4729-8525-5078-0D00-F87A07BF7A2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67069" y="1828800"/>
            <a:ext cx="4499762" cy="4343400"/>
          </a:xfrm>
        </p:spPr>
      </p:pic>
    </p:spTree>
    <p:extLst>
      <p:ext uri="{BB962C8B-B14F-4D97-AF65-F5344CB8AC3E}">
        <p14:creationId xmlns:p14="http://schemas.microsoft.com/office/powerpoint/2010/main" val="59378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5004F3-EDDE-3071-D413-95A2F8D83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, obraz, plakát, umění&#10;&#10;Popis byl vytvořen automaticky">
            <a:extLst>
              <a:ext uri="{FF2B5EF4-FFF2-40B4-BE49-F238E27FC236}">
                <a16:creationId xmlns:a16="http://schemas.microsoft.com/office/drawing/2014/main" id="{BF94A920-CA39-2BD0-10BD-4FD44DFC0E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63636" y="980728"/>
            <a:ext cx="9325420" cy="524554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90C447E-9FCD-7195-2EB3-B50838644EC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570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D5331A-5492-2CE1-E987-E113D40B9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venku, osoba, obloha, oblečení&#10;&#10;Popis byl vytvořen automaticky">
            <a:extLst>
              <a:ext uri="{FF2B5EF4-FFF2-40B4-BE49-F238E27FC236}">
                <a16:creationId xmlns:a16="http://schemas.microsoft.com/office/drawing/2014/main" id="{26DF1CBA-A844-F58D-C600-7F0C211EAB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26575" y="654169"/>
            <a:ext cx="9881988" cy="592919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2920467-5C5F-4253-2450-7703C1B454B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298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CB8A6D-7D89-4C1A-93EA-34D68C4C6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osoba, stojící, skupina, pózování&#10;&#10;Popis byl vytvořen automaticky">
            <a:extLst>
              <a:ext uri="{FF2B5EF4-FFF2-40B4-BE49-F238E27FC236}">
                <a16:creationId xmlns:a16="http://schemas.microsoft.com/office/drawing/2014/main" id="{34B05F4E-4BAB-4065-8498-04D355F110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0559" y="1196752"/>
            <a:ext cx="6707705" cy="4200301"/>
          </a:xfrm>
        </p:spPr>
      </p:pic>
    </p:spTree>
    <p:extLst>
      <p:ext uri="{BB962C8B-B14F-4D97-AF65-F5344CB8AC3E}">
        <p14:creationId xmlns:p14="http://schemas.microsoft.com/office/powerpoint/2010/main" val="272326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rezentace zemí svět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/>
      </a:spPr>
      <a:bodyPr/>
      <a:lstStyle/>
      <a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lnSpc>
            <a:spcPct val="90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6308882_TF03460629" id="{E089E589-B6FB-474D-AA94-23D16E20C958}" vid="{200CD025-1375-44C8-A476-DFC294ECDA1B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 zemí světa</Template>
  <TotalTime>542</TotalTime>
  <Words>760</Words>
  <Application>Microsoft Office PowerPoint</Application>
  <PresentationFormat>Vlastní</PresentationFormat>
  <Paragraphs>81</Paragraphs>
  <Slides>86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86</vt:i4>
      </vt:variant>
    </vt:vector>
  </HeadingPairs>
  <TitlesOfParts>
    <vt:vector size="89" baseType="lpstr">
      <vt:lpstr>Arial</vt:lpstr>
      <vt:lpstr>Century Gothic</vt:lpstr>
      <vt:lpstr>Prezentace zemí světa</vt:lpstr>
      <vt:lpstr>Poslední ‘‘Velké‘‘období Hedvábných cest</vt:lpstr>
      <vt:lpstr>Chuejové</vt:lpstr>
      <vt:lpstr>chuejové</vt:lpstr>
      <vt:lpstr>Chuejové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Marco polo   Ibn Battuta</vt:lpstr>
      <vt:lpstr>Významní cestovatelé</vt:lpstr>
      <vt:lpstr>Mongolská říše</vt:lpstr>
      <vt:lpstr>Mongolská říše</vt:lpstr>
      <vt:lpstr>Marco polo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Abú Abdallah ibn Battúta</vt:lpstr>
      <vt:lpstr>Prezentace aplikace PowerPoint</vt:lpstr>
      <vt:lpstr>rihla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Timur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Hedvábné stezky</vt:lpstr>
      <vt:lpstr>palmýra</vt:lpstr>
      <vt:lpstr>zenobia</vt:lpstr>
      <vt:lpstr>Prezentace aplikace PowerPoint</vt:lpstr>
      <vt:lpstr>Prezentace aplikace PowerPoint</vt:lpstr>
      <vt:lpstr>petra</vt:lpstr>
      <vt:lpstr>Prezentace aplikace PowerPoint</vt:lpstr>
      <vt:lpstr>Prezentace aplikace PowerPoint</vt:lpstr>
      <vt:lpstr>Dunhuang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 ČÍNY</vt:lpstr>
      <vt:lpstr>Ze střední stepi</vt:lpstr>
      <vt:lpstr>NEfrit</vt:lpstr>
      <vt:lpstr>nesmrtelnost</vt:lpstr>
      <vt:lpstr>Prezentace aplikace PowerPoint</vt:lpstr>
      <vt:lpstr>brokát</vt:lpstr>
      <vt:lpstr>hedvábí</vt:lpstr>
      <vt:lpstr>tiraz</vt:lpstr>
      <vt:lpstr>koberce</vt:lpstr>
      <vt:lpstr>bursa</vt:lpstr>
      <vt:lpstr>Si-an</vt:lpstr>
      <vt:lpstr>Říše chan</vt:lpstr>
      <vt:lpstr>Prezentace aplikace PowerPoint</vt:lpstr>
      <vt:lpstr>Wu-ti</vt:lpstr>
      <vt:lpstr>Čang Čchien</vt:lpstr>
      <vt:lpstr>Siung-nu</vt:lpstr>
      <vt:lpstr>Prezentace aplikace PowerPoint</vt:lpstr>
      <vt:lpstr>petra</vt:lpstr>
      <vt:lpstr>palmýra</vt:lpstr>
      <vt:lpstr>Aleppo</vt:lpstr>
      <vt:lpstr>isfahán</vt:lpstr>
      <vt:lpstr>teherán</vt:lpstr>
      <vt:lpstr>Buddhové z bamjánu</vt:lpstr>
      <vt:lpstr>karavanseráj</vt:lpstr>
      <vt:lpstr>Mekka a Medina</vt:lpstr>
      <vt:lpstr>Prezentace aplikace PowerPoint</vt:lpstr>
      <vt:lpstr>Prezentace aplikace PowerPoint</vt:lpstr>
      <vt:lpstr>Starověká indie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vaší země</dc:title>
  <dc:creator>Aleš Gottvald</dc:creator>
  <cp:lastModifiedBy>Natálie Gottvaldová</cp:lastModifiedBy>
  <cp:revision>103</cp:revision>
  <dcterms:created xsi:type="dcterms:W3CDTF">2021-05-19T06:26:18Z</dcterms:created>
  <dcterms:modified xsi:type="dcterms:W3CDTF">2024-05-20T12:53:13Z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74068500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