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69" r:id="rId2"/>
    <p:sldId id="290" r:id="rId3"/>
    <p:sldId id="291" r:id="rId4"/>
    <p:sldId id="328" r:id="rId5"/>
    <p:sldId id="327" r:id="rId6"/>
    <p:sldId id="292" r:id="rId7"/>
    <p:sldId id="293" r:id="rId8"/>
    <p:sldId id="294" r:id="rId9"/>
    <p:sldId id="329" r:id="rId10"/>
    <p:sldId id="330" r:id="rId11"/>
    <p:sldId id="331" r:id="rId12"/>
    <p:sldId id="351" r:id="rId13"/>
    <p:sldId id="352" r:id="rId14"/>
    <p:sldId id="364" r:id="rId15"/>
    <p:sldId id="353" r:id="rId16"/>
    <p:sldId id="354" r:id="rId17"/>
    <p:sldId id="355" r:id="rId18"/>
    <p:sldId id="280" r:id="rId19"/>
    <p:sldId id="279" r:id="rId20"/>
    <p:sldId id="278" r:id="rId21"/>
    <p:sldId id="281" r:id="rId22"/>
    <p:sldId id="282" r:id="rId23"/>
    <p:sldId id="283" r:id="rId24"/>
    <p:sldId id="289" r:id="rId25"/>
    <p:sldId id="287" r:id="rId26"/>
    <p:sldId id="288" r:id="rId27"/>
    <p:sldId id="358" r:id="rId28"/>
    <p:sldId id="359" r:id="rId29"/>
    <p:sldId id="360" r:id="rId30"/>
    <p:sldId id="361" r:id="rId31"/>
    <p:sldId id="303" r:id="rId32"/>
    <p:sldId id="365" r:id="rId33"/>
    <p:sldId id="366" r:id="rId34"/>
    <p:sldId id="304" r:id="rId35"/>
    <p:sldId id="305" r:id="rId36"/>
    <p:sldId id="306" r:id="rId37"/>
    <p:sldId id="311" r:id="rId38"/>
    <p:sldId id="308" r:id="rId39"/>
    <p:sldId id="309" r:id="rId40"/>
    <p:sldId id="310" r:id="rId41"/>
    <p:sldId id="312" r:id="rId42"/>
    <p:sldId id="313" r:id="rId43"/>
    <p:sldId id="314" r:id="rId44"/>
    <p:sldId id="295" r:id="rId45"/>
    <p:sldId id="296" r:id="rId46"/>
    <p:sldId id="297" r:id="rId47"/>
    <p:sldId id="298" r:id="rId48"/>
    <p:sldId id="299" r:id="rId49"/>
    <p:sldId id="356" r:id="rId50"/>
    <p:sldId id="300" r:id="rId51"/>
    <p:sldId id="301" r:id="rId52"/>
    <p:sldId id="302" r:id="rId53"/>
    <p:sldId id="334" r:id="rId54"/>
    <p:sldId id="337" r:id="rId55"/>
    <p:sldId id="333" r:id="rId56"/>
    <p:sldId id="335" r:id="rId57"/>
    <p:sldId id="336" r:id="rId58"/>
    <p:sldId id="338" r:id="rId59"/>
    <p:sldId id="339" r:id="rId60"/>
    <p:sldId id="332" r:id="rId61"/>
    <p:sldId id="340" r:id="rId62"/>
    <p:sldId id="341" r:id="rId63"/>
    <p:sldId id="342" r:id="rId64"/>
    <p:sldId id="343" r:id="rId65"/>
    <p:sldId id="344" r:id="rId66"/>
    <p:sldId id="345" r:id="rId67"/>
    <p:sldId id="368" r:id="rId68"/>
    <p:sldId id="347" r:id="rId69"/>
    <p:sldId id="348" r:id="rId70"/>
    <p:sldId id="369" r:id="rId71"/>
    <p:sldId id="350" r:id="rId72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>
      <p:cViewPr varScale="1">
        <p:scale>
          <a:sx n="63" d="100"/>
          <a:sy n="63" d="100"/>
        </p:scale>
        <p:origin x="820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86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17.05.2024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89756" y="1828799"/>
            <a:ext cx="12241359" cy="3048001"/>
          </a:xfrm>
        </p:spPr>
        <p:txBody>
          <a:bodyPr rtlCol="0"/>
          <a:lstStyle/>
          <a:p>
            <a:pPr rtl="0"/>
            <a:r>
              <a:rPr lang="cs-CZ" dirty="0"/>
              <a:t>Umění a předávání znalostí na Hedvábné stezce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06360-D5D5-4890-A2A4-EF1A9AE7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44624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Matteo </a:t>
            </a:r>
            <a:r>
              <a:rPr lang="cs-CZ" dirty="0" err="1"/>
              <a:t>ricci</a:t>
            </a:r>
            <a:endParaRPr lang="cs-CZ" dirty="0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DDE849A4-CBF1-4FE8-ADEC-E6D2DD3F8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188" y="1124744"/>
            <a:ext cx="3784055" cy="5039673"/>
          </a:xfrm>
        </p:spPr>
      </p:pic>
    </p:spTree>
    <p:extLst>
      <p:ext uri="{BB962C8B-B14F-4D97-AF65-F5344CB8AC3E}">
        <p14:creationId xmlns:p14="http://schemas.microsoft.com/office/powerpoint/2010/main" val="2523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9F421-C32C-4A83-8B3F-926C09A9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Ferdinand </a:t>
            </a:r>
            <a:r>
              <a:rPr lang="cs-CZ" dirty="0" err="1"/>
              <a:t>Verbiest</a:t>
            </a:r>
            <a:endParaRPr lang="cs-CZ" dirty="0"/>
          </a:p>
        </p:txBody>
      </p:sp>
      <p:pic>
        <p:nvPicPr>
          <p:cNvPr id="5" name="Zástupný obsah 4" descr="Obsah obrázku text, malování&#10;&#10;Popis byl vytvořen automaticky">
            <a:extLst>
              <a:ext uri="{FF2B5EF4-FFF2-40B4-BE49-F238E27FC236}">
                <a16:creationId xmlns:a16="http://schemas.microsoft.com/office/drawing/2014/main" id="{A154AD8F-CC8C-46E9-9C78-72D15E88E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6013" y="2533650"/>
            <a:ext cx="4876800" cy="2933700"/>
          </a:xfrm>
        </p:spPr>
      </p:pic>
    </p:spTree>
    <p:extLst>
      <p:ext uri="{BB962C8B-B14F-4D97-AF65-F5344CB8AC3E}">
        <p14:creationId xmlns:p14="http://schemas.microsoft.com/office/powerpoint/2010/main" val="35711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F29E6-2673-42AE-84EC-5ABC805A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Čínský nefrit</a:t>
            </a:r>
          </a:p>
        </p:txBody>
      </p:sp>
      <p:pic>
        <p:nvPicPr>
          <p:cNvPr id="7" name="Zástupný obsah 6" descr="Obsah obrázku šálek&#10;&#10;Popis byl vytvořen automaticky">
            <a:extLst>
              <a:ext uri="{FF2B5EF4-FFF2-40B4-BE49-F238E27FC236}">
                <a16:creationId xmlns:a16="http://schemas.microsoft.com/office/drawing/2014/main" id="{256C407F-29B0-D1D6-55E5-DE4AF1636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6660" y="1772816"/>
            <a:ext cx="3302496" cy="4152889"/>
          </a:xfrm>
        </p:spPr>
      </p:pic>
      <p:pic>
        <p:nvPicPr>
          <p:cNvPr id="9" name="Obrázek 8" descr="Obsah obrázku cake, svatba, bílé, ozdobené&#10;&#10;Popis byl vytvořen automaticky">
            <a:extLst>
              <a:ext uri="{FF2B5EF4-FFF2-40B4-BE49-F238E27FC236}">
                <a16:creationId xmlns:a16="http://schemas.microsoft.com/office/drawing/2014/main" id="{5403AD48-32D0-509E-F4D2-1EDD2C076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32" y="2862546"/>
            <a:ext cx="2462166" cy="36932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75261FB-99FC-E1C5-1555-44789C3E47E1}"/>
              </a:ext>
            </a:extLst>
          </p:cNvPr>
          <p:cNvSpPr txBox="1"/>
          <p:nvPr/>
        </p:nvSpPr>
        <p:spPr>
          <a:xfrm>
            <a:off x="395808" y="2848090"/>
            <a:ext cx="4988664" cy="1938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Nerost obrovského významu pro </a:t>
            </a:r>
            <a:r>
              <a:rPr lang="cs-CZ" sz="2000" dirty="0" err="1"/>
              <a:t>číňany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pohřebním kontextu byl spojen s nesmrtelností. Pátrání po Nesmrtelnosti se stalo středem zájmu mnoha čínských panovníků</a:t>
            </a:r>
          </a:p>
        </p:txBody>
      </p:sp>
    </p:spTree>
    <p:extLst>
      <p:ext uri="{BB962C8B-B14F-4D97-AF65-F5344CB8AC3E}">
        <p14:creationId xmlns:p14="http://schemas.microsoft.com/office/powerpoint/2010/main" val="1425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49195-0E85-4BBD-9589-7797C0A6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Kultura </a:t>
            </a:r>
            <a:r>
              <a:rPr lang="cs-CZ" dirty="0" err="1"/>
              <a:t>Liang-ču</a:t>
            </a:r>
            <a:endParaRPr lang="cs-CZ" dirty="0"/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90294414-EAEC-4763-A1A6-2E7F15202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1988840"/>
            <a:ext cx="6830887" cy="4536136"/>
          </a:xfrm>
        </p:spPr>
      </p:pic>
    </p:spTree>
    <p:extLst>
      <p:ext uri="{BB962C8B-B14F-4D97-AF65-F5344CB8AC3E}">
        <p14:creationId xmlns:p14="http://schemas.microsoft.com/office/powerpoint/2010/main" val="1671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6DD67-1610-FB98-3EB5-622FB0F0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Nefritové obleky</a:t>
            </a:r>
          </a:p>
        </p:txBody>
      </p:sp>
      <p:pic>
        <p:nvPicPr>
          <p:cNvPr id="5" name="Zástupný obsah 4" descr="Obsah obrázku interiér, ozdobené&#10;&#10;Popis byl vytvořen automaticky">
            <a:extLst>
              <a:ext uri="{FF2B5EF4-FFF2-40B4-BE49-F238E27FC236}">
                <a16:creationId xmlns:a16="http://schemas.microsoft.com/office/drawing/2014/main" id="{0607C996-5FA6-11F1-1ED1-D46BF83E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2086818"/>
            <a:ext cx="5410944" cy="3607296"/>
          </a:xfrm>
        </p:spPr>
      </p:pic>
      <p:pic>
        <p:nvPicPr>
          <p:cNvPr id="7" name="Obrázek 6" descr="Obsah obrázku jídlo, interiér, zelenina&#10;&#10;Popis byl vytvořen automaticky">
            <a:extLst>
              <a:ext uri="{FF2B5EF4-FFF2-40B4-BE49-F238E27FC236}">
                <a16:creationId xmlns:a16="http://schemas.microsoft.com/office/drawing/2014/main" id="{60E6B743-97E0-7B73-A043-89C1F26E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2086818"/>
            <a:ext cx="5519119" cy="36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E81D3-1F7F-4B2F-9FB0-8F6A3BDD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Kniha rituálů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20D36DE-0FFA-45D7-A816-A6F2E7301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9394" y="1828800"/>
            <a:ext cx="5130038" cy="4343400"/>
          </a:xfrm>
        </p:spPr>
      </p:pic>
    </p:spTree>
    <p:extLst>
      <p:ext uri="{BB962C8B-B14F-4D97-AF65-F5344CB8AC3E}">
        <p14:creationId xmlns:p14="http://schemas.microsoft.com/office/powerpoint/2010/main" val="4212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B5C77-5CD4-4811-823D-B00E2E9B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ámen&#10;&#10;Popis byl vytvořen automaticky">
            <a:extLst>
              <a:ext uri="{FF2B5EF4-FFF2-40B4-BE49-F238E27FC236}">
                <a16:creationId xmlns:a16="http://schemas.microsoft.com/office/drawing/2014/main" id="{77BD0DA4-0D68-43AC-AF3F-420F2416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692696"/>
            <a:ext cx="3240361" cy="4825320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EC4F214-98F5-47E4-8C51-84B316E3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2051881"/>
            <a:ext cx="4472533" cy="30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446AA-7C3E-45CB-BF89-E50A4AF7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Cikáda: symbol nesmrtelnosti</a:t>
            </a:r>
          </a:p>
        </p:txBody>
      </p:sp>
      <p:pic>
        <p:nvPicPr>
          <p:cNvPr id="9" name="Zástupný obsah 8" descr="Obsah obrázku tmavé, světlo&#10;&#10;Popis byl vytvořen automaticky">
            <a:extLst>
              <a:ext uri="{FF2B5EF4-FFF2-40B4-BE49-F238E27FC236}">
                <a16:creationId xmlns:a16="http://schemas.microsoft.com/office/drawing/2014/main" id="{332F4F88-B10D-4C63-9BAC-978D4316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142" y="1828800"/>
            <a:ext cx="2966542" cy="4343400"/>
          </a:xfrm>
        </p:spPr>
      </p:pic>
    </p:spTree>
    <p:extLst>
      <p:ext uri="{BB962C8B-B14F-4D97-AF65-F5344CB8AC3E}">
        <p14:creationId xmlns:p14="http://schemas.microsoft.com/office/powerpoint/2010/main" val="24772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BA472-FD2A-416F-AE4C-04378EE2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92596"/>
            <a:ext cx="9753600" cy="786408"/>
          </a:xfrm>
        </p:spPr>
        <p:txBody>
          <a:bodyPr/>
          <a:lstStyle/>
          <a:p>
            <a:pPr algn="ctr"/>
            <a:r>
              <a:rPr lang="cs-CZ" dirty="0"/>
              <a:t>Porcelán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E522A-08BE-40BF-8AA3-A6FACC4C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8800"/>
            <a:ext cx="6733341" cy="4343400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Arabský obchodník (9. století):‘‘Mají keramiku úžasné kvalitu, z něhož jsou vyrobeny tak jemné mísy jako skleněné poháry na pití; je přes ně vidět jiskra vody, i když je to keramika‘‘</a:t>
            </a:r>
          </a:p>
          <a:p>
            <a:r>
              <a:rPr lang="cs-CZ" i="1" dirty="0"/>
              <a:t> </a:t>
            </a:r>
            <a:r>
              <a:rPr lang="cs-CZ" dirty="0"/>
              <a:t>Čínský porcelán se proslavil po celé Asii a nakonec po celém světě</a:t>
            </a:r>
          </a:p>
          <a:p>
            <a:r>
              <a:rPr lang="cs-CZ" dirty="0"/>
              <a:t>Již v devátém století se do Persie a na Blízký východ vyváželo velké množství porcelánu</a:t>
            </a:r>
          </a:p>
          <a:p>
            <a:r>
              <a:rPr lang="cs-CZ" dirty="0"/>
              <a:t>první evropský porcelán vyrobili Italové až v roce 1575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1D3FAA-4649-45D3-8399-91416955C5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0556" y="1700808"/>
            <a:ext cx="413044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A1CA8-8036-41BC-9BBF-72150A31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54" y="57148"/>
            <a:ext cx="9753600" cy="838201"/>
          </a:xfrm>
        </p:spPr>
        <p:txBody>
          <a:bodyPr/>
          <a:lstStyle/>
          <a:p>
            <a:r>
              <a:rPr lang="cs-CZ" dirty="0"/>
              <a:t>Džbán s portugalskými pažemi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A33F57-D9D2-4944-95B7-6127751EC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4218" y="895349"/>
            <a:ext cx="4709160" cy="838201"/>
          </a:xfrm>
        </p:spPr>
        <p:txBody>
          <a:bodyPr/>
          <a:lstStyle/>
          <a:p>
            <a:r>
              <a:rPr lang="cs-CZ" dirty="0"/>
              <a:t>1520–1540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220D9F-6927-4B0F-8A91-6BE4CEB09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zeď, interiér, keramické nádobí, rostlina&#10;&#10;Popis byl vytvořen automaticky">
            <a:extLst>
              <a:ext uri="{FF2B5EF4-FFF2-40B4-BE49-F238E27FC236}">
                <a16:creationId xmlns:a16="http://schemas.microsoft.com/office/drawing/2014/main" id="{78B5FA0A-5C9A-45DC-A47E-AF98052E73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2399" y="1484784"/>
            <a:ext cx="4248470" cy="5286749"/>
          </a:xfrm>
        </p:spPr>
      </p:pic>
      <p:pic>
        <p:nvPicPr>
          <p:cNvPr id="12" name="Zástupný obsah 11" descr="Obsah obrázku rostlina, bílá, keramické nádobí, modrá&#10;&#10;Popis byl vytvořen automaticky">
            <a:extLst>
              <a:ext uri="{FF2B5EF4-FFF2-40B4-BE49-F238E27FC236}">
                <a16:creationId xmlns:a16="http://schemas.microsoft.com/office/drawing/2014/main" id="{A94B78B8-0C2F-471D-BC0B-2B2C01E97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788" y="1484784"/>
            <a:ext cx="4092767" cy="5115272"/>
          </a:xfrm>
        </p:spPr>
      </p:pic>
    </p:spTree>
    <p:extLst>
      <p:ext uri="{BB962C8B-B14F-4D97-AF65-F5344CB8AC3E}">
        <p14:creationId xmlns:p14="http://schemas.microsoft.com/office/powerpoint/2010/main" val="7719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31B00-FAB6-4E04-8542-49949B0D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Astronomie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40475B02-9B8A-44DC-B453-737C07BA3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1700808"/>
            <a:ext cx="3278962" cy="3616052"/>
          </a:xfr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1B43BEF3-E3AC-4760-9AC6-DB2470F5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54" y="2367429"/>
            <a:ext cx="4323148" cy="30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E38B4-B608-4BF5-929D-F152711A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89893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Lesklokorka</a:t>
            </a:r>
            <a:r>
              <a:rPr lang="cs-CZ" dirty="0"/>
              <a:t> lesklá </a:t>
            </a:r>
          </a:p>
        </p:txBody>
      </p:sp>
      <p:pic>
        <p:nvPicPr>
          <p:cNvPr id="11" name="Zástupný obsah 10" descr="Obsah obrázku několik, různorodost&#10;&#10;Popis byl vytvořen automaticky">
            <a:extLst>
              <a:ext uri="{FF2B5EF4-FFF2-40B4-BE49-F238E27FC236}">
                <a16:creationId xmlns:a16="http://schemas.microsoft.com/office/drawing/2014/main" id="{B1E3CADA-D9FF-4015-8E3B-79B5350EC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00" y="1181755"/>
            <a:ext cx="5400600" cy="5400600"/>
          </a:xfrm>
        </p:spPr>
      </p:pic>
    </p:spTree>
    <p:extLst>
      <p:ext uri="{BB962C8B-B14F-4D97-AF65-F5344CB8AC3E}">
        <p14:creationId xmlns:p14="http://schemas.microsoft.com/office/powerpoint/2010/main" val="24301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38E7F-913B-4F9A-B34D-B24B021E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7594A8D-C212-4868-A727-C24395DEE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608" y="-140440"/>
            <a:ext cx="3529012" cy="4343400"/>
          </a:xfrm>
        </p:spPr>
      </p:pic>
      <p:pic>
        <p:nvPicPr>
          <p:cNvPr id="7" name="Obrázek 6" descr="Obsah obrázku text, kuchyňské spotřebiče&#10;&#10;Popis byl vytvořen automaticky">
            <a:extLst>
              <a:ext uri="{FF2B5EF4-FFF2-40B4-BE49-F238E27FC236}">
                <a16:creationId xmlns:a16="http://schemas.microsoft.com/office/drawing/2014/main" id="{82AC8D79-B7DD-431D-926A-D4225B0C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" y="0"/>
            <a:ext cx="5052053" cy="3789040"/>
          </a:xfrm>
          <a:prstGeom prst="rect">
            <a:avLst/>
          </a:prstGeom>
        </p:spPr>
      </p:pic>
      <p:pic>
        <p:nvPicPr>
          <p:cNvPr id="9" name="Obrázek 8" descr="Obsah obrázku hrníček, interiér, bílá, jídelní nádobí&#10;&#10;Popis byl vytvořen automaticky">
            <a:extLst>
              <a:ext uri="{FF2B5EF4-FFF2-40B4-BE49-F238E27FC236}">
                <a16:creationId xmlns:a16="http://schemas.microsoft.com/office/drawing/2014/main" id="{ADEA9AA0-5994-41D6-B429-EA942B18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04" y="2636912"/>
            <a:ext cx="53721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E7F6C-EC2E-45CB-A796-36BAE1F7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hrníček, mísa, polévka, jídelní nádobí&#10;&#10;Popis byl vytvořen automaticky">
            <a:extLst>
              <a:ext uri="{FF2B5EF4-FFF2-40B4-BE49-F238E27FC236}">
                <a16:creationId xmlns:a16="http://schemas.microsoft.com/office/drawing/2014/main" id="{5473E7FC-5E8B-4E8F-89B1-E77F7D66A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72" y="1412776"/>
            <a:ext cx="4977697" cy="2762622"/>
          </a:xfrm>
        </p:spPr>
      </p:pic>
      <p:pic>
        <p:nvPicPr>
          <p:cNvPr id="7" name="Obrázek 6" descr="Obsah obrázku rostlina, jídelní nádobí, talíř, bílá&#10;&#10;Popis byl vytvořen automaticky">
            <a:extLst>
              <a:ext uri="{FF2B5EF4-FFF2-40B4-BE49-F238E27FC236}">
                <a16:creationId xmlns:a16="http://schemas.microsoft.com/office/drawing/2014/main" id="{7A1AF1EE-3DBC-4348-B7F3-6F598E5F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26" y="648462"/>
            <a:ext cx="6781799" cy="55610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833DDE-AA60-4DDB-ADE4-B3960AE19231}"/>
              </a:ext>
            </a:extLst>
          </p:cNvPr>
          <p:cNvSpPr txBox="1"/>
          <p:nvPr/>
        </p:nvSpPr>
        <p:spPr>
          <a:xfrm>
            <a:off x="229645" y="4653136"/>
            <a:ext cx="4654668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19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6C2CF-CC9C-4700-9C2C-4C885AE0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A8EE3-EBDD-447E-9368-AF146C5E1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620688"/>
            <a:ext cx="9753600" cy="4343400"/>
          </a:xfrm>
        </p:spPr>
        <p:txBody>
          <a:bodyPr/>
          <a:lstStyle/>
          <a:p>
            <a:r>
              <a:rPr lang="cs-CZ" dirty="0"/>
              <a:t>Pět požehnání – dlouhověkost, bohatství, zdraví, láska k ctnosti a dobrý konec života.</a:t>
            </a:r>
          </a:p>
          <a:p>
            <a:r>
              <a:rPr lang="cs-CZ" dirty="0"/>
              <a:t>Netopýr – symbol štěstí</a:t>
            </a:r>
          </a:p>
          <a:p>
            <a:endParaRPr lang="cs-CZ" dirty="0"/>
          </a:p>
        </p:txBody>
      </p:sp>
      <p:pic>
        <p:nvPicPr>
          <p:cNvPr id="5" name="Obrázek 4" descr="Obsah obrázku keramické nádobí, porcelán&#10;&#10;Popis byl vytvořen automaticky">
            <a:extLst>
              <a:ext uri="{FF2B5EF4-FFF2-40B4-BE49-F238E27FC236}">
                <a16:creationId xmlns:a16="http://schemas.microsoft.com/office/drawing/2014/main" id="{EFAA848E-A478-4C00-8723-39C39861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52" y="2038672"/>
            <a:ext cx="467710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DFD7A0-2E23-46A9-8909-EDD5B775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7BE96B-ABA8-4225-A28F-609575317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lůžkoviny&#10;&#10;Popis byl vytvořen automaticky">
            <a:extLst>
              <a:ext uri="{FF2B5EF4-FFF2-40B4-BE49-F238E27FC236}">
                <a16:creationId xmlns:a16="http://schemas.microsoft.com/office/drawing/2014/main" id="{CA49A059-AFA5-4178-9B71-C1CBFF613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772" y="396918"/>
            <a:ext cx="3749674" cy="60641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6C939C-C86A-44F9-92CD-E68CB34B2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E01E69D5-DC5D-4F47-B0C0-7C5F872E71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54252" y="950723"/>
            <a:ext cx="6608738" cy="4956554"/>
          </a:xfrm>
        </p:spPr>
      </p:pic>
    </p:spTree>
    <p:extLst>
      <p:ext uri="{BB962C8B-B14F-4D97-AF65-F5344CB8AC3E}">
        <p14:creationId xmlns:p14="http://schemas.microsoft.com/office/powerpoint/2010/main" val="18384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6474A-9B8F-443B-94E0-C2007D0F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topkapi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60DC50-82C4-481A-8644-4BDF51A3C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keramické nádobí, porcelán&#10;&#10;Popis byl vytvořen automaticky">
            <a:extLst>
              <a:ext uri="{FF2B5EF4-FFF2-40B4-BE49-F238E27FC236}">
                <a16:creationId xmlns:a16="http://schemas.microsoft.com/office/drawing/2014/main" id="{279E0B86-607D-4A0C-96D8-7D79CBD406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218" y="1124744"/>
            <a:ext cx="3822315" cy="502445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FFBE02-7961-44D4-B85C-93B94786B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nastavit, kámen, jídelní stůl, několik&#10;&#10;Popis byl vytvořen automaticky">
            <a:extLst>
              <a:ext uri="{FF2B5EF4-FFF2-40B4-BE49-F238E27FC236}">
                <a16:creationId xmlns:a16="http://schemas.microsoft.com/office/drawing/2014/main" id="{253A1B7A-8EF1-48B4-BDE2-A2C74D4A3B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6460" y="2660155"/>
            <a:ext cx="4003904" cy="2783383"/>
          </a:xfrm>
        </p:spPr>
      </p:pic>
    </p:spTree>
    <p:extLst>
      <p:ext uri="{BB962C8B-B14F-4D97-AF65-F5344CB8AC3E}">
        <p14:creationId xmlns:p14="http://schemas.microsoft.com/office/powerpoint/2010/main" val="11390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9314D-098B-4D60-95B7-4910D6F6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5D815-13DA-429C-9AD8-55748D742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&#10;&#10;Popis byl vytvořen automaticky">
            <a:extLst>
              <a:ext uri="{FF2B5EF4-FFF2-40B4-BE49-F238E27FC236}">
                <a16:creationId xmlns:a16="http://schemas.microsoft.com/office/drawing/2014/main" id="{F348D977-1A4D-4A25-BDFC-43CF10A31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568" y="96520"/>
            <a:ext cx="10545687" cy="666495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F5B5D5-BE17-4B5C-9EDD-8EB7DA797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7E6F535-3B8E-47B9-9840-CDCFAD5C89D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8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671C8-4839-4FE5-812E-EAF52DA1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3CA345-7801-402A-AD84-CD29D8F05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strom, budova, obloha&#10;&#10;Popis byl vytvořen automaticky">
            <a:extLst>
              <a:ext uri="{FF2B5EF4-FFF2-40B4-BE49-F238E27FC236}">
                <a16:creationId xmlns:a16="http://schemas.microsoft.com/office/drawing/2014/main" id="{0CDF3304-C2A8-4AB3-9D1C-5DC872BEB2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8354" y="519687"/>
            <a:ext cx="8693223" cy="581862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317C9F-D236-4F5E-82B5-B77B821E2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B825AE-A9A9-4BB9-B8FF-1251EEEF63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3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82150C-F274-4E18-B039-8AD70503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8BC557-FEA7-4920-9409-E72AE32DE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stůl, nábytek&#10;&#10;Popis byl vytvořen automaticky">
            <a:extLst>
              <a:ext uri="{FF2B5EF4-FFF2-40B4-BE49-F238E27FC236}">
                <a16:creationId xmlns:a16="http://schemas.microsoft.com/office/drawing/2014/main" id="{4CAC23D1-7B27-466C-9922-574F6784EE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9416" y="499772"/>
            <a:ext cx="9125271" cy="607865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2B4CCA-DC7C-4ED9-96B8-00B034D19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89F3EC6-EBE2-4AD0-8566-2FA7294A3E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F394F-56C1-4FD0-B83A-891F2F83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4CB37E-FA2E-4087-9875-EE250D2EA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B8946B3-2043-46D1-85B5-E16565AB2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0887" y="435388"/>
            <a:ext cx="9053263" cy="598722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117F5C-E7F9-4B68-BEFE-C34698B90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48DC71-A469-418E-9378-A2287ED8F1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E71D7-2831-4639-AC9C-0EC1C9A2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edadlo&#10;&#10;Popis byl vytvořen automaticky">
            <a:extLst>
              <a:ext uri="{FF2B5EF4-FFF2-40B4-BE49-F238E27FC236}">
                <a16:creationId xmlns:a16="http://schemas.microsoft.com/office/drawing/2014/main" id="{475F5717-EDA0-4CDF-B4CF-EE17FFDBA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1600200"/>
            <a:ext cx="3096812" cy="4134404"/>
          </a:xfrm>
        </p:spPr>
      </p:pic>
      <p:pic>
        <p:nvPicPr>
          <p:cNvPr id="7" name="Obrázek 6" descr="Obsah obrázku text, tkanina&#10;&#10;Popis byl vytvořen automaticky">
            <a:extLst>
              <a:ext uri="{FF2B5EF4-FFF2-40B4-BE49-F238E27FC236}">
                <a16:creationId xmlns:a16="http://schemas.microsoft.com/office/drawing/2014/main" id="{B101797A-DE1F-4B14-9D0D-057BF174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92" y="2215270"/>
            <a:ext cx="6759334" cy="31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B10D3-1493-4537-BA87-CC14630A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9F8B37-1F4D-4680-AC62-74CF2966D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66D0EE-A6C5-4FDD-8216-E495D5D19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zeď&#10;&#10;Popis byl vytvořen automaticky">
            <a:extLst>
              <a:ext uri="{FF2B5EF4-FFF2-40B4-BE49-F238E27FC236}">
                <a16:creationId xmlns:a16="http://schemas.microsoft.com/office/drawing/2014/main" id="{157721C1-BE84-49D4-9480-2D909E76C7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92126" y="404664"/>
            <a:ext cx="9269289" cy="6341060"/>
          </a:xfrm>
        </p:spPr>
      </p:pic>
    </p:spTree>
    <p:extLst>
      <p:ext uri="{BB962C8B-B14F-4D97-AF65-F5344CB8AC3E}">
        <p14:creationId xmlns:p14="http://schemas.microsoft.com/office/powerpoint/2010/main" val="25269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353C9-6C2D-45E4-A351-DE20E53B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01079"/>
            <a:ext cx="9753600" cy="838202"/>
          </a:xfrm>
        </p:spPr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Bámijánu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73414F-DF0B-430D-9046-94FFFBBF3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hora, staré, megalit&#10;&#10;Popis byl vytvořen automaticky">
            <a:extLst>
              <a:ext uri="{FF2B5EF4-FFF2-40B4-BE49-F238E27FC236}">
                <a16:creationId xmlns:a16="http://schemas.microsoft.com/office/drawing/2014/main" id="{CEAFD45F-0EF8-4CB6-8E9B-EF2504AED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685" y="1014032"/>
            <a:ext cx="10061375" cy="57428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6121186-50C3-4C2E-BD68-095D74BC4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B767D9-F949-4CE6-B2BB-63A5544864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AF220-2725-A784-D85F-14987F15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12" y="21639"/>
            <a:ext cx="7901138" cy="857201"/>
          </a:xfrm>
        </p:spPr>
        <p:txBody>
          <a:bodyPr/>
          <a:lstStyle/>
          <a:p>
            <a:pPr algn="ctr"/>
            <a:r>
              <a:rPr lang="cs-CZ" dirty="0" err="1"/>
              <a:t>Süan-cang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BF45AA-4AB7-E95C-3A0E-DA045D63D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10634C-662B-FD4D-30B6-8404BD9AA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812" y="878840"/>
            <a:ext cx="11017224" cy="615056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Süan-cang</a:t>
            </a:r>
            <a:r>
              <a:rPr lang="cs-CZ" dirty="0"/>
              <a:t>, známý také jako </a:t>
            </a:r>
            <a:r>
              <a:rPr lang="cs-CZ" dirty="0" err="1"/>
              <a:t>Xuanzang</a:t>
            </a:r>
            <a:r>
              <a:rPr lang="cs-CZ" dirty="0"/>
              <a:t>, byl významný čínský buddhistický mnich, cestovatel, učenec a překladatel, který žil v 7. století. Je známý především díky své výpravě do Indie, která trvala přibližně 17 let.</a:t>
            </a:r>
          </a:p>
          <a:p>
            <a:r>
              <a:rPr lang="cs-CZ" dirty="0" err="1"/>
              <a:t>Süan-cang</a:t>
            </a:r>
            <a:r>
              <a:rPr lang="cs-CZ" dirty="0"/>
              <a:t> se narodil v roce 602 a již od mládí projevoval zájem o buddhismus. Ve věku 13 let vstoupil do kláštera a později se rozhodl pro hlubší studium buddhistických textů a nauk. Jeho největší vášní se stal překlad sanskrtských buddhistických textů do čínštiny, aby je mohl sdílet s čínskými věřícími.</a:t>
            </a:r>
          </a:p>
          <a:p>
            <a:r>
              <a:rPr lang="cs-CZ" dirty="0"/>
              <a:t>Jeho nejslavnější cesta začala v roce 629, kdy opustil Čínu a vydal se na dlouhou pouť do Indie, aby studoval původní buddhistické texty a získal hlubší porozumění buddhismu. Cestoval přes různé země Střední Asie až do Indie, navštěvuje kláštery, učence a mistrovské učitele. Jeho cesta byla velmi nebezpečná a plná výzev, ale nakonec se mu podařilo dosáhnout svého cíle.</a:t>
            </a:r>
          </a:p>
          <a:p>
            <a:r>
              <a:rPr lang="cs-CZ" dirty="0"/>
              <a:t>Během svého pobytu v Indii se setkal s mnoha významnými učenci a prozkoumal mnoho klášterů. Díky svému hlubokému zájmu o buddhismus a jazyky se naučil sanskrtu a studoval mnoho důležitých buddhistických textů. Sbíral různé spisy a rukopisy, které pak přinesl zpět do Číny.</a:t>
            </a:r>
          </a:p>
          <a:p>
            <a:r>
              <a:rPr lang="cs-CZ" dirty="0"/>
              <a:t>Po návratu do Číny v roce 645 byl </a:t>
            </a:r>
            <a:r>
              <a:rPr lang="cs-CZ" dirty="0" err="1"/>
              <a:t>Süan-cang</a:t>
            </a:r>
            <a:r>
              <a:rPr lang="cs-CZ" dirty="0"/>
              <a:t> vítán jako hrdina a uznávaný učenec. Přinesl s sebou mnoho drahocenných textů, které pomohly rozšířit a prohloubit pochopení buddhismu v Číně. Dále pokračoval v překládání těchto textů a psal komentáře. Jeho práce měla velký vliv na vývoj buddhismu v Číně a jeho dílo je dodnes uznáváno jako jedno z nejvýznamnějších v dějinách čínského buddhismu.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CD9F0D-B262-2643-B6B9-AC5B32F2A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06045B8-31CC-6047-EB73-6F05A3E5950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BFCF9-3EE1-145D-C2C9-1681C622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Süan-cang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1199FC-A02B-94BE-96F8-FE17815F4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ronzová socha, Lidská tvář, meditace, pomník&#10;&#10;Popis byl vytvořen automaticky">
            <a:extLst>
              <a:ext uri="{FF2B5EF4-FFF2-40B4-BE49-F238E27FC236}">
                <a16:creationId xmlns:a16="http://schemas.microsoft.com/office/drawing/2014/main" id="{4E739C8F-CFDA-539F-0B03-CFA13E16F2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5344" y="2112909"/>
            <a:ext cx="6749007" cy="450285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745746-D729-9618-0F99-82473AC63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obraz, kresba, skica&#10;&#10;Popis byl vytvořen automaticky">
            <a:extLst>
              <a:ext uri="{FF2B5EF4-FFF2-40B4-BE49-F238E27FC236}">
                <a16:creationId xmlns:a16="http://schemas.microsoft.com/office/drawing/2014/main" id="{6146BA24-48ED-B4D1-7FC7-D859B6CE0C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33005" y="1291348"/>
            <a:ext cx="2773489" cy="5324414"/>
          </a:xfrm>
        </p:spPr>
      </p:pic>
    </p:spTree>
    <p:extLst>
      <p:ext uri="{BB962C8B-B14F-4D97-AF65-F5344CB8AC3E}">
        <p14:creationId xmlns:p14="http://schemas.microsoft.com/office/powerpoint/2010/main" val="27840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22982-389F-4000-831D-EC0B2D39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9075E9-F1E1-432C-A363-96E40FFEF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2502AD04-626F-495B-B0DD-0102F6A30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2204" y="1124744"/>
            <a:ext cx="3235958" cy="475773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11B24AF-E5BD-41BC-AA1A-F71241D11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64B4C5-0FC1-4FC5-AF98-86DB168C58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84FFD-FAB8-4B6F-84D1-C9C4DCD9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FA91E7-AC95-427D-BF83-BD05447E7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plavidlo, keramické nádobí&#10;&#10;Popis byl vytvořen automaticky">
            <a:extLst>
              <a:ext uri="{FF2B5EF4-FFF2-40B4-BE49-F238E27FC236}">
                <a16:creationId xmlns:a16="http://schemas.microsoft.com/office/drawing/2014/main" id="{6CE6EDE2-723F-48A0-B27D-56CE0A542E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02123" y="277069"/>
            <a:ext cx="4868913" cy="649188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60CA80-B783-4B82-9422-0F87841CF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95EA788-4434-4391-8D89-7B859200B4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9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C76CA-6541-4197-B7D5-C33BBBFB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C20753-ED4A-48F1-9F27-48018A2F7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zeď, interiér, plavidlo, keramické nádobí&#10;&#10;Popis byl vytvořen automaticky">
            <a:extLst>
              <a:ext uri="{FF2B5EF4-FFF2-40B4-BE49-F238E27FC236}">
                <a16:creationId xmlns:a16="http://schemas.microsoft.com/office/drawing/2014/main" id="{E77C4AD5-A7E1-4541-881E-776D3C094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10447" y="274637"/>
            <a:ext cx="5832648" cy="67171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2979AD-8ACB-4D81-811B-D1A5DA5CD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23C35D6-89FD-4BF9-A7CE-F63F17158D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E25F8-F465-4DC7-A0A5-6556E1CB7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Drak a fénix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969559-EB95-407C-A2ED-7AFE7FA19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4425886-1A5C-4312-B7A6-D0CEBCFD8B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74550" y="1803399"/>
            <a:ext cx="7304442" cy="48720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CFF1D-01C6-4AFC-87CC-FB587E43E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2A3A678-C134-44E5-A727-A5DA6B23C1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8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DE780-907A-43AA-8BD1-E6A47136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770BF4-CE32-4885-A474-4982D373B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&#10;&#10;Popis byl vytvořen automaticky">
            <a:extLst>
              <a:ext uri="{FF2B5EF4-FFF2-40B4-BE49-F238E27FC236}">
                <a16:creationId xmlns:a16="http://schemas.microsoft.com/office/drawing/2014/main" id="{E5699235-63F5-42C5-838F-BE50348FD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3902" y="937419"/>
            <a:ext cx="9036049" cy="578307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E8A3E7-D3A5-426F-A203-986C6EA74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4DB0B0-90BE-4424-A98B-F344F9AE95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9FF8A-49AD-4E79-B563-06E790BF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37DB3E-9F3B-49D1-853E-EE7E9EB99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81F1736-3709-42C6-A8F1-7F717B509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33972" y="954835"/>
            <a:ext cx="7079851" cy="567223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0F15820-1E27-40F9-B50A-E4AB63102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8F8A64-A094-4AF1-BB05-AE223B0BDD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6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4361F-B462-4867-BC33-B3F0E257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větlo, svatyně, chrám&#10;&#10;Popis byl vytvořen automaticky">
            <a:extLst>
              <a:ext uri="{FF2B5EF4-FFF2-40B4-BE49-F238E27FC236}">
                <a16:creationId xmlns:a16="http://schemas.microsoft.com/office/drawing/2014/main" id="{1E8D796F-C20E-42C9-BCEA-7B2F7D949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477383"/>
            <a:ext cx="10801200" cy="6348163"/>
          </a:xfrm>
        </p:spPr>
      </p:pic>
    </p:spTree>
    <p:extLst>
      <p:ext uri="{BB962C8B-B14F-4D97-AF65-F5344CB8AC3E}">
        <p14:creationId xmlns:p14="http://schemas.microsoft.com/office/powerpoint/2010/main" val="11845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83889-B74F-4DBE-854F-DD9C3CE0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8766AD-40B4-4B98-A010-22782A7F7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8941342-4BE1-4B83-9CF8-1B86176493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756" y="47409"/>
            <a:ext cx="7209732" cy="676318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B3B4071-14A7-4E63-95E5-3230C9E22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2603" y="4221088"/>
            <a:ext cx="4401041" cy="838201"/>
          </a:xfrm>
        </p:spPr>
        <p:txBody>
          <a:bodyPr>
            <a:noAutofit/>
          </a:bodyPr>
          <a:lstStyle/>
          <a:p>
            <a:r>
              <a:rPr lang="cs-CZ" dirty="0"/>
              <a:t>Významné íránské mytologické zvíře se jmenovalo: </a:t>
            </a:r>
            <a:r>
              <a:rPr lang="cs-CZ" dirty="0" err="1"/>
              <a:t>Simurg</a:t>
            </a:r>
            <a:r>
              <a:rPr lang="cs-CZ" dirty="0"/>
              <a:t> kombinace psa, lva a fénixe. </a:t>
            </a:r>
          </a:p>
        </p:txBody>
      </p:sp>
    </p:spTree>
    <p:extLst>
      <p:ext uri="{BB962C8B-B14F-4D97-AF65-F5344CB8AC3E}">
        <p14:creationId xmlns:p14="http://schemas.microsoft.com/office/powerpoint/2010/main" val="76566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6FF5B-063C-4FF8-9176-A8D95336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Drak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C159A9-7529-4A62-92EB-F727005AD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B723C09-5EC4-4FE0-9C34-6B779BA56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1884" y="1600200"/>
            <a:ext cx="3954767" cy="395476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E19C15-0078-4622-B9BF-DC6F3B14E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anečník, sport, barevné&#10;&#10;Popis byl vytvořen automaticky">
            <a:extLst>
              <a:ext uri="{FF2B5EF4-FFF2-40B4-BE49-F238E27FC236}">
                <a16:creationId xmlns:a16="http://schemas.microsoft.com/office/drawing/2014/main" id="{71203788-7D61-43DD-A65D-7DC02D4143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1792" y="1949961"/>
            <a:ext cx="4891759" cy="3255243"/>
          </a:xfrm>
        </p:spPr>
      </p:pic>
    </p:spTree>
    <p:extLst>
      <p:ext uri="{BB962C8B-B14F-4D97-AF65-F5344CB8AC3E}">
        <p14:creationId xmlns:p14="http://schemas.microsoft.com/office/powerpoint/2010/main" val="16296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DAE2E-11D6-48DB-825A-AA2DC7CA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636A93-62C6-430B-9596-5C3D9BAD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, malované, keramické nádobí, bílá&#10;&#10;Popis byl vytvořen automaticky">
            <a:extLst>
              <a:ext uri="{FF2B5EF4-FFF2-40B4-BE49-F238E27FC236}">
                <a16:creationId xmlns:a16="http://schemas.microsoft.com/office/drawing/2014/main" id="{23233C3D-0705-4B8A-A2B9-64FC82CC5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30787" y="349612"/>
            <a:ext cx="4991967" cy="62337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BB0481-432B-4017-8E03-543DE7C11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195474-7307-4229-80D9-C02D44E399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D3D3E-6D8A-4A07-A930-9A83F893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B533AE-76E8-4F1E-A01F-FD4C88BF3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malování, stavební materiál, rámeček obrázku&#10;&#10;Popis byl vytvořen automaticky">
            <a:extLst>
              <a:ext uri="{FF2B5EF4-FFF2-40B4-BE49-F238E27FC236}">
                <a16:creationId xmlns:a16="http://schemas.microsoft.com/office/drawing/2014/main" id="{64D260B2-4172-4E97-BD80-1D69F7858B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3892" y="417951"/>
            <a:ext cx="8765231" cy="615576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D694E7-7D11-44F1-94AC-A8F4E18B9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B31BB0-4F55-42E5-B37C-ACA6C250A4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2D886-7E6C-4609-8038-69FFF558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4AC408-DA90-4130-9207-CBF1AAD4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err="1"/>
              <a:t>Džatacké</a:t>
            </a:r>
            <a:r>
              <a:rPr lang="cs-CZ" dirty="0"/>
              <a:t> povídky</a:t>
            </a:r>
          </a:p>
          <a:p>
            <a:pPr algn="ctr"/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16466-C971-4BE0-A54A-30ED1ABF9E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Propojení náboženství a umění</a:t>
            </a:r>
          </a:p>
          <a:p>
            <a:r>
              <a:rPr lang="cs-CZ" dirty="0"/>
              <a:t>Povídky byl velmi populární a recitovány, čteny a využívány jako materiál pro divadlo a výtvarné umění.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354DC9-5A3E-4209-88F7-D59623422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2051" y="1628774"/>
            <a:ext cx="4709160" cy="838201"/>
          </a:xfrm>
        </p:spPr>
        <p:txBody>
          <a:bodyPr/>
          <a:lstStyle/>
          <a:p>
            <a:pPr algn="ctr"/>
            <a:r>
              <a:rPr lang="cs-CZ" dirty="0"/>
              <a:t>Jeskyně </a:t>
            </a:r>
            <a:r>
              <a:rPr lang="cs-CZ" dirty="0" err="1"/>
              <a:t>magao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5896B2-0881-4421-A2D6-AF12643A11D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„Jeskyně tisíce Buddhů“</a:t>
            </a:r>
          </a:p>
          <a:p>
            <a:r>
              <a:rPr lang="pl-PL" dirty="0"/>
              <a:t>na některých malbách se zobrazuji džatacké povídky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0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B8DF0-85CF-44A5-8C7C-384A34B4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580" y="559206"/>
            <a:ext cx="9753600" cy="4888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Jelen devíti barev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E440CD-EBE0-4AE0-8BB8-26B25C000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2338FE7-46F9-4FE6-95DE-647764E47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9974" y="1292481"/>
            <a:ext cx="9980605" cy="536856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C0B937-9478-430F-A38F-F2B5F171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DC4695-FBB1-4283-A2C0-3956F561FF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AED0E-F847-4201-AEF5-6BC07309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787564-E741-44FC-AF73-1025342F6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8BA6DDA-7A48-4A6F-AC1A-CBF405E34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7049" y="885989"/>
            <a:ext cx="10534726" cy="568938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C885CA-7639-419E-B9F5-68E55375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3FC78B-E264-4AAF-B511-A5B43DC3DA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9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27AFA-7D94-49CF-85EF-79056EA7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23746A-0D18-405E-9183-DDB0657A3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0D21A89-1D00-4867-858F-F1B891D12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915" y="773238"/>
            <a:ext cx="10077296" cy="542057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67E188-4E98-4C18-8576-096466024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F3FCF9-2FD0-4E8F-A9A6-6A5A0428B7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1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A1B88-979B-4E3A-B9E4-95775974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E2DEBE-F549-4162-AAB7-5C301F30F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D9C579C-1A66-4C82-8993-B657CEF361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7611" y="899319"/>
            <a:ext cx="9912742" cy="535347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46F5841-2E64-4FA1-A810-4F55FA2B6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F301A2-B4F2-4F31-BDF1-677D07A0B26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5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74A26E4-3DC2-4408-B56C-8F0BE7EF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581922"/>
            <a:ext cx="5165458" cy="26377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3358E4-075C-48B8-85B6-626B8A10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50800-D6FB-4C76-AD49-023C727D6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3C6C5F-1164-42BF-AE21-B337FA24D5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DA4687-FD91-4635-B8C1-839AB5591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797" y="581921"/>
            <a:ext cx="4941620" cy="2559047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D8EC14-444A-4651-9736-89A1641EF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4B4254-EB94-4CB2-BE83-6604795F4A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83A072-D4B4-442A-B02D-ECF77DAF4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3772274"/>
            <a:ext cx="4770999" cy="25658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6FD56EF-EEAD-4550-BAFF-753E5981C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939" y="3717032"/>
            <a:ext cx="495647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CAE68-82E9-489F-A1D1-028C6256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1C00EA-34B3-4EFF-8F71-A81C91BC2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164" y="149572"/>
            <a:ext cx="3903766" cy="6558855"/>
          </a:xfrm>
        </p:spPr>
      </p:pic>
    </p:spTree>
    <p:extLst>
      <p:ext uri="{BB962C8B-B14F-4D97-AF65-F5344CB8AC3E}">
        <p14:creationId xmlns:p14="http://schemas.microsoft.com/office/powerpoint/2010/main" val="37744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BC2FB-CD95-489A-8951-B84DE4CE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167"/>
            <a:ext cx="9753600" cy="759345"/>
          </a:xfrm>
        </p:spPr>
        <p:txBody>
          <a:bodyPr/>
          <a:lstStyle/>
          <a:p>
            <a:pPr algn="ctr"/>
            <a:r>
              <a:rPr lang="cs-CZ" dirty="0"/>
              <a:t>jelen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B579C7-C3EE-49C4-8DC7-5E07ACD52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067BB2-53B0-4BA9-8ADB-8ED1D6E79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E1E11F-345C-48CA-90C4-2BB9192F7A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F31395C8-112C-4B66-A213-125202119C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5974" y="621188"/>
            <a:ext cx="4473212" cy="6185616"/>
          </a:xfrm>
        </p:spPr>
      </p:pic>
    </p:spTree>
    <p:extLst>
      <p:ext uri="{BB962C8B-B14F-4D97-AF65-F5344CB8AC3E}">
        <p14:creationId xmlns:p14="http://schemas.microsoft.com/office/powerpoint/2010/main" val="33563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41F10-4BBA-41F1-AB57-7BAB9045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026B48-F6F3-4557-981B-F7432C70B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3C0EEA4-6648-49A6-A020-B0FC76B124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334" y="749143"/>
            <a:ext cx="4745174" cy="542305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16088A-5E0A-49D8-B257-BE8BACD90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D6A1CEC-BEF2-4AC9-8701-243B888106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46540" y="749143"/>
            <a:ext cx="3130674" cy="5217790"/>
          </a:xfrm>
        </p:spPr>
      </p:pic>
    </p:spTree>
    <p:extLst>
      <p:ext uri="{BB962C8B-B14F-4D97-AF65-F5344CB8AC3E}">
        <p14:creationId xmlns:p14="http://schemas.microsoft.com/office/powerpoint/2010/main" val="41083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FD45A-8C92-4F91-917E-3ECBDAE8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23" y="89199"/>
            <a:ext cx="9753600" cy="698404"/>
          </a:xfrm>
        </p:spPr>
        <p:txBody>
          <a:bodyPr/>
          <a:lstStyle/>
          <a:p>
            <a:pPr algn="ctr"/>
            <a:r>
              <a:rPr lang="cs-CZ" dirty="0"/>
              <a:t>Jestřáb, Holubice a král </a:t>
            </a:r>
            <a:r>
              <a:rPr lang="cs-CZ" dirty="0" err="1"/>
              <a:t>šivi</a:t>
            </a:r>
            <a:r>
              <a:rPr lang="cs-CZ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98313A-D431-4096-803D-9BC849DDD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EB6C735-BFC8-46E4-80F3-8A7942ADF0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45940" y="1102245"/>
            <a:ext cx="7547298" cy="568563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390025D-E112-409D-A6B7-EDC61B53F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4EF309-3A4A-4C69-A9E5-875445A7AE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6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25A1F-2293-4919-A844-8B9CBA8D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454F23-9E75-434C-99B5-CEAE0F07C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udova, exteriér, svatyně, chrám&#10;&#10;Popis byl vytvořen automaticky">
            <a:extLst>
              <a:ext uri="{FF2B5EF4-FFF2-40B4-BE49-F238E27FC236}">
                <a16:creationId xmlns:a16="http://schemas.microsoft.com/office/drawing/2014/main" id="{FC798661-6BC5-42D4-9A5C-CBF95B4BE5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2087" y="97585"/>
            <a:ext cx="9989367" cy="666282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1EABD5-FA5B-4889-89FD-3B7866248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DA0D54-624E-4B24-8934-51134E1903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9D562-6891-4438-B3C0-A805BA1C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nara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36D0CD-D55F-488F-AC6B-A8E48AF36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0542B366-47AD-4381-9403-EC12318C12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62164" y="2546514"/>
            <a:ext cx="4608512" cy="362487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1ACF8E-C93F-455A-8DE3-0DAD934B2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40C08E-2096-4CDA-923A-C19EA8D2EA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6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C4966-E2AF-46E9-813E-763D531C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F4409A-4EFA-4EE2-A056-2E9943F71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obloha, exteriér, podepsat&#10;&#10;Popis byl vytvořen automaticky">
            <a:extLst>
              <a:ext uri="{FF2B5EF4-FFF2-40B4-BE49-F238E27FC236}">
                <a16:creationId xmlns:a16="http://schemas.microsoft.com/office/drawing/2014/main" id="{802BA17A-2C4C-4329-8185-6C62DE17E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5358" y="537333"/>
            <a:ext cx="11498107" cy="603650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4AA3E2-9193-4F19-AB50-4506D75C1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0CC2FE7-3259-4EF8-8EB0-91ABEED2C2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E6244-724B-4B1A-A0C3-F5AE498D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C4CEFA-EDB1-4A6C-9120-CE49B8393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oltář, zdobené, výprodej&#10;&#10;Popis byl vytvořen automaticky">
            <a:extLst>
              <a:ext uri="{FF2B5EF4-FFF2-40B4-BE49-F238E27FC236}">
                <a16:creationId xmlns:a16="http://schemas.microsoft.com/office/drawing/2014/main" id="{BD53EF00-DB48-423B-A0A1-C0708EF5C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45940" y="365816"/>
            <a:ext cx="8353562" cy="626517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E83D04-1CF9-42B4-843B-74DA35CE1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24B254-E7BA-4EF2-899D-E6BA4AB6DE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0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37D50-14E3-4E18-B104-50CA093A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965605-F233-4D72-83BB-96F4D1125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E6D5F6F-DA65-473C-B7D5-02E9C60A4C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1716" y="641629"/>
            <a:ext cx="10205391" cy="593220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942F1B-B5F5-48D7-8134-0F9A13C52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FC3019-30BD-4B37-9EF4-D4273F4B34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5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A9721-DA31-4D1A-98C3-1AE4EC0B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45FBD-002C-4204-9C1A-C2EB86DC8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nástroj&#10;&#10;Popis byl vytvořen automaticky">
            <a:extLst>
              <a:ext uri="{FF2B5EF4-FFF2-40B4-BE49-F238E27FC236}">
                <a16:creationId xmlns:a16="http://schemas.microsoft.com/office/drawing/2014/main" id="{719D86D1-9C32-4CD5-9B6A-4D836C66CC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6220" y="118621"/>
            <a:ext cx="2844861" cy="673937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FFC449-94F5-415E-828B-EC32DB29C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7E8F43-165D-456A-8E9B-CEDCA41AF8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5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8194C-8221-4813-8B9B-78B9443C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851F7F-BEF8-4401-B612-6B939A946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červená, stavební materiál, kámen&#10;&#10;Popis byl vytvořen automaticky">
            <a:extLst>
              <a:ext uri="{FF2B5EF4-FFF2-40B4-BE49-F238E27FC236}">
                <a16:creationId xmlns:a16="http://schemas.microsoft.com/office/drawing/2014/main" id="{3954724F-701C-4D85-8804-9A901B787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56914" y="1024974"/>
            <a:ext cx="4709159" cy="480805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98B573-2503-4302-8712-24D4F59C8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917A67-A966-4031-8193-FDA60E9BEA6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4608B-BECA-49DE-8228-DA31C7C9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369E8A-70DD-4F43-9546-28F54C60F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343" y="836712"/>
            <a:ext cx="10026262" cy="4626644"/>
          </a:xfrm>
        </p:spPr>
      </p:pic>
    </p:spTree>
    <p:extLst>
      <p:ext uri="{BB962C8B-B14F-4D97-AF65-F5344CB8AC3E}">
        <p14:creationId xmlns:p14="http://schemas.microsoft.com/office/powerpoint/2010/main" val="30993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44EB3-3610-4DE9-8E8F-463A3DAE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1123528"/>
          </a:xfrm>
        </p:spPr>
        <p:txBody>
          <a:bodyPr/>
          <a:lstStyle/>
          <a:p>
            <a:pPr algn="ctr"/>
            <a:r>
              <a:rPr lang="cs-CZ" dirty="0"/>
              <a:t>Džidda 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8A2F79F-E504-45E5-9CFD-4D4F2AB7C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1771489"/>
            <a:ext cx="3669755" cy="4811873"/>
          </a:xfrm>
        </p:spPr>
      </p:pic>
    </p:spTree>
    <p:extLst>
      <p:ext uri="{BB962C8B-B14F-4D97-AF65-F5344CB8AC3E}">
        <p14:creationId xmlns:p14="http://schemas.microsoft.com/office/powerpoint/2010/main" val="25280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C30DA-14FF-458D-8897-A707B0F7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29154D6-9F2A-4DA0-9D45-5C43128DA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124" y="1052736"/>
            <a:ext cx="5744055" cy="5218068"/>
          </a:xfrm>
        </p:spPr>
      </p:pic>
    </p:spTree>
    <p:extLst>
      <p:ext uri="{BB962C8B-B14F-4D97-AF65-F5344CB8AC3E}">
        <p14:creationId xmlns:p14="http://schemas.microsoft.com/office/powerpoint/2010/main" val="3703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FEA3B-982A-4142-87C0-8EC45867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&#10;&#10;Popis byl vytvořen automaticky">
            <a:extLst>
              <a:ext uri="{FF2B5EF4-FFF2-40B4-BE49-F238E27FC236}">
                <a16:creationId xmlns:a16="http://schemas.microsoft.com/office/drawing/2014/main" id="{A5A689CB-DBDC-4B63-8D36-214E599DD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0"/>
            <a:ext cx="10392815" cy="6932008"/>
          </a:xfrm>
        </p:spPr>
      </p:pic>
    </p:spTree>
    <p:extLst>
      <p:ext uri="{BB962C8B-B14F-4D97-AF65-F5344CB8AC3E}">
        <p14:creationId xmlns:p14="http://schemas.microsoft.com/office/powerpoint/2010/main" val="6785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3CFD0-7E14-4258-B382-3FFC1AFC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26CDFC-4C52-429D-8E0E-4172CAC9A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949" y="620688"/>
            <a:ext cx="3909463" cy="518262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1608C1-B10F-44B1-9217-90A1EEDF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747" y="620688"/>
            <a:ext cx="3909463" cy="5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EB462-6A3D-4F25-B108-FCFAA47F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11B063-77B5-40DF-9FD4-B1271D6EA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764704"/>
            <a:ext cx="5796282" cy="5732452"/>
          </a:xfrm>
        </p:spPr>
      </p:pic>
    </p:spTree>
    <p:extLst>
      <p:ext uri="{BB962C8B-B14F-4D97-AF65-F5344CB8AC3E}">
        <p14:creationId xmlns:p14="http://schemas.microsoft.com/office/powerpoint/2010/main" val="28025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00038-7C5C-4B1C-94AD-529E7A04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84A96F-5EE6-4443-A485-F2E0003BC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801483"/>
            <a:ext cx="3472405" cy="32550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9BDF59-61F3-4234-9C88-E98EEE990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1801280"/>
            <a:ext cx="3472405" cy="35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BB2A8-75BD-47BB-B436-99D72AB5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3CDB98-6525-4E5F-B0AD-D30234F75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691533"/>
            <a:ext cx="3816645" cy="5909070"/>
          </a:xfrm>
        </p:spPr>
      </p:pic>
    </p:spTree>
    <p:extLst>
      <p:ext uri="{BB962C8B-B14F-4D97-AF65-F5344CB8AC3E}">
        <p14:creationId xmlns:p14="http://schemas.microsoft.com/office/powerpoint/2010/main" val="3499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E858C-30A8-3C02-6A69-F623D912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Al-</a:t>
            </a:r>
            <a:r>
              <a:rPr lang="cs-CZ" dirty="0" err="1"/>
              <a:t>Maqdisi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8DCC53-9A6A-4E0B-C04C-4442BE087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700808"/>
            <a:ext cx="5904656" cy="515719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 byl středověký arabský geograf, cestovatel a spisovatel</a:t>
            </a:r>
          </a:p>
          <a:p>
            <a:r>
              <a:rPr lang="cs-CZ" dirty="0"/>
              <a:t>Narodil se kolem roku 945 a žil až do přibližně roku 1000. Byl známý svými cestopisy a geografickými díly, které obsahovaly popisy mnoha regionů a měst ve Středomoří, Blízkém východě a Střední Asii.</a:t>
            </a:r>
          </a:p>
          <a:p>
            <a:r>
              <a:rPr lang="cs-CZ" dirty="0"/>
              <a:t> Tato kniha je považována za jedno z nejdůležitějších děl o islámské geografii.</a:t>
            </a:r>
          </a:p>
          <a:p>
            <a:r>
              <a:rPr lang="cs-CZ" dirty="0"/>
              <a:t>Al-</a:t>
            </a:r>
            <a:r>
              <a:rPr lang="cs-CZ" dirty="0" err="1"/>
              <a:t>Magdisi</a:t>
            </a:r>
            <a:r>
              <a:rPr lang="cs-CZ" dirty="0"/>
              <a:t> cestoval široce po islámském světě, přičemž získával informace a zkušenosti z různých zemí a kultur. Jeho dílo bylo cenným zdrojem informací pro geografy a historiky a poskytlo podrobné popisy měst, cest a geografických rysů tehdejšího světa.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EA28D2-E570-EB0B-51D7-55E2DA382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5206" y="2061804"/>
            <a:ext cx="3883489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9D6CE-6B8B-4856-BB00-3C46E593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-99392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0721CB9-EFA2-4A76-BFE5-815DE78B4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397" y="404664"/>
            <a:ext cx="4334590" cy="6167570"/>
          </a:xfrm>
        </p:spPr>
      </p:pic>
    </p:spTree>
    <p:extLst>
      <p:ext uri="{BB962C8B-B14F-4D97-AF65-F5344CB8AC3E}">
        <p14:creationId xmlns:p14="http://schemas.microsoft.com/office/powerpoint/2010/main" val="6189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CD76F-FFEC-43AD-9666-015B1A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9210E4-485D-49F1-98A7-9FC9AABD2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306661"/>
            <a:ext cx="11615355" cy="2809391"/>
          </a:xfrm>
        </p:spPr>
      </p:pic>
      <p:pic>
        <p:nvPicPr>
          <p:cNvPr id="7" name="Obrázek 6" descr="Obsah obrázku exteriér, obloha, strom, veranda&#10;&#10;Popis byl vytvořen automaticky">
            <a:extLst>
              <a:ext uri="{FF2B5EF4-FFF2-40B4-BE49-F238E27FC236}">
                <a16:creationId xmlns:a16="http://schemas.microsoft.com/office/drawing/2014/main" id="{8012A199-CC35-4FA2-9F8E-1CEA0FF9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4" y="3501008"/>
            <a:ext cx="11615355" cy="2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39FA7-FC44-49A9-9A3D-DC9EF029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E78C18-EFE5-4C3F-B645-A449FC77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116632"/>
            <a:ext cx="8568952" cy="7359887"/>
          </a:xfrm>
        </p:spPr>
      </p:pic>
    </p:spTree>
    <p:extLst>
      <p:ext uri="{BB962C8B-B14F-4D97-AF65-F5344CB8AC3E}">
        <p14:creationId xmlns:p14="http://schemas.microsoft.com/office/powerpoint/2010/main" val="38403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9A86B-B95B-3D56-4476-4A68B918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Karavanseráj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797DC2-F504-0459-DB60-38E28A7825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/>
              <a:t>zařízení </a:t>
            </a:r>
            <a:r>
              <a:rPr lang="cs-CZ" dirty="0"/>
              <a:t>sloužila jako přístřeší a občerstvení pro karavany a cestující, kteří putovali po obchodních trasách.</a:t>
            </a:r>
          </a:p>
          <a:p>
            <a:r>
              <a:rPr lang="cs-CZ" dirty="0"/>
              <a:t>Karavanseráje byly obvykle umístěny na strategických místech, v blízkosti obchodních cest, a často byly postaveny na rozhraní měst a pouští či horských průsmyků.</a:t>
            </a:r>
          </a:p>
          <a:p>
            <a:r>
              <a:rPr lang="cs-CZ" dirty="0"/>
              <a:t>Typický karavanseráj měl uzavřený dvůr obklopený opevněnými zdmi s bránou. Uvnitř dvora byly stáje pro zvířata, skladovací prostory pro zboží a pokoje pro lidi. Karavanseráje byly často vybaveny základními zařízeními, jako byly vodní zdroje, záchody a místa pro modlitby.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2511B8-5830-97CB-B6D6-E589898973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675039"/>
            <a:ext cx="4708525" cy="26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344D1-B797-4E8C-8FDC-5DF24625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A293AD-2C27-41B5-8678-F9F741980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737" y="836712"/>
            <a:ext cx="8409349" cy="5421255"/>
          </a:xfrm>
        </p:spPr>
      </p:pic>
    </p:spTree>
    <p:extLst>
      <p:ext uri="{BB962C8B-B14F-4D97-AF65-F5344CB8AC3E}">
        <p14:creationId xmlns:p14="http://schemas.microsoft.com/office/powerpoint/2010/main" val="39550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87C94-7ACA-4B28-AA85-A1E6A5D0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19102DF3-91D1-4AC0-9468-DCAE4ADDC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196752"/>
            <a:ext cx="8336999" cy="4244503"/>
          </a:xfrm>
        </p:spPr>
      </p:pic>
    </p:spTree>
    <p:extLst>
      <p:ext uri="{BB962C8B-B14F-4D97-AF65-F5344CB8AC3E}">
        <p14:creationId xmlns:p14="http://schemas.microsoft.com/office/powerpoint/2010/main" val="21676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6749FE-AD75-4ADD-B074-01A04646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Matteo </a:t>
            </a:r>
            <a:r>
              <a:rPr lang="cs-CZ" dirty="0" err="1"/>
              <a:t>Ricci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351B9-2D39-4AD3-9003-5C89A5A24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Matteo </a:t>
            </a:r>
            <a:r>
              <a:rPr lang="cs-CZ" dirty="0" err="1"/>
              <a:t>Ricci</a:t>
            </a:r>
            <a:r>
              <a:rPr lang="cs-CZ" dirty="0"/>
              <a:t> byl italský jezuitský misionář, jeden ze zakladatelů jezuitských misií v Číně</a:t>
            </a:r>
          </a:p>
        </p:txBody>
      </p:sp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9E3F112A-BD0F-4D2D-ABDE-D5A79F07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2996952"/>
            <a:ext cx="4703415" cy="3329384"/>
          </a:xfrm>
          <a:prstGeom prst="rect">
            <a:avLst/>
          </a:prstGeom>
        </p:spPr>
      </p:pic>
      <p:pic>
        <p:nvPicPr>
          <p:cNvPr id="7" name="Obrázek 6" descr="Obsah obrázku osoba, starší&#10;&#10;Popis byl vytvořen automaticky">
            <a:extLst>
              <a:ext uri="{FF2B5EF4-FFF2-40B4-BE49-F238E27FC236}">
                <a16:creationId xmlns:a16="http://schemas.microsoft.com/office/drawing/2014/main" id="{F5FBE89B-0B03-447E-8820-21C0A125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84" y="2996952"/>
            <a:ext cx="4670259" cy="33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4336</TotalTime>
  <Words>719</Words>
  <Application>Microsoft Office PowerPoint</Application>
  <PresentationFormat>Vlastní</PresentationFormat>
  <Paragraphs>68</Paragraphs>
  <Slides>71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4" baseType="lpstr">
      <vt:lpstr>Arial</vt:lpstr>
      <vt:lpstr>Century Gothic</vt:lpstr>
      <vt:lpstr>Prezentace zemí světa</vt:lpstr>
      <vt:lpstr>Umění a předávání znalostí na Hedvábné stezce</vt:lpstr>
      <vt:lpstr>Astronomie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Matteo Ricci</vt:lpstr>
      <vt:lpstr>Matteo ricci</vt:lpstr>
      <vt:lpstr>Ferdinand Verbiest</vt:lpstr>
      <vt:lpstr>Čínský nefrit</vt:lpstr>
      <vt:lpstr>Kultura Liang-ču</vt:lpstr>
      <vt:lpstr>Nefritové obleky</vt:lpstr>
      <vt:lpstr>Kniha rituálů</vt:lpstr>
      <vt:lpstr>Prezentace aplikace PowerPoint</vt:lpstr>
      <vt:lpstr>Cikáda: symbol nesmrtelnosti</vt:lpstr>
      <vt:lpstr>Porcelán</vt:lpstr>
      <vt:lpstr>Džbán s portugalskými pažemi</vt:lpstr>
      <vt:lpstr>Lesklokorka lesklá </vt:lpstr>
      <vt:lpstr>Prezentace aplikace PowerPoint</vt:lpstr>
      <vt:lpstr>Prezentace aplikace PowerPoint</vt:lpstr>
      <vt:lpstr>Prezentace aplikace PowerPoint</vt:lpstr>
      <vt:lpstr>Prezentace aplikace PowerPoint</vt:lpstr>
      <vt:lpstr>topkapi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Buddhové z Bámijánu</vt:lpstr>
      <vt:lpstr>Süan-cang</vt:lpstr>
      <vt:lpstr>Süan-cang</vt:lpstr>
      <vt:lpstr>Prezentace aplikace PowerPoint</vt:lpstr>
      <vt:lpstr>Prezentace aplikace PowerPoint</vt:lpstr>
      <vt:lpstr>Prezentace aplikace PowerPoint</vt:lpstr>
      <vt:lpstr>Drak a fénix</vt:lpstr>
      <vt:lpstr>Prezentace aplikace PowerPoint</vt:lpstr>
      <vt:lpstr>Prezentace aplikace PowerPoint</vt:lpstr>
      <vt:lpstr>Prezentace aplikace PowerPoint</vt:lpstr>
      <vt:lpstr>Drak</vt:lpstr>
      <vt:lpstr>Prezentace aplikace PowerPoint</vt:lpstr>
      <vt:lpstr>Prezentace aplikace PowerPoint</vt:lpstr>
      <vt:lpstr>umění</vt:lpstr>
      <vt:lpstr>Jelen devíti barev</vt:lpstr>
      <vt:lpstr>Prezentace aplikace PowerPoint</vt:lpstr>
      <vt:lpstr>Prezentace aplikace PowerPoint</vt:lpstr>
      <vt:lpstr>Prezentace aplikace PowerPoint</vt:lpstr>
      <vt:lpstr>Prezentace aplikace PowerPoint</vt:lpstr>
      <vt:lpstr>jelen</vt:lpstr>
      <vt:lpstr>Prezentace aplikace PowerPoint</vt:lpstr>
      <vt:lpstr>Jestřáb, Holubice a král šivi </vt:lpstr>
      <vt:lpstr>Prezentace aplikace PowerPoint</vt:lpstr>
      <vt:lpstr>nara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Džidda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Al-Maqdisi</vt:lpstr>
      <vt:lpstr>Prezentace aplikace PowerPoint</vt:lpstr>
      <vt:lpstr>Prezentace aplikace PowerPoint</vt:lpstr>
      <vt:lpstr>Karavanseráj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89</cp:revision>
  <dcterms:created xsi:type="dcterms:W3CDTF">2021-05-08T13:23:42Z</dcterms:created>
  <dcterms:modified xsi:type="dcterms:W3CDTF">2024-05-17T08:21:17Z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