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269" r:id="rId2"/>
    <p:sldId id="397" r:id="rId3"/>
    <p:sldId id="398" r:id="rId4"/>
    <p:sldId id="400" r:id="rId5"/>
    <p:sldId id="319" r:id="rId6"/>
    <p:sldId id="281" r:id="rId7"/>
    <p:sldId id="401" r:id="rId8"/>
    <p:sldId id="402" r:id="rId9"/>
    <p:sldId id="271" r:id="rId10"/>
    <p:sldId id="270" r:id="rId11"/>
    <p:sldId id="404" r:id="rId12"/>
    <p:sldId id="405" r:id="rId13"/>
    <p:sldId id="272" r:id="rId14"/>
    <p:sldId id="278" r:id="rId15"/>
    <p:sldId id="279" r:id="rId16"/>
    <p:sldId id="282" r:id="rId17"/>
    <p:sldId id="283" r:id="rId18"/>
    <p:sldId id="274" r:id="rId19"/>
    <p:sldId id="280" r:id="rId20"/>
    <p:sldId id="276" r:id="rId21"/>
    <p:sldId id="286" r:id="rId22"/>
    <p:sldId id="287" r:id="rId23"/>
    <p:sldId id="288" r:id="rId24"/>
    <p:sldId id="353" r:id="rId25"/>
    <p:sldId id="289" r:id="rId26"/>
    <p:sldId id="290" r:id="rId27"/>
    <p:sldId id="291" r:id="rId28"/>
    <p:sldId id="292" r:id="rId29"/>
    <p:sldId id="293" r:id="rId30"/>
    <p:sldId id="294" r:id="rId31"/>
    <p:sldId id="350" r:id="rId32"/>
    <p:sldId id="351" r:id="rId33"/>
    <p:sldId id="304" r:id="rId34"/>
    <p:sldId id="315" r:id="rId35"/>
    <p:sldId id="406" r:id="rId36"/>
    <p:sldId id="407" r:id="rId37"/>
    <p:sldId id="308" r:id="rId38"/>
    <p:sldId id="310" r:id="rId39"/>
    <p:sldId id="311" r:id="rId40"/>
    <p:sldId id="312" r:id="rId41"/>
    <p:sldId id="313" r:id="rId42"/>
    <p:sldId id="309" r:id="rId43"/>
    <p:sldId id="314" r:id="rId44"/>
    <p:sldId id="324" r:id="rId45"/>
    <p:sldId id="323" r:id="rId46"/>
    <p:sldId id="325" r:id="rId47"/>
    <p:sldId id="326" r:id="rId48"/>
    <p:sldId id="354" r:id="rId49"/>
    <p:sldId id="327" r:id="rId50"/>
    <p:sldId id="328" r:id="rId51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 autoAdjust="0"/>
    <p:restoredTop sz="94660"/>
  </p:normalViewPr>
  <p:slideViewPr>
    <p:cSldViewPr>
      <p:cViewPr varScale="1">
        <p:scale>
          <a:sx n="63" d="100"/>
          <a:sy n="63" d="100"/>
        </p:scale>
        <p:origin x="856" y="5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908"/>
    </p:cViewPr>
  </p:sorter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08.04.2024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93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Vložte obrázek některého zeměpisného prvku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792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Vložte mapu své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524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nejvyššího představitele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451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ilustrující některé roční období ve vaší zemi.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894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znázorňující některý zvyk nebo tradici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820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obrázek, který znázorňuje některou část ekonomiky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772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obrázek, který znázorňuje některou část ekonomiky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77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B23DE-8DF0-4814-A8E4-50FD429BBF2B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E82A7-692D-4C88-A26F-5BB402E4ADAC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542EDA-C07F-400F-963E-5F2FE29B7145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D0298-7729-417A-B2FF-B1FE2390CDBE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 rtl="0">
              <a:defRPr sz="4400" b="0" cap="all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C4DF4-6E7E-464E-86D1-0C5C915214F5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09EA2-64C7-4B1F-879D-B6383802D431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FE8CE-7ED2-4E9C-9F56-43C3EBE47983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12F40-D2DB-499A-9933-CEEA7FF98688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5615B-C49C-42DF-98DC-85109FA4F076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24A16-3793-4422-BDE1-E5A76BD3B0C7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218023-C27E-4D91-BAB7-C5139ADAD042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08.04.2024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bin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17748" y="1772816"/>
            <a:ext cx="11665295" cy="3048001"/>
          </a:xfrm>
        </p:spPr>
        <p:txBody>
          <a:bodyPr rtlCol="0"/>
          <a:lstStyle/>
          <a:p>
            <a:pPr rtl="0"/>
            <a:br>
              <a:rPr lang="cs-CZ" dirty="0"/>
            </a:br>
            <a:r>
              <a:rPr lang="pl-PL" dirty="0"/>
              <a:t>Vzestup obchodu, dynastie Chan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A36AE9-02F6-4543-979C-63061E8834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Říše podél Hedvábné stezky| Dějiny starověku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chemeClr val="bg1"/>
            </a:gs>
            <a:gs pos="42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65820" y="692696"/>
            <a:ext cx="10205394" cy="5976664"/>
          </a:xfrm>
        </p:spPr>
        <p:txBody>
          <a:bodyPr rtlCol="0">
            <a:normAutofit/>
          </a:bodyPr>
          <a:lstStyle/>
          <a:p>
            <a:pPr rtl="0"/>
            <a:endParaRPr lang="cs-CZ" dirty="0"/>
          </a:p>
          <a:p>
            <a:pPr rtl="0"/>
            <a:r>
              <a:rPr lang="cs-CZ" dirty="0"/>
              <a:t>Dynastie </a:t>
            </a:r>
            <a:r>
              <a:rPr lang="cs-CZ" dirty="0" err="1"/>
              <a:t>Chanů</a:t>
            </a:r>
            <a:r>
              <a:rPr lang="cs-CZ" dirty="0"/>
              <a:t> lze rozdělit do tří období: </a:t>
            </a:r>
          </a:p>
          <a:p>
            <a:pPr rtl="0"/>
            <a:r>
              <a:rPr lang="cs-CZ" dirty="0"/>
              <a:t>Západní </a:t>
            </a:r>
            <a:r>
              <a:rPr lang="cs-CZ" dirty="0" err="1"/>
              <a:t>Chan</a:t>
            </a:r>
            <a:r>
              <a:rPr lang="cs-CZ" dirty="0"/>
              <a:t> (206 př. n. l. – 9 př. n. l.)</a:t>
            </a:r>
          </a:p>
          <a:p>
            <a:pPr rtl="0"/>
            <a:r>
              <a:rPr lang="cs-CZ" dirty="0"/>
              <a:t>Dynastie Sin (9-23 n. l.) </a:t>
            </a:r>
          </a:p>
          <a:p>
            <a:pPr rtl="0"/>
            <a:r>
              <a:rPr lang="cs-CZ" dirty="0"/>
              <a:t>Východní </a:t>
            </a:r>
            <a:r>
              <a:rPr lang="cs-CZ" dirty="0" err="1"/>
              <a:t>Chan</a:t>
            </a:r>
            <a:r>
              <a:rPr lang="cs-CZ" dirty="0"/>
              <a:t> (25-220 n. l.)</a:t>
            </a:r>
          </a:p>
          <a:p>
            <a:pPr rtl="0"/>
            <a:endParaRPr lang="cs-CZ" dirty="0"/>
          </a:p>
          <a:p>
            <a:pPr rtl="0"/>
            <a:r>
              <a:rPr lang="cs-CZ" dirty="0"/>
              <a:t> Říše </a:t>
            </a:r>
            <a:r>
              <a:rPr lang="cs-CZ" dirty="0" err="1"/>
              <a:t>Chan</a:t>
            </a:r>
            <a:r>
              <a:rPr lang="cs-CZ" dirty="0"/>
              <a:t> se velikostí i počtem obyvatel velmi podobala říši římské</a:t>
            </a:r>
          </a:p>
          <a:p>
            <a:pPr rtl="0"/>
            <a:r>
              <a:rPr lang="cs-CZ" dirty="0"/>
              <a:t>Expanze </a:t>
            </a:r>
            <a:r>
              <a:rPr lang="cs-CZ" dirty="0" err="1"/>
              <a:t>Chanů</a:t>
            </a:r>
            <a:r>
              <a:rPr lang="cs-CZ" dirty="0"/>
              <a:t> do západních oblastí vyplynula přímo z válek vedených proti </a:t>
            </a:r>
            <a:r>
              <a:rPr lang="cs-CZ" dirty="0" err="1"/>
              <a:t>Siungnu</a:t>
            </a:r>
            <a:r>
              <a:rPr lang="cs-CZ" dirty="0"/>
              <a:t>, vojenská ochrana těchto vzdálených území byla finančně náročná.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AE5BCBA-CBC0-4B9E-AA62-B7BD01FC772F}"/>
              </a:ext>
            </a:extLst>
          </p:cNvPr>
          <p:cNvSpPr txBox="1"/>
          <p:nvPr/>
        </p:nvSpPr>
        <p:spPr>
          <a:xfrm>
            <a:off x="2277988" y="338753"/>
            <a:ext cx="6385744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cs-CZ" sz="4000" b="0" i="0" u="none" strike="noStrike" kern="1200" cap="all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období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69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cs-CZ" dirty="0"/>
              <a:t>Dynastie </a:t>
            </a:r>
            <a:r>
              <a:rPr lang="cs-CZ" dirty="0" err="1"/>
              <a:t>Čchin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221-207 př. n. 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r>
              <a:rPr lang="cs-CZ" dirty="0"/>
              <a:t>Doba vlády nebyla dlouhá, ale přesto byla tato dynastie velmi významná</a:t>
            </a:r>
          </a:p>
          <a:p>
            <a:pPr rtl="0"/>
            <a:r>
              <a:rPr lang="cs-CZ" dirty="0"/>
              <a:t>Zasadili se o významné projekty právě jako Čínská zeď</a:t>
            </a:r>
          </a:p>
          <a:p>
            <a:pPr rtl="0"/>
            <a:r>
              <a:rPr lang="cs-CZ" dirty="0"/>
              <a:t>výměna darů, včetně čínských královských nevěst, zajistila pravidelný mír se </a:t>
            </a:r>
            <a:r>
              <a:rPr lang="cs-CZ" dirty="0" err="1"/>
              <a:t>Siungnu</a:t>
            </a:r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F4AB00FD-28B6-4CE4-BDDF-48F42F3F27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5403" y="1828800"/>
            <a:ext cx="4423095" cy="4343400"/>
          </a:xfrm>
        </p:spPr>
      </p:pic>
    </p:spTree>
    <p:extLst>
      <p:ext uri="{BB962C8B-B14F-4D97-AF65-F5344CB8AC3E}">
        <p14:creationId xmlns:p14="http://schemas.microsoft.com/office/powerpoint/2010/main" val="1144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C1C3BE-BF11-4B8E-AD1B-3546A0311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Dynastie </a:t>
            </a:r>
            <a:r>
              <a:rPr lang="cs-CZ" dirty="0" err="1"/>
              <a:t>Chan</a:t>
            </a:r>
            <a:br>
              <a:rPr lang="cs-CZ" dirty="0"/>
            </a:br>
            <a:r>
              <a:rPr lang="pl-PL" dirty="0"/>
              <a:t> 206 př. n. l.-220 n. 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AF99A7-517E-4D17-A5F7-1EE7F63463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CC788BD4-974E-4799-BC43-F17F527A9A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41885" y="1700808"/>
            <a:ext cx="9562628" cy="4882554"/>
          </a:xfrm>
        </p:spPr>
      </p:pic>
    </p:spTree>
    <p:extLst>
      <p:ext uri="{BB962C8B-B14F-4D97-AF65-F5344CB8AC3E}">
        <p14:creationId xmlns:p14="http://schemas.microsoft.com/office/powerpoint/2010/main" val="255733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7748" y="226468"/>
            <a:ext cx="9753600" cy="628601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cs-CZ" dirty="0"/>
              <a:t>prameny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sz="half" idx="1"/>
          </p:nvPr>
        </p:nvSpPr>
        <p:spPr>
          <a:xfrm>
            <a:off x="477788" y="1772816"/>
            <a:ext cx="8208911" cy="4602635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Archeologické</a:t>
            </a:r>
          </a:p>
          <a:p>
            <a:pPr rtl="0"/>
            <a:r>
              <a:rPr lang="cs-CZ" u="sng" dirty="0"/>
              <a:t>Písemné: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 err="1"/>
              <a:t>Chan-šu</a:t>
            </a:r>
            <a:r>
              <a:rPr lang="cs-CZ" dirty="0"/>
              <a:t> - oficiální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/>
              <a:t>Klasika hor a moří – Neoficiální</a:t>
            </a:r>
          </a:p>
        </p:txBody>
      </p:sp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CE471ACB-545A-4857-B0E2-B8CC63636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556" y="837879"/>
            <a:ext cx="3816424" cy="576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9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7EE8B4-B38F-4A5B-9490-C254D199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257" y="260648"/>
            <a:ext cx="9753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Chan-šu</a:t>
            </a: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5418C4-8EF7-4EE2-B057-8A3BDE419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772" y="1052736"/>
            <a:ext cx="5760640" cy="6624736"/>
          </a:xfrm>
        </p:spPr>
        <p:txBody>
          <a:bodyPr>
            <a:normAutofit/>
          </a:bodyPr>
          <a:lstStyle/>
          <a:p>
            <a:r>
              <a:rPr lang="cs-CZ" dirty="0"/>
              <a:t>oficiální</a:t>
            </a:r>
          </a:p>
          <a:p>
            <a:r>
              <a:rPr lang="cs-CZ" dirty="0"/>
              <a:t>objevuje výčet obchodních položek podél Hedvábné stezky</a:t>
            </a:r>
          </a:p>
          <a:p>
            <a:r>
              <a:rPr lang="cs-CZ" dirty="0"/>
              <a:t>Spolehlivost oficiálních </a:t>
            </a:r>
            <a:r>
              <a:rPr lang="cs-CZ" dirty="0" err="1"/>
              <a:t>Chanských</a:t>
            </a:r>
            <a:r>
              <a:rPr lang="cs-CZ" dirty="0"/>
              <a:t> záznamů se snižuje, čím více na západ se pohybujeme. </a:t>
            </a:r>
          </a:p>
          <a:p>
            <a:r>
              <a:rPr lang="cs-CZ" dirty="0"/>
              <a:t>nemáme  podrobný popis nejzápadnějších zemí </a:t>
            </a:r>
          </a:p>
          <a:p>
            <a:r>
              <a:rPr lang="cs-CZ" dirty="0"/>
              <a:t>Oficiální dějiny navíc měly zřejmý čínsko-centrický pohled na středoasijské záležitosti.</a:t>
            </a:r>
          </a:p>
          <a:p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9765B0EC-6582-4C71-B2BF-557017A368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688" y="2234803"/>
            <a:ext cx="4708525" cy="3531393"/>
          </a:xfrm>
        </p:spPr>
      </p:pic>
    </p:spTree>
    <p:extLst>
      <p:ext uri="{BB962C8B-B14F-4D97-AF65-F5344CB8AC3E}">
        <p14:creationId xmlns:p14="http://schemas.microsoft.com/office/powerpoint/2010/main" val="271616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CA4830-DE40-4A90-B81D-8FEF82693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Klasika hor a moří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F94CD7-A37C-477A-A5DF-6A0E476866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Neoficiální</a:t>
            </a:r>
          </a:p>
          <a:p>
            <a:r>
              <a:rPr lang="cs-CZ" dirty="0"/>
              <a:t>mytologická geografie</a:t>
            </a:r>
          </a:p>
        </p:txBody>
      </p:sp>
      <p:pic>
        <p:nvPicPr>
          <p:cNvPr id="6" name="Zástupný obsah 5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F3F18021-CCB1-4D35-A380-A5B20F6683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06580" y="378558"/>
            <a:ext cx="3999468" cy="6100883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A899B43-0D23-46A5-8553-0B7E69A77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3554497"/>
            <a:ext cx="3717509" cy="292494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D0FB977-82EA-4998-83CE-7A20C2756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236" y="3548013"/>
            <a:ext cx="2701777" cy="29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41A9CA-058F-4F94-9FFD-A35AE82A3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Královna matka západu</a:t>
            </a:r>
          </a:p>
        </p:txBody>
      </p:sp>
      <p:pic>
        <p:nvPicPr>
          <p:cNvPr id="6" name="Zástupný obsah 5" descr="Obsah obrázku text, malování, špinavé&#10;&#10;Popis byl vytvořen automaticky">
            <a:extLst>
              <a:ext uri="{FF2B5EF4-FFF2-40B4-BE49-F238E27FC236}">
                <a16:creationId xmlns:a16="http://schemas.microsoft.com/office/drawing/2014/main" id="{DC2BC9C9-2974-42C4-8CF8-D48276C03C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3892" y="1828800"/>
            <a:ext cx="4061135" cy="478672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CAB92E4-6765-4EB8-B8C0-55C78381A3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bohyně</a:t>
            </a:r>
          </a:p>
        </p:txBody>
      </p:sp>
    </p:spTree>
    <p:extLst>
      <p:ext uri="{BB962C8B-B14F-4D97-AF65-F5344CB8AC3E}">
        <p14:creationId xmlns:p14="http://schemas.microsoft.com/office/powerpoint/2010/main" val="208945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57C8B1-6A5F-4335-8A43-CAD39B074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EC1FE2D1-930A-4D55-B80F-B1DA277F02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11079" y="404664"/>
            <a:ext cx="3366665" cy="636860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3FEBDF5-C015-4CE1-A26E-7B22C518EF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88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81844" y="340060"/>
            <a:ext cx="9753600" cy="691480"/>
          </a:xfrm>
        </p:spPr>
        <p:txBody>
          <a:bodyPr rtlCol="0">
            <a:normAutofit/>
          </a:bodyPr>
          <a:lstStyle/>
          <a:p>
            <a:pPr algn="ctr" rtl="0"/>
            <a:r>
              <a:rPr lang="cs-CZ" dirty="0"/>
              <a:t>Říše </a:t>
            </a:r>
            <a:r>
              <a:rPr lang="cs-CZ" dirty="0" err="1"/>
              <a:t>chan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089263" y="1031540"/>
            <a:ext cx="10117718" cy="4768552"/>
          </a:xfrm>
        </p:spPr>
        <p:txBody>
          <a:bodyPr rtlCol="0">
            <a:normAutofit/>
          </a:bodyPr>
          <a:lstStyle/>
          <a:p>
            <a:pPr rtl="0"/>
            <a:endParaRPr lang="cs-CZ" dirty="0"/>
          </a:p>
          <a:p>
            <a:pPr rtl="0"/>
            <a:r>
              <a:rPr lang="cs-CZ" dirty="0"/>
              <a:t>oživení učení a vzdělávacích systémů založených na konfuciánském základu</a:t>
            </a:r>
          </a:p>
          <a:p>
            <a:pPr rtl="0"/>
            <a:r>
              <a:rPr lang="cs-CZ" dirty="0"/>
              <a:t>rozšíření obchodu a impéria na sever</a:t>
            </a:r>
          </a:p>
          <a:p>
            <a:pPr rtl="0"/>
            <a:r>
              <a:rPr lang="cs-CZ" dirty="0"/>
              <a:t>byla přijata různá hospodářská opatření, která rozšířila státní kontrolu</a:t>
            </a:r>
          </a:p>
          <a:p>
            <a:pPr rtl="0"/>
            <a:r>
              <a:rPr lang="cs-CZ" dirty="0"/>
              <a:t>státní monopol na výrobu železa a hedvábí</a:t>
            </a:r>
          </a:p>
          <a:p>
            <a:pPr rtl="0"/>
            <a:r>
              <a:rPr lang="cs-CZ" dirty="0"/>
              <a:t>ve východním </a:t>
            </a:r>
            <a:r>
              <a:rPr lang="cs-CZ" dirty="0" err="1"/>
              <a:t>Chanu</a:t>
            </a:r>
            <a:r>
              <a:rPr lang="cs-CZ" dirty="0"/>
              <a:t> se vyráběla forma papíru z vařených zbytků tkanin, kůry, řepky a konopí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 rtlCol="0">
            <a:normAutofit/>
          </a:bodyPr>
          <a:lstStyle/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01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8CE770-63FB-411A-9884-0CCE7FAE6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Kniha pěti klasik</a:t>
            </a:r>
          </a:p>
        </p:txBody>
      </p:sp>
      <p:pic>
        <p:nvPicPr>
          <p:cNvPr id="12" name="Zástupný obsah 11" descr="Obsah obrázku text&#10;&#10;Popis byl vytvořen automaticky">
            <a:extLst>
              <a:ext uri="{FF2B5EF4-FFF2-40B4-BE49-F238E27FC236}">
                <a16:creationId xmlns:a16="http://schemas.microsoft.com/office/drawing/2014/main" id="{2E34F564-B45F-44AB-A31E-333DF81202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5250" y="1828800"/>
            <a:ext cx="4343400" cy="4343400"/>
          </a:xfrm>
        </p:spPr>
      </p:pic>
      <p:pic>
        <p:nvPicPr>
          <p:cNvPr id="10" name="Zástupný obsah 9" descr="Obsah obrázku text&#10;&#10;Popis byl vytvořen automaticky">
            <a:extLst>
              <a:ext uri="{FF2B5EF4-FFF2-40B4-BE49-F238E27FC236}">
                <a16:creationId xmlns:a16="http://schemas.microsoft.com/office/drawing/2014/main" id="{9ECAFB76-381D-4BA6-9FF4-593A615789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55704" y="2420888"/>
            <a:ext cx="4181026" cy="2997717"/>
          </a:xfrm>
        </p:spPr>
      </p:pic>
    </p:spTree>
    <p:extLst>
      <p:ext uri="{BB962C8B-B14F-4D97-AF65-F5344CB8AC3E}">
        <p14:creationId xmlns:p14="http://schemas.microsoft.com/office/powerpoint/2010/main" val="21494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69D95DA-751C-488C-8A1B-A4BBA21ABD33}"/>
              </a:ext>
            </a:extLst>
          </p:cNvPr>
          <p:cNvSpPr txBox="1"/>
          <p:nvPr/>
        </p:nvSpPr>
        <p:spPr>
          <a:xfrm>
            <a:off x="1773932" y="206255"/>
            <a:ext cx="105716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Osobnosti spojené s Hedvábnou stezkou a název Hedvábné stezky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5DAA0EA-EF41-4D8D-B758-3FCDA214CD95}"/>
              </a:ext>
            </a:extLst>
          </p:cNvPr>
          <p:cNvSpPr txBox="1"/>
          <p:nvPr/>
        </p:nvSpPr>
        <p:spPr>
          <a:xfrm>
            <a:off x="952127" y="78519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Aurel Stein a Sven Hedin  - expedice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3E92727-72B2-4BF3-82F5-A691ED614C8B}"/>
              </a:ext>
            </a:extLst>
          </p:cNvPr>
          <p:cNvSpPr txBox="1"/>
          <p:nvPr/>
        </p:nvSpPr>
        <p:spPr>
          <a:xfrm>
            <a:off x="952126" y="1902900"/>
            <a:ext cx="5866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Ferdinand von Richthofen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Seidenstraße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 descr="Obsah obrázku osoba, muž, zeď, staré&#10;&#10;Popis byl vytvořen automaticky">
            <a:extLst>
              <a:ext uri="{FF2B5EF4-FFF2-40B4-BE49-F238E27FC236}">
                <a16:creationId xmlns:a16="http://schemas.microsoft.com/office/drawing/2014/main" id="{817407AE-07EC-4D9D-B981-12193CA664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2717499"/>
            <a:ext cx="2726579" cy="3985984"/>
          </a:xfrm>
          <a:prstGeom prst="rect">
            <a:avLst/>
          </a:prstGeom>
        </p:spPr>
      </p:pic>
      <p:pic>
        <p:nvPicPr>
          <p:cNvPr id="11" name="Obrázek 10" descr="Obsah obrázku text, budova, staré, exteriér&#10;&#10;Popis byl vytvořen automaticky">
            <a:extLst>
              <a:ext uri="{FF2B5EF4-FFF2-40B4-BE49-F238E27FC236}">
                <a16:creationId xmlns:a16="http://schemas.microsoft.com/office/drawing/2014/main" id="{B6964CF6-3DA4-4E90-8CB6-AD9EF0692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12" y="3429001"/>
            <a:ext cx="4267200" cy="3274483"/>
          </a:xfrm>
          <a:prstGeom prst="rect">
            <a:avLst/>
          </a:prstGeom>
        </p:spPr>
      </p:pic>
      <p:pic>
        <p:nvPicPr>
          <p:cNvPr id="13" name="Obrázek 12" descr="Obsah obrázku exteriér, sníh, skupina, lidé&#10;&#10;Popis byl vytvořen automaticky">
            <a:extLst>
              <a:ext uri="{FF2B5EF4-FFF2-40B4-BE49-F238E27FC236}">
                <a16:creationId xmlns:a16="http://schemas.microsoft.com/office/drawing/2014/main" id="{A5B674AC-DF85-419A-B140-0F547826E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62" y="1062923"/>
            <a:ext cx="3048000" cy="215265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1D87B53-4967-422D-A301-1EC2518E6F1F}"/>
              </a:ext>
            </a:extLst>
          </p:cNvPr>
          <p:cNvSpPr txBox="1"/>
          <p:nvPr/>
        </p:nvSpPr>
        <p:spPr>
          <a:xfrm>
            <a:off x="952126" y="1274994"/>
            <a:ext cx="50702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Hermann – první použil spojení v názvu</a:t>
            </a:r>
          </a:p>
        </p:txBody>
      </p:sp>
    </p:spTree>
    <p:extLst>
      <p:ext uri="{BB962C8B-B14F-4D97-AF65-F5344CB8AC3E}">
        <p14:creationId xmlns:p14="http://schemas.microsoft.com/office/powerpoint/2010/main" val="352247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11999068" cy="1325562"/>
          </a:xfrm>
        </p:spPr>
        <p:txBody>
          <a:bodyPr rtlCol="0"/>
          <a:lstStyle/>
          <a:p>
            <a:pPr rtl="0"/>
            <a:r>
              <a:rPr lang="cs-CZ" dirty="0"/>
              <a:t>Archeologické nálezy za dynastie </a:t>
            </a:r>
            <a:r>
              <a:rPr lang="cs-CZ" dirty="0" err="1"/>
              <a:t>chan</a:t>
            </a:r>
            <a:endParaRPr lang="cs-CZ" dirty="0"/>
          </a:p>
        </p:txBody>
      </p:sp>
      <p:pic>
        <p:nvPicPr>
          <p:cNvPr id="5" name="Zástupný obsah 4" descr="Obsah obrázku kámen, zeď, cihla, směr&#10;&#10;Popis byl vytvořen automaticky">
            <a:extLst>
              <a:ext uri="{FF2B5EF4-FFF2-40B4-BE49-F238E27FC236}">
                <a16:creationId xmlns:a16="http://schemas.microsoft.com/office/drawing/2014/main" id="{708BA984-449D-4846-8304-86764E1734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7748" y="2060848"/>
            <a:ext cx="5111108" cy="3833331"/>
          </a:xfr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90041CB-8686-415E-BE09-DC63D03FC3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662364" y="1916832"/>
            <a:ext cx="5885645" cy="4031667"/>
          </a:xfrm>
        </p:spPr>
      </p:pic>
    </p:spTree>
    <p:extLst>
      <p:ext uri="{BB962C8B-B14F-4D97-AF65-F5344CB8AC3E}">
        <p14:creationId xmlns:p14="http://schemas.microsoft.com/office/powerpoint/2010/main" val="32989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E56403-662A-4F0E-9EB9-97CC3DC0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Liu</a:t>
            </a:r>
            <a:r>
              <a:rPr lang="cs-CZ" dirty="0"/>
              <a:t> </a:t>
            </a:r>
            <a:r>
              <a:rPr lang="cs-CZ" dirty="0" err="1"/>
              <a:t>Sheng</a:t>
            </a:r>
            <a:endParaRPr lang="cs-CZ" dirty="0"/>
          </a:p>
        </p:txBody>
      </p:sp>
      <p:pic>
        <p:nvPicPr>
          <p:cNvPr id="6" name="Zástupný obsah 5" descr="Obsah obrázku text, interiér, nábytek&#10;&#10;Popis byl vytvořen automaticky">
            <a:extLst>
              <a:ext uri="{FF2B5EF4-FFF2-40B4-BE49-F238E27FC236}">
                <a16:creationId xmlns:a16="http://schemas.microsoft.com/office/drawing/2014/main" id="{C279E156-7A99-4719-A08D-5B71D3B56E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5860" y="2276872"/>
            <a:ext cx="4074914" cy="3056186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9671705E-1A24-4E4D-BC4C-BC62F9FFE9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78388" y="2060848"/>
            <a:ext cx="5862191" cy="3768551"/>
          </a:xfrm>
        </p:spPr>
      </p:pic>
    </p:spTree>
    <p:extLst>
      <p:ext uri="{BB962C8B-B14F-4D97-AF65-F5344CB8AC3E}">
        <p14:creationId xmlns:p14="http://schemas.microsoft.com/office/powerpoint/2010/main" val="195280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C15003-DC09-41EC-82AD-017A1B62A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C6E6F234-676C-472D-BB95-7C58E108CB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82244" y="2794154"/>
            <a:ext cx="7729445" cy="3364582"/>
          </a:xfrm>
        </p:spPr>
      </p:pic>
      <p:pic>
        <p:nvPicPr>
          <p:cNvPr id="10" name="Zástupný obsah 9" descr="Obsah obrázku země, exteriér, budova, staré&#10;&#10;Popis byl vytvořen automaticky">
            <a:extLst>
              <a:ext uri="{FF2B5EF4-FFF2-40B4-BE49-F238E27FC236}">
                <a16:creationId xmlns:a16="http://schemas.microsoft.com/office/drawing/2014/main" id="{1534CB23-CBF6-46F8-8149-C32EAE482B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81844" y="1157726"/>
            <a:ext cx="3908921" cy="5014474"/>
          </a:xfrm>
        </p:spPr>
      </p:pic>
    </p:spTree>
    <p:extLst>
      <p:ext uri="{BB962C8B-B14F-4D97-AF65-F5344CB8AC3E}">
        <p14:creationId xmlns:p14="http://schemas.microsoft.com/office/powerpoint/2010/main" val="332787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E664A9-5BD8-4DA6-BC28-DC64BCEF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Hrobka lady </a:t>
            </a:r>
            <a:r>
              <a:rPr lang="cs-CZ" dirty="0" err="1"/>
              <a:t>dai</a:t>
            </a:r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E0A56818-BFFD-4EB2-8D1D-F6341CC211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03696" y="1684628"/>
            <a:ext cx="8245300" cy="491969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54C38C-692F-4FF4-9E25-BA73D5F447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456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284D81-1232-4F0C-9918-3258F8BB8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1685B9F-1637-43A3-8863-DF00591317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788" y="1851605"/>
            <a:ext cx="4708525" cy="3154790"/>
          </a:xfrm>
        </p:spPr>
      </p:pic>
      <p:pic>
        <p:nvPicPr>
          <p:cNvPr id="8" name="Zástupný obsah 7" descr="Obsah obrázku text, tkanina&#10;&#10;Popis byl vytvořen automaticky">
            <a:extLst>
              <a:ext uri="{FF2B5EF4-FFF2-40B4-BE49-F238E27FC236}">
                <a16:creationId xmlns:a16="http://schemas.microsoft.com/office/drawing/2014/main" id="{6133DAB9-540A-4F18-848D-4C03F1C7E0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34612" y="741784"/>
            <a:ext cx="2599502" cy="5841578"/>
          </a:xfr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919810DF-B95E-469C-B3D5-DBE63E657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114" y="741784"/>
            <a:ext cx="2779373" cy="58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1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38CC93-B8E8-4706-A095-E902ECC51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pár, pózování&#10;&#10;Popis byl vytvořen automaticky">
            <a:extLst>
              <a:ext uri="{FF2B5EF4-FFF2-40B4-BE49-F238E27FC236}">
                <a16:creationId xmlns:a16="http://schemas.microsoft.com/office/drawing/2014/main" id="{FCB09A1A-FF8F-44B2-95ED-B9DFC0FF5A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1924" y="1658252"/>
            <a:ext cx="8899229" cy="451394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96D535F-4DD7-419C-BEC9-0CB219619F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14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, budova, stavební materiál&#10;&#10;Popis byl vytvořen automaticky">
            <a:extLst>
              <a:ext uri="{FF2B5EF4-FFF2-40B4-BE49-F238E27FC236}">
                <a16:creationId xmlns:a16="http://schemas.microsoft.com/office/drawing/2014/main" id="{39583721-BBE3-4B6B-AD77-798BC128B7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3630" y="1484784"/>
            <a:ext cx="10621564" cy="4154578"/>
          </a:xfrm>
        </p:spPr>
      </p:pic>
    </p:spTree>
    <p:extLst>
      <p:ext uri="{BB962C8B-B14F-4D97-AF65-F5344CB8AC3E}">
        <p14:creationId xmlns:p14="http://schemas.microsoft.com/office/powerpoint/2010/main" val="21958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B0C6CF-F68A-4569-A5DE-D63A6AC5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malování, tkanina&#10;&#10;Popis byl vytvořen automaticky">
            <a:extLst>
              <a:ext uri="{FF2B5EF4-FFF2-40B4-BE49-F238E27FC236}">
                <a16:creationId xmlns:a16="http://schemas.microsoft.com/office/drawing/2014/main" id="{6D49D514-7C1B-4A3A-A31A-34697DB048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9796" y="1124744"/>
            <a:ext cx="11230138" cy="420007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240272E-173E-4083-9F75-144DBA5107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0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F1B5F-A0EB-4618-9159-865CA90F8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0F15D3-C225-4434-BF10-4177E7A48C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exteriér, tráva, obloha, příroda&#10;&#10;Popis byl vytvořen automaticky">
            <a:extLst>
              <a:ext uri="{FF2B5EF4-FFF2-40B4-BE49-F238E27FC236}">
                <a16:creationId xmlns:a16="http://schemas.microsoft.com/office/drawing/2014/main" id="{E24A625F-F6E7-4ECA-991A-5B58AD1EDB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82044" y="126108"/>
            <a:ext cx="5414412" cy="6697612"/>
          </a:xfrm>
        </p:spPr>
      </p:pic>
    </p:spTree>
    <p:extLst>
      <p:ext uri="{BB962C8B-B14F-4D97-AF65-F5344CB8AC3E}">
        <p14:creationId xmlns:p14="http://schemas.microsoft.com/office/powerpoint/2010/main" val="290756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8C8A9C-C4F5-42F1-BAAB-D016CCD46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cihla, kámen&#10;&#10;Popis byl vytvořen automaticky">
            <a:extLst>
              <a:ext uri="{FF2B5EF4-FFF2-40B4-BE49-F238E27FC236}">
                <a16:creationId xmlns:a16="http://schemas.microsoft.com/office/drawing/2014/main" id="{542E60FA-B7B9-4DCF-BD6F-020965A805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7611" y="1122522"/>
            <a:ext cx="3463652" cy="4612955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E8A953E5-009B-408E-9EA4-9B69DC62F2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58308" y="2559529"/>
            <a:ext cx="6047914" cy="3175948"/>
          </a:xfrm>
        </p:spPr>
      </p:pic>
    </p:spTree>
    <p:extLst>
      <p:ext uri="{BB962C8B-B14F-4D97-AF65-F5344CB8AC3E}">
        <p14:creationId xmlns:p14="http://schemas.microsoft.com/office/powerpoint/2010/main" val="127973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, příroda, hora&#10;&#10;Popis byl vytvořen automaticky">
            <a:extLst>
              <a:ext uri="{FF2B5EF4-FFF2-40B4-BE49-F238E27FC236}">
                <a16:creationId xmlns:a16="http://schemas.microsoft.com/office/drawing/2014/main" id="{70691B52-447B-4B8B-8663-F12D29A87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1050995"/>
            <a:ext cx="8191500" cy="54673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585BD88-4FE3-9FBF-1D95-47C3601E0295}"/>
              </a:ext>
            </a:extLst>
          </p:cNvPr>
          <p:cNvSpPr txBox="1"/>
          <p:nvPr/>
        </p:nvSpPr>
        <p:spPr>
          <a:xfrm>
            <a:off x="4438228" y="18864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3600" b="0" i="0" dirty="0">
                <a:solidFill>
                  <a:srgbClr val="000000"/>
                </a:solidFill>
                <a:effectLst/>
                <a:latin typeface="Linux Libertine"/>
              </a:rPr>
              <a:t>Tun-</a:t>
            </a:r>
            <a:r>
              <a:rPr lang="cs-CZ" sz="3600" b="0" i="0" dirty="0" err="1">
                <a:solidFill>
                  <a:srgbClr val="000000"/>
                </a:solidFill>
                <a:effectLst/>
                <a:latin typeface="Linux Libertine"/>
              </a:rPr>
              <a:t>chuang</a:t>
            </a:r>
            <a:endParaRPr lang="cs-CZ" sz="3600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</p:spTree>
    <p:extLst>
      <p:ext uri="{BB962C8B-B14F-4D97-AF65-F5344CB8AC3E}">
        <p14:creationId xmlns:p14="http://schemas.microsoft.com/office/powerpoint/2010/main" val="8155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D23D7C-D02B-49D8-8517-7FA1AE026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staré, kámen, skála&#10;&#10;Popis byl vytvořen automaticky">
            <a:extLst>
              <a:ext uri="{FF2B5EF4-FFF2-40B4-BE49-F238E27FC236}">
                <a16:creationId xmlns:a16="http://schemas.microsoft.com/office/drawing/2014/main" id="{B9DB2E8E-7537-40B6-B281-5C738B5366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9796" y="2276872"/>
            <a:ext cx="4708525" cy="3126754"/>
          </a:xfrm>
        </p:spPr>
      </p:pic>
      <p:pic>
        <p:nvPicPr>
          <p:cNvPr id="8" name="Zástupný obsah 7" descr="Obsah obrázku budova, kámen&#10;&#10;Popis byl vytvořen automaticky">
            <a:extLst>
              <a:ext uri="{FF2B5EF4-FFF2-40B4-BE49-F238E27FC236}">
                <a16:creationId xmlns:a16="http://schemas.microsoft.com/office/drawing/2014/main" id="{15422CCB-660C-460B-894F-EAAC67DB51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22404" y="2373201"/>
            <a:ext cx="4708525" cy="2934095"/>
          </a:xfrm>
        </p:spPr>
      </p:pic>
    </p:spTree>
    <p:extLst>
      <p:ext uri="{BB962C8B-B14F-4D97-AF65-F5344CB8AC3E}">
        <p14:creationId xmlns:p14="http://schemas.microsoft.com/office/powerpoint/2010/main" val="353641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A72816-5318-4C81-AFAD-76FEB77C8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keramické nádobí, sklenice, porcelán&#10;&#10;Popis byl vytvořen automaticky">
            <a:extLst>
              <a:ext uri="{FF2B5EF4-FFF2-40B4-BE49-F238E27FC236}">
                <a16:creationId xmlns:a16="http://schemas.microsoft.com/office/drawing/2014/main" id="{6DDFF0EF-936F-4313-96EF-0E5C163D80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37773" y="-99392"/>
            <a:ext cx="6113278" cy="801741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9576AE-344E-41A3-8E2F-D803059D9D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618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21B4A1-F15E-4A80-96CC-05211D3B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staré, kontejner, box&#10;&#10;Popis byl vytvořen automaticky">
            <a:extLst>
              <a:ext uri="{FF2B5EF4-FFF2-40B4-BE49-F238E27FC236}">
                <a16:creationId xmlns:a16="http://schemas.microsoft.com/office/drawing/2014/main" id="{1D6438F7-4BAE-4C15-B545-F8F7711331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47003" y="116632"/>
            <a:ext cx="5494818" cy="821415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CD5BFD9-93AB-4053-9A28-7B2DCFE77D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28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19F8AD-D59B-4C4C-9952-C650AE5FE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04" y="218721"/>
            <a:ext cx="9753600" cy="864443"/>
          </a:xfrm>
        </p:spPr>
        <p:txBody>
          <a:bodyPr/>
          <a:lstStyle/>
          <a:p>
            <a:pPr algn="ctr"/>
            <a:r>
              <a:rPr lang="cs-CZ" dirty="0"/>
              <a:t>obchod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1E445E-775A-4192-9B3F-2AE368648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748" y="1266439"/>
            <a:ext cx="7344816" cy="5733256"/>
          </a:xfrm>
        </p:spPr>
        <p:txBody>
          <a:bodyPr>
            <a:normAutofit/>
          </a:bodyPr>
          <a:lstStyle/>
          <a:p>
            <a:r>
              <a:rPr lang="cs-CZ" dirty="0"/>
              <a:t>Obchodníci byli bohatí díky prosperujícímu obchodu</a:t>
            </a:r>
          </a:p>
          <a:p>
            <a:r>
              <a:rPr lang="cs-CZ" dirty="0"/>
              <a:t>Ve společnosti je však nikdo nerespektoval</a:t>
            </a:r>
          </a:p>
          <a:p>
            <a:r>
              <a:rPr lang="cs-CZ" dirty="0"/>
              <a:t>Podle zákona obchodníci nemohli </a:t>
            </a:r>
            <a:r>
              <a:rPr lang="cs-CZ" dirty="0" err="1"/>
              <a:t>nosti</a:t>
            </a:r>
            <a:r>
              <a:rPr lang="cs-CZ" dirty="0"/>
              <a:t> hedvábí a jezdit kočárem</a:t>
            </a:r>
          </a:p>
          <a:p>
            <a:r>
              <a:rPr lang="cs-CZ" dirty="0"/>
              <a:t>Nemohli se také zúčastnit zkoušky, aby se z nich stali úředníci</a:t>
            </a:r>
          </a:p>
          <a:p>
            <a:r>
              <a:rPr lang="cs-CZ" dirty="0"/>
              <a:t>Platili dvojí daně</a:t>
            </a:r>
          </a:p>
          <a:p>
            <a:r>
              <a:rPr lang="cs-CZ" dirty="0"/>
              <a:t>Rozvoj Konfucianismu</a:t>
            </a:r>
          </a:p>
          <a:p>
            <a:r>
              <a:rPr lang="cs-CZ" dirty="0"/>
              <a:t>Buddhismus: </a:t>
            </a:r>
            <a:r>
              <a:rPr lang="cs-CZ" dirty="0" err="1"/>
              <a:t>Mahajána</a:t>
            </a:r>
            <a:endParaRPr lang="cs-CZ" dirty="0"/>
          </a:p>
          <a:p>
            <a:r>
              <a:rPr lang="cs-CZ" dirty="0"/>
              <a:t>Taoismus</a:t>
            </a:r>
          </a:p>
        </p:txBody>
      </p:sp>
      <p:pic>
        <p:nvPicPr>
          <p:cNvPr id="6" name="Zástupný obsah 5" descr="Obsah obrázku text, tkanina&#10;&#10;Popis byl vytvořen automaticky">
            <a:extLst>
              <a:ext uri="{FF2B5EF4-FFF2-40B4-BE49-F238E27FC236}">
                <a16:creationId xmlns:a16="http://schemas.microsoft.com/office/drawing/2014/main" id="{EE7B67FE-F2D8-40FB-872A-D3E02021C8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2382" y="3618476"/>
            <a:ext cx="4509443" cy="3204078"/>
          </a:xfrm>
        </p:spPr>
      </p:pic>
      <p:pic>
        <p:nvPicPr>
          <p:cNvPr id="8" name="Obrázek 7" descr="Obsah obrázku text, tkanina&#10;&#10;Popis byl vytvořen automaticky">
            <a:extLst>
              <a:ext uri="{FF2B5EF4-FFF2-40B4-BE49-F238E27FC236}">
                <a16:creationId xmlns:a16="http://schemas.microsoft.com/office/drawing/2014/main" id="{4310BE99-7807-4D69-B3D3-448E7FE52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508" y="35446"/>
            <a:ext cx="4876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F2518A-8311-4ED2-914D-0B4A3497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7C6B03F5-D6FB-4E2E-BFBE-FDD18426BB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84898" y="63922"/>
            <a:ext cx="4482896" cy="679407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27410CA-29D7-4161-B840-B4407C72EF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58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cs-CZ" dirty="0" err="1"/>
              <a:t>Čang</a:t>
            </a:r>
            <a:r>
              <a:rPr lang="cs-CZ" dirty="0"/>
              <a:t> </a:t>
            </a:r>
            <a:r>
              <a:rPr lang="cs-CZ" dirty="0" err="1"/>
              <a:t>Čchien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93812" y="1484784"/>
            <a:ext cx="9505056" cy="4687416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cs-CZ" dirty="0"/>
              <a:t>Vyslanec u </a:t>
            </a:r>
            <a:r>
              <a:rPr lang="cs-CZ" dirty="0" err="1"/>
              <a:t>Chanského</a:t>
            </a:r>
            <a:r>
              <a:rPr lang="cs-CZ" dirty="0"/>
              <a:t> dvora</a:t>
            </a:r>
          </a:p>
          <a:p>
            <a:pPr rtl="0"/>
            <a:r>
              <a:rPr lang="cs-CZ" dirty="0"/>
              <a:t>Odešel zkoumat národy Střední Asie</a:t>
            </a:r>
          </a:p>
          <a:p>
            <a:pPr rtl="0"/>
            <a:r>
              <a:rPr lang="cs-CZ" dirty="0" err="1"/>
              <a:t>Siungnu</a:t>
            </a:r>
            <a:r>
              <a:rPr lang="cs-CZ" dirty="0"/>
              <a:t> ho zajali a drželi po dobu 10 let</a:t>
            </a:r>
          </a:p>
          <a:p>
            <a:pPr rtl="0"/>
            <a:r>
              <a:rPr lang="cs-CZ" dirty="0"/>
              <a:t>Oženil se zde a měl rodinu</a:t>
            </a:r>
          </a:p>
          <a:p>
            <a:pPr rtl="0"/>
            <a:r>
              <a:rPr lang="cs-CZ" dirty="0"/>
              <a:t>Potom byl rok u </a:t>
            </a:r>
            <a:r>
              <a:rPr lang="cs-CZ" dirty="0" err="1"/>
              <a:t>Jüe-č’ů</a:t>
            </a:r>
            <a:endParaRPr lang="cs-CZ" dirty="0"/>
          </a:p>
          <a:p>
            <a:pPr rtl="0"/>
            <a:r>
              <a:rPr lang="cs-CZ" dirty="0"/>
              <a:t>Cestou zpátky domu byl opět zajat </a:t>
            </a:r>
            <a:r>
              <a:rPr lang="cs-CZ" dirty="0" err="1"/>
              <a:t>Siungnu</a:t>
            </a:r>
            <a:r>
              <a:rPr lang="cs-CZ" dirty="0"/>
              <a:t> , ale už jen na 1,5</a:t>
            </a:r>
          </a:p>
          <a:p>
            <a:pPr rtl="0"/>
            <a:r>
              <a:rPr lang="cs-CZ" dirty="0" err="1"/>
              <a:t>Čang</a:t>
            </a:r>
            <a:r>
              <a:rPr lang="cs-CZ" dirty="0"/>
              <a:t> </a:t>
            </a:r>
            <a:r>
              <a:rPr lang="cs-CZ" dirty="0" err="1"/>
              <a:t>Čchien</a:t>
            </a:r>
            <a:r>
              <a:rPr lang="cs-CZ" dirty="0"/>
              <a:t> podal císaři </a:t>
            </a:r>
            <a:r>
              <a:rPr lang="cs-CZ" dirty="0" err="1"/>
              <a:t>Wutimu</a:t>
            </a:r>
            <a:r>
              <a:rPr lang="cs-CZ" dirty="0"/>
              <a:t> zprávu o všech podrobnostech své třináctileté cesty do „západních oblastí“. </a:t>
            </a:r>
          </a:p>
          <a:p>
            <a:pPr rtl="0"/>
            <a:r>
              <a:rPr lang="cs-CZ" dirty="0"/>
              <a:t>Prakticky všechny poznatky o těchto prvních kočovnících ve východní stepi pocházejí ze zprávy </a:t>
            </a:r>
            <a:r>
              <a:rPr lang="cs-CZ" dirty="0" err="1"/>
              <a:t>ČangČchien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052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B13ED-49B3-40C9-BA19-51E1FDC70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2DE91A5A-5590-46E8-BB50-A2A8017757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02372" y="1600201"/>
            <a:ext cx="3184079" cy="413768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1C14A6-88BC-460C-B5CD-84817E7D0C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6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5B8B9C-2674-43D9-BFB5-028B5EBA1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Wang</a:t>
            </a:r>
            <a:r>
              <a:rPr lang="cs-CZ" dirty="0"/>
              <a:t> </a:t>
            </a:r>
            <a:r>
              <a:rPr lang="cs-CZ" dirty="0" err="1"/>
              <a:t>Čao-ťün</a:t>
            </a: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7C4882-F809-4B53-93D7-4CB7FF4C3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772" y="1700808"/>
            <a:ext cx="5928916" cy="4882554"/>
          </a:xfrm>
        </p:spPr>
        <p:txBody>
          <a:bodyPr>
            <a:normAutofit/>
          </a:bodyPr>
          <a:lstStyle/>
          <a:p>
            <a:r>
              <a:rPr lang="cs-CZ" dirty="0"/>
              <a:t>Narozena do významné rodiny</a:t>
            </a:r>
          </a:p>
          <a:p>
            <a:r>
              <a:rPr lang="cs-CZ" dirty="0"/>
              <a:t>Byla vybrána, aby se provdala do kmene </a:t>
            </a:r>
            <a:r>
              <a:rPr lang="cs-CZ" dirty="0" err="1"/>
              <a:t>Siungnu</a:t>
            </a:r>
            <a:endParaRPr lang="cs-CZ" dirty="0"/>
          </a:p>
          <a:p>
            <a:r>
              <a:rPr lang="cs-CZ" dirty="0"/>
              <a:t>Pro udržení dobrých vztahů mezi </a:t>
            </a:r>
            <a:r>
              <a:rPr lang="cs-CZ" dirty="0" err="1"/>
              <a:t>Chany</a:t>
            </a:r>
            <a:r>
              <a:rPr lang="cs-CZ" dirty="0"/>
              <a:t> a </a:t>
            </a:r>
            <a:r>
              <a:rPr lang="cs-CZ" dirty="0" err="1"/>
              <a:t>Siungny</a:t>
            </a:r>
            <a:endParaRPr lang="cs-CZ" dirty="0"/>
          </a:p>
          <a:p>
            <a:r>
              <a:rPr lang="cs-CZ" dirty="0"/>
              <a:t>Stala se z ní legendární postava</a:t>
            </a:r>
          </a:p>
          <a:p>
            <a:r>
              <a:rPr lang="cs-CZ" dirty="0"/>
              <a:t>Byla jednou ze 4 krás</a:t>
            </a:r>
          </a:p>
          <a:p>
            <a:r>
              <a:rPr lang="cs-CZ" dirty="0"/>
              <a:t>Její postava se objevu v mýtech, příbězích, obrazech, pohádkách, filmech, básní, písní</a:t>
            </a:r>
          </a:p>
        </p:txBody>
      </p:sp>
      <p:pic>
        <p:nvPicPr>
          <p:cNvPr id="8" name="Zástupný obsah 7" descr="Obsah obrázku text, perokresba, tkanina&#10;&#10;Popis byl vytvořen automaticky">
            <a:extLst>
              <a:ext uri="{FF2B5EF4-FFF2-40B4-BE49-F238E27FC236}">
                <a16:creationId xmlns:a16="http://schemas.microsoft.com/office/drawing/2014/main" id="{F7941A36-0D44-46B3-A452-9E67ED6231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688" y="2432524"/>
            <a:ext cx="4708525" cy="3135951"/>
          </a:xfrm>
        </p:spPr>
      </p:pic>
    </p:spTree>
    <p:extLst>
      <p:ext uri="{BB962C8B-B14F-4D97-AF65-F5344CB8AC3E}">
        <p14:creationId xmlns:p14="http://schemas.microsoft.com/office/powerpoint/2010/main" val="2069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1D1910-2CE6-44C7-94A6-496256230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2465502-CC1D-4C92-B661-587E8136E2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exteriér, budova, socha, kámen&#10;&#10;Popis byl vytvořen automaticky">
            <a:extLst>
              <a:ext uri="{FF2B5EF4-FFF2-40B4-BE49-F238E27FC236}">
                <a16:creationId xmlns:a16="http://schemas.microsoft.com/office/drawing/2014/main" id="{6A5CAE53-2C8D-4FD1-9E4F-DB9FD72864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4132" y="116632"/>
            <a:ext cx="4915972" cy="7373958"/>
          </a:xfrm>
        </p:spPr>
      </p:pic>
    </p:spTree>
    <p:extLst>
      <p:ext uri="{BB962C8B-B14F-4D97-AF65-F5344CB8AC3E}">
        <p14:creationId xmlns:p14="http://schemas.microsoft.com/office/powerpoint/2010/main" val="120036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1C7ACA-1FE5-40A8-9EE5-CC972C9D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nošení, oblečený&#10;&#10;Popis byl vytvořen automaticky">
            <a:extLst>
              <a:ext uri="{FF2B5EF4-FFF2-40B4-BE49-F238E27FC236}">
                <a16:creationId xmlns:a16="http://schemas.microsoft.com/office/drawing/2014/main" id="{A7C78511-B140-4FDD-963E-E7DD3629FF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62164" y="1185069"/>
            <a:ext cx="3870821" cy="541914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4D1B07-B655-4AB7-A368-A1C13C9A03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7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D81188-7A56-C91C-CAD5-93C914708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860" y="260648"/>
            <a:ext cx="10360501" cy="1470025"/>
          </a:xfrm>
        </p:spPr>
        <p:txBody>
          <a:bodyPr/>
          <a:lstStyle/>
          <a:p>
            <a:r>
              <a:rPr lang="cs-CZ" dirty="0"/>
              <a:t>Proč a jak se začalo obchodovat po Hedvábné stezce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872C675-6DD5-9FFB-F0E2-8C1CBC99C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804" y="2060848"/>
            <a:ext cx="9865096" cy="446449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centralizace společnosti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Centralizované  konfederace podporovaly obchod a diplomacii, investovaly do komunikační a ekonomické infrastruktury </a:t>
            </a:r>
          </a:p>
        </p:txBody>
      </p:sp>
    </p:spTree>
    <p:extLst>
      <p:ext uri="{BB962C8B-B14F-4D97-AF65-F5344CB8AC3E}">
        <p14:creationId xmlns:p14="http://schemas.microsoft.com/office/powerpoint/2010/main" val="422385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540A20-715E-4BBE-97D6-FDB823C7E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B7919A7-73DC-4B9F-A339-234918FA84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5579" y="1828800"/>
            <a:ext cx="4221534" cy="424038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2D2223-2AF3-471F-B260-D4A354824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57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BA591C-B7AE-4257-9DB0-6DA2B8230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F67DEE31-77A3-4719-83D9-C38A55D4F0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772" y="918369"/>
            <a:ext cx="3197279" cy="544652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60BC1B-38C5-4D5A-8B07-27BE933B7C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92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2F3648-DCF3-48CB-AF3D-D6B605651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685E6521-35F3-4D29-A82D-C81F6EC473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979" y="1862276"/>
            <a:ext cx="4708734" cy="313344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25A0715-C706-4AD0-9450-D57D8CEFE2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9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B82B00-CAA9-4F51-8C18-8E6C5B5C7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250826"/>
            <a:ext cx="11141498" cy="1325562"/>
          </a:xfrm>
        </p:spPr>
        <p:txBody>
          <a:bodyPr/>
          <a:lstStyle/>
          <a:p>
            <a:r>
              <a:rPr lang="cs-CZ" dirty="0" err="1"/>
              <a:t>Chanská</a:t>
            </a:r>
            <a:r>
              <a:rPr lang="cs-CZ" dirty="0"/>
              <a:t> dynastie až do současnosti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C31114-387F-43B8-BF78-7C08E64F8F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796" y="3140968"/>
            <a:ext cx="10513168" cy="4343400"/>
          </a:xfrm>
        </p:spPr>
        <p:txBody>
          <a:bodyPr/>
          <a:lstStyle/>
          <a:p>
            <a:r>
              <a:rPr lang="cs-CZ" dirty="0"/>
              <a:t>etnikum jednou s nejdelších historii</a:t>
            </a:r>
          </a:p>
          <a:p>
            <a:r>
              <a:rPr lang="cs-CZ" dirty="0"/>
              <a:t>91 % čínské populace se odkazuje k tomuto původu </a:t>
            </a:r>
          </a:p>
          <a:p>
            <a:r>
              <a:rPr lang="cs-CZ" dirty="0"/>
              <a:t>dominantní etnickou skupinou na Tchaj-wanu, v Hong Kongu a Singapuru.</a:t>
            </a:r>
          </a:p>
          <a:p>
            <a:pPr marL="4572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385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5EE39E-1DC2-45BB-B5CE-8FF79E28F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střecha&#10;&#10;Popis byl vytvořen automaticky">
            <a:extLst>
              <a:ext uri="{FF2B5EF4-FFF2-40B4-BE49-F238E27FC236}">
                <a16:creationId xmlns:a16="http://schemas.microsoft.com/office/drawing/2014/main" id="{C5B1CEE9-0820-4890-921B-01230FFA0F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20761" y="1268760"/>
            <a:ext cx="3683436" cy="467243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02139C6-F4E5-4EB8-A14A-0806A69FA1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87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2689DD-9387-4CBF-8C8E-7EBB20DB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rom, exteriér, obloha, budova&#10;&#10;Popis byl vytvořen automaticky">
            <a:extLst>
              <a:ext uri="{FF2B5EF4-FFF2-40B4-BE49-F238E27FC236}">
                <a16:creationId xmlns:a16="http://schemas.microsoft.com/office/drawing/2014/main" id="{FBDB0246-2B56-442B-A763-7CD1E7CEA5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1924" y="548680"/>
            <a:ext cx="8245300" cy="555624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BAB3DB-E546-442D-859E-6FBA7C4C5F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3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3ED55E-FD1E-4190-BAB6-0C673ED56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6" y="340060"/>
            <a:ext cx="9753600" cy="691480"/>
          </a:xfrm>
        </p:spPr>
        <p:txBody>
          <a:bodyPr/>
          <a:lstStyle/>
          <a:p>
            <a:pPr algn="ctr"/>
            <a:r>
              <a:rPr lang="cs-CZ" dirty="0" err="1"/>
              <a:t>Hanfu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37F8904-65CE-4713-AD06-4626044884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1464" y="1600200"/>
            <a:ext cx="8535760" cy="48006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B9F5CB7-421C-41B1-A3C8-6673FDD5C3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85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8B5576-F13C-450D-972C-50C24480E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48" y="234516"/>
            <a:ext cx="9753600" cy="835496"/>
          </a:xfrm>
        </p:spPr>
        <p:txBody>
          <a:bodyPr/>
          <a:lstStyle/>
          <a:p>
            <a:pPr algn="ctr"/>
            <a:r>
              <a:rPr lang="cs-CZ" dirty="0"/>
              <a:t>Kuchyně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1352096C-B371-4F4E-B0FC-21CE0449C0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05980" y="1099150"/>
            <a:ext cx="7130946" cy="5524334"/>
          </a:xfrm>
        </p:spPr>
      </p:pic>
    </p:spTree>
    <p:extLst>
      <p:ext uri="{BB962C8B-B14F-4D97-AF65-F5344CB8AC3E}">
        <p14:creationId xmlns:p14="http://schemas.microsoft.com/office/powerpoint/2010/main" val="272652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4ECB13-F35E-4CC0-AA22-7B76D0A2E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F92D37-E10D-4176-A9A7-5922E3021A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F573F504-9910-4418-863D-B0AE7E3F87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26060" y="1017755"/>
            <a:ext cx="6517108" cy="4822490"/>
          </a:xfrm>
        </p:spPr>
      </p:pic>
    </p:spTree>
    <p:extLst>
      <p:ext uri="{BB962C8B-B14F-4D97-AF65-F5344CB8AC3E}">
        <p14:creationId xmlns:p14="http://schemas.microsoft.com/office/powerpoint/2010/main" val="1087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57E5C8-6238-4464-AFAC-0718A7324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soba, exteriér, skupina, dav&#10;&#10;Popis byl vytvořen automaticky">
            <a:extLst>
              <a:ext uri="{FF2B5EF4-FFF2-40B4-BE49-F238E27FC236}">
                <a16:creationId xmlns:a16="http://schemas.microsoft.com/office/drawing/2014/main" id="{A5425309-D98C-4C8E-96C6-4717F1ADAD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2956" y="401216"/>
            <a:ext cx="9786779" cy="605556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99AA609-07D3-4A9F-92F9-252CC8B94E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69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83E119-0609-4980-B582-96731F0F5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20" y="190461"/>
            <a:ext cx="9753600" cy="835496"/>
          </a:xfrm>
        </p:spPr>
        <p:txBody>
          <a:bodyPr/>
          <a:lstStyle/>
          <a:p>
            <a:pPr algn="ctr"/>
            <a:r>
              <a:rPr lang="cs-CZ" dirty="0" err="1"/>
              <a:t>Oxus</a:t>
            </a:r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B77D383D-6B04-4F52-B79F-AD88C26A3E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94365" y="1268760"/>
            <a:ext cx="7063962" cy="5009275"/>
          </a:xfrm>
        </p:spPr>
      </p:pic>
    </p:spTree>
    <p:extLst>
      <p:ext uri="{BB962C8B-B14F-4D97-AF65-F5344CB8AC3E}">
        <p14:creationId xmlns:p14="http://schemas.microsoft.com/office/powerpoint/2010/main" val="12090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BF478A-0F69-4F95-9997-7083E514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2D0737-E1EE-4400-9867-61EE6F0258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" name="Zástupný obsah 17" descr="Obsah obrázku barevné, lampa&#10;&#10;Popis byl vytvořen automaticky">
            <a:extLst>
              <a:ext uri="{FF2B5EF4-FFF2-40B4-BE49-F238E27FC236}">
                <a16:creationId xmlns:a16="http://schemas.microsoft.com/office/drawing/2014/main" id="{EFC69A85-44E8-4747-B6F7-34A5ADC257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8192" y="166192"/>
            <a:ext cx="10045119" cy="6696744"/>
          </a:xfrm>
        </p:spPr>
      </p:pic>
    </p:spTree>
    <p:extLst>
      <p:ext uri="{BB962C8B-B14F-4D97-AF65-F5344CB8AC3E}">
        <p14:creationId xmlns:p14="http://schemas.microsoft.com/office/powerpoint/2010/main" val="336004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různé, několik&#10;&#10;Popis byl vytvořen automaticky">
            <a:extLst>
              <a:ext uri="{FF2B5EF4-FFF2-40B4-BE49-F238E27FC236}">
                <a16:creationId xmlns:a16="http://schemas.microsoft.com/office/drawing/2014/main" id="{0297CF6B-D257-498C-A8A4-72672BE414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17948" y="30222"/>
            <a:ext cx="8496944" cy="6797555"/>
          </a:xfrm>
        </p:spPr>
      </p:pic>
    </p:spTree>
    <p:extLst>
      <p:ext uri="{BB962C8B-B14F-4D97-AF65-F5344CB8AC3E}">
        <p14:creationId xmlns:p14="http://schemas.microsoft.com/office/powerpoint/2010/main" val="52602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B435C4-779C-4649-9E08-0DB4ABC88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A8161321-AA65-4774-8E04-36ADEA3B1B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22004" y="941507"/>
            <a:ext cx="8677348" cy="552194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84D6B8D-4B60-458E-99B4-FBA4B28AE4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43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EB8C7D-FAED-4F94-B0F8-5735067C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Hérodotos</a:t>
            </a:r>
          </a:p>
        </p:txBody>
      </p:sp>
      <p:pic>
        <p:nvPicPr>
          <p:cNvPr id="6" name="Zástupný obsah 5" descr="Obsah obrázku interiér, stavební materiál, kámen&#10;&#10;Popis byl vytvořen automaticky">
            <a:extLst>
              <a:ext uri="{FF2B5EF4-FFF2-40B4-BE49-F238E27FC236}">
                <a16:creationId xmlns:a16="http://schemas.microsoft.com/office/drawing/2014/main" id="{DF56C98C-4FC2-4EA7-9CF8-D936B7C2D6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7828" y="1600200"/>
            <a:ext cx="3040000" cy="4343400"/>
          </a:xfrm>
        </p:spPr>
      </p:pic>
      <p:pic>
        <p:nvPicPr>
          <p:cNvPr id="8" name="Zástupný obsah 7" descr="Obsah obrázku strom, exteriér, socha, kámen&#10;&#10;Popis byl vytvořen automaticky">
            <a:extLst>
              <a:ext uri="{FF2B5EF4-FFF2-40B4-BE49-F238E27FC236}">
                <a16:creationId xmlns:a16="http://schemas.microsoft.com/office/drawing/2014/main" id="{636F8688-38BF-46E5-ACB8-EE5513955B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30516" y="1600200"/>
            <a:ext cx="3256532" cy="4343400"/>
          </a:xfr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B1B50B22-DB1C-473C-9449-3AC74C6CD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196" y="2122971"/>
            <a:ext cx="2483346" cy="376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5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233278" y="404664"/>
            <a:ext cx="9753600" cy="835496"/>
          </a:xfrm>
        </p:spPr>
        <p:txBody>
          <a:bodyPr rtlCol="0"/>
          <a:lstStyle/>
          <a:p>
            <a:pPr algn="ctr" rtl="0"/>
            <a:r>
              <a:rPr lang="cs-CZ" dirty="0"/>
              <a:t>Příznivé podmínky pro obchod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10189726" cy="4343400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Obchodní aktivity podél Hedvábné stezky během dynastie </a:t>
            </a:r>
            <a:r>
              <a:rPr lang="cs-CZ" dirty="0" err="1"/>
              <a:t>Chan</a:t>
            </a:r>
            <a:r>
              <a:rPr lang="cs-CZ" dirty="0"/>
              <a:t> nebyly nepřetržité, protože je silně ovlivnily politické události v říši </a:t>
            </a:r>
            <a:r>
              <a:rPr lang="cs-CZ" dirty="0" err="1"/>
              <a:t>Chan</a:t>
            </a:r>
            <a:r>
              <a:rPr lang="cs-CZ" dirty="0"/>
              <a:t> i ve Střední Asii.</a:t>
            </a:r>
          </a:p>
          <a:p>
            <a:pPr rtl="0"/>
            <a:r>
              <a:rPr lang="cs-CZ" dirty="0"/>
              <a:t>Obzvláště příznivá byla doba od roku 90 do  roku 130, kdy velké říše měly značný vliv nad celou obchodní sítí: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err="1"/>
              <a:t>Chanská</a:t>
            </a:r>
            <a:r>
              <a:rPr lang="cs-CZ" dirty="0"/>
              <a:t> říše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 err="1"/>
              <a:t>Kušánská</a:t>
            </a:r>
            <a:r>
              <a:rPr lang="cs-CZ" dirty="0"/>
              <a:t> říše (která se rozšířila z Afghánistánu do Sin-</a:t>
            </a:r>
            <a:r>
              <a:rPr lang="cs-CZ" dirty="0" err="1"/>
              <a:t>ťiangu</a:t>
            </a:r>
            <a:r>
              <a:rPr lang="cs-CZ" dirty="0"/>
              <a:t>)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 err="1"/>
              <a:t>Parthská</a:t>
            </a:r>
            <a:r>
              <a:rPr lang="cs-CZ" dirty="0"/>
              <a:t> říše (Írán) 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cs-CZ" dirty="0"/>
              <a:t> Římská říše </a:t>
            </a:r>
          </a:p>
        </p:txBody>
      </p:sp>
    </p:spTree>
    <p:extLst>
      <p:ext uri="{BB962C8B-B14F-4D97-AF65-F5344CB8AC3E}">
        <p14:creationId xmlns:p14="http://schemas.microsoft.com/office/powerpoint/2010/main" val="11922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zemí svě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2_TF03460629" id="{E089E589-B6FB-474D-AA94-23D16E20C958}" vid="{200CD025-1375-44C8-A476-DFC294ECDA1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zemí světa</Template>
  <TotalTime>7878</TotalTime>
  <Words>681</Words>
  <Application>Microsoft Office PowerPoint</Application>
  <PresentationFormat>Vlastní</PresentationFormat>
  <Paragraphs>107</Paragraphs>
  <Slides>50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6" baseType="lpstr">
      <vt:lpstr>Arial</vt:lpstr>
      <vt:lpstr>Century Gothic</vt:lpstr>
      <vt:lpstr>Linux Libertine</vt:lpstr>
      <vt:lpstr>Times New Roman</vt:lpstr>
      <vt:lpstr>Wingdings</vt:lpstr>
      <vt:lpstr>Prezentace zemí světa</vt:lpstr>
      <vt:lpstr> Vzestup obchodu, dynastie Chan</vt:lpstr>
      <vt:lpstr>Prezentace aplikace PowerPoint</vt:lpstr>
      <vt:lpstr>Prezentace aplikace PowerPoint</vt:lpstr>
      <vt:lpstr>Proč a jak se začalo obchodovat po Hedvábné stezce</vt:lpstr>
      <vt:lpstr>Oxus</vt:lpstr>
      <vt:lpstr>Prezentace aplikace PowerPoint</vt:lpstr>
      <vt:lpstr>Prezentace aplikace PowerPoint</vt:lpstr>
      <vt:lpstr>Hérodotos</vt:lpstr>
      <vt:lpstr>Příznivé podmínky pro obchod</vt:lpstr>
      <vt:lpstr>Prezentace aplikace PowerPoint</vt:lpstr>
      <vt:lpstr>Dynastie Čchin  221-207 př. n. l.</vt:lpstr>
      <vt:lpstr>Dynastie Chan  206 př. n. l.-220 n. L.</vt:lpstr>
      <vt:lpstr>prameny</vt:lpstr>
      <vt:lpstr>Chan-šu  </vt:lpstr>
      <vt:lpstr>Klasika hor a moří </vt:lpstr>
      <vt:lpstr>Královna matka západu</vt:lpstr>
      <vt:lpstr>Prezentace aplikace PowerPoint</vt:lpstr>
      <vt:lpstr>Říše chan</vt:lpstr>
      <vt:lpstr>Kniha pěti klasik</vt:lpstr>
      <vt:lpstr>Archeologické nálezy za dynastie chan</vt:lpstr>
      <vt:lpstr>Liu Sheng</vt:lpstr>
      <vt:lpstr>Prezentace aplikace PowerPoint</vt:lpstr>
      <vt:lpstr>Hrobka lady dai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obchod</vt:lpstr>
      <vt:lpstr>Prezentace aplikace PowerPoint</vt:lpstr>
      <vt:lpstr>Čang Čchien </vt:lpstr>
      <vt:lpstr>Prezentace aplikace PowerPoint</vt:lpstr>
      <vt:lpstr>Wang Čao-ťün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Chanská dynastie až do současnosti</vt:lpstr>
      <vt:lpstr>Prezentace aplikace PowerPoint</vt:lpstr>
      <vt:lpstr>Prezentace aplikace PowerPoint</vt:lpstr>
      <vt:lpstr>Hanfu</vt:lpstr>
      <vt:lpstr>Kuchyně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Vzestup obchodu za dynastie Chan</dc:title>
  <dc:creator>Aleš Gottvald</dc:creator>
  <cp:lastModifiedBy>Natálie Gottvaldová</cp:lastModifiedBy>
  <cp:revision>142</cp:revision>
  <dcterms:created xsi:type="dcterms:W3CDTF">2021-03-07T16:28:49Z</dcterms:created>
  <dcterms:modified xsi:type="dcterms:W3CDTF">2024-04-08T12:54:36Z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