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21C2-AEE9-4F4D-BA24-B98C6EA3E44F}" type="datetimeFigureOut">
              <a:rPr lang="cs-CZ" smtClean="0"/>
              <a:t>20.02.2020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4EAB-142C-4A9C-84DF-4F68991B40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4672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21C2-AEE9-4F4D-BA24-B98C6EA3E44F}" type="datetimeFigureOut">
              <a:rPr lang="cs-CZ" smtClean="0"/>
              <a:t>20.02.2020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4EAB-142C-4A9C-84DF-4F68991B40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031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21C2-AEE9-4F4D-BA24-B98C6EA3E44F}" type="datetimeFigureOut">
              <a:rPr lang="cs-CZ" smtClean="0"/>
              <a:t>20.02.2020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4EAB-142C-4A9C-84DF-4F68991B40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531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21C2-AEE9-4F4D-BA24-B98C6EA3E44F}" type="datetimeFigureOut">
              <a:rPr lang="cs-CZ" smtClean="0"/>
              <a:t>20.02.2020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4EAB-142C-4A9C-84DF-4F68991B40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330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21C2-AEE9-4F4D-BA24-B98C6EA3E44F}" type="datetimeFigureOut">
              <a:rPr lang="cs-CZ" smtClean="0"/>
              <a:t>20.02.2020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4EAB-142C-4A9C-84DF-4F68991B40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55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21C2-AEE9-4F4D-BA24-B98C6EA3E44F}" type="datetimeFigureOut">
              <a:rPr lang="cs-CZ" smtClean="0"/>
              <a:t>20.02.2020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4EAB-142C-4A9C-84DF-4F68991B40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36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21C2-AEE9-4F4D-BA24-B98C6EA3E44F}" type="datetimeFigureOut">
              <a:rPr lang="cs-CZ" smtClean="0"/>
              <a:t>20.02.2020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4EAB-142C-4A9C-84DF-4F68991B40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401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21C2-AEE9-4F4D-BA24-B98C6EA3E44F}" type="datetimeFigureOut">
              <a:rPr lang="cs-CZ" smtClean="0"/>
              <a:t>20.02.2020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4EAB-142C-4A9C-84DF-4F68991B40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6195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21C2-AEE9-4F4D-BA24-B98C6EA3E44F}" type="datetimeFigureOut">
              <a:rPr lang="cs-CZ" smtClean="0"/>
              <a:t>20.02.2020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4EAB-142C-4A9C-84DF-4F68991B40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40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21C2-AEE9-4F4D-BA24-B98C6EA3E44F}" type="datetimeFigureOut">
              <a:rPr lang="cs-CZ" smtClean="0"/>
              <a:t>20.02.2020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4EAB-142C-4A9C-84DF-4F68991B40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721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21C2-AEE9-4F4D-BA24-B98C6EA3E44F}" type="datetimeFigureOut">
              <a:rPr lang="cs-CZ" smtClean="0"/>
              <a:t>20.02.2020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4EAB-142C-4A9C-84DF-4F68991B40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26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921C2-AEE9-4F4D-BA24-B98C6EA3E44F}" type="datetimeFigureOut">
              <a:rPr lang="cs-CZ" smtClean="0"/>
              <a:t>20.02.2020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E4EAB-142C-4A9C-84DF-4F68991B40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7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Dějiny starověkého vojenství – východní národy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Marek </a:t>
            </a:r>
            <a:r>
              <a:rPr lang="cs-CZ" dirty="0" err="1" smtClean="0"/>
              <a:t>Todorov</a:t>
            </a:r>
            <a:endParaRPr lang="cs-CZ" dirty="0" smtClean="0"/>
          </a:p>
          <a:p>
            <a:r>
              <a:rPr lang="cs-CZ" dirty="0" smtClean="0"/>
              <a:t>396307@mail.muni.cz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441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Počátky války v neolitu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Nálezů dokládající organizované násilí přibývá v období neolitu (8500-4500 př. n. l.).</a:t>
            </a:r>
          </a:p>
          <a:p>
            <a:r>
              <a:rPr lang="cs-CZ" dirty="0" smtClean="0"/>
              <a:t>Dochází k domestikaci jak rostlin tak zvířat, což vede k rozsáhlým společenským změnám a k utvoření dvou základních sociálních skupin – nomádů a usedlého obyvatelstva.</a:t>
            </a:r>
            <a:endParaRPr lang="cs-CZ" dirty="0"/>
          </a:p>
          <a:p>
            <a:r>
              <a:rPr lang="cs-CZ" dirty="0" smtClean="0"/>
              <a:t>Domestikace přináší možnost specializace části obyvatelstva, nové možnosti v logistice a ve výsledku i populační explozi.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592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Počátky války a rozvoj metalurgie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Rozvoj metalurgie vedl k militarizaci společnosti</a:t>
            </a:r>
          </a:p>
          <a:p>
            <a:r>
              <a:rPr lang="cs-CZ" dirty="0" smtClean="0"/>
              <a:t>Nejstarší měděné nálezy (ve formě jednoduchých korálků) máme z 9. tisíciletí př. n. l.</a:t>
            </a:r>
          </a:p>
          <a:p>
            <a:r>
              <a:rPr lang="cs-CZ" dirty="0" smtClean="0"/>
              <a:t>První měděná zbraň se dochovala v lokalitě </a:t>
            </a:r>
            <a:r>
              <a:rPr lang="cs-CZ" dirty="0" err="1" smtClean="0"/>
              <a:t>Can</a:t>
            </a:r>
            <a:r>
              <a:rPr lang="cs-CZ" dirty="0" smtClean="0"/>
              <a:t> Hasan v J Anatolii z 6. tisíciletí př. n. l.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72816"/>
            <a:ext cx="4126435" cy="3850189"/>
          </a:xfrm>
        </p:spPr>
      </p:pic>
    </p:spTree>
    <p:extLst>
      <p:ext uri="{BB962C8B-B14F-4D97-AF65-F5344CB8AC3E}">
        <p14:creationId xmlns:p14="http://schemas.microsoft.com/office/powerpoint/2010/main" val="130968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Počátky války a rozvoj metalurgie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Další fází ve vývoji metalurgie byl objev tavby a odlévání rudy.</a:t>
            </a:r>
          </a:p>
          <a:p>
            <a:r>
              <a:rPr lang="cs-CZ" dirty="0" smtClean="0"/>
              <a:t>Nejstarší doklady tavby rudy na Předním východě máme z oblasti </a:t>
            </a:r>
            <a:r>
              <a:rPr lang="cs-CZ" dirty="0" err="1" smtClean="0"/>
              <a:t>Catal</a:t>
            </a:r>
            <a:r>
              <a:rPr lang="cs-CZ" dirty="0" smtClean="0"/>
              <a:t> </a:t>
            </a:r>
            <a:r>
              <a:rPr lang="cs-CZ" dirty="0" err="1" smtClean="0"/>
              <a:t>Hüyük</a:t>
            </a:r>
            <a:r>
              <a:rPr lang="cs-CZ" dirty="0" smtClean="0"/>
              <a:t>, </a:t>
            </a:r>
            <a:r>
              <a:rPr lang="cs-CZ" dirty="0" err="1" smtClean="0"/>
              <a:t>Tall</a:t>
            </a:r>
            <a:r>
              <a:rPr lang="cs-CZ" dirty="0" smtClean="0"/>
              <a:t>-i-</a:t>
            </a:r>
            <a:r>
              <a:rPr lang="cs-CZ" dirty="0" err="1" smtClean="0"/>
              <a:t>Iblis</a:t>
            </a:r>
            <a:r>
              <a:rPr lang="cs-CZ" dirty="0" smtClean="0"/>
              <a:t> a Tepe </a:t>
            </a:r>
            <a:r>
              <a:rPr lang="cs-CZ" dirty="0" err="1" smtClean="0"/>
              <a:t>Ghabristan</a:t>
            </a:r>
            <a:r>
              <a:rPr lang="cs-CZ" dirty="0" smtClean="0"/>
              <a:t>, všechny spadající zhruba do přelomu 6. až 5. tisíciletí př. n. l.</a:t>
            </a:r>
          </a:p>
          <a:p>
            <a:r>
              <a:rPr lang="cs-CZ" dirty="0" smtClean="0"/>
              <a:t>Nejstarší měděná hlavice oštěpu byla nalezena v Mezopotámii na počátku 5. tisíciletí.</a:t>
            </a:r>
          </a:p>
          <a:p>
            <a:r>
              <a:rPr lang="cs-CZ" dirty="0" smtClean="0"/>
              <a:t>Častější objevy kovových předmětů mohou svědčit o postupné militarizaci společnosti, stejně tak jako k ní vedla potřeba přístupu k nalezištím kovů.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582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Počátky války a rozvoj metalurgie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Třetí fází ve vývoji předovýchodní metalurgie byl vynález bronzu (cca. 3000-2000 př. n. l.).</a:t>
            </a:r>
          </a:p>
          <a:p>
            <a:r>
              <a:rPr lang="cs-CZ" dirty="0" smtClean="0"/>
              <a:t>První doklady bronzových předmětů se dochovaly přibližně z roku 3000 př. n. l. z oblasti Sýrie.</a:t>
            </a:r>
          </a:p>
          <a:p>
            <a:r>
              <a:rPr lang="cs-CZ" dirty="0" smtClean="0"/>
              <a:t>Po celou dobu rané doby bronzové se vedle kovových zbraní objevují i zbraně kamenné. Kov byl stále doménou elit.</a:t>
            </a:r>
          </a:p>
          <a:p>
            <a:r>
              <a:rPr lang="cs-CZ" dirty="0" smtClean="0"/>
              <a:t>Výrobu bronzu v jeho počátcích značně znesnadňoval nedostatek vhodných nalezišť cínu. Většina cínu na Předním východě pocházela z oblasti dnešního Afghánistánu, což opět vedlo k posílení snah ovládnout tato naleziště jednotlivými národy.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792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C. L. CROUCH, </a:t>
            </a:r>
            <a:r>
              <a:rPr lang="cs-CZ" i="1" dirty="0" err="1" smtClean="0"/>
              <a:t>War</a:t>
            </a:r>
            <a:r>
              <a:rPr lang="cs-CZ" i="1" dirty="0" smtClean="0"/>
              <a:t> and </a:t>
            </a:r>
            <a:r>
              <a:rPr lang="cs-CZ" i="1" dirty="0" err="1" smtClean="0"/>
              <a:t>Ethics</a:t>
            </a:r>
            <a:r>
              <a:rPr lang="cs-CZ" i="1" dirty="0" smtClean="0"/>
              <a:t> in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Ancient</a:t>
            </a:r>
            <a:r>
              <a:rPr lang="cs-CZ" i="1" dirty="0" smtClean="0"/>
              <a:t> </a:t>
            </a:r>
            <a:r>
              <a:rPr lang="cs-CZ" i="1" dirty="0" err="1" smtClean="0"/>
              <a:t>Near</a:t>
            </a:r>
            <a:r>
              <a:rPr lang="cs-CZ" i="1" dirty="0" smtClean="0"/>
              <a:t> East: </a:t>
            </a:r>
            <a:r>
              <a:rPr lang="cs-CZ" i="1" dirty="0" err="1" smtClean="0"/>
              <a:t>Military</a:t>
            </a:r>
            <a:r>
              <a:rPr lang="cs-CZ" i="1" dirty="0" smtClean="0"/>
              <a:t> </a:t>
            </a:r>
            <a:r>
              <a:rPr lang="cs-CZ" i="1" dirty="0" err="1" smtClean="0"/>
              <a:t>Violence</a:t>
            </a:r>
            <a:r>
              <a:rPr lang="cs-CZ" i="1" dirty="0" smtClean="0"/>
              <a:t> in </a:t>
            </a:r>
            <a:r>
              <a:rPr lang="cs-CZ" i="1" dirty="0" err="1" smtClean="0"/>
              <a:t>Light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Cosmology</a:t>
            </a:r>
            <a:r>
              <a:rPr lang="cs-CZ" i="1" dirty="0" smtClean="0"/>
              <a:t> and </a:t>
            </a:r>
            <a:r>
              <a:rPr lang="cs-CZ" i="1" dirty="0" err="1" smtClean="0"/>
              <a:t>History</a:t>
            </a:r>
            <a:r>
              <a:rPr lang="cs-CZ" dirty="0" smtClean="0"/>
              <a:t>, New York 2009.</a:t>
            </a:r>
          </a:p>
          <a:p>
            <a:r>
              <a:rPr lang="cs-CZ" dirty="0" smtClean="0"/>
              <a:t>A. </a:t>
            </a:r>
            <a:r>
              <a:rPr lang="cs-CZ" dirty="0" smtClean="0"/>
              <a:t>FERRIL,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Origins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War</a:t>
            </a:r>
            <a:r>
              <a:rPr lang="cs-CZ" i="1" dirty="0" smtClean="0"/>
              <a:t>: </a:t>
            </a:r>
            <a:r>
              <a:rPr lang="cs-CZ" i="1" dirty="0" err="1" smtClean="0"/>
              <a:t>From</a:t>
            </a:r>
            <a:r>
              <a:rPr lang="cs-CZ" i="1" dirty="0" smtClean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Stone Age to Alexander </a:t>
            </a:r>
            <a:r>
              <a:rPr lang="cs-CZ" i="1" dirty="0" err="1" smtClean="0"/>
              <a:t>the</a:t>
            </a:r>
            <a:r>
              <a:rPr lang="cs-CZ" i="1" dirty="0" smtClean="0"/>
              <a:t> Great</a:t>
            </a:r>
            <a:r>
              <a:rPr lang="cs-CZ" dirty="0" smtClean="0"/>
              <a:t>, Colorado 1997.</a:t>
            </a:r>
          </a:p>
          <a:p>
            <a:r>
              <a:rPr lang="cs-CZ" dirty="0" smtClean="0"/>
              <a:t>B. C. HACKER, </a:t>
            </a:r>
            <a:r>
              <a:rPr lang="cs-CZ" i="1" dirty="0" err="1" smtClean="0"/>
              <a:t>Premodern</a:t>
            </a:r>
            <a:r>
              <a:rPr lang="cs-CZ" i="1" dirty="0" smtClean="0"/>
              <a:t> and </a:t>
            </a:r>
            <a:r>
              <a:rPr lang="cs-CZ" i="1" dirty="0" err="1" smtClean="0"/>
              <a:t>Nonwestern</a:t>
            </a:r>
            <a:r>
              <a:rPr lang="cs-CZ" i="1" dirty="0" smtClean="0"/>
              <a:t> </a:t>
            </a:r>
            <a:r>
              <a:rPr lang="cs-CZ" i="1" dirty="0" err="1" smtClean="0"/>
              <a:t>Military</a:t>
            </a:r>
            <a:r>
              <a:rPr lang="cs-CZ" i="1" dirty="0" smtClean="0"/>
              <a:t> </a:t>
            </a:r>
            <a:r>
              <a:rPr lang="cs-CZ" i="1" dirty="0" err="1" smtClean="0"/>
              <a:t>Institutions</a:t>
            </a:r>
            <a:r>
              <a:rPr lang="cs-CZ" i="1" dirty="0" smtClean="0"/>
              <a:t> and </a:t>
            </a:r>
            <a:r>
              <a:rPr lang="cs-CZ" i="1" dirty="0" err="1" smtClean="0"/>
              <a:t>Warfare</a:t>
            </a:r>
            <a:r>
              <a:rPr lang="cs-CZ" dirty="0" smtClean="0"/>
              <a:t>, Leiden 2003.</a:t>
            </a:r>
          </a:p>
          <a:p>
            <a:r>
              <a:rPr lang="cs-CZ" dirty="0" smtClean="0"/>
              <a:t>W. J. HAMBLIN, </a:t>
            </a:r>
            <a:r>
              <a:rPr lang="cs-CZ" i="1" dirty="0" err="1" smtClean="0"/>
              <a:t>Warfare</a:t>
            </a:r>
            <a:r>
              <a:rPr lang="cs-CZ" i="1" dirty="0" smtClean="0"/>
              <a:t> in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Ancient</a:t>
            </a:r>
            <a:r>
              <a:rPr lang="cs-CZ" i="1" dirty="0" smtClean="0"/>
              <a:t> </a:t>
            </a:r>
            <a:r>
              <a:rPr lang="cs-CZ" i="1" dirty="0" err="1" smtClean="0"/>
              <a:t>Near</a:t>
            </a:r>
            <a:r>
              <a:rPr lang="cs-CZ" i="1" dirty="0" smtClean="0"/>
              <a:t> East to 1600 BC: </a:t>
            </a:r>
            <a:r>
              <a:rPr lang="cs-CZ" i="1" dirty="0" err="1" smtClean="0"/>
              <a:t>Holy</a:t>
            </a:r>
            <a:r>
              <a:rPr lang="cs-CZ" i="1" dirty="0" smtClean="0"/>
              <a:t> </a:t>
            </a:r>
            <a:r>
              <a:rPr lang="cs-CZ" i="1" dirty="0" err="1" smtClean="0"/>
              <a:t>Warriors</a:t>
            </a:r>
            <a:r>
              <a:rPr lang="cs-CZ" i="1" dirty="0" smtClean="0"/>
              <a:t> </a:t>
            </a:r>
            <a:r>
              <a:rPr lang="cs-CZ" i="1" dirty="0" err="1" smtClean="0"/>
              <a:t>at</a:t>
            </a:r>
            <a:r>
              <a:rPr lang="cs-CZ" i="1" dirty="0" smtClean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Dawn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History</a:t>
            </a:r>
            <a:r>
              <a:rPr lang="cs-CZ" dirty="0" smtClean="0"/>
              <a:t>, </a:t>
            </a:r>
            <a:r>
              <a:rPr lang="cs-CZ" dirty="0" err="1" smtClean="0"/>
              <a:t>Abingdon</a:t>
            </a:r>
            <a:r>
              <a:rPr lang="cs-CZ" dirty="0" smtClean="0"/>
              <a:t> 2006.</a:t>
            </a:r>
          </a:p>
          <a:p>
            <a:r>
              <a:rPr lang="cs-CZ" dirty="0" smtClean="0"/>
              <a:t>N. STILLMAN, N. TALLIS, </a:t>
            </a:r>
            <a:r>
              <a:rPr lang="cs-CZ" i="1" dirty="0" err="1" smtClean="0"/>
              <a:t>Armies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Ancient</a:t>
            </a:r>
            <a:r>
              <a:rPr lang="cs-CZ" i="1" dirty="0" smtClean="0"/>
              <a:t> </a:t>
            </a:r>
            <a:r>
              <a:rPr lang="cs-CZ" i="1" dirty="0" err="1" smtClean="0"/>
              <a:t>Near</a:t>
            </a:r>
            <a:r>
              <a:rPr lang="cs-CZ" i="1" dirty="0" smtClean="0"/>
              <a:t> East 3000 BC to 539 BC</a:t>
            </a:r>
            <a:r>
              <a:rPr lang="cs-CZ" dirty="0" smtClean="0"/>
              <a:t>, </a:t>
            </a:r>
            <a:r>
              <a:rPr lang="cs-CZ" dirty="0" err="1" smtClean="0"/>
              <a:t>Worthing</a:t>
            </a:r>
            <a:r>
              <a:rPr lang="cs-CZ" dirty="0" smtClean="0"/>
              <a:t> 1984.</a:t>
            </a:r>
          </a:p>
          <a:p>
            <a:r>
              <a:rPr lang="cs-CZ" dirty="0" smtClean="0"/>
              <a:t>K. ULANOWSKI (</a:t>
            </a:r>
            <a:r>
              <a:rPr lang="cs-CZ" dirty="0" err="1" smtClean="0"/>
              <a:t>ed</a:t>
            </a:r>
            <a:r>
              <a:rPr lang="cs-CZ" dirty="0" smtClean="0"/>
              <a:t>.),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Religious</a:t>
            </a:r>
            <a:r>
              <a:rPr lang="cs-CZ" i="1" dirty="0" smtClean="0"/>
              <a:t> </a:t>
            </a:r>
            <a:r>
              <a:rPr lang="cs-CZ" i="1" dirty="0" err="1" smtClean="0"/>
              <a:t>Aspects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War</a:t>
            </a:r>
            <a:r>
              <a:rPr lang="cs-CZ" i="1" dirty="0" smtClean="0"/>
              <a:t> in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Ancient</a:t>
            </a:r>
            <a:r>
              <a:rPr lang="cs-CZ" i="1" dirty="0" smtClean="0"/>
              <a:t> </a:t>
            </a:r>
            <a:r>
              <a:rPr lang="cs-CZ" i="1" dirty="0" err="1" smtClean="0"/>
              <a:t>Near</a:t>
            </a:r>
            <a:r>
              <a:rPr lang="cs-CZ" i="1" dirty="0" smtClean="0"/>
              <a:t> East, </a:t>
            </a:r>
            <a:r>
              <a:rPr lang="cs-CZ" i="1" dirty="0" err="1" smtClean="0"/>
              <a:t>Greece</a:t>
            </a:r>
            <a:r>
              <a:rPr lang="cs-CZ" i="1" dirty="0" smtClean="0"/>
              <a:t> and Rome: </a:t>
            </a:r>
            <a:r>
              <a:rPr lang="cs-CZ" i="1" dirty="0" err="1" smtClean="0"/>
              <a:t>Ancient</a:t>
            </a:r>
            <a:r>
              <a:rPr lang="cs-CZ" i="1" dirty="0" smtClean="0"/>
              <a:t> </a:t>
            </a:r>
            <a:r>
              <a:rPr lang="cs-CZ" i="1" dirty="0" err="1" smtClean="0"/>
              <a:t>Warfare</a:t>
            </a:r>
            <a:r>
              <a:rPr lang="cs-CZ" dirty="0" smtClean="0"/>
              <a:t>, Leiden 2016.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42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Prameny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 starověkém vojenství čerpáme primárně ze 4 druhů pramenů: </a:t>
            </a:r>
          </a:p>
          <a:p>
            <a:r>
              <a:rPr lang="cs-CZ" dirty="0" smtClean="0"/>
              <a:t>1. Prameny textové povahy</a:t>
            </a:r>
          </a:p>
          <a:p>
            <a:r>
              <a:rPr lang="cs-CZ" dirty="0" smtClean="0"/>
              <a:t>2. Umělecká díla znázorňující válečné činy či výzbroj</a:t>
            </a:r>
          </a:p>
          <a:p>
            <a:r>
              <a:rPr lang="cs-CZ" dirty="0" smtClean="0"/>
              <a:t>3. Archeologické vykopávky opevněných sídlišť</a:t>
            </a:r>
          </a:p>
          <a:p>
            <a:r>
              <a:rPr lang="cs-CZ" dirty="0" smtClean="0"/>
              <a:t>4. Archeologické artefakty výzbroje a zbraní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595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Problémy textových pramenů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Úskalím práce s nimi je složitá jazyková a textová přístupnost</a:t>
            </a:r>
          </a:p>
          <a:p>
            <a:r>
              <a:rPr lang="cs-CZ" dirty="0" smtClean="0"/>
              <a:t>Nejednoznačnost významu u tehdejších výrazů a </a:t>
            </a:r>
            <a:r>
              <a:rPr lang="cs-CZ" dirty="0" smtClean="0"/>
              <a:t>pojmů – pomůckou jsou slovníky a encyklopedie (</a:t>
            </a:r>
            <a:r>
              <a:rPr lang="cs-CZ" i="1" dirty="0" smtClean="0"/>
              <a:t>Oxford </a:t>
            </a:r>
            <a:r>
              <a:rPr lang="cs-CZ" i="1" dirty="0" err="1" smtClean="0"/>
              <a:t>Encyclopedia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Archeology in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Near</a:t>
            </a:r>
            <a:r>
              <a:rPr lang="cs-CZ" i="1" dirty="0" smtClean="0"/>
              <a:t> East</a:t>
            </a:r>
            <a:r>
              <a:rPr lang="cs-CZ" dirty="0" smtClean="0"/>
              <a:t>, </a:t>
            </a:r>
            <a:r>
              <a:rPr lang="cs-CZ" dirty="0" err="1" smtClean="0"/>
              <a:t>Dictionary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Ancient</a:t>
            </a:r>
            <a:r>
              <a:rPr lang="cs-CZ" dirty="0" smtClean="0"/>
              <a:t> </a:t>
            </a:r>
            <a:r>
              <a:rPr lang="cs-CZ" dirty="0" err="1" smtClean="0"/>
              <a:t>Near</a:t>
            </a:r>
            <a:r>
              <a:rPr lang="cs-CZ" dirty="0" smtClean="0"/>
              <a:t> East)</a:t>
            </a:r>
            <a:endParaRPr lang="cs-CZ" dirty="0" smtClean="0"/>
          </a:p>
          <a:p>
            <a:r>
              <a:rPr lang="cs-CZ" dirty="0" smtClean="0"/>
              <a:t>Předchozí bod je obzvláště patrný při využití technických výrazů různého </a:t>
            </a:r>
            <a:r>
              <a:rPr lang="cs-CZ" dirty="0" smtClean="0"/>
              <a:t>druhu – například egyptský </a:t>
            </a:r>
            <a:r>
              <a:rPr lang="cs-CZ" i="1" dirty="0" err="1" smtClean="0"/>
              <a:t>imy</a:t>
            </a:r>
            <a:r>
              <a:rPr lang="cs-CZ" i="1" dirty="0" smtClean="0"/>
              <a:t>-r</a:t>
            </a:r>
            <a:endParaRPr lang="cs-CZ" i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713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Problémy </a:t>
            </a:r>
            <a:r>
              <a:rPr lang="cs-CZ" dirty="0" smtClean="0"/>
              <a:t>archeologického materiálu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Souvisejí převážně s jejich složitou interpretací – a to zejména u těch s uměleckou povahou</a:t>
            </a:r>
          </a:p>
          <a:p>
            <a:r>
              <a:rPr lang="cs-CZ" dirty="0" smtClean="0"/>
              <a:t>Idealizace – starověká díla často neznázorňovala skutečnost, ale ideální podobu.</a:t>
            </a:r>
          </a:p>
          <a:p>
            <a:r>
              <a:rPr lang="cs-CZ" dirty="0" smtClean="0"/>
              <a:t>Konceptualizace </a:t>
            </a:r>
            <a:r>
              <a:rPr lang="cs-CZ" dirty="0" smtClean="0"/>
              <a:t>– snaha </a:t>
            </a:r>
            <a:r>
              <a:rPr lang="cs-CZ" dirty="0" smtClean="0"/>
              <a:t>pochopit, co dané dílo skutečně vyjadřuje.</a:t>
            </a:r>
          </a:p>
          <a:p>
            <a:r>
              <a:rPr lang="cs-CZ" dirty="0" smtClean="0"/>
              <a:t>Anachronismy – patrné zejména v mytologických výjevech</a:t>
            </a:r>
            <a:r>
              <a:rPr lang="cs-CZ" dirty="0" smtClean="0"/>
              <a:t>. Obraz představuje archaickou skutečnost.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478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Standarta z Uru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8464993" cy="3701993"/>
          </a:xfrm>
        </p:spPr>
      </p:pic>
    </p:spTree>
    <p:extLst>
      <p:ext uri="{BB962C8B-B14F-4D97-AF65-F5344CB8AC3E}">
        <p14:creationId xmlns:p14="http://schemas.microsoft.com/office/powerpoint/2010/main" val="394286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Válka a její definice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Všeobjímající definice není na místě</a:t>
            </a:r>
          </a:p>
          <a:p>
            <a:r>
              <a:rPr lang="cs-CZ" dirty="0" smtClean="0"/>
              <a:t>Užitečnější je ptát se, s jakým modelem války budeme pracovat vzhledem k limitům našeho oboru.</a:t>
            </a:r>
          </a:p>
          <a:p>
            <a:r>
              <a:rPr lang="cs-CZ" dirty="0" smtClean="0"/>
              <a:t>Starověký člověk vnímal válku jinak než člověk moderní – válka byla jednou z možností, kterou bohové nastolovali kosmický pořádek.</a:t>
            </a:r>
          </a:p>
          <a:p>
            <a:r>
              <a:rPr lang="cs-CZ" dirty="0" smtClean="0"/>
              <a:t>Pro účely této přednášky, můžeme k válce přistupovat jako k formě </a:t>
            </a:r>
            <a:r>
              <a:rPr lang="cs-CZ" b="1" dirty="0" smtClean="0"/>
              <a:t>organizovaného </a:t>
            </a:r>
            <a:r>
              <a:rPr lang="cs-CZ" dirty="0" smtClean="0"/>
              <a:t>násilí jedné skupiny lidí na jinou skupinu lidí.</a:t>
            </a:r>
            <a:endParaRPr lang="cs-CZ" b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30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Počátky války v lidských dějinách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Z historického hlediska je směrodatné ptát se, jaké máme prameny dokazující přítomnost válečných konfliktů.</a:t>
            </a:r>
          </a:p>
          <a:p>
            <a:r>
              <a:rPr lang="cs-CZ" dirty="0" smtClean="0"/>
              <a:t>Umění </a:t>
            </a:r>
            <a:r>
              <a:rPr lang="cs-CZ" dirty="0"/>
              <a:t>znázorňující boj, nálezy </a:t>
            </a:r>
            <a:r>
              <a:rPr lang="cs-CZ" dirty="0" smtClean="0"/>
              <a:t>zbraní, kosterní </a:t>
            </a:r>
            <a:r>
              <a:rPr lang="cs-CZ" dirty="0"/>
              <a:t>pozůstatky s patrnými </a:t>
            </a:r>
            <a:r>
              <a:rPr lang="cs-CZ" dirty="0" smtClean="0"/>
              <a:t>zraněními od </a:t>
            </a:r>
            <a:r>
              <a:rPr lang="cs-CZ" dirty="0"/>
              <a:t>zbraní a systémy </a:t>
            </a:r>
            <a:r>
              <a:rPr lang="cs-CZ" dirty="0" smtClean="0"/>
              <a:t>opevnění.</a:t>
            </a:r>
            <a:endParaRPr lang="cs-CZ" dirty="0" smtClean="0"/>
          </a:p>
          <a:p>
            <a:r>
              <a:rPr lang="cs-CZ" dirty="0" smtClean="0"/>
              <a:t>Nálezy zbraní i kosterní pozůstatky je nutné brát s rezervou – výskyt obojího nezaručuje, že v oblasti docházelo k válečným konfliktům.</a:t>
            </a:r>
          </a:p>
          <a:p>
            <a:r>
              <a:rPr lang="cs-CZ" dirty="0" smtClean="0"/>
              <a:t>Nálezů tohoto typu je až do období pozdního neolitu velmi málo, např. lokalita </a:t>
            </a:r>
            <a:r>
              <a:rPr lang="cs-CZ" dirty="0" err="1" smtClean="0"/>
              <a:t>Jebel</a:t>
            </a:r>
            <a:r>
              <a:rPr lang="cs-CZ" dirty="0" smtClean="0"/>
              <a:t> </a:t>
            </a:r>
            <a:r>
              <a:rPr lang="cs-CZ" dirty="0" err="1" smtClean="0"/>
              <a:t>Sahaba</a:t>
            </a:r>
            <a:r>
              <a:rPr lang="cs-CZ" dirty="0" smtClean="0"/>
              <a:t> v S Súdánu, kde se nalezly masové hroby staré cca. 11 tisíc let.</a:t>
            </a:r>
          </a:p>
          <a:p>
            <a:r>
              <a:rPr lang="cs-CZ" dirty="0" smtClean="0"/>
              <a:t>Nejstarší opevnění známe naopak z Jericha (cca. 7000 př. n. l.), </a:t>
            </a:r>
            <a:r>
              <a:rPr lang="cs-CZ" dirty="0" err="1" smtClean="0"/>
              <a:t>Catal</a:t>
            </a:r>
            <a:r>
              <a:rPr lang="cs-CZ" dirty="0" smtClean="0"/>
              <a:t> </a:t>
            </a:r>
            <a:r>
              <a:rPr lang="cs-CZ" dirty="0" err="1" smtClean="0"/>
              <a:t>Hüyük</a:t>
            </a:r>
            <a:r>
              <a:rPr lang="cs-CZ" dirty="0" smtClean="0"/>
              <a:t>, </a:t>
            </a:r>
            <a:r>
              <a:rPr lang="cs-CZ" dirty="0" err="1" smtClean="0"/>
              <a:t>Asikli</a:t>
            </a:r>
            <a:r>
              <a:rPr lang="cs-CZ" dirty="0" smtClean="0"/>
              <a:t> </a:t>
            </a:r>
            <a:r>
              <a:rPr lang="cs-CZ" dirty="0" err="1" smtClean="0"/>
              <a:t>Hüyük</a:t>
            </a:r>
            <a:r>
              <a:rPr lang="cs-CZ" dirty="0" smtClean="0"/>
              <a:t>, </a:t>
            </a:r>
            <a:r>
              <a:rPr lang="cs-CZ" dirty="0" err="1" smtClean="0"/>
              <a:t>Kurucay</a:t>
            </a:r>
            <a:r>
              <a:rPr lang="cs-CZ" dirty="0" smtClean="0"/>
              <a:t> </a:t>
            </a:r>
            <a:r>
              <a:rPr lang="cs-CZ" dirty="0" err="1" smtClean="0"/>
              <a:t>Hüyük</a:t>
            </a:r>
            <a:r>
              <a:rPr lang="cs-CZ" dirty="0" smtClean="0"/>
              <a:t> (7.-6. tisíciletí př. n. l.)</a:t>
            </a:r>
          </a:p>
        </p:txBody>
      </p:sp>
    </p:spTree>
    <p:extLst>
      <p:ext uri="{BB962C8B-B14F-4D97-AF65-F5344CB8AC3E}">
        <p14:creationId xmlns:p14="http://schemas.microsoft.com/office/powerpoint/2010/main" val="163792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Jericho, </a:t>
            </a:r>
            <a:r>
              <a:rPr lang="cs-CZ" dirty="0" err="1" smtClean="0"/>
              <a:t>Catal</a:t>
            </a:r>
            <a:r>
              <a:rPr lang="cs-CZ" dirty="0" smtClean="0"/>
              <a:t> </a:t>
            </a:r>
            <a:r>
              <a:rPr lang="cs-CZ" dirty="0" err="1" smtClean="0"/>
              <a:t>Hüyük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5907"/>
            <a:ext cx="4038600" cy="4034549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36912"/>
            <a:ext cx="4388296" cy="2340425"/>
          </a:xfrm>
        </p:spPr>
      </p:pic>
    </p:spTree>
    <p:extLst>
      <p:ext uri="{BB962C8B-B14F-4D97-AF65-F5344CB8AC3E}">
        <p14:creationId xmlns:p14="http://schemas.microsoft.com/office/powerpoint/2010/main" val="82481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818</Words>
  <Application>Microsoft Office PowerPoint</Application>
  <PresentationFormat>Předvádění na obrazovce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Dějiny starověkého vojenství – východní národy</vt:lpstr>
      <vt:lpstr>Literatura</vt:lpstr>
      <vt:lpstr>Prameny</vt:lpstr>
      <vt:lpstr> Problémy textových pramenů</vt:lpstr>
      <vt:lpstr>Problémy archeologického materiálu</vt:lpstr>
      <vt:lpstr>Standarta z Uru</vt:lpstr>
      <vt:lpstr>Válka a její definice</vt:lpstr>
      <vt:lpstr>Počátky války v lidských dějinách</vt:lpstr>
      <vt:lpstr>Jericho, Catal Hüyük</vt:lpstr>
      <vt:lpstr>Počátky války v neolitu</vt:lpstr>
      <vt:lpstr>Počátky války a rozvoj metalurgie</vt:lpstr>
      <vt:lpstr>Počátky války a rozvoj metalurgie</vt:lpstr>
      <vt:lpstr>Počátky války a rozvoj metalurgie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Dějiny</dc:title>
  <dc:creator>Marek Todorov</dc:creator>
  <cp:lastModifiedBy>Marek Todorov</cp:lastModifiedBy>
  <cp:revision>24</cp:revision>
  <dcterms:created xsi:type="dcterms:W3CDTF">2020-02-19T19:27:59Z</dcterms:created>
  <dcterms:modified xsi:type="dcterms:W3CDTF">2020-02-20T14:06:50Z</dcterms:modified>
</cp:coreProperties>
</file>