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dorov" userId="30006321e24f1a89" providerId="LiveId" clId="{009BD725-0F93-4135-9C49-F933FC0722A8}"/>
    <pc:docChg chg="custSel modSld">
      <pc:chgData name="Marek Todorov" userId="30006321e24f1a89" providerId="LiveId" clId="{009BD725-0F93-4135-9C49-F933FC0722A8}" dt="2022-03-01T14:29:36.658" v="29" actId="20577"/>
      <pc:docMkLst>
        <pc:docMk/>
      </pc:docMkLst>
      <pc:sldChg chg="modSp mod">
        <pc:chgData name="Marek Todorov" userId="30006321e24f1a89" providerId="LiveId" clId="{009BD725-0F93-4135-9C49-F933FC0722A8}" dt="2022-03-01T14:29:36.658" v="29" actId="20577"/>
        <pc:sldMkLst>
          <pc:docMk/>
          <pc:sldMk cId="3797286619" sldId="280"/>
        </pc:sldMkLst>
        <pc:spChg chg="mod">
          <ac:chgData name="Marek Todorov" userId="30006321e24f1a89" providerId="LiveId" clId="{009BD725-0F93-4135-9C49-F933FC0722A8}" dt="2022-03-01T14:29:36.658" v="29" actId="20577"/>
          <ac:spMkLst>
            <pc:docMk/>
            <pc:sldMk cId="3797286619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4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5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9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9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6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6DE6-1BBA-4ACC-8C81-1E7DA2DD9BDE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Asyrská říše a její vojenská 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85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Tiglath-pileser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Válečná tažení </a:t>
            </a:r>
            <a:r>
              <a:rPr lang="cs-CZ" dirty="0" err="1"/>
              <a:t>Tiglath-pilesera</a:t>
            </a:r>
            <a:r>
              <a:rPr lang="cs-CZ" dirty="0"/>
              <a:t> předpokládaly přítomnost dobře organizovaného vojska, podle pramenů začal </a:t>
            </a:r>
            <a:r>
              <a:rPr lang="cs-CZ" dirty="0" err="1"/>
              <a:t>Tiglath-pileser</a:t>
            </a:r>
            <a:r>
              <a:rPr lang="cs-CZ" dirty="0"/>
              <a:t> klást důraz na válečné vozy:</a:t>
            </a:r>
          </a:p>
          <a:p>
            <a:r>
              <a:rPr lang="cs-CZ" i="1" dirty="0"/>
              <a:t>“I had in </a:t>
            </a:r>
            <a:r>
              <a:rPr lang="cs-CZ" i="1" dirty="0" err="1"/>
              <a:t>harness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forces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my </a:t>
            </a:r>
            <a:r>
              <a:rPr lang="cs-CZ" i="1" dirty="0" err="1"/>
              <a:t>land</a:t>
            </a:r>
            <a:r>
              <a:rPr lang="cs-CZ" i="1" dirty="0"/>
              <a:t> more </a:t>
            </a:r>
            <a:r>
              <a:rPr lang="cs-CZ" i="1" dirty="0" err="1"/>
              <a:t>chariots</a:t>
            </a:r>
            <a:r>
              <a:rPr lang="cs-CZ" i="1" dirty="0"/>
              <a:t> and </a:t>
            </a:r>
            <a:r>
              <a:rPr lang="cs-CZ" i="1" dirty="0" err="1"/>
              <a:t>teams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horses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ever</a:t>
            </a:r>
            <a:r>
              <a:rPr lang="cs-CZ" i="1" dirty="0"/>
              <a:t> </a:t>
            </a:r>
            <a:r>
              <a:rPr lang="cs-CZ" i="1" dirty="0" err="1"/>
              <a:t>before</a:t>
            </a:r>
            <a:r>
              <a:rPr lang="cs-CZ" i="1" dirty="0"/>
              <a:t>. To </a:t>
            </a:r>
            <a:r>
              <a:rPr lang="cs-CZ" i="1" dirty="0" err="1"/>
              <a:t>Assyria</a:t>
            </a:r>
            <a:r>
              <a:rPr lang="cs-CZ" i="1" dirty="0"/>
              <a:t> I </a:t>
            </a:r>
            <a:r>
              <a:rPr lang="cs-CZ" i="1" dirty="0" err="1"/>
              <a:t>added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 and to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 I </a:t>
            </a:r>
            <a:r>
              <a:rPr lang="cs-CZ" i="1" dirty="0" err="1"/>
              <a:t>added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.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contentment</a:t>
            </a:r>
            <a:r>
              <a:rPr lang="cs-CZ" i="1" dirty="0"/>
              <a:t> to my </a:t>
            </a:r>
            <a:r>
              <a:rPr lang="cs-CZ" i="1" dirty="0" err="1"/>
              <a:t>people</a:t>
            </a:r>
            <a:r>
              <a:rPr lang="cs-CZ" i="1" dirty="0"/>
              <a:t> (and) </a:t>
            </a:r>
            <a:r>
              <a:rPr lang="cs-CZ" i="1" dirty="0" err="1"/>
              <a:t>provided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secure</a:t>
            </a:r>
            <a:r>
              <a:rPr lang="cs-CZ" i="1" dirty="0"/>
              <a:t> </a:t>
            </a:r>
            <a:r>
              <a:rPr lang="cs-CZ" i="1" dirty="0" err="1"/>
              <a:t>abode</a:t>
            </a:r>
            <a:r>
              <a:rPr lang="cs-CZ" i="1" dirty="0"/>
              <a:t>”</a:t>
            </a:r>
          </a:p>
          <a:p>
            <a:r>
              <a:rPr lang="cs-CZ" dirty="0"/>
              <a:t>Využil je i v obnovených bojích s Babylonem:</a:t>
            </a:r>
          </a:p>
          <a:p>
            <a:r>
              <a:rPr lang="cs-CZ" i="1" dirty="0"/>
              <a:t>„King </a:t>
            </a:r>
            <a:r>
              <a:rPr lang="cs-CZ" i="1" dirty="0" err="1"/>
              <a:t>Tiglath-pileser</a:t>
            </a:r>
            <a:r>
              <a:rPr lang="cs-CZ" i="1" dirty="0"/>
              <a:t> (I)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twice</a:t>
            </a:r>
            <a:r>
              <a:rPr lang="cs-CZ" i="1" dirty="0"/>
              <a:t> </a:t>
            </a:r>
            <a:r>
              <a:rPr lang="cs-CZ" i="1" dirty="0" err="1"/>
              <a:t>drew</a:t>
            </a:r>
            <a:r>
              <a:rPr lang="cs-CZ" i="1" dirty="0"/>
              <a:t> up </a:t>
            </a:r>
            <a:r>
              <a:rPr lang="cs-CZ" i="1" dirty="0" err="1"/>
              <a:t>chariots</a:t>
            </a:r>
            <a:r>
              <a:rPr lang="cs-CZ" i="1" dirty="0"/>
              <a:t>, as many as </a:t>
            </a:r>
            <a:r>
              <a:rPr lang="cs-CZ" i="1" dirty="0" err="1"/>
              <a:t>there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,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Zab</a:t>
            </a:r>
            <a:r>
              <a:rPr lang="cs-CZ" i="1" dirty="0"/>
              <a:t>, </a:t>
            </a:r>
            <a:r>
              <a:rPr lang="cs-CZ" i="1" dirty="0" err="1"/>
              <a:t>facing</a:t>
            </a:r>
            <a:r>
              <a:rPr lang="cs-CZ" i="1" dirty="0"/>
              <a:t> </a:t>
            </a:r>
            <a:r>
              <a:rPr lang="cs-CZ" i="1" dirty="0" err="1"/>
              <a:t>Ahhizuhhina</a:t>
            </a:r>
            <a:r>
              <a:rPr lang="cs-CZ" i="1" dirty="0"/>
              <a:t>, in line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(</a:t>
            </a:r>
            <a:r>
              <a:rPr lang="cs-CZ" i="1" dirty="0" err="1"/>
              <a:t>against</a:t>
            </a:r>
            <a:r>
              <a:rPr lang="cs-CZ" i="1" dirty="0"/>
              <a:t>) King </a:t>
            </a:r>
            <a:r>
              <a:rPr lang="cs-CZ" i="1" dirty="0" err="1"/>
              <a:t>Marduk-nadin-ahhe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second </a:t>
            </a:r>
            <a:r>
              <a:rPr lang="cs-CZ" i="1" dirty="0" err="1"/>
              <a:t>year</a:t>
            </a:r>
            <a:r>
              <a:rPr lang="cs-CZ" i="1" dirty="0"/>
              <a:t>, he </a:t>
            </a:r>
            <a:r>
              <a:rPr lang="cs-CZ" i="1" dirty="0" err="1"/>
              <a:t>defeated</a:t>
            </a:r>
            <a:r>
              <a:rPr lang="cs-CZ" i="1" dirty="0"/>
              <a:t> (</a:t>
            </a:r>
            <a:r>
              <a:rPr lang="cs-CZ" i="1" dirty="0" err="1"/>
              <a:t>him</a:t>
            </a:r>
            <a:r>
              <a:rPr lang="cs-CZ" i="1" dirty="0"/>
              <a:t>)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Gurmarritu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up-</a:t>
            </a:r>
            <a:r>
              <a:rPr lang="cs-CZ" i="1" dirty="0" err="1"/>
              <a:t>river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Akkad</a:t>
            </a:r>
            <a:r>
              <a:rPr lang="cs-CZ" i="1" dirty="0"/>
              <a:t>. He </a:t>
            </a:r>
            <a:r>
              <a:rPr lang="cs-CZ" i="1" dirty="0" err="1"/>
              <a:t>too</a:t>
            </a:r>
            <a:r>
              <a:rPr lang="cs-CZ" i="1" dirty="0"/>
              <a:t>[k] </a:t>
            </a:r>
            <a:r>
              <a:rPr lang="cs-CZ" i="1" dirty="0" err="1"/>
              <a:t>Duur-Kurigalzu</a:t>
            </a:r>
            <a:r>
              <a:rPr lang="cs-CZ" i="1" dirty="0"/>
              <a:t>, </a:t>
            </a:r>
            <a:r>
              <a:rPr lang="cs-CZ" i="1" dirty="0" err="1"/>
              <a:t>Sippar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Šamaš</a:t>
            </a:r>
            <a:r>
              <a:rPr lang="cs-CZ" i="1" dirty="0"/>
              <a:t>, </a:t>
            </a:r>
            <a:r>
              <a:rPr lang="cs-CZ" i="1" dirty="0" err="1"/>
              <a:t>Sippar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Annunıtu</a:t>
            </a:r>
            <a:r>
              <a:rPr lang="cs-CZ" i="1" dirty="0"/>
              <a:t>, Babylon, and </a:t>
            </a:r>
            <a:r>
              <a:rPr lang="cs-CZ" i="1" dirty="0" err="1"/>
              <a:t>Upû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grea</a:t>
            </a:r>
            <a:r>
              <a:rPr lang="cs-CZ" i="1" dirty="0"/>
              <a:t>[t] </a:t>
            </a:r>
            <a:r>
              <a:rPr lang="cs-CZ" i="1" dirty="0" err="1"/>
              <a:t>holy</a:t>
            </a:r>
            <a:r>
              <a:rPr lang="cs-CZ" i="1" dirty="0"/>
              <a:t> </a:t>
            </a:r>
            <a:r>
              <a:rPr lang="cs-CZ" i="1" dirty="0" err="1"/>
              <a:t>cities</a:t>
            </a:r>
            <a:r>
              <a:rPr lang="cs-CZ" i="1" dirty="0"/>
              <a:t>,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citadels</a:t>
            </a:r>
            <a:r>
              <a:rPr lang="cs-CZ" i="1" dirty="0"/>
              <a:t>. At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, he </a:t>
            </a:r>
            <a:r>
              <a:rPr lang="cs-CZ" i="1" dirty="0" err="1"/>
              <a:t>pi</a:t>
            </a:r>
            <a:r>
              <a:rPr lang="cs-CZ" i="1" dirty="0"/>
              <a:t>[</a:t>
            </a:r>
            <a:r>
              <a:rPr lang="cs-CZ" i="1" dirty="0" err="1"/>
              <a:t>llaged</a:t>
            </a:r>
            <a:r>
              <a:rPr lang="cs-CZ" i="1" dirty="0"/>
              <a:t>] </a:t>
            </a:r>
            <a:r>
              <a:rPr lang="cs-CZ" i="1" dirty="0" err="1"/>
              <a:t>Ugarsa</a:t>
            </a:r>
            <a:r>
              <a:rPr lang="cs-CZ" i="1" dirty="0"/>
              <a:t>[</a:t>
            </a:r>
            <a:r>
              <a:rPr lang="cs-CZ" i="1" dirty="0" err="1"/>
              <a:t>llu</a:t>
            </a:r>
            <a:r>
              <a:rPr lang="cs-CZ" i="1" dirty="0"/>
              <a:t>] as far as </a:t>
            </a:r>
            <a:r>
              <a:rPr lang="cs-CZ" i="1" dirty="0" err="1"/>
              <a:t>Lubda</a:t>
            </a:r>
            <a:r>
              <a:rPr lang="cs-CZ" i="1" dirty="0"/>
              <a:t>. [He </a:t>
            </a:r>
            <a:r>
              <a:rPr lang="cs-CZ" i="1" dirty="0" err="1"/>
              <a:t>governed</a:t>
            </a:r>
            <a:r>
              <a:rPr lang="cs-CZ" i="1" dirty="0"/>
              <a:t>] </a:t>
            </a:r>
            <a:r>
              <a:rPr lang="cs-CZ" i="1" dirty="0" err="1"/>
              <a:t>Suhhu</a:t>
            </a:r>
            <a:r>
              <a:rPr lang="cs-CZ" i="1" dirty="0"/>
              <a:t> in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entirety</a:t>
            </a:r>
            <a:r>
              <a:rPr lang="cs-CZ" i="1" dirty="0"/>
              <a:t> as far as </a:t>
            </a:r>
            <a:r>
              <a:rPr lang="cs-CZ" i="1" dirty="0" err="1"/>
              <a:t>Rapiqu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1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Aššur</a:t>
            </a:r>
            <a:r>
              <a:rPr lang="cs-CZ" dirty="0"/>
              <a:t>-bel-kala (1073-1056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 smrti </a:t>
            </a:r>
            <a:r>
              <a:rPr lang="cs-CZ" dirty="0" err="1"/>
              <a:t>Tiglath-pilesera</a:t>
            </a:r>
            <a:r>
              <a:rPr lang="cs-CZ" dirty="0"/>
              <a:t> se začíná prohlubovat krize </a:t>
            </a:r>
            <a:r>
              <a:rPr lang="cs-CZ" dirty="0" err="1"/>
              <a:t>Středoasyrské</a:t>
            </a:r>
            <a:r>
              <a:rPr lang="cs-CZ" dirty="0"/>
              <a:t> říše.</a:t>
            </a:r>
          </a:p>
          <a:p>
            <a:r>
              <a:rPr lang="cs-CZ" dirty="0"/>
              <a:t>Panovník </a:t>
            </a:r>
            <a:r>
              <a:rPr lang="cs-CZ" dirty="0" err="1"/>
              <a:t>Aššur</a:t>
            </a:r>
            <a:r>
              <a:rPr lang="cs-CZ" dirty="0"/>
              <a:t>-bel-kala již neměl dostatek sil na řešení sporů s Babylonem vojenskou cestou a raději volí diplomacii:</a:t>
            </a:r>
          </a:p>
          <a:p>
            <a:r>
              <a:rPr lang="cs-CZ" i="1" dirty="0"/>
              <a:t>„In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Aššur</a:t>
            </a:r>
            <a:r>
              <a:rPr lang="cs-CZ" i="1" dirty="0"/>
              <a:t>-bel-kala [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], </a:t>
            </a:r>
            <a:r>
              <a:rPr lang="cs-CZ" i="1" dirty="0" err="1"/>
              <a:t>Marduk-šapik-zeri</a:t>
            </a:r>
            <a:r>
              <a:rPr lang="cs-CZ" i="1" dirty="0"/>
              <a:t> (</a:t>
            </a:r>
            <a:r>
              <a:rPr lang="cs-CZ" i="1" dirty="0" err="1"/>
              <a:t>was</a:t>
            </a:r>
            <a:r>
              <a:rPr lang="cs-CZ" i="1" dirty="0"/>
              <a:t>)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</a:t>
            </a:r>
            <a:r>
              <a:rPr lang="cs-CZ" i="1" dirty="0"/>
              <a:t>[</a:t>
            </a:r>
            <a:r>
              <a:rPr lang="cs-CZ" i="1" dirty="0" err="1"/>
              <a:t>niaš</a:t>
            </a:r>
            <a:r>
              <a:rPr lang="cs-CZ" i="1" dirty="0"/>
              <a:t>].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conclud</a:t>
            </a:r>
            <a:r>
              <a:rPr lang="cs-CZ" i="1" dirty="0"/>
              <a:t>[</a:t>
            </a:r>
            <a:r>
              <a:rPr lang="cs-CZ" i="1" dirty="0" err="1"/>
              <a:t>ed</a:t>
            </a:r>
            <a:r>
              <a:rPr lang="cs-CZ" i="1" dirty="0"/>
              <a:t>] a </a:t>
            </a:r>
            <a:r>
              <a:rPr lang="cs-CZ" i="1" dirty="0" err="1"/>
              <a:t>mutual</a:t>
            </a:r>
            <a:r>
              <a:rPr lang="cs-CZ" i="1" dirty="0"/>
              <a:t> </a:t>
            </a:r>
            <a:r>
              <a:rPr lang="cs-CZ" i="1" dirty="0" err="1"/>
              <a:t>agreement</a:t>
            </a:r>
            <a:r>
              <a:rPr lang="cs-CZ" i="1" dirty="0"/>
              <a:t> and a </a:t>
            </a:r>
            <a:r>
              <a:rPr lang="cs-CZ" i="1" dirty="0" err="1"/>
              <a:t>tota</a:t>
            </a:r>
            <a:r>
              <a:rPr lang="cs-CZ" i="1" dirty="0"/>
              <a:t>[l] </a:t>
            </a:r>
            <a:r>
              <a:rPr lang="cs-CZ" i="1" dirty="0" err="1"/>
              <a:t>peace</a:t>
            </a:r>
            <a:r>
              <a:rPr lang="cs-CZ" i="1" dirty="0"/>
              <a:t>.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Aššur-be</a:t>
            </a:r>
            <a:r>
              <a:rPr lang="cs-CZ" i="1" dirty="0"/>
              <a:t>[l]-kala [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], </a:t>
            </a:r>
            <a:r>
              <a:rPr lang="cs-CZ" i="1" dirty="0" err="1"/>
              <a:t>Marduk-šapik-zeri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, </a:t>
            </a:r>
            <a:r>
              <a:rPr lang="cs-CZ" i="1" dirty="0" err="1"/>
              <a:t>die</a:t>
            </a:r>
            <a:r>
              <a:rPr lang="cs-CZ" i="1" dirty="0"/>
              <a:t>[d]. He </a:t>
            </a:r>
            <a:r>
              <a:rPr lang="cs-CZ" i="1" dirty="0" err="1"/>
              <a:t>imposed</a:t>
            </a:r>
            <a:r>
              <a:rPr lang="cs-CZ" i="1" dirty="0"/>
              <a:t> (on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Babylonians</a:t>
            </a:r>
            <a:r>
              <a:rPr lang="cs-CZ" i="1" dirty="0"/>
              <a:t>) </a:t>
            </a:r>
            <a:r>
              <a:rPr lang="cs-CZ" i="1" dirty="0" err="1"/>
              <a:t>Adad-aplaiddina</a:t>
            </a:r>
            <a:r>
              <a:rPr lang="cs-CZ" i="1" dirty="0"/>
              <a:t>, son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Esagil-šadûni</a:t>
            </a:r>
            <a:r>
              <a:rPr lang="cs-CZ" i="1" dirty="0"/>
              <a:t>, son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nobody</a:t>
            </a:r>
            <a:r>
              <a:rPr lang="cs-CZ" i="1" dirty="0"/>
              <a:t>, as king. King </a:t>
            </a:r>
            <a:r>
              <a:rPr lang="cs-CZ" i="1" dirty="0" err="1"/>
              <a:t>Aššur</a:t>
            </a:r>
            <a:r>
              <a:rPr lang="cs-CZ" i="1" dirty="0"/>
              <a:t>-bel-kala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married</a:t>
            </a:r>
            <a:r>
              <a:rPr lang="cs-CZ" i="1" dirty="0"/>
              <a:t> a </a:t>
            </a:r>
            <a:r>
              <a:rPr lang="cs-CZ" i="1" dirty="0" err="1"/>
              <a:t>daughter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Adad</a:t>
            </a:r>
            <a:r>
              <a:rPr lang="cs-CZ" i="1" dirty="0"/>
              <a:t> </a:t>
            </a:r>
            <a:r>
              <a:rPr lang="cs-CZ" i="1" dirty="0" err="1"/>
              <a:t>apla-iddina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Karduniass</a:t>
            </a:r>
            <a:r>
              <a:rPr lang="cs-CZ" i="1" dirty="0"/>
              <a:t> and to[ok] her to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her </a:t>
            </a:r>
            <a:r>
              <a:rPr lang="cs-CZ" i="1" dirty="0" err="1"/>
              <a:t>massive</a:t>
            </a:r>
            <a:r>
              <a:rPr lang="cs-CZ" i="1" dirty="0"/>
              <a:t> </a:t>
            </a:r>
            <a:r>
              <a:rPr lang="cs-CZ" i="1" dirty="0" err="1"/>
              <a:t>dowry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peoples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and </a:t>
            </a:r>
            <a:r>
              <a:rPr lang="cs-CZ" i="1" dirty="0" err="1"/>
              <a:t>Karduniass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together</a:t>
            </a:r>
            <a:r>
              <a:rPr lang="cs-CZ" i="1" dirty="0"/>
              <a:t>.“</a:t>
            </a:r>
          </a:p>
          <a:p>
            <a:r>
              <a:rPr lang="cs-CZ" dirty="0" err="1"/>
              <a:t>Aššur</a:t>
            </a:r>
            <a:r>
              <a:rPr lang="cs-CZ" dirty="0"/>
              <a:t>-bel-kala byl ještě schopným vládce i po vojenské stránce, víme například o jeho výpravách k jezeru Van nebo na západ ke Středozemnímu moři.</a:t>
            </a:r>
          </a:p>
          <a:p>
            <a:r>
              <a:rPr lang="cs-CZ" dirty="0"/>
              <a:t>Jeho nástupci již neměli takové štěstí a Asyrská říše se propadá do více než 100 let dlouhé krize.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28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období </a:t>
            </a:r>
            <a:r>
              <a:rPr lang="cs-CZ" dirty="0" err="1"/>
              <a:t>Středoasyrské</a:t>
            </a:r>
            <a:r>
              <a:rPr lang="cs-CZ" dirty="0"/>
              <a:t> říše prozatím nemůžeme mluvit o stálé armádě v pravém slova smyslu.</a:t>
            </a:r>
          </a:p>
          <a:p>
            <a:r>
              <a:rPr lang="cs-CZ" dirty="0"/>
              <a:t>Velení vojska zajišťovali úředníci i s civilními povinnostmi: </a:t>
            </a:r>
            <a:r>
              <a:rPr lang="cs-CZ" i="1" dirty="0" err="1"/>
              <a:t>sukkalu</a:t>
            </a:r>
            <a:r>
              <a:rPr lang="cs-CZ" i="1" dirty="0"/>
              <a:t>, </a:t>
            </a:r>
            <a:r>
              <a:rPr lang="cs-CZ" i="1" dirty="0" err="1"/>
              <a:t>tartennu</a:t>
            </a:r>
            <a:r>
              <a:rPr lang="cs-CZ" i="1" dirty="0"/>
              <a:t>, </a:t>
            </a:r>
            <a:r>
              <a:rPr lang="cs-CZ" i="1" dirty="0" err="1"/>
              <a:t>nagiru</a:t>
            </a:r>
            <a:r>
              <a:rPr lang="cs-CZ" i="1" dirty="0"/>
              <a:t>, rab </a:t>
            </a:r>
            <a:r>
              <a:rPr lang="cs-CZ" i="1" dirty="0" err="1"/>
              <a:t>šaqe</a:t>
            </a:r>
            <a:r>
              <a:rPr lang="cs-CZ" dirty="0"/>
              <a:t>.</a:t>
            </a:r>
          </a:p>
          <a:p>
            <a:r>
              <a:rPr lang="cs-CZ" dirty="0"/>
              <a:t>Většina vojska rekrutována pouze v případě potřeby.</a:t>
            </a:r>
          </a:p>
          <a:p>
            <a:r>
              <a:rPr lang="cs-CZ" dirty="0"/>
              <a:t>Existence zvláštního typu žoldnéřských jednotek, najímaných zejména pro specifické úkony.</a:t>
            </a:r>
          </a:p>
        </p:txBody>
      </p:sp>
    </p:spTree>
    <p:extLst>
      <p:ext uri="{BB962C8B-B14F-4D97-AF65-F5344CB8AC3E}">
        <p14:creationId xmlns:p14="http://schemas.microsoft.com/office/powerpoint/2010/main" val="133450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Regulerní</a:t>
            </a:r>
            <a:r>
              <a:rPr lang="cs-CZ" dirty="0"/>
              <a:t> vojsko označováno jako </a:t>
            </a:r>
            <a:r>
              <a:rPr lang="cs-CZ" i="1" dirty="0" err="1"/>
              <a:t>huradu</a:t>
            </a:r>
            <a:r>
              <a:rPr lang="cs-CZ" i="1" dirty="0"/>
              <a:t>,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huradu</a:t>
            </a:r>
            <a:r>
              <a:rPr lang="cs-CZ" i="1" dirty="0"/>
              <a:t>.</a:t>
            </a:r>
          </a:p>
          <a:p>
            <a:r>
              <a:rPr lang="cs-CZ" dirty="0"/>
              <a:t>Existence i jiného, pravděpodobně profesionálněji cvičeného vojska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dirty="0"/>
              <a:t>.</a:t>
            </a:r>
          </a:p>
          <a:p>
            <a:r>
              <a:rPr lang="cs-CZ" dirty="0"/>
              <a:t>Nevíme přesný rozdíl mezi oběma typy vojsk, ale je pravděpodobné, že pod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dirty="0"/>
              <a:t> spadaly jednotky potřebující delší výcvik (lučištníci, jezdci na válečných vozech)</a:t>
            </a:r>
          </a:p>
        </p:txBody>
      </p:sp>
    </p:spTree>
    <p:extLst>
      <p:ext uri="{BB962C8B-B14F-4D97-AF65-F5344CB8AC3E}">
        <p14:creationId xmlns:p14="http://schemas.microsoft.com/office/powerpoint/2010/main" val="237562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Pěchota byla pravděpodobně </a:t>
            </a:r>
            <a:r>
              <a:rPr lang="cs-CZ" dirty="0" err="1"/>
              <a:t>součastí</a:t>
            </a:r>
            <a:r>
              <a:rPr lang="cs-CZ" dirty="0"/>
              <a:t> </a:t>
            </a:r>
            <a:r>
              <a:rPr lang="cs-CZ" i="1" dirty="0" err="1"/>
              <a:t>huradu</a:t>
            </a:r>
            <a:r>
              <a:rPr lang="cs-CZ" dirty="0"/>
              <a:t>.</a:t>
            </a:r>
          </a:p>
          <a:p>
            <a:r>
              <a:rPr lang="cs-CZ" dirty="0"/>
              <a:t>Pěchota se dále dělila na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kakke</a:t>
            </a:r>
            <a:r>
              <a:rPr lang="cs-CZ" i="1" dirty="0"/>
              <a:t> </a:t>
            </a:r>
            <a:r>
              <a:rPr lang="cs-CZ" dirty="0"/>
              <a:t>(vojáci se zbraněmi) a na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arate</a:t>
            </a:r>
            <a:r>
              <a:rPr lang="cs-CZ" i="1" dirty="0"/>
              <a:t> </a:t>
            </a:r>
            <a:r>
              <a:rPr lang="cs-CZ" dirty="0"/>
              <a:t>(vojáci se štítem).</a:t>
            </a:r>
          </a:p>
          <a:p>
            <a:r>
              <a:rPr lang="cs-CZ" dirty="0"/>
              <a:t>Pod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kakke</a:t>
            </a:r>
            <a:r>
              <a:rPr lang="cs-CZ" i="1" dirty="0"/>
              <a:t> </a:t>
            </a:r>
            <a:r>
              <a:rPr lang="cs-CZ" dirty="0"/>
              <a:t>mohli rovněž spadat také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qalte</a:t>
            </a:r>
            <a:r>
              <a:rPr lang="cs-CZ" i="1" dirty="0"/>
              <a:t> </a:t>
            </a:r>
            <a:r>
              <a:rPr lang="cs-CZ" dirty="0"/>
              <a:t>(lučištníci) a </a:t>
            </a:r>
            <a:r>
              <a:rPr lang="cs-CZ" i="1" dirty="0" err="1"/>
              <a:t>šabu</a:t>
            </a:r>
            <a:r>
              <a:rPr lang="cs-CZ" i="1" dirty="0"/>
              <a:t> </a:t>
            </a:r>
            <a:r>
              <a:rPr lang="cs-CZ" i="1" dirty="0" err="1"/>
              <a:t>sa</a:t>
            </a:r>
            <a:r>
              <a:rPr lang="cs-CZ" i="1" dirty="0"/>
              <a:t> </a:t>
            </a:r>
            <a:r>
              <a:rPr lang="cs-CZ" i="1" dirty="0" err="1"/>
              <a:t>uspe</a:t>
            </a:r>
            <a:r>
              <a:rPr lang="cs-CZ" dirty="0"/>
              <a:t> (střelci z praku).</a:t>
            </a:r>
          </a:p>
          <a:p>
            <a:r>
              <a:rPr lang="cs-CZ" dirty="0"/>
              <a:t>Válečné vozy byly obsluhovány dvojicí – vozatajem </a:t>
            </a:r>
            <a:r>
              <a:rPr lang="cs-CZ" i="1" dirty="0" err="1"/>
              <a:t>maru</a:t>
            </a:r>
            <a:r>
              <a:rPr lang="cs-CZ" i="1" dirty="0"/>
              <a:t> </a:t>
            </a:r>
            <a:r>
              <a:rPr lang="cs-CZ" i="1" dirty="0" err="1"/>
              <a:t>damqu</a:t>
            </a:r>
            <a:r>
              <a:rPr lang="cs-CZ" dirty="0"/>
              <a:t> a lučištníkem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mugerre</a:t>
            </a:r>
            <a:r>
              <a:rPr lang="cs-CZ" i="1" dirty="0"/>
              <a:t>.</a:t>
            </a:r>
          </a:p>
          <a:p>
            <a:r>
              <a:rPr lang="cs-CZ" dirty="0"/>
              <a:t>Standardní jízda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pethalle</a:t>
            </a:r>
            <a:r>
              <a:rPr lang="cs-CZ" i="1" dirty="0"/>
              <a:t> </a:t>
            </a:r>
            <a:r>
              <a:rPr lang="cs-CZ" dirty="0"/>
              <a:t>se ve </a:t>
            </a:r>
            <a:r>
              <a:rPr lang="cs-CZ" dirty="0" err="1"/>
              <a:t>Středoasyrské</a:t>
            </a:r>
            <a:r>
              <a:rPr lang="cs-CZ" dirty="0"/>
              <a:t> říši prozatím používala převážně jako kurýři či jako doprovod.</a:t>
            </a:r>
          </a:p>
        </p:txBody>
      </p:sp>
    </p:spTree>
    <p:extLst>
      <p:ext uri="{BB962C8B-B14F-4D97-AF65-F5344CB8AC3E}">
        <p14:creationId xmlns:p14="http://schemas.microsoft.com/office/powerpoint/2010/main" val="261409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584962" cy="3220791"/>
          </a:xfrm>
        </p:spPr>
      </p:pic>
    </p:spTree>
    <p:extLst>
      <p:ext uri="{BB962C8B-B14F-4D97-AF65-F5344CB8AC3E}">
        <p14:creationId xmlns:p14="http://schemas.microsoft.com/office/powerpoint/2010/main" val="92635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vojsku nacházíme i specifické typy jednotek, či podpůrný personál.</a:t>
            </a:r>
          </a:p>
          <a:p>
            <a:r>
              <a:rPr lang="cs-CZ" dirty="0"/>
              <a:t>Například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nepeše</a:t>
            </a:r>
            <a:r>
              <a:rPr lang="cs-CZ" i="1" dirty="0"/>
              <a:t> </a:t>
            </a:r>
            <a:r>
              <a:rPr lang="cs-CZ" dirty="0"/>
              <a:t>(sapéři či inženýři),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muhhi</a:t>
            </a:r>
            <a:r>
              <a:rPr lang="cs-CZ" i="1" dirty="0"/>
              <a:t> </a:t>
            </a:r>
            <a:r>
              <a:rPr lang="cs-CZ" i="1" dirty="0" err="1"/>
              <a:t>emare</a:t>
            </a:r>
            <a:r>
              <a:rPr lang="cs-CZ" i="1" dirty="0"/>
              <a:t> </a:t>
            </a:r>
            <a:r>
              <a:rPr lang="cs-CZ" dirty="0"/>
              <a:t>(doslova „dohlížitel nad osly“), </a:t>
            </a:r>
            <a:r>
              <a:rPr lang="cs-CZ" i="1" dirty="0"/>
              <a:t>bit </a:t>
            </a:r>
            <a:r>
              <a:rPr lang="cs-CZ" i="1" dirty="0" err="1"/>
              <a:t>mugerrate</a:t>
            </a:r>
            <a:r>
              <a:rPr lang="cs-CZ" i="1" dirty="0"/>
              <a:t> </a:t>
            </a:r>
            <a:r>
              <a:rPr lang="cs-CZ" dirty="0"/>
              <a:t>(na starost měl válečné vozy), </a:t>
            </a:r>
            <a:r>
              <a:rPr lang="cs-CZ" i="1" dirty="0"/>
              <a:t>bit </a:t>
            </a:r>
            <a:r>
              <a:rPr lang="cs-CZ" i="1" dirty="0" err="1"/>
              <a:t>utnannate</a:t>
            </a:r>
            <a:r>
              <a:rPr lang="cs-CZ" i="1" dirty="0"/>
              <a:t> </a:t>
            </a:r>
            <a:r>
              <a:rPr lang="cs-CZ" dirty="0"/>
              <a:t>(na starost měl stáje).</a:t>
            </a:r>
          </a:p>
          <a:p>
            <a:r>
              <a:rPr lang="cs-CZ" dirty="0"/>
              <a:t>Samotné organizační členění není lehké rozlišit, víme ale o existenci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i="1" dirty="0"/>
              <a:t> </a:t>
            </a:r>
            <a:r>
              <a:rPr lang="cs-CZ" dirty="0"/>
              <a:t>pod velením </a:t>
            </a:r>
            <a:r>
              <a:rPr lang="cs-CZ" i="1" dirty="0"/>
              <a:t>rab </a:t>
            </a:r>
            <a:r>
              <a:rPr lang="cs-CZ" i="1" dirty="0" err="1"/>
              <a:t>kasrute</a:t>
            </a:r>
            <a:r>
              <a:rPr lang="cs-CZ" dirty="0"/>
              <a:t>, kteří stáli výše než </a:t>
            </a:r>
            <a:r>
              <a:rPr lang="cs-CZ" i="1" dirty="0"/>
              <a:t>rab </a:t>
            </a:r>
            <a:r>
              <a:rPr lang="cs-CZ" i="1" dirty="0" err="1"/>
              <a:t>hanše</a:t>
            </a:r>
            <a:r>
              <a:rPr lang="cs-CZ" i="1" dirty="0"/>
              <a:t> </a:t>
            </a:r>
            <a:r>
              <a:rPr lang="cs-CZ" dirty="0"/>
              <a:t>(velitelé 50 vojáků) a nejníže stáli </a:t>
            </a:r>
            <a:r>
              <a:rPr lang="cs-CZ" i="1" dirty="0"/>
              <a:t>rab </a:t>
            </a:r>
            <a:r>
              <a:rPr lang="cs-CZ" i="1" dirty="0" err="1"/>
              <a:t>ešerte</a:t>
            </a:r>
            <a:r>
              <a:rPr lang="cs-CZ" i="1" dirty="0"/>
              <a:t> </a:t>
            </a:r>
            <a:r>
              <a:rPr lang="cs-CZ" dirty="0"/>
              <a:t>(velitelé 10 vojáků)</a:t>
            </a:r>
          </a:p>
        </p:txBody>
      </p:sp>
    </p:spTree>
    <p:extLst>
      <p:ext uri="{BB962C8B-B14F-4D97-AF65-F5344CB8AC3E}">
        <p14:creationId xmlns:p14="http://schemas.microsoft.com/office/powerpoint/2010/main" val="95490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Rekrutování do vojska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</a:t>
            </a:r>
            <a:r>
              <a:rPr lang="cs-CZ" dirty="0" err="1"/>
              <a:t>Středoasyrské</a:t>
            </a:r>
            <a:r>
              <a:rPr lang="cs-CZ" dirty="0"/>
              <a:t> říši si palác nárokoval vlastnictví nad většinou půdy, kterou dával k dispozici výměnou za příslib služby.</a:t>
            </a:r>
          </a:p>
          <a:p>
            <a:r>
              <a:rPr lang="cs-CZ" dirty="0"/>
              <a:t>Tento systém známe pod označením </a:t>
            </a:r>
            <a:r>
              <a:rPr lang="cs-CZ" i="1" dirty="0" err="1"/>
              <a:t>ilku</a:t>
            </a:r>
            <a:r>
              <a:rPr lang="cs-CZ" i="1" dirty="0"/>
              <a:t>.</a:t>
            </a:r>
          </a:p>
          <a:p>
            <a:r>
              <a:rPr lang="cs-CZ" dirty="0"/>
              <a:t>Nevíme podle jakého měřítka docházelo k výměře udělené půdy, ani povinností.</a:t>
            </a:r>
          </a:p>
          <a:p>
            <a:r>
              <a:rPr lang="cs-CZ" dirty="0"/>
              <a:t>Již ve </a:t>
            </a:r>
            <a:r>
              <a:rPr lang="cs-CZ" dirty="0" err="1"/>
              <a:t>Středoasyrské</a:t>
            </a:r>
            <a:r>
              <a:rPr lang="cs-CZ" dirty="0"/>
              <a:t> říši se v systému objevují trhliny – člověk se z </a:t>
            </a:r>
            <a:r>
              <a:rPr lang="cs-CZ" i="1" dirty="0" err="1"/>
              <a:t>ilku</a:t>
            </a:r>
            <a:r>
              <a:rPr lang="cs-CZ" dirty="0"/>
              <a:t> mohl vyplatit a navíc mohla být taková půda opět prodána.</a:t>
            </a:r>
          </a:p>
        </p:txBody>
      </p:sp>
    </p:spTree>
    <p:extLst>
      <p:ext uri="{BB962C8B-B14F-4D97-AF65-F5344CB8AC3E}">
        <p14:creationId xmlns:p14="http://schemas.microsoft.com/office/powerpoint/2010/main" val="269494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„Doba temna“ Asyrské říše konči přibližně v polovině 10. století, ovšem ještě na přelomu 9. a 8. století př. n. l. říše nakrátko upadá do vnitřních rozbrojů.</a:t>
            </a:r>
          </a:p>
          <a:p>
            <a:r>
              <a:rPr lang="cs-CZ" dirty="0"/>
              <a:t>Konec těchto interních sporů nastává s vládou </a:t>
            </a:r>
            <a:r>
              <a:rPr lang="cs-CZ" dirty="0" err="1"/>
              <a:t>Tiglath-Pilesera</a:t>
            </a:r>
            <a:r>
              <a:rPr lang="cs-CZ" dirty="0"/>
              <a:t> III. nastupujícího na trůn v r. 745 př. n. l.</a:t>
            </a:r>
          </a:p>
          <a:p>
            <a:r>
              <a:rPr lang="cs-CZ" dirty="0"/>
              <a:t>Rovněž se jedná o počátek asyrského imperialismu.</a:t>
            </a:r>
          </a:p>
          <a:p>
            <a:r>
              <a:rPr lang="cs-CZ" dirty="0"/>
              <a:t>Toto imperiální období Asyrské říše však trvá pouze do let 615-609, kdy Asyrskou říši likviduje Babylon společně s Médy.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496742" cy="2985836"/>
          </a:xfrm>
        </p:spPr>
      </p:pic>
    </p:spTree>
    <p:extLst>
      <p:ext uri="{BB962C8B-B14F-4D97-AF65-F5344CB8AC3E}">
        <p14:creationId xmlns:p14="http://schemas.microsoft.com/office/powerpoint/2010/main" val="294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Úspěch </a:t>
            </a:r>
            <a:r>
              <a:rPr lang="cs-CZ" dirty="0" err="1"/>
              <a:t>Novoasyrské</a:t>
            </a:r>
            <a:r>
              <a:rPr lang="cs-CZ" dirty="0"/>
              <a:t> říše je nutné hledat i ve specifickém smyslu pro pořádek tehdejších Asyřanů.</a:t>
            </a:r>
          </a:p>
          <a:p>
            <a:r>
              <a:rPr lang="cs-CZ" dirty="0"/>
              <a:t>Dalším povahovým rysem tehdejších Asyřanů byla velká touha po konkurenceschopnosti.</a:t>
            </a:r>
          </a:p>
          <a:p>
            <a:r>
              <a:rPr lang="cs-CZ" dirty="0"/>
              <a:t>Asyřané se rovněž vyznačovali jistou chtivostí po materiálním bohatství.</a:t>
            </a:r>
          </a:p>
          <a:p>
            <a:r>
              <a:rPr lang="cs-CZ" dirty="0"/>
              <a:t>V neposlední řadě byl po celou dobu Asyrské říše pro Asyřany specifický i jejich vztah k Babylonu.</a:t>
            </a:r>
          </a:p>
        </p:txBody>
      </p:sp>
    </p:spTree>
    <p:extLst>
      <p:ext uri="{BB962C8B-B14F-4D97-AF65-F5344CB8AC3E}">
        <p14:creationId xmlns:p14="http://schemas.microsoft.com/office/powerpoint/2010/main" val="332512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Aššur-uballit</a:t>
            </a:r>
            <a:r>
              <a:rPr lang="cs-CZ" dirty="0"/>
              <a:t> I. (1366-1330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Významněji začíná Asýrie konsolidovat svou moc až ve 14. století př. n. l.</a:t>
            </a:r>
          </a:p>
          <a:p>
            <a:r>
              <a:rPr lang="cs-CZ" dirty="0"/>
              <a:t>V této době král </a:t>
            </a:r>
            <a:r>
              <a:rPr lang="cs-CZ" dirty="0" err="1"/>
              <a:t>Aššur-uballit</a:t>
            </a:r>
            <a:r>
              <a:rPr lang="cs-CZ" dirty="0"/>
              <a:t> I. Vystupuje proti svým </a:t>
            </a:r>
            <a:r>
              <a:rPr lang="cs-CZ" dirty="0" err="1"/>
              <a:t>mitannským</a:t>
            </a:r>
            <a:r>
              <a:rPr lang="cs-CZ" dirty="0"/>
              <a:t> </a:t>
            </a:r>
            <a:r>
              <a:rPr lang="cs-CZ" dirty="0" err="1"/>
              <a:t>nadvládcům</a:t>
            </a:r>
            <a:r>
              <a:rPr lang="cs-CZ" dirty="0"/>
              <a:t>. Vzestup jeho moci dokládá i dvojice dopisů z egyptského archivu v Al-</a:t>
            </a:r>
            <a:r>
              <a:rPr lang="cs-CZ" dirty="0" err="1"/>
              <a:t>Amarně</a:t>
            </a:r>
            <a:r>
              <a:rPr lang="cs-CZ" dirty="0"/>
              <a:t>:</a:t>
            </a:r>
          </a:p>
          <a:p>
            <a:r>
              <a:rPr lang="cs-CZ" i="1" dirty="0"/>
              <a:t>“</a:t>
            </a:r>
            <a:r>
              <a:rPr lang="cs-CZ" i="1" dirty="0" err="1"/>
              <a:t>Say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E[</a:t>
            </a:r>
            <a:r>
              <a:rPr lang="cs-CZ" i="1" dirty="0" err="1"/>
              <a:t>gypt</a:t>
            </a:r>
            <a:r>
              <a:rPr lang="cs-CZ" i="1" dirty="0"/>
              <a:t>]: </a:t>
            </a:r>
            <a:r>
              <a:rPr lang="cs-CZ" i="1" dirty="0" err="1"/>
              <a:t>thus</a:t>
            </a:r>
            <a:r>
              <a:rPr lang="cs-CZ" i="1" dirty="0"/>
              <a:t> </a:t>
            </a:r>
            <a:r>
              <a:rPr lang="cs-CZ" i="1" dirty="0" err="1"/>
              <a:t>Aššur</a:t>
            </a:r>
            <a:r>
              <a:rPr lang="cs-CZ" i="1" dirty="0"/>
              <a:t>‐ubal[lit,̣ </a:t>
            </a:r>
            <a:r>
              <a:rPr lang="cs-CZ" i="1" dirty="0" err="1"/>
              <a:t>the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</a:t>
            </a:r>
            <a:r>
              <a:rPr lang="cs-CZ" i="1" dirty="0"/>
              <a:t>]</a:t>
            </a:r>
            <a:r>
              <a:rPr lang="cs-CZ" i="1" dirty="0" err="1"/>
              <a:t>yria</a:t>
            </a:r>
            <a:r>
              <a:rPr lang="cs-CZ" i="1" dirty="0"/>
              <a:t>”</a:t>
            </a:r>
          </a:p>
          <a:p>
            <a:r>
              <a:rPr lang="cs-CZ" i="1" dirty="0"/>
              <a:t>“To </a:t>
            </a:r>
            <a:r>
              <a:rPr lang="cs-CZ" i="1" dirty="0" err="1"/>
              <a:t>Napḫurureya</a:t>
            </a:r>
            <a:r>
              <a:rPr lang="cs-CZ" i="1" dirty="0"/>
              <a:t> [</a:t>
            </a:r>
            <a:r>
              <a:rPr lang="cs-CZ" i="1" dirty="0" err="1"/>
              <a:t>great</a:t>
            </a:r>
            <a:r>
              <a:rPr lang="cs-CZ" i="1" dirty="0"/>
              <a:t> king], king </a:t>
            </a:r>
            <a:r>
              <a:rPr lang="cs-CZ" i="1" dirty="0" err="1"/>
              <a:t>of</a:t>
            </a:r>
            <a:r>
              <a:rPr lang="cs-CZ" i="1" dirty="0"/>
              <a:t> Egypt, my </a:t>
            </a:r>
            <a:r>
              <a:rPr lang="cs-CZ" i="1" dirty="0" err="1"/>
              <a:t>brother</a:t>
            </a:r>
            <a:r>
              <a:rPr lang="cs-CZ" i="1" dirty="0"/>
              <a:t>, s[</a:t>
            </a:r>
            <a:r>
              <a:rPr lang="cs-CZ" i="1" dirty="0" err="1"/>
              <a:t>ay</a:t>
            </a:r>
            <a:r>
              <a:rPr lang="cs-CZ" i="1" dirty="0"/>
              <a:t>]: ‘</a:t>
            </a:r>
            <a:r>
              <a:rPr lang="cs-CZ" i="1" dirty="0" err="1"/>
              <a:t>thus</a:t>
            </a:r>
            <a:r>
              <a:rPr lang="cs-CZ" i="1" dirty="0"/>
              <a:t> </a:t>
            </a:r>
            <a:r>
              <a:rPr lang="cs-CZ" i="1" dirty="0" err="1"/>
              <a:t>speaks</a:t>
            </a:r>
            <a:r>
              <a:rPr lang="cs-CZ" i="1" dirty="0"/>
              <a:t> </a:t>
            </a:r>
            <a:r>
              <a:rPr lang="cs-CZ" i="1" dirty="0" err="1"/>
              <a:t>Aššur-uballit</a:t>
            </a:r>
            <a:r>
              <a:rPr lang="cs-CZ" i="1" dirty="0"/>
              <a:t>,̣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, </a:t>
            </a:r>
            <a:r>
              <a:rPr lang="cs-CZ" i="1" dirty="0" err="1"/>
              <a:t>great</a:t>
            </a:r>
            <a:r>
              <a:rPr lang="cs-CZ" i="1" dirty="0"/>
              <a:t> king,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brother</a:t>
            </a:r>
            <a:r>
              <a:rPr lang="cs-CZ" i="1" dirty="0"/>
              <a:t>’”</a:t>
            </a:r>
          </a:p>
          <a:p>
            <a:r>
              <a:rPr lang="cs-CZ" dirty="0" err="1"/>
              <a:t>Aššur-uballit</a:t>
            </a:r>
            <a:r>
              <a:rPr lang="cs-CZ" dirty="0"/>
              <a:t> rovněž dobývá Babylon a nastoluje zde </a:t>
            </a:r>
            <a:r>
              <a:rPr lang="cs-CZ" dirty="0" err="1"/>
              <a:t>Kurigalzu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9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Tiglath-pileser</a:t>
            </a:r>
            <a:r>
              <a:rPr lang="cs-CZ" dirty="0"/>
              <a:t> III. (745-725) – je mu připisován vznik prvního profesionálního vojska na světě, dobývá Babylon i Damašek.</a:t>
            </a:r>
          </a:p>
          <a:p>
            <a:r>
              <a:rPr lang="cs-CZ" dirty="0" err="1"/>
              <a:t>Sargon</a:t>
            </a:r>
            <a:r>
              <a:rPr lang="cs-CZ" dirty="0"/>
              <a:t> II. (721-705) – vedl četné války, nejznámější jsou výpravy proti státu </a:t>
            </a:r>
            <a:r>
              <a:rPr lang="cs-CZ" dirty="0" err="1"/>
              <a:t>Urartu</a:t>
            </a:r>
            <a:r>
              <a:rPr lang="cs-CZ" dirty="0"/>
              <a:t> či Izraeli.</a:t>
            </a:r>
          </a:p>
          <a:p>
            <a:r>
              <a:rPr lang="cs-CZ" dirty="0" err="1"/>
              <a:t>Sennacherib</a:t>
            </a:r>
            <a:r>
              <a:rPr lang="cs-CZ" dirty="0"/>
              <a:t> (704-681) – dobývá </a:t>
            </a:r>
            <a:r>
              <a:rPr lang="cs-CZ" dirty="0" err="1"/>
              <a:t>Kilikii</a:t>
            </a:r>
            <a:r>
              <a:rPr lang="cs-CZ" dirty="0"/>
              <a:t> v jihovýchodní Anatolii a přesouvá sídelní město do Ninive.</a:t>
            </a:r>
          </a:p>
          <a:p>
            <a:r>
              <a:rPr lang="cs-CZ" dirty="0" err="1"/>
              <a:t>Esarhaddon</a:t>
            </a:r>
            <a:r>
              <a:rPr lang="cs-CZ" dirty="0"/>
              <a:t> (680-669) – dobývá Egypt a sjednocuje většinu Předního východu pod asyrskou nadvládu.</a:t>
            </a:r>
          </a:p>
          <a:p>
            <a:r>
              <a:rPr lang="cs-CZ" dirty="0"/>
              <a:t>Všichni tito králové museli čelit zejména dvojici problému – jak udržet získaná území pod svou kontrolou a jak zajistit bezpečnost hranic říše.</a:t>
            </a:r>
          </a:p>
        </p:txBody>
      </p:sp>
    </p:spTree>
    <p:extLst>
      <p:ext uri="{BB962C8B-B14F-4D97-AF65-F5344CB8AC3E}">
        <p14:creationId xmlns:p14="http://schemas.microsoft.com/office/powerpoint/2010/main" val="5809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08788" cy="4886172"/>
          </a:xfrm>
        </p:spPr>
      </p:pic>
    </p:spTree>
    <p:extLst>
      <p:ext uri="{BB962C8B-B14F-4D97-AF65-F5344CB8AC3E}">
        <p14:creationId xmlns:p14="http://schemas.microsoft.com/office/powerpoint/2010/main" val="277833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Důsledkem obav asyrských králů o vnitřní integritu říše, bylo osvojení si důmyslného uplatňování teroru.</a:t>
            </a:r>
          </a:p>
          <a:p>
            <a:r>
              <a:rPr lang="cs-CZ" dirty="0" err="1"/>
              <a:t>Sennacheribovo</a:t>
            </a:r>
            <a:r>
              <a:rPr lang="cs-CZ" dirty="0"/>
              <a:t> dobytí Babylonu:</a:t>
            </a:r>
          </a:p>
          <a:p>
            <a:r>
              <a:rPr lang="cs-CZ" i="1" dirty="0"/>
              <a:t>„</a:t>
            </a:r>
            <a:r>
              <a:rPr lang="cs-CZ" i="1" dirty="0" err="1"/>
              <a:t>Like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on-</a:t>
            </a:r>
            <a:r>
              <a:rPr lang="cs-CZ" i="1" dirty="0" err="1"/>
              <a:t>coming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storm</a:t>
            </a:r>
            <a:r>
              <a:rPr lang="cs-CZ" i="1" dirty="0"/>
              <a:t> I </a:t>
            </a:r>
            <a:r>
              <a:rPr lang="cs-CZ" i="1" dirty="0" err="1"/>
              <a:t>broke</a:t>
            </a:r>
            <a:r>
              <a:rPr lang="cs-CZ" i="1" dirty="0"/>
              <a:t> </a:t>
            </a:r>
            <a:r>
              <a:rPr lang="cs-CZ" i="1" dirty="0" err="1"/>
              <a:t>loose</a:t>
            </a:r>
            <a:r>
              <a:rPr lang="cs-CZ" i="1" dirty="0"/>
              <a:t>, and </a:t>
            </a:r>
            <a:r>
              <a:rPr lang="cs-CZ" i="1" dirty="0" err="1"/>
              <a:t>overwhelmed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hurricane</a:t>
            </a:r>
            <a:r>
              <a:rPr lang="cs-CZ" i="1" dirty="0"/>
              <a:t>....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corpses</a:t>
            </a:r>
            <a:r>
              <a:rPr lang="cs-CZ" i="1" dirty="0"/>
              <a:t> I </a:t>
            </a:r>
            <a:r>
              <a:rPr lang="cs-CZ" i="1" dirty="0" err="1"/>
              <a:t>filled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city </a:t>
            </a:r>
            <a:r>
              <a:rPr lang="cs-CZ" i="1" dirty="0" err="1"/>
              <a:t>squares</a:t>
            </a:r>
            <a:r>
              <a:rPr lang="cs-CZ" i="1" dirty="0"/>
              <a:t>,.,. </a:t>
            </a:r>
            <a:r>
              <a:rPr lang="cs-CZ" i="1" dirty="0" err="1"/>
              <a:t>The</a:t>
            </a:r>
            <a:r>
              <a:rPr lang="cs-CZ" i="1" dirty="0"/>
              <a:t> city and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houses</a:t>
            </a:r>
            <a:r>
              <a:rPr lang="cs-CZ" i="1" dirty="0"/>
              <a:t>,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 to </a:t>
            </a:r>
            <a:r>
              <a:rPr lang="cs-CZ" i="1" dirty="0" err="1"/>
              <a:t>its</a:t>
            </a:r>
            <a:r>
              <a:rPr lang="cs-CZ" i="1" dirty="0"/>
              <a:t> top, I </a:t>
            </a:r>
            <a:r>
              <a:rPr lang="cs-CZ" i="1" dirty="0" err="1"/>
              <a:t>destroyed</a:t>
            </a:r>
            <a:r>
              <a:rPr lang="cs-CZ" i="1" dirty="0"/>
              <a:t>, I </a:t>
            </a:r>
            <a:r>
              <a:rPr lang="cs-CZ" i="1" dirty="0" err="1"/>
              <a:t>devastated</a:t>
            </a:r>
            <a:r>
              <a:rPr lang="cs-CZ" i="1" dirty="0"/>
              <a:t>, I </a:t>
            </a:r>
            <a:r>
              <a:rPr lang="cs-CZ" i="1" dirty="0" err="1"/>
              <a:t>burned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fire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wall</a:t>
            </a:r>
            <a:r>
              <a:rPr lang="cs-CZ" i="1" dirty="0"/>
              <a:t> and </a:t>
            </a:r>
            <a:r>
              <a:rPr lang="cs-CZ" i="1" dirty="0" err="1"/>
              <a:t>outer</a:t>
            </a:r>
            <a:r>
              <a:rPr lang="cs-CZ" i="1" dirty="0"/>
              <a:t> </a:t>
            </a:r>
            <a:r>
              <a:rPr lang="cs-CZ" i="1" dirty="0" err="1"/>
              <a:t>wall</a:t>
            </a:r>
            <a:r>
              <a:rPr lang="cs-CZ" i="1" dirty="0"/>
              <a:t>, </a:t>
            </a:r>
            <a:r>
              <a:rPr lang="cs-CZ" i="1" dirty="0" err="1"/>
              <a:t>temples</a:t>
            </a:r>
            <a:r>
              <a:rPr lang="cs-CZ" i="1" dirty="0"/>
              <a:t> and </a:t>
            </a:r>
            <a:r>
              <a:rPr lang="cs-CZ" i="1" dirty="0" err="1"/>
              <a:t>gods</a:t>
            </a:r>
            <a:r>
              <a:rPr lang="cs-CZ" i="1" dirty="0"/>
              <a:t>, temple </a:t>
            </a:r>
            <a:r>
              <a:rPr lang="cs-CZ" i="1" dirty="0" err="1"/>
              <a:t>towers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brick</a:t>
            </a:r>
            <a:r>
              <a:rPr lang="cs-CZ" i="1" dirty="0"/>
              <a:t> and </a:t>
            </a:r>
            <a:r>
              <a:rPr lang="cs-CZ" i="1" dirty="0" err="1"/>
              <a:t>earth</a:t>
            </a:r>
            <a:r>
              <a:rPr lang="cs-CZ" i="1" dirty="0"/>
              <a:t>, as many as </a:t>
            </a:r>
            <a:r>
              <a:rPr lang="cs-CZ" i="1" dirty="0" err="1"/>
              <a:t>there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, I </a:t>
            </a:r>
            <a:r>
              <a:rPr lang="cs-CZ" i="1" dirty="0" err="1"/>
              <a:t>razed</a:t>
            </a:r>
            <a:r>
              <a:rPr lang="cs-CZ" i="1" dirty="0"/>
              <a:t> and </a:t>
            </a:r>
            <a:r>
              <a:rPr lang="cs-CZ" i="1" dirty="0" err="1"/>
              <a:t>dumped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Arahtu</a:t>
            </a:r>
            <a:r>
              <a:rPr lang="cs-CZ" i="1" dirty="0"/>
              <a:t> </a:t>
            </a:r>
            <a:r>
              <a:rPr lang="cs-CZ" i="1" dirty="0" err="1"/>
              <a:t>Canal</a:t>
            </a:r>
            <a:r>
              <a:rPr lang="cs-CZ" i="1" dirty="0"/>
              <a:t>. </a:t>
            </a:r>
            <a:r>
              <a:rPr lang="cs-CZ" i="1" dirty="0" err="1"/>
              <a:t>Through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midst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city I </a:t>
            </a:r>
            <a:r>
              <a:rPr lang="cs-CZ" i="1" dirty="0" err="1"/>
              <a:t>dug</a:t>
            </a:r>
            <a:r>
              <a:rPr lang="cs-CZ" i="1" dirty="0"/>
              <a:t> </a:t>
            </a:r>
            <a:r>
              <a:rPr lang="cs-CZ" i="1" dirty="0" err="1"/>
              <a:t>canals</a:t>
            </a:r>
            <a:r>
              <a:rPr lang="cs-CZ" i="1" dirty="0"/>
              <a:t>, I </a:t>
            </a:r>
            <a:r>
              <a:rPr lang="cs-CZ" i="1" dirty="0" err="1"/>
              <a:t>flooded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site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water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very </a:t>
            </a:r>
            <a:r>
              <a:rPr lang="cs-CZ" i="1" dirty="0" err="1"/>
              <a:t>foundations</a:t>
            </a:r>
            <a:r>
              <a:rPr lang="cs-CZ" i="1" dirty="0"/>
              <a:t> </a:t>
            </a:r>
            <a:r>
              <a:rPr lang="cs-CZ" i="1" dirty="0" err="1"/>
              <a:t>thereof</a:t>
            </a:r>
            <a:r>
              <a:rPr lang="cs-CZ" i="1" dirty="0"/>
              <a:t> I </a:t>
            </a:r>
            <a:r>
              <a:rPr lang="cs-CZ" i="1" dirty="0" err="1"/>
              <a:t>destroyed</a:t>
            </a:r>
            <a:r>
              <a:rPr lang="cs-CZ" i="1" dirty="0"/>
              <a:t>. I made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destruction</a:t>
            </a:r>
            <a:r>
              <a:rPr lang="cs-CZ" i="1" dirty="0"/>
              <a:t> more </a:t>
            </a:r>
            <a:r>
              <a:rPr lang="cs-CZ" i="1" dirty="0" err="1"/>
              <a:t>complete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by a </a:t>
            </a:r>
            <a:r>
              <a:rPr lang="cs-CZ" i="1" dirty="0" err="1"/>
              <a:t>flood</a:t>
            </a:r>
            <a:r>
              <a:rPr lang="cs-CZ" i="1" dirty="0"/>
              <a:t>. </a:t>
            </a:r>
            <a:r>
              <a:rPr lang="cs-CZ" i="1" dirty="0" err="1"/>
              <a:t>That</a:t>
            </a:r>
            <a:r>
              <a:rPr lang="cs-CZ" i="1" dirty="0"/>
              <a:t> in </a:t>
            </a:r>
            <a:r>
              <a:rPr lang="cs-CZ" i="1" dirty="0" err="1"/>
              <a:t>days</a:t>
            </a:r>
            <a:r>
              <a:rPr lang="cs-CZ" i="1" dirty="0"/>
              <a:t> to </a:t>
            </a:r>
            <a:r>
              <a:rPr lang="cs-CZ" i="1" dirty="0" err="1"/>
              <a:t>come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site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city, and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temples</a:t>
            </a:r>
            <a:r>
              <a:rPr lang="cs-CZ" i="1" dirty="0"/>
              <a:t> and </a:t>
            </a:r>
            <a:r>
              <a:rPr lang="cs-CZ" i="1" dirty="0" err="1"/>
              <a:t>gods</a:t>
            </a:r>
            <a:r>
              <a:rPr lang="cs-CZ" i="1" dirty="0"/>
              <a:t>, </a:t>
            </a:r>
            <a:r>
              <a:rPr lang="cs-CZ" i="1" dirty="0" err="1"/>
              <a:t>might</a:t>
            </a:r>
            <a:r>
              <a:rPr lang="cs-CZ" i="1" dirty="0"/>
              <a:t> not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remembered</a:t>
            </a:r>
            <a:r>
              <a:rPr lang="cs-CZ" i="1" dirty="0"/>
              <a:t>, I </a:t>
            </a:r>
            <a:r>
              <a:rPr lang="cs-CZ" i="1" dirty="0" err="1"/>
              <a:t>completely</a:t>
            </a:r>
            <a:r>
              <a:rPr lang="cs-CZ" i="1" dirty="0"/>
              <a:t> </a:t>
            </a:r>
            <a:r>
              <a:rPr lang="cs-CZ" i="1" dirty="0" err="1"/>
              <a:t>blotted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floods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water</a:t>
            </a:r>
            <a:r>
              <a:rPr lang="cs-CZ" i="1" dirty="0"/>
              <a:t> and made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meadow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64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Nápis z chrámu královské rezidence </a:t>
            </a:r>
            <a:r>
              <a:rPr lang="cs-CZ" sz="1600" dirty="0" err="1"/>
              <a:t>Ashurnarsipala</a:t>
            </a:r>
            <a:r>
              <a:rPr lang="cs-CZ" sz="1600" dirty="0"/>
              <a:t> II.</a:t>
            </a:r>
          </a:p>
          <a:p>
            <a:r>
              <a:rPr lang="cs-CZ" sz="1600" i="1" dirty="0"/>
              <a:t>„</a:t>
            </a:r>
            <a:r>
              <a:rPr lang="cs-CZ" sz="1600" i="1" dirty="0" err="1"/>
              <a:t>While</a:t>
            </a:r>
            <a:r>
              <a:rPr lang="cs-CZ" sz="1600" i="1" dirty="0"/>
              <a:t> I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staying</a:t>
            </a:r>
            <a:r>
              <a:rPr lang="cs-CZ" sz="1600" i="1" dirty="0"/>
              <a:t> 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land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Kutmuki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me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word</a:t>
            </a:r>
            <a:r>
              <a:rPr lang="cs-CZ" sz="1600" i="1" dirty="0"/>
              <a:t>: '</a:t>
            </a:r>
            <a:r>
              <a:rPr lang="cs-CZ" sz="1600" i="1" dirty="0" err="1"/>
              <a:t>The</a:t>
            </a:r>
            <a:r>
              <a:rPr lang="cs-CZ" sz="1600" i="1" dirty="0"/>
              <a:t> city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Suru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Bit-</a:t>
            </a:r>
            <a:r>
              <a:rPr lang="cs-CZ" sz="1600" i="1" dirty="0" err="1"/>
              <a:t>Halupe</a:t>
            </a:r>
            <a:r>
              <a:rPr lang="cs-CZ" sz="1600" i="1" dirty="0"/>
              <a:t> has </a:t>
            </a:r>
            <a:r>
              <a:rPr lang="cs-CZ" sz="1600" i="1" dirty="0" err="1"/>
              <a:t>revolted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</a:t>
            </a:r>
            <a:r>
              <a:rPr lang="cs-CZ" sz="1600" i="1" dirty="0" err="1"/>
              <a:t>slain</a:t>
            </a:r>
            <a:r>
              <a:rPr lang="cs-CZ" sz="1600" i="1" dirty="0"/>
              <a:t> </a:t>
            </a:r>
            <a:r>
              <a:rPr lang="cs-CZ" sz="1600" i="1" dirty="0" err="1"/>
              <a:t>Hamatai</a:t>
            </a:r>
            <a:r>
              <a:rPr lang="cs-CZ" sz="1600" i="1" dirty="0"/>
              <a:t>,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governor</a:t>
            </a:r>
            <a:r>
              <a:rPr lang="cs-CZ" sz="1600" i="1" dirty="0"/>
              <a:t>, and </a:t>
            </a:r>
            <a:r>
              <a:rPr lang="cs-CZ" sz="1600" i="1" dirty="0" err="1"/>
              <a:t>Ahiababa</a:t>
            </a:r>
            <a:r>
              <a:rPr lang="cs-CZ" sz="1600" i="1" dirty="0"/>
              <a:t>, </a:t>
            </a:r>
            <a:r>
              <a:rPr lang="cs-CZ" sz="1600" i="1" dirty="0" err="1"/>
              <a:t>the</a:t>
            </a:r>
            <a:r>
              <a:rPr lang="cs-CZ" sz="1600" i="1" dirty="0"/>
              <a:t> son </a:t>
            </a:r>
            <a:r>
              <a:rPr lang="cs-CZ" sz="1600" i="1" dirty="0" err="1"/>
              <a:t>of</a:t>
            </a:r>
            <a:r>
              <a:rPr lang="cs-CZ" sz="1600" i="1" dirty="0"/>
              <a:t> a </a:t>
            </a:r>
            <a:r>
              <a:rPr lang="cs-CZ" sz="1600" i="1" dirty="0" err="1"/>
              <a:t>nobody</a:t>
            </a:r>
            <a:r>
              <a:rPr lang="cs-CZ" sz="1600" i="1" dirty="0"/>
              <a:t>, </a:t>
            </a:r>
            <a:r>
              <a:rPr lang="cs-CZ" sz="1600" i="1" dirty="0" err="1"/>
              <a:t>whom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Bit-</a:t>
            </a:r>
            <a:r>
              <a:rPr lang="cs-CZ" sz="1600" i="1" dirty="0" err="1"/>
              <a:t>Adini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set up as king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,*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help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Adad</a:t>
            </a:r>
            <a:r>
              <a:rPr lang="cs-CZ" sz="1600" i="1" dirty="0"/>
              <a:t>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great</a:t>
            </a:r>
            <a:r>
              <a:rPr lang="cs-CZ" sz="1600" i="1" dirty="0"/>
              <a:t> </a:t>
            </a:r>
            <a:r>
              <a:rPr lang="cs-CZ" sz="1600" i="1" dirty="0" err="1"/>
              <a:t>gods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made </a:t>
            </a:r>
            <a:r>
              <a:rPr lang="cs-CZ" sz="1600" i="1" dirty="0" err="1"/>
              <a:t>great</a:t>
            </a:r>
            <a:r>
              <a:rPr lang="cs-CZ" sz="1600" i="1" dirty="0"/>
              <a:t> my </a:t>
            </a:r>
            <a:r>
              <a:rPr lang="cs-CZ" sz="1600" i="1" dirty="0" err="1"/>
              <a:t>kingdom</a:t>
            </a:r>
            <a:r>
              <a:rPr lang="cs-CZ" sz="1600" i="1" dirty="0"/>
              <a:t>, I </a:t>
            </a:r>
            <a:r>
              <a:rPr lang="cs-CZ" sz="1600" i="1" dirty="0" err="1"/>
              <a:t>mobilized</a:t>
            </a:r>
            <a:r>
              <a:rPr lang="cs-CZ" sz="1600" i="1" dirty="0"/>
              <a:t> my </a:t>
            </a:r>
            <a:r>
              <a:rPr lang="cs-CZ" sz="1600" i="1" dirty="0" err="1"/>
              <a:t>chariots</a:t>
            </a:r>
            <a:r>
              <a:rPr lang="cs-CZ" sz="1600" i="1" dirty="0"/>
              <a:t> and </a:t>
            </a:r>
            <a:r>
              <a:rPr lang="cs-CZ" sz="1600" i="1" dirty="0" err="1"/>
              <a:t>armies</a:t>
            </a:r>
            <a:r>
              <a:rPr lang="cs-CZ" sz="1600" i="1" dirty="0"/>
              <a:t> and </a:t>
            </a:r>
            <a:r>
              <a:rPr lang="cs-CZ" sz="1600" i="1" dirty="0" err="1"/>
              <a:t>marched</a:t>
            </a:r>
            <a:r>
              <a:rPr lang="cs-CZ" sz="1600" i="1" dirty="0"/>
              <a:t> </a:t>
            </a:r>
            <a:r>
              <a:rPr lang="cs-CZ" sz="1600" i="1" dirty="0" err="1"/>
              <a:t>along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bank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Habur</a:t>
            </a:r>
            <a:r>
              <a:rPr lang="cs-CZ" sz="1600" i="1" dirty="0"/>
              <a:t>.... To </a:t>
            </a:r>
            <a:r>
              <a:rPr lang="cs-CZ" sz="1600" i="1" dirty="0" err="1"/>
              <a:t>the</a:t>
            </a:r>
            <a:r>
              <a:rPr lang="cs-CZ" sz="1600" i="1" dirty="0"/>
              <a:t> city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Suru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Bit-</a:t>
            </a:r>
            <a:r>
              <a:rPr lang="cs-CZ" sz="1600" i="1" dirty="0" err="1"/>
              <a:t>Halupe</a:t>
            </a:r>
            <a:r>
              <a:rPr lang="cs-CZ" sz="1600" i="1" dirty="0"/>
              <a:t> I </a:t>
            </a:r>
            <a:r>
              <a:rPr lang="cs-CZ" sz="1600" i="1" dirty="0" err="1"/>
              <a:t>drew</a:t>
            </a:r>
            <a:r>
              <a:rPr lang="cs-CZ" sz="1600" i="1" dirty="0"/>
              <a:t> </a:t>
            </a:r>
            <a:r>
              <a:rPr lang="cs-CZ" sz="1600" i="1" dirty="0" err="1"/>
              <a:t>near</a:t>
            </a:r>
            <a:r>
              <a:rPr lang="cs-CZ" sz="1600" i="1" dirty="0"/>
              <a:t>,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terror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splendor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Assur</a:t>
            </a:r>
            <a:r>
              <a:rPr lang="cs-CZ" sz="1600" i="1" dirty="0"/>
              <a:t>, my lord, </a:t>
            </a:r>
            <a:r>
              <a:rPr lang="cs-CZ" sz="1600" i="1" dirty="0" err="1"/>
              <a:t>overwhelmed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chief</a:t>
            </a:r>
            <a:r>
              <a:rPr lang="cs-CZ" sz="1600" i="1" dirty="0"/>
              <a:t> </a:t>
            </a:r>
            <a:r>
              <a:rPr lang="cs-CZ" sz="1600" i="1" dirty="0" err="1"/>
              <a:t>men</a:t>
            </a:r>
            <a:r>
              <a:rPr lang="cs-CZ" sz="1600" i="1" dirty="0"/>
              <a:t>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elders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city, to </a:t>
            </a:r>
            <a:r>
              <a:rPr lang="cs-CZ" sz="1600" i="1" dirty="0" err="1"/>
              <a:t>save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lives</a:t>
            </a:r>
            <a:r>
              <a:rPr lang="cs-CZ" sz="1600" i="1" dirty="0"/>
              <a:t>, </a:t>
            </a:r>
            <a:r>
              <a:rPr lang="cs-CZ" sz="1600" i="1" dirty="0" err="1"/>
              <a:t>came</a:t>
            </a:r>
            <a:r>
              <a:rPr lang="cs-CZ" sz="1600" i="1" dirty="0"/>
              <a:t> </a:t>
            </a:r>
            <a:r>
              <a:rPr lang="cs-CZ" sz="1600" i="1" dirty="0" err="1"/>
              <a:t>forth</a:t>
            </a:r>
            <a:r>
              <a:rPr lang="cs-CZ" sz="1600" i="1" dirty="0"/>
              <a:t> </a:t>
            </a:r>
            <a:r>
              <a:rPr lang="cs-CZ" sz="1600" i="1" dirty="0" err="1"/>
              <a:t>into</a:t>
            </a:r>
            <a:r>
              <a:rPr lang="cs-CZ" sz="1600" i="1" dirty="0"/>
              <a:t> my presence and </a:t>
            </a:r>
            <a:r>
              <a:rPr lang="cs-CZ" sz="1600" i="1" dirty="0" err="1"/>
              <a:t>embraced</a:t>
            </a:r>
            <a:r>
              <a:rPr lang="cs-CZ" sz="1600" i="1" dirty="0"/>
              <a:t> my </a:t>
            </a:r>
            <a:r>
              <a:rPr lang="cs-CZ" sz="1600" i="1" dirty="0" err="1"/>
              <a:t>feet</a:t>
            </a:r>
            <a:r>
              <a:rPr lang="cs-CZ" sz="1600" i="1" dirty="0"/>
              <a:t>, </a:t>
            </a:r>
            <a:r>
              <a:rPr lang="cs-CZ" sz="1600" i="1" dirty="0" err="1"/>
              <a:t>saying</a:t>
            </a:r>
            <a:r>
              <a:rPr lang="cs-CZ" sz="1600" i="1" dirty="0"/>
              <a:t>: '</a:t>
            </a:r>
            <a:r>
              <a:rPr lang="cs-CZ" sz="1600" i="1" dirty="0" err="1"/>
              <a:t>If</a:t>
            </a:r>
            <a:r>
              <a:rPr lang="cs-CZ" sz="1600" i="1" dirty="0"/>
              <a:t> </a:t>
            </a:r>
            <a:r>
              <a:rPr lang="cs-CZ" sz="1600" i="1" dirty="0" err="1"/>
              <a:t>it</a:t>
            </a:r>
            <a:r>
              <a:rPr lang="cs-CZ" sz="1600" i="1" dirty="0"/>
              <a:t> </a:t>
            </a:r>
            <a:r>
              <a:rPr lang="cs-CZ" sz="1600" i="1" dirty="0" err="1"/>
              <a:t>is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pleasure</a:t>
            </a:r>
            <a:r>
              <a:rPr lang="cs-CZ" sz="1600" i="1" dirty="0"/>
              <a:t>, </a:t>
            </a:r>
            <a:r>
              <a:rPr lang="cs-CZ" sz="1600" i="1" dirty="0" err="1"/>
              <a:t>slay</a:t>
            </a:r>
            <a:r>
              <a:rPr lang="cs-CZ" sz="1600" i="1" dirty="0"/>
              <a:t>! </a:t>
            </a:r>
            <a:r>
              <a:rPr lang="cs-CZ" sz="1600" i="1" dirty="0" err="1"/>
              <a:t>If</a:t>
            </a:r>
            <a:r>
              <a:rPr lang="cs-CZ" sz="1600" i="1" dirty="0"/>
              <a:t> </a:t>
            </a:r>
            <a:r>
              <a:rPr lang="cs-CZ" sz="1600" i="1" dirty="0" err="1"/>
              <a:t>it</a:t>
            </a:r>
            <a:r>
              <a:rPr lang="cs-CZ" sz="1600" i="1" dirty="0"/>
              <a:t> </a:t>
            </a:r>
            <a:r>
              <a:rPr lang="cs-CZ" sz="1600" i="1" dirty="0" err="1"/>
              <a:t>is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pleasure</a:t>
            </a:r>
            <a:r>
              <a:rPr lang="cs-CZ" sz="1600" i="1" dirty="0"/>
              <a:t>, let live! </a:t>
            </a:r>
            <a:r>
              <a:rPr lang="cs-CZ" sz="1600" i="1" dirty="0" err="1"/>
              <a:t>That</a:t>
            </a:r>
            <a:r>
              <a:rPr lang="cs-CZ" sz="1600" i="1" dirty="0"/>
              <a:t> </a:t>
            </a:r>
            <a:r>
              <a:rPr lang="cs-CZ" sz="1600" i="1" dirty="0" err="1"/>
              <a:t>which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heart</a:t>
            </a:r>
            <a:r>
              <a:rPr lang="cs-CZ" sz="1600" i="1" dirty="0"/>
              <a:t> </a:t>
            </a:r>
            <a:r>
              <a:rPr lang="cs-CZ" sz="1600" i="1" dirty="0" err="1"/>
              <a:t>desireth</a:t>
            </a:r>
            <a:r>
              <a:rPr lang="cs-CZ" sz="1600" i="1" dirty="0"/>
              <a:t>, do!* </a:t>
            </a:r>
            <a:r>
              <a:rPr lang="cs-CZ" sz="1600" i="1" dirty="0" err="1"/>
              <a:t>Ahiababa</a:t>
            </a:r>
            <a:r>
              <a:rPr lang="cs-CZ" sz="1600" i="1" dirty="0"/>
              <a:t>, </a:t>
            </a:r>
            <a:r>
              <a:rPr lang="cs-CZ" sz="1600" i="1" dirty="0" err="1"/>
              <a:t>the</a:t>
            </a:r>
            <a:r>
              <a:rPr lang="cs-CZ" sz="1600" i="1" dirty="0"/>
              <a:t> son </a:t>
            </a:r>
            <a:r>
              <a:rPr lang="cs-CZ" sz="1600" i="1" dirty="0" err="1"/>
              <a:t>of</a:t>
            </a:r>
            <a:r>
              <a:rPr lang="cs-CZ" sz="1600" i="1" dirty="0"/>
              <a:t> a </a:t>
            </a:r>
            <a:r>
              <a:rPr lang="cs-CZ" sz="1600" i="1" dirty="0" err="1"/>
              <a:t>nobody</a:t>
            </a:r>
            <a:r>
              <a:rPr lang="cs-CZ" sz="1600" i="1" dirty="0"/>
              <a:t>, </a:t>
            </a:r>
            <a:r>
              <a:rPr lang="cs-CZ" sz="1600" i="1" dirty="0" err="1"/>
              <a:t>whom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had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Bit-</a:t>
            </a:r>
            <a:r>
              <a:rPr lang="cs-CZ" sz="1600" i="1" dirty="0" err="1"/>
              <a:t>Adini</a:t>
            </a:r>
            <a:r>
              <a:rPr lang="cs-CZ" sz="1600" i="1" dirty="0"/>
              <a:t>, I </a:t>
            </a:r>
            <a:r>
              <a:rPr lang="cs-CZ" sz="1600" i="1" dirty="0" err="1"/>
              <a:t>took</a:t>
            </a:r>
            <a:r>
              <a:rPr lang="cs-CZ" sz="1600" i="1" dirty="0"/>
              <a:t> </a:t>
            </a:r>
            <a:r>
              <a:rPr lang="cs-CZ" sz="1600" i="1" dirty="0" err="1"/>
              <a:t>captive</a:t>
            </a:r>
            <a:r>
              <a:rPr lang="cs-CZ" sz="1600" i="1" dirty="0"/>
              <a:t>. 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valor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my </a:t>
            </a:r>
            <a:r>
              <a:rPr lang="cs-CZ" sz="1600" i="1" dirty="0" err="1"/>
              <a:t>heart</a:t>
            </a:r>
            <a:r>
              <a:rPr lang="cs-CZ" sz="1600" i="1" dirty="0"/>
              <a:t> and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fury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my </a:t>
            </a:r>
            <a:r>
              <a:rPr lang="cs-CZ" sz="1600" i="1" dirty="0" err="1"/>
              <a:t>weapons</a:t>
            </a:r>
            <a:r>
              <a:rPr lang="cs-CZ" sz="1600" i="1" dirty="0"/>
              <a:t> I </a:t>
            </a:r>
            <a:r>
              <a:rPr lang="cs-CZ" sz="1600" i="1" dirty="0" err="1"/>
              <a:t>stormed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city. </a:t>
            </a:r>
            <a:r>
              <a:rPr lang="cs-CZ" sz="1600" i="1" dirty="0" err="1"/>
              <a:t>All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rebels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seized</a:t>
            </a:r>
            <a:r>
              <a:rPr lang="cs-CZ" sz="1600" i="1" dirty="0"/>
              <a:t> and </a:t>
            </a:r>
            <a:r>
              <a:rPr lang="cs-CZ" sz="1600" i="1" dirty="0" err="1"/>
              <a:t>delivered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 up..,. </a:t>
            </a:r>
            <a:r>
              <a:rPr lang="cs-CZ" sz="1600" i="1" dirty="0" err="1"/>
              <a:t>Azi-ilu</a:t>
            </a:r>
            <a:r>
              <a:rPr lang="cs-CZ" sz="1600" i="1" dirty="0"/>
              <a:t> I set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 as my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governor</a:t>
            </a:r>
            <a:r>
              <a:rPr lang="cs-CZ" sz="1600" i="1" dirty="0"/>
              <a:t>. I </a:t>
            </a:r>
            <a:r>
              <a:rPr lang="cs-CZ" sz="1600" i="1" dirty="0" err="1"/>
              <a:t>built</a:t>
            </a:r>
            <a:r>
              <a:rPr lang="cs-CZ" sz="1600" i="1" dirty="0"/>
              <a:t> a </a:t>
            </a:r>
            <a:r>
              <a:rPr lang="cs-CZ" sz="1600" i="1" dirty="0" err="1"/>
              <a:t>pillar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against</a:t>
            </a:r>
            <a:r>
              <a:rPr lang="cs-CZ" sz="1600" i="1" dirty="0"/>
              <a:t> his city </a:t>
            </a:r>
            <a:r>
              <a:rPr lang="cs-CZ" sz="1600" i="1" dirty="0" err="1"/>
              <a:t>gate</a:t>
            </a:r>
            <a:r>
              <a:rPr lang="cs-CZ" sz="1600" i="1" dirty="0"/>
              <a:t>, and I </a:t>
            </a:r>
            <a:r>
              <a:rPr lang="cs-CZ" sz="1600" i="1" dirty="0" err="1"/>
              <a:t>flayed</a:t>
            </a:r>
            <a:r>
              <a:rPr lang="cs-CZ" sz="1600" i="1" dirty="0"/>
              <a:t> </a:t>
            </a:r>
            <a:r>
              <a:rPr lang="cs-CZ" sz="1600" i="1" dirty="0" err="1"/>
              <a:t>all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chief</a:t>
            </a:r>
            <a:r>
              <a:rPr lang="cs-CZ" sz="1600" i="1" dirty="0"/>
              <a:t> </a:t>
            </a:r>
            <a:r>
              <a:rPr lang="cs-CZ" sz="1600" i="1" dirty="0" err="1"/>
              <a:t>men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had </a:t>
            </a:r>
            <a:r>
              <a:rPr lang="cs-CZ" sz="1600" i="1" dirty="0" err="1"/>
              <a:t>revolted</a:t>
            </a:r>
            <a:r>
              <a:rPr lang="cs-CZ" sz="1600" i="1" dirty="0"/>
              <a:t>, and I </a:t>
            </a:r>
            <a:r>
              <a:rPr lang="cs-CZ" sz="1600" i="1" dirty="0" err="1"/>
              <a:t>covered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skins</a:t>
            </a:r>
            <a:r>
              <a:rPr lang="cs-CZ" sz="1600" i="1" dirty="0"/>
              <a:t>; </a:t>
            </a:r>
            <a:r>
              <a:rPr lang="cs-CZ" sz="1600" i="1" dirty="0" err="1"/>
              <a:t>some</a:t>
            </a:r>
            <a:r>
              <a:rPr lang="cs-CZ" sz="1600" i="1" dirty="0"/>
              <a:t> I </a:t>
            </a:r>
            <a:r>
              <a:rPr lang="cs-CZ" sz="1600" i="1" dirty="0" err="1"/>
              <a:t>walled</a:t>
            </a:r>
            <a:r>
              <a:rPr lang="cs-CZ" sz="1600" i="1" dirty="0"/>
              <a:t> up </a:t>
            </a:r>
            <a:r>
              <a:rPr lang="cs-CZ" sz="1600" i="1" dirty="0" err="1"/>
              <a:t>within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, </a:t>
            </a:r>
            <a:r>
              <a:rPr lang="cs-CZ" sz="1600" i="1" dirty="0" err="1"/>
              <a:t>some</a:t>
            </a:r>
            <a:r>
              <a:rPr lang="cs-CZ" sz="1600" i="1" dirty="0"/>
              <a:t> I </a:t>
            </a:r>
            <a:r>
              <a:rPr lang="cs-CZ" sz="1600" i="1" dirty="0" err="1"/>
              <a:t>impaled</a:t>
            </a:r>
            <a:r>
              <a:rPr lang="cs-CZ" sz="1600" i="1" dirty="0"/>
              <a:t>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 on </a:t>
            </a:r>
            <a:r>
              <a:rPr lang="cs-CZ" sz="1600" i="1" dirty="0" err="1"/>
              <a:t>stakes</a:t>
            </a:r>
            <a:r>
              <a:rPr lang="cs-CZ" sz="1600" i="1" dirty="0"/>
              <a:t>, and </a:t>
            </a:r>
            <a:r>
              <a:rPr lang="cs-CZ" sz="1600" i="1" dirty="0" err="1"/>
              <a:t>others</a:t>
            </a:r>
            <a:r>
              <a:rPr lang="cs-CZ" sz="1600" i="1" dirty="0"/>
              <a:t> I </a:t>
            </a:r>
            <a:r>
              <a:rPr lang="cs-CZ" sz="1600" i="1" dirty="0" err="1"/>
              <a:t>bound</a:t>
            </a:r>
            <a:r>
              <a:rPr lang="cs-CZ" sz="1600" i="1" dirty="0"/>
              <a:t> to </a:t>
            </a:r>
            <a:r>
              <a:rPr lang="cs-CZ" sz="1600" i="1" dirty="0" err="1"/>
              <a:t>stakes</a:t>
            </a:r>
            <a:r>
              <a:rPr lang="cs-CZ" sz="1600" i="1" dirty="0"/>
              <a:t> </a:t>
            </a:r>
            <a:r>
              <a:rPr lang="cs-CZ" sz="1600" i="1" dirty="0" err="1"/>
              <a:t>round</a:t>
            </a:r>
            <a:r>
              <a:rPr lang="cs-CZ" sz="1600" i="1" dirty="0"/>
              <a:t> </a:t>
            </a:r>
            <a:r>
              <a:rPr lang="cs-CZ" sz="1600" i="1" dirty="0" err="1"/>
              <a:t>about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; many </a:t>
            </a:r>
            <a:r>
              <a:rPr lang="cs-CZ" sz="1600" i="1" dirty="0" err="1"/>
              <a:t>within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border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ray</a:t>
            </a:r>
            <a:r>
              <a:rPr lang="cs-CZ" sz="1600" i="1" dirty="0"/>
              <a:t>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land</a:t>
            </a:r>
            <a:r>
              <a:rPr lang="cs-CZ" sz="1600" i="1" dirty="0"/>
              <a:t> I </a:t>
            </a:r>
            <a:r>
              <a:rPr lang="cs-CZ" sz="1600" i="1" dirty="0" err="1"/>
              <a:t>flayed</a:t>
            </a:r>
            <a:r>
              <a:rPr lang="cs-CZ" sz="1600" i="1" dirty="0"/>
              <a:t>, and I </a:t>
            </a:r>
            <a:r>
              <a:rPr lang="cs-CZ" sz="1600" i="1" dirty="0" err="1"/>
              <a:t>spread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skins</a:t>
            </a:r>
            <a:r>
              <a:rPr lang="cs-CZ" sz="1600" i="1" dirty="0"/>
              <a:t>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walls</a:t>
            </a:r>
            <a:r>
              <a:rPr lang="cs-CZ" sz="1600" i="1" dirty="0"/>
              <a:t>; and I </a:t>
            </a:r>
            <a:r>
              <a:rPr lang="cs-CZ" sz="1600" i="1" dirty="0" err="1"/>
              <a:t>cut</a:t>
            </a:r>
            <a:r>
              <a:rPr lang="cs-CZ" sz="1600" i="1" dirty="0"/>
              <a:t> </a:t>
            </a:r>
            <a:r>
              <a:rPr lang="cs-CZ" sz="1600" i="1" dirty="0" err="1"/>
              <a:t>off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limbs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officers</a:t>
            </a:r>
            <a:r>
              <a:rPr lang="cs-CZ" sz="1600" i="1" dirty="0"/>
              <a:t>,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royal</a:t>
            </a:r>
            <a:r>
              <a:rPr lang="cs-CZ" sz="1600" i="1" dirty="0"/>
              <a:t> </a:t>
            </a:r>
            <a:r>
              <a:rPr lang="cs-CZ" sz="1600" i="1" dirty="0" err="1"/>
              <a:t>officers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had </a:t>
            </a:r>
            <a:r>
              <a:rPr lang="cs-CZ" sz="1600" i="1" dirty="0" err="1"/>
              <a:t>rebelled</a:t>
            </a:r>
            <a:r>
              <a:rPr lang="cs-CZ" sz="1600" i="1" dirty="0"/>
              <a:t>. </a:t>
            </a:r>
            <a:r>
              <a:rPr lang="cs-CZ" sz="1600" i="1" dirty="0" err="1"/>
              <a:t>Ahiababa</a:t>
            </a:r>
            <a:r>
              <a:rPr lang="cs-CZ" sz="1600" i="1" dirty="0"/>
              <a:t> I </a:t>
            </a:r>
            <a:r>
              <a:rPr lang="cs-CZ" sz="1600" i="1" dirty="0" err="1"/>
              <a:t>took</a:t>
            </a:r>
            <a:r>
              <a:rPr lang="cs-CZ" sz="1600" i="1" dirty="0"/>
              <a:t> to </a:t>
            </a:r>
            <a:r>
              <a:rPr lang="cs-CZ" sz="1600" i="1" dirty="0" err="1"/>
              <a:t>Nineveh</a:t>
            </a:r>
            <a:r>
              <a:rPr lang="cs-CZ" sz="1600" i="1" dirty="0"/>
              <a:t>, I </a:t>
            </a:r>
            <a:r>
              <a:rPr lang="cs-CZ" sz="1600" i="1" dirty="0" err="1"/>
              <a:t>flayed</a:t>
            </a:r>
            <a:r>
              <a:rPr lang="cs-CZ" sz="1600" i="1" dirty="0"/>
              <a:t> </a:t>
            </a:r>
            <a:r>
              <a:rPr lang="cs-CZ" sz="1600" i="1" dirty="0" err="1"/>
              <a:t>him</a:t>
            </a:r>
            <a:r>
              <a:rPr lang="cs-CZ" sz="1600" i="1" dirty="0"/>
              <a:t>, I </a:t>
            </a:r>
            <a:r>
              <a:rPr lang="cs-CZ" sz="1600" i="1" dirty="0" err="1"/>
              <a:t>spread</a:t>
            </a:r>
            <a:r>
              <a:rPr lang="cs-CZ" sz="1600" i="1" dirty="0"/>
              <a:t> his skin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wall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Nineveh</a:t>
            </a:r>
            <a:r>
              <a:rPr lang="cs-CZ" sz="1600" i="1" dirty="0"/>
              <a:t>“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9802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Poprvé se objevuje skutečně stálá a profesionální armáda.</a:t>
            </a:r>
          </a:p>
          <a:p>
            <a:r>
              <a:rPr lang="cs-CZ" dirty="0" err="1"/>
              <a:t>Novoasyrská</a:t>
            </a:r>
            <a:r>
              <a:rPr lang="cs-CZ" dirty="0"/>
              <a:t> válečná moc však zejména spoléhala na kvalitní a dobře organizované vojsko, ve kterém se navíc nově začalo např. využívat železných zbraní, skládaných luků nebo vojenských bot.</a:t>
            </a:r>
          </a:p>
          <a:p>
            <a:r>
              <a:rPr lang="cs-CZ" dirty="0"/>
              <a:t>Na rozdíl od </a:t>
            </a:r>
            <a:r>
              <a:rPr lang="cs-CZ" dirty="0" err="1"/>
              <a:t>Středoasyrské</a:t>
            </a:r>
            <a:r>
              <a:rPr lang="cs-CZ" dirty="0"/>
              <a:t> říše již dochází k využití jízdy na bitevním poli, přesto jsou stále preferovány válečné vozy.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646548" cy="3302146"/>
          </a:xfrm>
        </p:spPr>
      </p:pic>
    </p:spTree>
    <p:extLst>
      <p:ext uri="{BB962C8B-B14F-4D97-AF65-F5344CB8AC3E}">
        <p14:creationId xmlns:p14="http://schemas.microsoft.com/office/powerpoint/2010/main" val="348664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Rostoucí poptávka po koních znamenala, že </a:t>
            </a:r>
            <a:r>
              <a:rPr lang="cs-CZ" dirty="0" err="1"/>
              <a:t>Novoasyrská</a:t>
            </a:r>
            <a:r>
              <a:rPr lang="cs-CZ" dirty="0"/>
              <a:t> říše musela řešit, kde tato zvířata obstarat.</a:t>
            </a:r>
          </a:p>
          <a:p>
            <a:r>
              <a:rPr lang="cs-CZ" dirty="0"/>
              <a:t>Zásobování státu koňmi měli na starost úřednici </a:t>
            </a:r>
            <a:r>
              <a:rPr lang="cs-CZ" i="1" dirty="0" err="1"/>
              <a:t>mušarkisus</a:t>
            </a:r>
            <a:r>
              <a:rPr lang="cs-CZ" dirty="0"/>
              <a:t> </a:t>
            </a:r>
            <a:r>
              <a:rPr lang="cs-CZ" i="1" dirty="0"/>
              <a:t>– </a:t>
            </a:r>
            <a:r>
              <a:rPr lang="cs-CZ" dirty="0"/>
              <a:t>byli dva pro každou provincii.</a:t>
            </a:r>
          </a:p>
          <a:p>
            <a:r>
              <a:rPr lang="cs-CZ" dirty="0"/>
              <a:t>Z období </a:t>
            </a:r>
            <a:r>
              <a:rPr lang="cs-CZ" dirty="0" err="1"/>
              <a:t>Novoasyrské</a:t>
            </a:r>
            <a:r>
              <a:rPr lang="cs-CZ" dirty="0"/>
              <a:t> říše je dochována velká řada dokumentů zabývající se logistikou ohledně zásobování i péčí o koně – z tohoto faktu lze usuzovat, že po této stránce byla asyrská vojenská správa na velmi vysoké úrovni.</a:t>
            </a:r>
          </a:p>
        </p:txBody>
      </p:sp>
    </p:spTree>
    <p:extLst>
      <p:ext uri="{BB962C8B-B14F-4D97-AF65-F5344CB8AC3E}">
        <p14:creationId xmlns:p14="http://schemas.microsoft.com/office/powerpoint/2010/main" val="270431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Největších inovací bylo v </a:t>
            </a:r>
            <a:r>
              <a:rPr lang="cs-CZ" dirty="0" err="1"/>
              <a:t>Novoasyrské</a:t>
            </a:r>
            <a:r>
              <a:rPr lang="cs-CZ" dirty="0"/>
              <a:t> říši dosaženo v oblastech obléhací techniky.</a:t>
            </a:r>
          </a:p>
          <a:p>
            <a:r>
              <a:rPr lang="cs-CZ" dirty="0"/>
              <a:t>Nejjednodušší způsob dobytí města spočíval ve využití velké početní převahy a k přinucení obránců ke kapitulaci.</a:t>
            </a:r>
          </a:p>
          <a:p>
            <a:r>
              <a:rPr lang="cs-CZ" dirty="0"/>
              <a:t>Pokud předchozí strategie selhala, útočící strana se mohla rozhodnout vzít město útokem – Asyřané měli za tímto účelem k dispozici speciální typy vojenských jednotek, stejně jako efektivní obléhací techniku.</a:t>
            </a:r>
          </a:p>
          <a:p>
            <a:r>
              <a:rPr lang="cs-CZ" dirty="0"/>
              <a:t>Asyrské reliéfy poukazují na využívání dvojího typu obléhacích věží, které byli kombinované s beranidly. V době </a:t>
            </a:r>
            <a:r>
              <a:rPr lang="cs-CZ" dirty="0" err="1"/>
              <a:t>Tiglath-pilesera</a:t>
            </a:r>
            <a:r>
              <a:rPr lang="cs-CZ" dirty="0"/>
              <a:t> III. došlo k jejich vývoji, kdy se začala využívat lehčí a mobilnější varianta těchto obléhacích strojů.</a:t>
            </a:r>
          </a:p>
        </p:txBody>
      </p:sp>
    </p:spTree>
    <p:extLst>
      <p:ext uri="{BB962C8B-B14F-4D97-AF65-F5344CB8AC3E}">
        <p14:creationId xmlns:p14="http://schemas.microsoft.com/office/powerpoint/2010/main" val="205951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40760" cy="4311404"/>
          </a:xfrm>
        </p:spPr>
      </p:pic>
    </p:spTree>
    <p:extLst>
      <p:ext uri="{BB962C8B-B14F-4D97-AF65-F5344CB8AC3E}">
        <p14:creationId xmlns:p14="http://schemas.microsoft.com/office/powerpoint/2010/main" val="1689282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Obléhací věže a beranidla nebyly jediným prostředkem, kterým mohli Asyřané zdolat nepřátelské hradby – využívali rovněž žebříků.</a:t>
            </a:r>
          </a:p>
          <a:p>
            <a:r>
              <a:rPr lang="cs-CZ" dirty="0"/>
              <a:t>Pokud se nedařilo zdi rozbít beranidly, ani překonat pomocí žebříků, Asyřané se často rozhodli hradby podkopat.</a:t>
            </a:r>
          </a:p>
          <a:p>
            <a:r>
              <a:rPr lang="cs-CZ" dirty="0"/>
              <a:t>Všechny výše zmíněné metody byly samozřejmě využívány i souběžně, navíc za přispění podpůrné palby buďto od </a:t>
            </a:r>
            <a:r>
              <a:rPr lang="cs-CZ"/>
              <a:t>lučištníků či od </a:t>
            </a:r>
            <a:r>
              <a:rPr lang="cs-CZ" dirty="0"/>
              <a:t>střelců z praku.</a:t>
            </a:r>
          </a:p>
        </p:txBody>
      </p:sp>
    </p:spTree>
    <p:extLst>
      <p:ext uri="{BB962C8B-B14F-4D97-AF65-F5344CB8AC3E}">
        <p14:creationId xmlns:p14="http://schemas.microsoft.com/office/powerpoint/2010/main" val="379728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12768" cy="5018241"/>
          </a:xfrm>
        </p:spPr>
      </p:pic>
    </p:spTree>
    <p:extLst>
      <p:ext uri="{BB962C8B-B14F-4D97-AF65-F5344CB8AC3E}">
        <p14:creationId xmlns:p14="http://schemas.microsoft.com/office/powerpoint/2010/main" val="821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Enlil-nirari</a:t>
            </a:r>
            <a:r>
              <a:rPr lang="cs-CZ" dirty="0"/>
              <a:t> (1317-1308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Kurigalzu</a:t>
            </a:r>
            <a:r>
              <a:rPr lang="cs-CZ" dirty="0"/>
              <a:t> nezůstal věrný Asyřanům a nakonec mezi oběma králi došlo k bitvě u </a:t>
            </a:r>
            <a:r>
              <a:rPr lang="cs-CZ" dirty="0" err="1"/>
              <a:t>Sugagy</a:t>
            </a:r>
            <a:r>
              <a:rPr lang="cs-CZ" dirty="0"/>
              <a:t>. O bitvě se nám dochovala dvojice pramenů.</a:t>
            </a:r>
          </a:p>
          <a:p>
            <a:r>
              <a:rPr lang="cs-CZ" dirty="0"/>
              <a:t>Z pohledu Babylonu: </a:t>
            </a:r>
            <a:r>
              <a:rPr lang="cs-CZ" i="1" dirty="0"/>
              <a:t>„He (</a:t>
            </a:r>
            <a:r>
              <a:rPr lang="cs-CZ" i="1" dirty="0" err="1"/>
              <a:t>Kurigalzu</a:t>
            </a:r>
            <a:r>
              <a:rPr lang="cs-CZ" i="1" dirty="0"/>
              <a:t>) </a:t>
            </a:r>
            <a:r>
              <a:rPr lang="cs-CZ" i="1" dirty="0" err="1"/>
              <a:t>went</a:t>
            </a:r>
            <a:r>
              <a:rPr lang="cs-CZ" i="1" dirty="0"/>
              <a:t> to </a:t>
            </a:r>
            <a:r>
              <a:rPr lang="cs-CZ" i="1" dirty="0" err="1"/>
              <a:t>conquer</a:t>
            </a:r>
            <a:r>
              <a:rPr lang="cs-CZ" i="1" dirty="0"/>
              <a:t> </a:t>
            </a:r>
            <a:r>
              <a:rPr lang="cs-CZ" i="1" dirty="0" err="1"/>
              <a:t>Adad-nīrari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. He </a:t>
            </a:r>
            <a:r>
              <a:rPr lang="cs-CZ" i="1" dirty="0" err="1"/>
              <a:t>did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</a:t>
            </a:r>
            <a:r>
              <a:rPr lang="cs-CZ" i="1" dirty="0" err="1"/>
              <a:t>against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Sugaga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Tigris, and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his </a:t>
            </a:r>
            <a:r>
              <a:rPr lang="cs-CZ" i="1" dirty="0" err="1"/>
              <a:t>defeat</a:t>
            </a:r>
            <a:r>
              <a:rPr lang="cs-CZ" i="1" dirty="0"/>
              <a:t>. He </a:t>
            </a:r>
            <a:r>
              <a:rPr lang="cs-CZ" i="1" dirty="0" err="1"/>
              <a:t>slaughtered</a:t>
            </a:r>
            <a:r>
              <a:rPr lang="cs-CZ" i="1" dirty="0"/>
              <a:t> his </a:t>
            </a:r>
            <a:r>
              <a:rPr lang="cs-CZ" i="1" dirty="0" err="1"/>
              <a:t>soldiers</a:t>
            </a:r>
            <a:r>
              <a:rPr lang="cs-CZ" i="1" dirty="0"/>
              <a:t> and </a:t>
            </a:r>
            <a:r>
              <a:rPr lang="cs-CZ" i="1" dirty="0" err="1"/>
              <a:t>captured</a:t>
            </a:r>
            <a:r>
              <a:rPr lang="cs-CZ" i="1" dirty="0"/>
              <a:t> his </a:t>
            </a:r>
            <a:r>
              <a:rPr lang="cs-CZ" i="1" dirty="0" err="1"/>
              <a:t>officers</a:t>
            </a:r>
            <a:r>
              <a:rPr lang="cs-CZ" i="1" dirty="0"/>
              <a:t>.“</a:t>
            </a:r>
          </a:p>
          <a:p>
            <a:r>
              <a:rPr lang="cs-CZ" dirty="0"/>
              <a:t>Z pohledu Asýrie: </a:t>
            </a:r>
            <a:r>
              <a:rPr lang="cs-CZ" i="1" dirty="0"/>
              <a:t>„At </a:t>
            </a:r>
            <a:r>
              <a:rPr lang="cs-CZ" i="1" dirty="0" err="1"/>
              <a:t>Sugagi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Tigris, </a:t>
            </a:r>
            <a:r>
              <a:rPr lang="cs-CZ" i="1" dirty="0" err="1"/>
              <a:t>Enlil-nīrāri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, </a:t>
            </a:r>
            <a:r>
              <a:rPr lang="cs-CZ" i="1" dirty="0" err="1"/>
              <a:t>fought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Kurigalzu</a:t>
            </a:r>
            <a:r>
              <a:rPr lang="cs-CZ" i="1" dirty="0"/>
              <a:t>. He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his </a:t>
            </a:r>
            <a:r>
              <a:rPr lang="cs-CZ" i="1" dirty="0" err="1"/>
              <a:t>total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, </a:t>
            </a:r>
            <a:r>
              <a:rPr lang="cs-CZ" i="1" dirty="0" err="1"/>
              <a:t>slaughtered</a:t>
            </a:r>
            <a:r>
              <a:rPr lang="cs-CZ" i="1" dirty="0"/>
              <a:t> his </a:t>
            </a:r>
            <a:r>
              <a:rPr lang="cs-CZ" i="1" dirty="0" err="1"/>
              <a:t>troops</a:t>
            </a:r>
            <a:r>
              <a:rPr lang="cs-CZ" i="1" dirty="0"/>
              <a:t> and </a:t>
            </a:r>
            <a:r>
              <a:rPr lang="cs-CZ" i="1" dirty="0" err="1"/>
              <a:t>carried</a:t>
            </a:r>
            <a:r>
              <a:rPr lang="cs-CZ" i="1" dirty="0"/>
              <a:t> </a:t>
            </a:r>
            <a:r>
              <a:rPr lang="cs-CZ" i="1" dirty="0" err="1"/>
              <a:t>off</a:t>
            </a:r>
            <a:r>
              <a:rPr lang="cs-CZ" i="1" dirty="0"/>
              <a:t> his camp.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divided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districts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Šasili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Subartu</a:t>
            </a:r>
            <a:r>
              <a:rPr lang="cs-CZ" i="1" dirty="0"/>
              <a:t>, to </a:t>
            </a:r>
            <a:r>
              <a:rPr lang="cs-CZ" i="1" dirty="0" err="1"/>
              <a:t>Karduniaš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two</a:t>
            </a:r>
            <a:r>
              <a:rPr lang="cs-CZ" i="1" dirty="0"/>
              <a:t> and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boundary</a:t>
            </a:r>
            <a:r>
              <a:rPr lang="cs-CZ" i="1" dirty="0"/>
              <a:t>-line.“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2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</a:t>
            </a:r>
            <a:r>
              <a:rPr lang="cs-CZ" dirty="0" err="1"/>
              <a:t>Novoasyrské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 přes vojenskou moc Asýrie v tomto období, a i přes jejich taktiku teroru říše s velkou pravděpodobností přecenila své síly.</a:t>
            </a:r>
          </a:p>
          <a:p>
            <a:r>
              <a:rPr lang="cs-CZ" dirty="0"/>
              <a:t>V 7. století ji potkalo několik nezdarů – dobytí Egypta stálo spoustu prostředků, navíc si v něm Asyřané podrželi vládu jen necelou generaci (671 – cca. 650 př. n. l.), Babylon se opět bouří a v roce 626 př. n. l. získává samostatnost a nakonec Médové získávají na síle.</a:t>
            </a:r>
          </a:p>
          <a:p>
            <a:r>
              <a:rPr lang="cs-CZ" dirty="0"/>
              <a:t>Nakonec Babylon společně s Médy dobývá v roce 614 př. n. l. </a:t>
            </a:r>
            <a:r>
              <a:rPr lang="cs-CZ" dirty="0" err="1"/>
              <a:t>Aššur</a:t>
            </a:r>
            <a:r>
              <a:rPr lang="cs-CZ" dirty="0"/>
              <a:t> a v roce 612 př. n. l. i Ninive, čímž fakticky zaniká </a:t>
            </a:r>
            <a:r>
              <a:rPr lang="cs-CZ" dirty="0" err="1"/>
              <a:t>Novoasyrská</a:t>
            </a:r>
            <a:r>
              <a:rPr lang="cs-CZ" dirty="0"/>
              <a:t> říše.</a:t>
            </a:r>
          </a:p>
        </p:txBody>
      </p:sp>
    </p:spTree>
    <p:extLst>
      <p:ext uri="{BB962C8B-B14F-4D97-AF65-F5344CB8AC3E}">
        <p14:creationId xmlns:p14="http://schemas.microsoft.com/office/powerpoint/2010/main" val="235328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Adad-nirari</a:t>
            </a:r>
            <a:r>
              <a:rPr lang="cs-CZ" dirty="0"/>
              <a:t> (1295-1275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Pokračoval v bojích s Babylonem, tentokrát s jeho králem </a:t>
            </a:r>
            <a:r>
              <a:rPr lang="cs-CZ" dirty="0" err="1"/>
              <a:t>Nazi-Muruttašem</a:t>
            </a:r>
            <a:r>
              <a:rPr lang="cs-CZ" dirty="0"/>
              <a:t>. Střetl se s ním v bitvě Kar-</a:t>
            </a:r>
            <a:r>
              <a:rPr lang="cs-CZ" dirty="0" err="1"/>
              <a:t>Ištar</a:t>
            </a:r>
            <a:r>
              <a:rPr lang="cs-CZ" dirty="0"/>
              <a:t>:</a:t>
            </a:r>
          </a:p>
          <a:p>
            <a:r>
              <a:rPr lang="cs-CZ" i="1" dirty="0"/>
              <a:t>„King </a:t>
            </a:r>
            <a:r>
              <a:rPr lang="cs-CZ" i="1" dirty="0" err="1"/>
              <a:t>Adad-nararı</a:t>
            </a:r>
            <a:r>
              <a:rPr lang="cs-CZ" i="1" dirty="0"/>
              <a:t>(I)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and King </a:t>
            </a:r>
            <a:r>
              <a:rPr lang="cs-CZ" i="1" dirty="0" err="1"/>
              <a:t>Nazi-Muruttaš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Karduniass</a:t>
            </a:r>
            <a:r>
              <a:rPr lang="cs-CZ" i="1" dirty="0"/>
              <a:t> </a:t>
            </a:r>
            <a:r>
              <a:rPr lang="cs-CZ" i="1" dirty="0" err="1"/>
              <a:t>fought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Kar-</a:t>
            </a:r>
            <a:r>
              <a:rPr lang="cs-CZ" i="1" dirty="0" err="1"/>
              <a:t>Ištar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Ugarsallu</a:t>
            </a:r>
            <a:r>
              <a:rPr lang="cs-CZ" i="1" dirty="0"/>
              <a:t>. </a:t>
            </a:r>
            <a:r>
              <a:rPr lang="cs-CZ" i="1" dirty="0" err="1"/>
              <a:t>Adad-nararı</a:t>
            </a:r>
            <a:r>
              <a:rPr lang="cs-CZ" i="1" dirty="0"/>
              <a:t> </a:t>
            </a:r>
            <a:r>
              <a:rPr lang="cs-CZ" i="1" dirty="0" err="1"/>
              <a:t>inflicted</a:t>
            </a:r>
            <a:r>
              <a:rPr lang="cs-CZ" i="1" dirty="0"/>
              <a:t> a </a:t>
            </a:r>
            <a:r>
              <a:rPr lang="cs-CZ" i="1" dirty="0" err="1"/>
              <a:t>total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 on </a:t>
            </a:r>
            <a:r>
              <a:rPr lang="cs-CZ" i="1" dirty="0" err="1"/>
              <a:t>Nazi-Muruttaš</a:t>
            </a:r>
            <a:r>
              <a:rPr lang="cs-CZ" i="1" dirty="0"/>
              <a:t>; he </a:t>
            </a:r>
            <a:r>
              <a:rPr lang="cs-CZ" i="1" dirty="0" err="1"/>
              <a:t>crushed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, </a:t>
            </a:r>
            <a:r>
              <a:rPr lang="cs-CZ" i="1" dirty="0" err="1"/>
              <a:t>swept</a:t>
            </a:r>
            <a:r>
              <a:rPr lang="cs-CZ" i="1" dirty="0"/>
              <a:t> </a:t>
            </a:r>
            <a:r>
              <a:rPr lang="cs-CZ" i="1" dirty="0" err="1"/>
              <a:t>away</a:t>
            </a:r>
            <a:r>
              <a:rPr lang="cs-CZ" i="1" dirty="0"/>
              <a:t> his camp, and </a:t>
            </a:r>
            <a:r>
              <a:rPr lang="cs-CZ" i="1" dirty="0" err="1"/>
              <a:t>seized</a:t>
            </a:r>
            <a:r>
              <a:rPr lang="cs-CZ" i="1" dirty="0"/>
              <a:t> his </a:t>
            </a:r>
            <a:r>
              <a:rPr lang="cs-CZ" i="1" dirty="0" err="1"/>
              <a:t>standards</a:t>
            </a:r>
            <a:r>
              <a:rPr lang="cs-CZ" i="1" dirty="0"/>
              <a:t> by </a:t>
            </a:r>
            <a:r>
              <a:rPr lang="cs-CZ" i="1" dirty="0" err="1"/>
              <a:t>force</a:t>
            </a:r>
            <a:r>
              <a:rPr lang="cs-CZ" i="1" dirty="0"/>
              <a:t>.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frontier</a:t>
            </a:r>
            <a:r>
              <a:rPr lang="cs-CZ" i="1" dirty="0"/>
              <a:t> line, </a:t>
            </a:r>
            <a:r>
              <a:rPr lang="cs-CZ" i="1" dirty="0" err="1"/>
              <a:t>specifically</a:t>
            </a:r>
            <a:r>
              <a:rPr lang="cs-CZ" i="1" dirty="0"/>
              <a:t>,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and </a:t>
            </a:r>
            <a:r>
              <a:rPr lang="cs-CZ" i="1" dirty="0" err="1"/>
              <a:t>shared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Pilasqu</a:t>
            </a:r>
            <a:r>
              <a:rPr lang="cs-CZ" i="1" dirty="0"/>
              <a:t>,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Tigris, (and) </a:t>
            </a:r>
            <a:r>
              <a:rPr lang="cs-CZ" i="1" dirty="0" err="1"/>
              <a:t>Arman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Ugarsallu</a:t>
            </a:r>
            <a:r>
              <a:rPr lang="cs-CZ" i="1" dirty="0"/>
              <a:t> as far as </a:t>
            </a:r>
            <a:r>
              <a:rPr lang="cs-CZ" i="1" dirty="0" err="1"/>
              <a:t>Lullume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24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Tukulti-ninurta</a:t>
            </a:r>
            <a:r>
              <a:rPr lang="cs-CZ" dirty="0"/>
              <a:t> I. (1243-1207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Za jeho vlády eskalovaly konflikty s Babylonem, který dobíjí:</a:t>
            </a:r>
          </a:p>
          <a:p>
            <a:r>
              <a:rPr lang="cs-CZ" i="1" dirty="0"/>
              <a:t>„I </a:t>
            </a:r>
            <a:r>
              <a:rPr lang="cs-CZ" i="1" dirty="0" err="1"/>
              <a:t>approached</a:t>
            </a:r>
            <a:r>
              <a:rPr lang="cs-CZ" i="1" dirty="0"/>
              <a:t> </a:t>
            </a:r>
            <a:r>
              <a:rPr lang="cs-CZ" i="1" dirty="0" err="1"/>
              <a:t>Kaštiliašu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, to do </a:t>
            </a:r>
            <a:r>
              <a:rPr lang="cs-CZ" i="1" dirty="0" err="1"/>
              <a:t>battle</a:t>
            </a:r>
            <a:r>
              <a:rPr lang="cs-CZ" i="1" dirty="0"/>
              <a:t>.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his </a:t>
            </a:r>
            <a:r>
              <a:rPr lang="cs-CZ" i="1" dirty="0" err="1"/>
              <a:t>army</a:t>
            </a:r>
            <a:r>
              <a:rPr lang="cs-CZ" i="1" dirty="0"/>
              <a:t> (and) </a:t>
            </a:r>
            <a:r>
              <a:rPr lang="cs-CZ" i="1" dirty="0" err="1"/>
              <a:t>felled</a:t>
            </a:r>
            <a:r>
              <a:rPr lang="cs-CZ" i="1" dirty="0"/>
              <a:t> his </a:t>
            </a:r>
            <a:r>
              <a:rPr lang="cs-CZ" i="1" dirty="0" err="1"/>
              <a:t>warriors</a:t>
            </a:r>
            <a:r>
              <a:rPr lang="cs-CZ" i="1" dirty="0"/>
              <a:t>.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midst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I </a:t>
            </a:r>
            <a:r>
              <a:rPr lang="cs-CZ" i="1" dirty="0" err="1"/>
              <a:t>captured</a:t>
            </a:r>
            <a:r>
              <a:rPr lang="cs-CZ" i="1" dirty="0"/>
              <a:t> </a:t>
            </a:r>
            <a:r>
              <a:rPr lang="cs-CZ" i="1" dirty="0" err="1"/>
              <a:t>Kaštiliašu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Kassites</a:t>
            </a:r>
            <a:r>
              <a:rPr lang="cs-CZ" i="1" dirty="0"/>
              <a:t>, (and) </a:t>
            </a:r>
            <a:r>
              <a:rPr lang="cs-CZ" i="1" dirty="0" err="1"/>
              <a:t>bound</a:t>
            </a:r>
            <a:r>
              <a:rPr lang="cs-CZ" i="1" dirty="0"/>
              <a:t>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 as a </a:t>
            </a:r>
            <a:r>
              <a:rPr lang="cs-CZ" i="1" dirty="0" err="1"/>
              <a:t>captive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presence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god</a:t>
            </a:r>
            <a:r>
              <a:rPr lang="cs-CZ" i="1" dirty="0"/>
              <a:t> </a:t>
            </a:r>
            <a:r>
              <a:rPr lang="cs-CZ" i="1" dirty="0" err="1"/>
              <a:t>Assur</a:t>
            </a:r>
            <a:r>
              <a:rPr lang="cs-CZ" i="1" dirty="0"/>
              <a:t>, my lord. (</a:t>
            </a:r>
            <a:r>
              <a:rPr lang="cs-CZ" i="1" dirty="0" err="1"/>
              <a:t>Thus</a:t>
            </a:r>
            <a:r>
              <a:rPr lang="cs-CZ" i="1" dirty="0"/>
              <a:t>) I </a:t>
            </a:r>
            <a:r>
              <a:rPr lang="cs-CZ" i="1" dirty="0" err="1"/>
              <a:t>became</a:t>
            </a:r>
            <a:r>
              <a:rPr lang="cs-CZ" i="1" dirty="0"/>
              <a:t> lord </a:t>
            </a:r>
            <a:r>
              <a:rPr lang="cs-CZ" i="1" dirty="0" err="1"/>
              <a:t>of</a:t>
            </a:r>
            <a:r>
              <a:rPr lang="cs-CZ" i="1" dirty="0"/>
              <a:t> Sumer and </a:t>
            </a:r>
            <a:r>
              <a:rPr lang="cs-CZ" i="1" dirty="0" err="1"/>
              <a:t>Akkad</a:t>
            </a:r>
            <a:r>
              <a:rPr lang="cs-CZ" i="1" dirty="0"/>
              <a:t> in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entirety</a:t>
            </a:r>
            <a:r>
              <a:rPr lang="cs-CZ" i="1" dirty="0"/>
              <a:t>.“</a:t>
            </a:r>
          </a:p>
          <a:p>
            <a:r>
              <a:rPr lang="cs-CZ" dirty="0"/>
              <a:t>Bojoval rovněž s chetitským králem </a:t>
            </a:r>
            <a:r>
              <a:rPr lang="cs-CZ" dirty="0" err="1"/>
              <a:t>Tudhaliyiou</a:t>
            </a:r>
            <a:r>
              <a:rPr lang="cs-CZ" dirty="0"/>
              <a:t> IV., nad kterým zvítězil a přispěl tak k úpadku říše Chetitů.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74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Tukulti-ninurta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 hlavním městě </a:t>
            </a:r>
            <a:r>
              <a:rPr lang="cs-CZ" dirty="0" err="1"/>
              <a:t>Aššuru</a:t>
            </a:r>
            <a:r>
              <a:rPr lang="cs-CZ" dirty="0"/>
              <a:t> započal rozsáhlý a nákladný budovatelský program.</a:t>
            </a:r>
          </a:p>
          <a:p>
            <a:r>
              <a:rPr lang="cs-CZ" dirty="0"/>
              <a:t>U dvora začínala narůstat nelibost s jeho vládou – válečné výpravy i stavební činnost ekonomicky vyčerpávala říši.</a:t>
            </a:r>
          </a:p>
          <a:p>
            <a:r>
              <a:rPr lang="cs-CZ" dirty="0"/>
              <a:t>Vyplenění Babylonu bylo mnohými rovněž vnímáno jako svatokrádež.</a:t>
            </a:r>
          </a:p>
          <a:p>
            <a:r>
              <a:rPr lang="cs-CZ" dirty="0" err="1"/>
              <a:t>Tukulti-ninurta</a:t>
            </a:r>
            <a:r>
              <a:rPr lang="cs-CZ" dirty="0"/>
              <a:t> podlehl převratu a nakonec byl upálen ve vlastním paláci.</a:t>
            </a:r>
          </a:p>
          <a:p>
            <a:r>
              <a:rPr lang="cs-CZ" dirty="0" err="1"/>
              <a:t>Tukulti-ninurta</a:t>
            </a:r>
            <a:r>
              <a:rPr lang="cs-CZ" dirty="0"/>
              <a:t> je jedním z adeptů, který by mohl být ztotožňován s biblickým Nimrodem (či řeckým králem </a:t>
            </a:r>
            <a:r>
              <a:rPr lang="cs-CZ" dirty="0" err="1"/>
              <a:t>Nimosem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03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Tukulti-ninurta</a:t>
            </a:r>
            <a:r>
              <a:rPr lang="cs-CZ" dirty="0"/>
              <a:t> I.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43582" cy="4992806"/>
          </a:xfrm>
        </p:spPr>
      </p:pic>
    </p:spTree>
    <p:extLst>
      <p:ext uri="{BB962C8B-B14F-4D97-AF65-F5344CB8AC3E}">
        <p14:creationId xmlns:p14="http://schemas.microsoft.com/office/powerpoint/2010/main" val="13597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Tiglath-pileser</a:t>
            </a:r>
            <a:r>
              <a:rPr lang="cs-CZ" dirty="0"/>
              <a:t> I. (1115-1075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“</a:t>
            </a:r>
            <a:r>
              <a:rPr lang="cs-CZ" i="1" dirty="0" err="1"/>
              <a:t>Unrivalled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universe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four</a:t>
            </a:r>
            <a:r>
              <a:rPr lang="cs-CZ" i="1" dirty="0"/>
              <a:t> </a:t>
            </a:r>
            <a:r>
              <a:rPr lang="cs-CZ" i="1" dirty="0" err="1"/>
              <a:t>quarters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i="1" dirty="0"/>
              <a:t> princes, lord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lords</a:t>
            </a:r>
            <a:r>
              <a:rPr lang="cs-CZ" i="1" dirty="0"/>
              <a:t> … </a:t>
            </a:r>
            <a:r>
              <a:rPr lang="cs-CZ" i="1" dirty="0" err="1"/>
              <a:t>whose</a:t>
            </a:r>
            <a:r>
              <a:rPr lang="cs-CZ" i="1" dirty="0"/>
              <a:t> </a:t>
            </a:r>
            <a:r>
              <a:rPr lang="cs-CZ" i="1" dirty="0" err="1"/>
              <a:t>weapons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god</a:t>
            </a:r>
            <a:r>
              <a:rPr lang="cs-CZ" i="1" dirty="0"/>
              <a:t> </a:t>
            </a:r>
            <a:r>
              <a:rPr lang="cs-CZ" i="1" dirty="0" err="1"/>
              <a:t>Assur</a:t>
            </a:r>
            <a:r>
              <a:rPr lang="cs-CZ" i="1" dirty="0"/>
              <a:t> has </a:t>
            </a:r>
            <a:r>
              <a:rPr lang="cs-CZ" i="1" dirty="0" err="1"/>
              <a:t>sharpened</a:t>
            </a:r>
            <a:r>
              <a:rPr lang="cs-CZ" i="1" dirty="0"/>
              <a:t> and </a:t>
            </a:r>
            <a:r>
              <a:rPr lang="cs-CZ" i="1" dirty="0" err="1"/>
              <a:t>whose</a:t>
            </a:r>
            <a:r>
              <a:rPr lang="cs-CZ" i="1" dirty="0"/>
              <a:t> </a:t>
            </a:r>
            <a:r>
              <a:rPr lang="cs-CZ" i="1" dirty="0" err="1"/>
              <a:t>name</a:t>
            </a:r>
            <a:r>
              <a:rPr lang="cs-CZ" i="1" dirty="0"/>
              <a:t> he has </a:t>
            </a:r>
            <a:r>
              <a:rPr lang="cs-CZ" i="1" dirty="0" err="1"/>
              <a:t>pronounced</a:t>
            </a:r>
            <a:r>
              <a:rPr lang="cs-CZ" i="1" dirty="0"/>
              <a:t> </a:t>
            </a:r>
            <a:r>
              <a:rPr lang="cs-CZ" i="1" dirty="0" err="1"/>
              <a:t>eternally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four</a:t>
            </a:r>
            <a:r>
              <a:rPr lang="cs-CZ" i="1" dirty="0"/>
              <a:t> </a:t>
            </a:r>
            <a:r>
              <a:rPr lang="cs-CZ" i="1" dirty="0" err="1"/>
              <a:t>quarters</a:t>
            </a:r>
            <a:r>
              <a:rPr lang="cs-CZ" i="1" dirty="0"/>
              <a:t> … </a:t>
            </a:r>
            <a:r>
              <a:rPr lang="cs-CZ" i="1" dirty="0" err="1"/>
              <a:t>splendid</a:t>
            </a:r>
            <a:r>
              <a:rPr lang="cs-CZ" i="1" dirty="0"/>
              <a:t> </a:t>
            </a:r>
            <a:r>
              <a:rPr lang="cs-CZ" i="1" dirty="0" err="1"/>
              <a:t>flame</a:t>
            </a:r>
            <a:r>
              <a:rPr lang="cs-CZ" i="1" dirty="0"/>
              <a:t>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covers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hostile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rain</a:t>
            </a:r>
            <a:r>
              <a:rPr lang="cs-CZ" i="1" dirty="0"/>
              <a:t> </a:t>
            </a:r>
            <a:r>
              <a:rPr lang="cs-CZ" i="1" dirty="0" err="1"/>
              <a:t>storm</a:t>
            </a:r>
            <a:r>
              <a:rPr lang="cs-CZ" i="1" dirty="0"/>
              <a:t>.”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46" y="1600200"/>
            <a:ext cx="3937708" cy="4525963"/>
          </a:xfrm>
        </p:spPr>
      </p:pic>
    </p:spTree>
    <p:extLst>
      <p:ext uri="{BB962C8B-B14F-4D97-AF65-F5344CB8AC3E}">
        <p14:creationId xmlns:p14="http://schemas.microsoft.com/office/powerpoint/2010/main" val="155184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Tiglath-pileser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Svou velikost dokládal i válečnými činy. Bojoval s lidmi z tzv. Mušku, o nichž nevíme přesně o koho se jednalo, ale i jinde. Sám své výpravy hodnotí následovně:</a:t>
            </a:r>
          </a:p>
          <a:p>
            <a:r>
              <a:rPr lang="cs-CZ" i="1" dirty="0"/>
              <a:t>„</a:t>
            </a:r>
            <a:r>
              <a:rPr lang="cs-CZ" i="1" dirty="0" err="1"/>
              <a:t>Altogether</a:t>
            </a:r>
            <a:r>
              <a:rPr lang="cs-CZ" i="1" dirty="0"/>
              <a:t>, I </a:t>
            </a:r>
            <a:r>
              <a:rPr lang="cs-CZ" i="1" dirty="0" err="1"/>
              <a:t>conquered</a:t>
            </a:r>
            <a:r>
              <a:rPr lang="cs-CZ" i="1" dirty="0"/>
              <a:t> 42 </a:t>
            </a:r>
            <a:r>
              <a:rPr lang="cs-CZ" i="1" dirty="0" err="1"/>
              <a:t>lands</a:t>
            </a:r>
            <a:r>
              <a:rPr lang="cs-CZ" i="1" dirty="0"/>
              <a:t> and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rulers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Zab</a:t>
            </a:r>
            <a:r>
              <a:rPr lang="cs-CZ" i="1" dirty="0"/>
              <a:t> in </a:t>
            </a:r>
            <a:r>
              <a:rPr lang="cs-CZ" i="1" dirty="0" err="1"/>
              <a:t>distant</a:t>
            </a:r>
            <a:r>
              <a:rPr lang="cs-CZ" i="1" dirty="0"/>
              <a:t> </a:t>
            </a:r>
            <a:r>
              <a:rPr lang="cs-CZ" i="1" dirty="0" err="1"/>
              <a:t>mountainous</a:t>
            </a:r>
            <a:r>
              <a:rPr lang="cs-CZ" i="1" dirty="0"/>
              <a:t> </a:t>
            </a:r>
            <a:r>
              <a:rPr lang="cs-CZ" i="1" dirty="0" err="1"/>
              <a:t>regions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Euphrates</a:t>
            </a:r>
            <a:r>
              <a:rPr lang="cs-CZ" i="1" dirty="0"/>
              <a:t> River,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Ḫatti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Upper</a:t>
            </a:r>
            <a:r>
              <a:rPr lang="cs-CZ" i="1" dirty="0"/>
              <a:t> </a:t>
            </a:r>
            <a:r>
              <a:rPr lang="cs-CZ" i="1" dirty="0" err="1"/>
              <a:t>Sea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west</a:t>
            </a:r>
            <a:r>
              <a:rPr lang="cs-CZ" i="1" dirty="0"/>
              <a:t> – </a:t>
            </a:r>
            <a:r>
              <a:rPr lang="cs-CZ" i="1" dirty="0" err="1"/>
              <a:t>from</a:t>
            </a:r>
            <a:r>
              <a:rPr lang="cs-CZ" i="1" dirty="0"/>
              <a:t> my </a:t>
            </a:r>
            <a:r>
              <a:rPr lang="cs-CZ" i="1" dirty="0" err="1"/>
              <a:t>accession</a:t>
            </a:r>
            <a:r>
              <a:rPr lang="cs-CZ" i="1" dirty="0"/>
              <a:t> </a:t>
            </a:r>
            <a:r>
              <a:rPr lang="cs-CZ" i="1" dirty="0" err="1"/>
              <a:t>year</a:t>
            </a:r>
            <a:r>
              <a:rPr lang="cs-CZ" i="1" dirty="0"/>
              <a:t> to my </a:t>
            </a:r>
            <a:r>
              <a:rPr lang="cs-CZ" i="1" dirty="0" err="1"/>
              <a:t>fifth</a:t>
            </a:r>
            <a:r>
              <a:rPr lang="cs-CZ" i="1" dirty="0"/>
              <a:t> </a:t>
            </a:r>
            <a:r>
              <a:rPr lang="cs-CZ" i="1" dirty="0" err="1"/>
              <a:t>regnal</a:t>
            </a:r>
            <a:r>
              <a:rPr lang="cs-CZ" i="1" dirty="0"/>
              <a:t> </a:t>
            </a:r>
            <a:r>
              <a:rPr lang="cs-CZ" i="1" dirty="0" err="1"/>
              <a:t>year</a:t>
            </a:r>
            <a:r>
              <a:rPr lang="cs-CZ" i="1" dirty="0"/>
              <a:t>. I </a:t>
            </a:r>
            <a:r>
              <a:rPr lang="cs-CZ" i="1" dirty="0" err="1"/>
              <a:t>subdued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to </a:t>
            </a:r>
            <a:r>
              <a:rPr lang="cs-CZ" i="1" dirty="0" err="1"/>
              <a:t>one</a:t>
            </a:r>
            <a:r>
              <a:rPr lang="cs-CZ" i="1" dirty="0"/>
              <a:t> </a:t>
            </a:r>
            <a:r>
              <a:rPr lang="cs-CZ" i="1" dirty="0" err="1"/>
              <a:t>authority</a:t>
            </a:r>
            <a:r>
              <a:rPr lang="cs-CZ" i="1" dirty="0"/>
              <a:t>, </a:t>
            </a:r>
            <a:r>
              <a:rPr lang="cs-CZ" i="1" dirty="0" err="1"/>
              <a:t>took</a:t>
            </a:r>
            <a:r>
              <a:rPr lang="cs-CZ" i="1" dirty="0"/>
              <a:t> </a:t>
            </a:r>
            <a:r>
              <a:rPr lang="cs-CZ" i="1" dirty="0" err="1"/>
              <a:t>hostages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, (and) </a:t>
            </a:r>
            <a:r>
              <a:rPr lang="cs-CZ" i="1" dirty="0" err="1"/>
              <a:t>imposed</a:t>
            </a:r>
            <a:r>
              <a:rPr lang="cs-CZ" i="1" dirty="0"/>
              <a:t> </a:t>
            </a:r>
            <a:r>
              <a:rPr lang="cs-CZ" i="1" dirty="0" err="1"/>
              <a:t>upon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tribute and </a:t>
            </a:r>
            <a:r>
              <a:rPr lang="cs-CZ" i="1" dirty="0" err="1"/>
              <a:t>impost</a:t>
            </a:r>
            <a:r>
              <a:rPr lang="cs-CZ" i="1" dirty="0"/>
              <a:t>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174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2712</Words>
  <Application>Microsoft Office PowerPoint</Application>
  <PresentationFormat>Předvádění na obrazovce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Asyrská říše a její vojenská moc</vt:lpstr>
      <vt:lpstr>Aššur-uballit I. (1366-1330 př. n. l.)</vt:lpstr>
      <vt:lpstr>Enlil-nirari (1317-1308 př. n. l.)</vt:lpstr>
      <vt:lpstr>Adad-nirari (1295-1275 př. n. l.)</vt:lpstr>
      <vt:lpstr>Tukulti-ninurta I. (1243-1207 př. n. l.)</vt:lpstr>
      <vt:lpstr>Tukulti-ninurta I.</vt:lpstr>
      <vt:lpstr>Tukulti-ninurta I.</vt:lpstr>
      <vt:lpstr>Tiglath-pileser I. (1115-1075 př. n. l.)</vt:lpstr>
      <vt:lpstr>Tiglath-pileser I.</vt:lpstr>
      <vt:lpstr>Tiglath-pileser I.</vt:lpstr>
      <vt:lpstr>Aššur-bel-kala (1073-1056 př. n. l.)</vt:lpstr>
      <vt:lpstr>Vojenská organizace Asyrské říše</vt:lpstr>
      <vt:lpstr>Vojenská organizace Asyrské říše</vt:lpstr>
      <vt:lpstr>Vojenská organizace Asyrské říše</vt:lpstr>
      <vt:lpstr>Vojenská organizace Asyrské říše</vt:lpstr>
      <vt:lpstr>Vojenská organizace Asyrské říše</vt:lpstr>
      <vt:lpstr>Rekrutování do vojska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Zánik Novoasyrské říše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Asyrská říše a její vojenská moc</dc:title>
  <dc:creator>Marek Todorov</dc:creator>
  <cp:lastModifiedBy>Marek Todorov</cp:lastModifiedBy>
  <cp:revision>21</cp:revision>
  <dcterms:created xsi:type="dcterms:W3CDTF">2020-03-05T10:40:08Z</dcterms:created>
  <dcterms:modified xsi:type="dcterms:W3CDTF">2022-03-01T14:29:39Z</dcterms:modified>
</cp:coreProperties>
</file>