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350" r:id="rId3"/>
    <p:sldId id="389" r:id="rId4"/>
    <p:sldId id="359" r:id="rId5"/>
    <p:sldId id="360" r:id="rId6"/>
    <p:sldId id="306" r:id="rId7"/>
    <p:sldId id="348" r:id="rId8"/>
    <p:sldId id="347" r:id="rId9"/>
    <p:sldId id="309" r:id="rId10"/>
    <p:sldId id="310" r:id="rId11"/>
    <p:sldId id="352" r:id="rId12"/>
    <p:sldId id="361" r:id="rId13"/>
    <p:sldId id="387" r:id="rId14"/>
    <p:sldId id="388" r:id="rId15"/>
    <p:sldId id="391" r:id="rId16"/>
    <p:sldId id="383" r:id="rId17"/>
    <p:sldId id="382" r:id="rId18"/>
    <p:sldId id="384" r:id="rId19"/>
    <p:sldId id="385" r:id="rId20"/>
    <p:sldId id="386" r:id="rId21"/>
    <p:sldId id="355" r:id="rId22"/>
    <p:sldId id="353" r:id="rId23"/>
    <p:sldId id="356" r:id="rId24"/>
    <p:sldId id="313" r:id="rId25"/>
    <p:sldId id="314" r:id="rId26"/>
    <p:sldId id="315" r:id="rId27"/>
    <p:sldId id="316" r:id="rId28"/>
    <p:sldId id="366" r:id="rId29"/>
    <p:sldId id="317" r:id="rId30"/>
    <p:sldId id="318" r:id="rId31"/>
    <p:sldId id="335" r:id="rId32"/>
    <p:sldId id="336" r:id="rId33"/>
    <p:sldId id="365" r:id="rId34"/>
    <p:sldId id="343" r:id="rId35"/>
    <p:sldId id="337" r:id="rId36"/>
    <p:sldId id="338" r:id="rId37"/>
    <p:sldId id="342" r:id="rId38"/>
    <p:sldId id="340" r:id="rId39"/>
    <p:sldId id="341" r:id="rId40"/>
    <p:sldId id="364" r:id="rId41"/>
    <p:sldId id="304" r:id="rId42"/>
    <p:sldId id="305" r:id="rId43"/>
    <p:sldId id="256" r:id="rId44"/>
    <p:sldId id="328" r:id="rId45"/>
    <p:sldId id="330" r:id="rId46"/>
    <p:sldId id="273" r:id="rId47"/>
    <p:sldId id="322" r:id="rId48"/>
    <p:sldId id="323" r:id="rId49"/>
    <p:sldId id="329" r:id="rId50"/>
    <p:sldId id="325" r:id="rId51"/>
    <p:sldId id="331" r:id="rId52"/>
    <p:sldId id="332" r:id="rId53"/>
    <p:sldId id="334" r:id="rId54"/>
    <p:sldId id="270" r:id="rId55"/>
    <p:sldId id="268" r:id="rId56"/>
    <p:sldId id="283" r:id="rId57"/>
    <p:sldId id="345" r:id="rId58"/>
    <p:sldId id="264" r:id="rId59"/>
    <p:sldId id="266" r:id="rId60"/>
    <p:sldId id="390" r:id="rId61"/>
    <p:sldId id="276" r:id="rId62"/>
    <p:sldId id="269" r:id="rId63"/>
    <p:sldId id="346" r:id="rId64"/>
    <p:sldId id="271" r:id="rId65"/>
    <p:sldId id="278" r:id="rId66"/>
    <p:sldId id="362" r:id="rId67"/>
    <p:sldId id="367" r:id="rId68"/>
    <p:sldId id="369" r:id="rId69"/>
    <p:sldId id="370" r:id="rId70"/>
    <p:sldId id="392" r:id="rId71"/>
    <p:sldId id="398" r:id="rId72"/>
    <p:sldId id="393" r:id="rId73"/>
    <p:sldId id="395" r:id="rId74"/>
    <p:sldId id="373" r:id="rId75"/>
    <p:sldId id="375" r:id="rId76"/>
    <p:sldId id="371" r:id="rId77"/>
    <p:sldId id="396" r:id="rId78"/>
    <p:sldId id="397" r:id="rId79"/>
    <p:sldId id="378" r:id="rId80"/>
    <p:sldId id="380" r:id="rId81"/>
    <p:sldId id="379" r:id="rId8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5" d="100"/>
          <a:sy n="105" d="100"/>
        </p:scale>
        <p:origin x="120"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06BB75-6AE2-44EA-BA63-EB19FAB8BDE1}"/>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50DA15A5-D25E-4033-8D93-52D2CE9A1F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C35953E-A702-40E5-9E32-8FD08C803A96}"/>
              </a:ext>
            </a:extLst>
          </p:cNvPr>
          <p:cNvSpPr>
            <a:spLocks noGrp="1"/>
          </p:cNvSpPr>
          <p:nvPr>
            <p:ph type="dt" sz="half" idx="10"/>
          </p:nvPr>
        </p:nvSpPr>
        <p:spPr/>
        <p:txBody>
          <a:bodyPr/>
          <a:lstStyle/>
          <a:p>
            <a:fld id="{B572EDF9-4CC4-477F-88C8-9F52F9956D9E}" type="datetimeFigureOut">
              <a:rPr lang="cs-CZ" smtClean="0"/>
              <a:t>25.05.2024</a:t>
            </a:fld>
            <a:endParaRPr lang="cs-CZ"/>
          </a:p>
        </p:txBody>
      </p:sp>
      <p:sp>
        <p:nvSpPr>
          <p:cNvPr id="5" name="Zástupný symbol pro zápatí 4">
            <a:extLst>
              <a:ext uri="{FF2B5EF4-FFF2-40B4-BE49-F238E27FC236}">
                <a16:creationId xmlns:a16="http://schemas.microsoft.com/office/drawing/2014/main" id="{D56EF8F7-BCBF-4FCD-BDB6-C4E5DA5BF46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166A1DF-539A-4E59-BBD0-81FBD7CB4A47}"/>
              </a:ext>
            </a:extLst>
          </p:cNvPr>
          <p:cNvSpPr>
            <a:spLocks noGrp="1"/>
          </p:cNvSpPr>
          <p:nvPr>
            <p:ph type="sldNum" sz="quarter" idx="12"/>
          </p:nvPr>
        </p:nvSpPr>
        <p:spPr/>
        <p:txBody>
          <a:bodyPr/>
          <a:lstStyle/>
          <a:p>
            <a:fld id="{467A9A68-6C04-4E19-AE36-D1F56979F87E}" type="slidenum">
              <a:rPr lang="cs-CZ" smtClean="0"/>
              <a:t>‹#›</a:t>
            </a:fld>
            <a:endParaRPr lang="cs-CZ"/>
          </a:p>
        </p:txBody>
      </p:sp>
    </p:spTree>
    <p:extLst>
      <p:ext uri="{BB962C8B-B14F-4D97-AF65-F5344CB8AC3E}">
        <p14:creationId xmlns:p14="http://schemas.microsoft.com/office/powerpoint/2010/main" val="332390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AA3033-7B2A-46CE-88E7-10321611E4A5}"/>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E60E1BF-7B03-4EB7-9E26-4468FAC18689}"/>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7A530CA-039A-4D2F-BD30-05D4EB7FB0CF}"/>
              </a:ext>
            </a:extLst>
          </p:cNvPr>
          <p:cNvSpPr>
            <a:spLocks noGrp="1"/>
          </p:cNvSpPr>
          <p:nvPr>
            <p:ph type="dt" sz="half" idx="10"/>
          </p:nvPr>
        </p:nvSpPr>
        <p:spPr/>
        <p:txBody>
          <a:bodyPr/>
          <a:lstStyle/>
          <a:p>
            <a:fld id="{B572EDF9-4CC4-477F-88C8-9F52F9956D9E}" type="datetimeFigureOut">
              <a:rPr lang="cs-CZ" smtClean="0"/>
              <a:t>25.05.2024</a:t>
            </a:fld>
            <a:endParaRPr lang="cs-CZ"/>
          </a:p>
        </p:txBody>
      </p:sp>
      <p:sp>
        <p:nvSpPr>
          <p:cNvPr id="5" name="Zástupný symbol pro zápatí 4">
            <a:extLst>
              <a:ext uri="{FF2B5EF4-FFF2-40B4-BE49-F238E27FC236}">
                <a16:creationId xmlns:a16="http://schemas.microsoft.com/office/drawing/2014/main" id="{0CD7DEA3-19CC-40AD-BC7C-EBA1EFE9360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3EACEF4-9098-4D6E-94DC-F4FF2B915BC2}"/>
              </a:ext>
            </a:extLst>
          </p:cNvPr>
          <p:cNvSpPr>
            <a:spLocks noGrp="1"/>
          </p:cNvSpPr>
          <p:nvPr>
            <p:ph type="sldNum" sz="quarter" idx="12"/>
          </p:nvPr>
        </p:nvSpPr>
        <p:spPr/>
        <p:txBody>
          <a:bodyPr/>
          <a:lstStyle/>
          <a:p>
            <a:fld id="{467A9A68-6C04-4E19-AE36-D1F56979F87E}" type="slidenum">
              <a:rPr lang="cs-CZ" smtClean="0"/>
              <a:t>‹#›</a:t>
            </a:fld>
            <a:endParaRPr lang="cs-CZ"/>
          </a:p>
        </p:txBody>
      </p:sp>
    </p:spTree>
    <p:extLst>
      <p:ext uri="{BB962C8B-B14F-4D97-AF65-F5344CB8AC3E}">
        <p14:creationId xmlns:p14="http://schemas.microsoft.com/office/powerpoint/2010/main" val="1406506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9DC197A7-5C61-43DE-9CAD-5B5006B965D9}"/>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50F0F6A4-3283-40E5-BA69-D72A7E4DE9EB}"/>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B01F59A-9385-4CF9-978B-263E44666F03}"/>
              </a:ext>
            </a:extLst>
          </p:cNvPr>
          <p:cNvSpPr>
            <a:spLocks noGrp="1"/>
          </p:cNvSpPr>
          <p:nvPr>
            <p:ph type="dt" sz="half" idx="10"/>
          </p:nvPr>
        </p:nvSpPr>
        <p:spPr/>
        <p:txBody>
          <a:bodyPr/>
          <a:lstStyle/>
          <a:p>
            <a:fld id="{B572EDF9-4CC4-477F-88C8-9F52F9956D9E}" type="datetimeFigureOut">
              <a:rPr lang="cs-CZ" smtClean="0"/>
              <a:t>25.05.2024</a:t>
            </a:fld>
            <a:endParaRPr lang="cs-CZ"/>
          </a:p>
        </p:txBody>
      </p:sp>
      <p:sp>
        <p:nvSpPr>
          <p:cNvPr id="5" name="Zástupný symbol pro zápatí 4">
            <a:extLst>
              <a:ext uri="{FF2B5EF4-FFF2-40B4-BE49-F238E27FC236}">
                <a16:creationId xmlns:a16="http://schemas.microsoft.com/office/drawing/2014/main" id="{310C06C4-06FF-4C4E-A2C2-C28A7BCE124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C3A3551-DD1D-4C35-86E9-F24E20649735}"/>
              </a:ext>
            </a:extLst>
          </p:cNvPr>
          <p:cNvSpPr>
            <a:spLocks noGrp="1"/>
          </p:cNvSpPr>
          <p:nvPr>
            <p:ph type="sldNum" sz="quarter" idx="12"/>
          </p:nvPr>
        </p:nvSpPr>
        <p:spPr/>
        <p:txBody>
          <a:bodyPr/>
          <a:lstStyle/>
          <a:p>
            <a:fld id="{467A9A68-6C04-4E19-AE36-D1F56979F87E}" type="slidenum">
              <a:rPr lang="cs-CZ" smtClean="0"/>
              <a:t>‹#›</a:t>
            </a:fld>
            <a:endParaRPr lang="cs-CZ"/>
          </a:p>
        </p:txBody>
      </p:sp>
    </p:spTree>
    <p:extLst>
      <p:ext uri="{BB962C8B-B14F-4D97-AF65-F5344CB8AC3E}">
        <p14:creationId xmlns:p14="http://schemas.microsoft.com/office/powerpoint/2010/main" val="1950639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5DCF13-BC56-45D5-A11E-4C5EA0A0C72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A48C811-6E0D-4084-BCDD-B18557BCF745}"/>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C0147A4-EA4B-4656-85DC-72BE935BED0C}"/>
              </a:ext>
            </a:extLst>
          </p:cNvPr>
          <p:cNvSpPr>
            <a:spLocks noGrp="1"/>
          </p:cNvSpPr>
          <p:nvPr>
            <p:ph type="dt" sz="half" idx="10"/>
          </p:nvPr>
        </p:nvSpPr>
        <p:spPr/>
        <p:txBody>
          <a:bodyPr/>
          <a:lstStyle/>
          <a:p>
            <a:fld id="{B572EDF9-4CC4-477F-88C8-9F52F9956D9E}" type="datetimeFigureOut">
              <a:rPr lang="cs-CZ" smtClean="0"/>
              <a:t>25.05.2024</a:t>
            </a:fld>
            <a:endParaRPr lang="cs-CZ"/>
          </a:p>
        </p:txBody>
      </p:sp>
      <p:sp>
        <p:nvSpPr>
          <p:cNvPr id="5" name="Zástupný symbol pro zápatí 4">
            <a:extLst>
              <a:ext uri="{FF2B5EF4-FFF2-40B4-BE49-F238E27FC236}">
                <a16:creationId xmlns:a16="http://schemas.microsoft.com/office/drawing/2014/main" id="{F5881753-4846-450C-842E-A9BC46A6279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1FC69B5-7A5F-49BE-BE5C-62B910EE7BCE}"/>
              </a:ext>
            </a:extLst>
          </p:cNvPr>
          <p:cNvSpPr>
            <a:spLocks noGrp="1"/>
          </p:cNvSpPr>
          <p:nvPr>
            <p:ph type="sldNum" sz="quarter" idx="12"/>
          </p:nvPr>
        </p:nvSpPr>
        <p:spPr/>
        <p:txBody>
          <a:bodyPr/>
          <a:lstStyle/>
          <a:p>
            <a:fld id="{467A9A68-6C04-4E19-AE36-D1F56979F87E}" type="slidenum">
              <a:rPr lang="cs-CZ" smtClean="0"/>
              <a:t>‹#›</a:t>
            </a:fld>
            <a:endParaRPr lang="cs-CZ"/>
          </a:p>
        </p:txBody>
      </p:sp>
    </p:spTree>
    <p:extLst>
      <p:ext uri="{BB962C8B-B14F-4D97-AF65-F5344CB8AC3E}">
        <p14:creationId xmlns:p14="http://schemas.microsoft.com/office/powerpoint/2010/main" val="3235539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7080F6-2649-4B09-A5DF-4A36511002D2}"/>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E113A134-3034-4BA8-BC02-9289899D7A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78A3031-18C4-4C87-8F33-7E3CE4F15517}"/>
              </a:ext>
            </a:extLst>
          </p:cNvPr>
          <p:cNvSpPr>
            <a:spLocks noGrp="1"/>
          </p:cNvSpPr>
          <p:nvPr>
            <p:ph type="dt" sz="half" idx="10"/>
          </p:nvPr>
        </p:nvSpPr>
        <p:spPr/>
        <p:txBody>
          <a:bodyPr/>
          <a:lstStyle/>
          <a:p>
            <a:fld id="{B572EDF9-4CC4-477F-88C8-9F52F9956D9E}" type="datetimeFigureOut">
              <a:rPr lang="cs-CZ" smtClean="0"/>
              <a:t>25.05.2024</a:t>
            </a:fld>
            <a:endParaRPr lang="cs-CZ"/>
          </a:p>
        </p:txBody>
      </p:sp>
      <p:sp>
        <p:nvSpPr>
          <p:cNvPr id="5" name="Zástupný symbol pro zápatí 4">
            <a:extLst>
              <a:ext uri="{FF2B5EF4-FFF2-40B4-BE49-F238E27FC236}">
                <a16:creationId xmlns:a16="http://schemas.microsoft.com/office/drawing/2014/main" id="{85535D61-79E4-4CFD-8ECF-94122B8C7CB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BC8815A-6DED-4DCD-839B-CA53B545B6D9}"/>
              </a:ext>
            </a:extLst>
          </p:cNvPr>
          <p:cNvSpPr>
            <a:spLocks noGrp="1"/>
          </p:cNvSpPr>
          <p:nvPr>
            <p:ph type="sldNum" sz="quarter" idx="12"/>
          </p:nvPr>
        </p:nvSpPr>
        <p:spPr/>
        <p:txBody>
          <a:bodyPr/>
          <a:lstStyle/>
          <a:p>
            <a:fld id="{467A9A68-6C04-4E19-AE36-D1F56979F87E}" type="slidenum">
              <a:rPr lang="cs-CZ" smtClean="0"/>
              <a:t>‹#›</a:t>
            </a:fld>
            <a:endParaRPr lang="cs-CZ"/>
          </a:p>
        </p:txBody>
      </p:sp>
    </p:spTree>
    <p:extLst>
      <p:ext uri="{BB962C8B-B14F-4D97-AF65-F5344CB8AC3E}">
        <p14:creationId xmlns:p14="http://schemas.microsoft.com/office/powerpoint/2010/main" val="1658265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57B17E-27A8-45C3-B4A9-E758D455E5F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8DFB3B82-BC8C-46A0-AD32-C4A09CA56049}"/>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1E70D8B8-8D95-4DE8-8EE1-5C8D81D4A0F3}"/>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B215037B-D645-4035-9EB1-C4E0C3256B05}"/>
              </a:ext>
            </a:extLst>
          </p:cNvPr>
          <p:cNvSpPr>
            <a:spLocks noGrp="1"/>
          </p:cNvSpPr>
          <p:nvPr>
            <p:ph type="dt" sz="half" idx="10"/>
          </p:nvPr>
        </p:nvSpPr>
        <p:spPr/>
        <p:txBody>
          <a:bodyPr/>
          <a:lstStyle/>
          <a:p>
            <a:fld id="{B572EDF9-4CC4-477F-88C8-9F52F9956D9E}" type="datetimeFigureOut">
              <a:rPr lang="cs-CZ" smtClean="0"/>
              <a:t>25.05.2024</a:t>
            </a:fld>
            <a:endParaRPr lang="cs-CZ"/>
          </a:p>
        </p:txBody>
      </p:sp>
      <p:sp>
        <p:nvSpPr>
          <p:cNvPr id="6" name="Zástupný symbol pro zápatí 5">
            <a:extLst>
              <a:ext uri="{FF2B5EF4-FFF2-40B4-BE49-F238E27FC236}">
                <a16:creationId xmlns:a16="http://schemas.microsoft.com/office/drawing/2014/main" id="{70F73145-EDFD-4915-AC6E-14DB25B68FA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CACDD81-6449-4802-B762-18402746FB25}"/>
              </a:ext>
            </a:extLst>
          </p:cNvPr>
          <p:cNvSpPr>
            <a:spLocks noGrp="1"/>
          </p:cNvSpPr>
          <p:nvPr>
            <p:ph type="sldNum" sz="quarter" idx="12"/>
          </p:nvPr>
        </p:nvSpPr>
        <p:spPr/>
        <p:txBody>
          <a:bodyPr/>
          <a:lstStyle/>
          <a:p>
            <a:fld id="{467A9A68-6C04-4E19-AE36-D1F56979F87E}" type="slidenum">
              <a:rPr lang="cs-CZ" smtClean="0"/>
              <a:t>‹#›</a:t>
            </a:fld>
            <a:endParaRPr lang="cs-CZ"/>
          </a:p>
        </p:txBody>
      </p:sp>
    </p:spTree>
    <p:extLst>
      <p:ext uri="{BB962C8B-B14F-4D97-AF65-F5344CB8AC3E}">
        <p14:creationId xmlns:p14="http://schemas.microsoft.com/office/powerpoint/2010/main" val="2899904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3AA14B-E074-4CC8-92A5-A1BE2F8A13CC}"/>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577A2731-F032-4787-BDD7-4B388093B2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DD9BBC1A-C62E-448F-9E7C-2BD6C35E31C2}"/>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B2D98CF7-5192-4917-8B31-D391430659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16D314DB-7B73-481D-96E7-53233B31EEEC}"/>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2F189DD6-A7AA-49DE-837B-E62120F87F4D}"/>
              </a:ext>
            </a:extLst>
          </p:cNvPr>
          <p:cNvSpPr>
            <a:spLocks noGrp="1"/>
          </p:cNvSpPr>
          <p:nvPr>
            <p:ph type="dt" sz="half" idx="10"/>
          </p:nvPr>
        </p:nvSpPr>
        <p:spPr/>
        <p:txBody>
          <a:bodyPr/>
          <a:lstStyle/>
          <a:p>
            <a:fld id="{B572EDF9-4CC4-477F-88C8-9F52F9956D9E}" type="datetimeFigureOut">
              <a:rPr lang="cs-CZ" smtClean="0"/>
              <a:t>25.05.2024</a:t>
            </a:fld>
            <a:endParaRPr lang="cs-CZ"/>
          </a:p>
        </p:txBody>
      </p:sp>
      <p:sp>
        <p:nvSpPr>
          <p:cNvPr id="8" name="Zástupný symbol pro zápatí 7">
            <a:extLst>
              <a:ext uri="{FF2B5EF4-FFF2-40B4-BE49-F238E27FC236}">
                <a16:creationId xmlns:a16="http://schemas.microsoft.com/office/drawing/2014/main" id="{3684E138-F3A4-42BB-B43A-74D1CB6B85B3}"/>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872DA3F6-A51C-4C2A-9A3D-324BCCD44BC4}"/>
              </a:ext>
            </a:extLst>
          </p:cNvPr>
          <p:cNvSpPr>
            <a:spLocks noGrp="1"/>
          </p:cNvSpPr>
          <p:nvPr>
            <p:ph type="sldNum" sz="quarter" idx="12"/>
          </p:nvPr>
        </p:nvSpPr>
        <p:spPr/>
        <p:txBody>
          <a:bodyPr/>
          <a:lstStyle/>
          <a:p>
            <a:fld id="{467A9A68-6C04-4E19-AE36-D1F56979F87E}" type="slidenum">
              <a:rPr lang="cs-CZ" smtClean="0"/>
              <a:t>‹#›</a:t>
            </a:fld>
            <a:endParaRPr lang="cs-CZ"/>
          </a:p>
        </p:txBody>
      </p:sp>
    </p:spTree>
    <p:extLst>
      <p:ext uri="{BB962C8B-B14F-4D97-AF65-F5344CB8AC3E}">
        <p14:creationId xmlns:p14="http://schemas.microsoft.com/office/powerpoint/2010/main" val="3118845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AEA09A-6270-4932-984E-1A896ED4B982}"/>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5E9817EA-7A4F-4987-9BA3-521BF9550108}"/>
              </a:ext>
            </a:extLst>
          </p:cNvPr>
          <p:cNvSpPr>
            <a:spLocks noGrp="1"/>
          </p:cNvSpPr>
          <p:nvPr>
            <p:ph type="dt" sz="half" idx="10"/>
          </p:nvPr>
        </p:nvSpPr>
        <p:spPr/>
        <p:txBody>
          <a:bodyPr/>
          <a:lstStyle/>
          <a:p>
            <a:fld id="{B572EDF9-4CC4-477F-88C8-9F52F9956D9E}" type="datetimeFigureOut">
              <a:rPr lang="cs-CZ" smtClean="0"/>
              <a:t>25.05.2024</a:t>
            </a:fld>
            <a:endParaRPr lang="cs-CZ"/>
          </a:p>
        </p:txBody>
      </p:sp>
      <p:sp>
        <p:nvSpPr>
          <p:cNvPr id="4" name="Zástupný symbol pro zápatí 3">
            <a:extLst>
              <a:ext uri="{FF2B5EF4-FFF2-40B4-BE49-F238E27FC236}">
                <a16:creationId xmlns:a16="http://schemas.microsoft.com/office/drawing/2014/main" id="{06B684EA-C476-4D0C-B269-4070FEE13B6B}"/>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1D2032BE-A2D2-4D47-B8AF-925DB6F9926F}"/>
              </a:ext>
            </a:extLst>
          </p:cNvPr>
          <p:cNvSpPr>
            <a:spLocks noGrp="1"/>
          </p:cNvSpPr>
          <p:nvPr>
            <p:ph type="sldNum" sz="quarter" idx="12"/>
          </p:nvPr>
        </p:nvSpPr>
        <p:spPr/>
        <p:txBody>
          <a:bodyPr/>
          <a:lstStyle/>
          <a:p>
            <a:fld id="{467A9A68-6C04-4E19-AE36-D1F56979F87E}" type="slidenum">
              <a:rPr lang="cs-CZ" smtClean="0"/>
              <a:t>‹#›</a:t>
            </a:fld>
            <a:endParaRPr lang="cs-CZ"/>
          </a:p>
        </p:txBody>
      </p:sp>
    </p:spTree>
    <p:extLst>
      <p:ext uri="{BB962C8B-B14F-4D97-AF65-F5344CB8AC3E}">
        <p14:creationId xmlns:p14="http://schemas.microsoft.com/office/powerpoint/2010/main" val="1135351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5432577F-970D-44B0-9A9A-619EBBA4CF02}"/>
              </a:ext>
            </a:extLst>
          </p:cNvPr>
          <p:cNvSpPr>
            <a:spLocks noGrp="1"/>
          </p:cNvSpPr>
          <p:nvPr>
            <p:ph type="dt" sz="half" idx="10"/>
          </p:nvPr>
        </p:nvSpPr>
        <p:spPr/>
        <p:txBody>
          <a:bodyPr/>
          <a:lstStyle/>
          <a:p>
            <a:fld id="{B572EDF9-4CC4-477F-88C8-9F52F9956D9E}" type="datetimeFigureOut">
              <a:rPr lang="cs-CZ" smtClean="0"/>
              <a:t>25.05.2024</a:t>
            </a:fld>
            <a:endParaRPr lang="cs-CZ"/>
          </a:p>
        </p:txBody>
      </p:sp>
      <p:sp>
        <p:nvSpPr>
          <p:cNvPr id="3" name="Zástupný symbol pro zápatí 2">
            <a:extLst>
              <a:ext uri="{FF2B5EF4-FFF2-40B4-BE49-F238E27FC236}">
                <a16:creationId xmlns:a16="http://schemas.microsoft.com/office/drawing/2014/main" id="{A5A89CB6-1E59-43D0-A140-A97FD39BE67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A6D2480-FB1C-4718-81A8-A3C426532F1B}"/>
              </a:ext>
            </a:extLst>
          </p:cNvPr>
          <p:cNvSpPr>
            <a:spLocks noGrp="1"/>
          </p:cNvSpPr>
          <p:nvPr>
            <p:ph type="sldNum" sz="quarter" idx="12"/>
          </p:nvPr>
        </p:nvSpPr>
        <p:spPr/>
        <p:txBody>
          <a:bodyPr/>
          <a:lstStyle/>
          <a:p>
            <a:fld id="{467A9A68-6C04-4E19-AE36-D1F56979F87E}" type="slidenum">
              <a:rPr lang="cs-CZ" smtClean="0"/>
              <a:t>‹#›</a:t>
            </a:fld>
            <a:endParaRPr lang="cs-CZ"/>
          </a:p>
        </p:txBody>
      </p:sp>
    </p:spTree>
    <p:extLst>
      <p:ext uri="{BB962C8B-B14F-4D97-AF65-F5344CB8AC3E}">
        <p14:creationId xmlns:p14="http://schemas.microsoft.com/office/powerpoint/2010/main" val="4078122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A1257A-8738-4441-9DE8-A7AC748A554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3B32762E-2B53-45AA-9551-88D098C2C9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0DF67525-E050-453A-8BC3-277A0FD9CF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82B6BC6-620D-4D75-9AF0-6EB85C2228EE}"/>
              </a:ext>
            </a:extLst>
          </p:cNvPr>
          <p:cNvSpPr>
            <a:spLocks noGrp="1"/>
          </p:cNvSpPr>
          <p:nvPr>
            <p:ph type="dt" sz="half" idx="10"/>
          </p:nvPr>
        </p:nvSpPr>
        <p:spPr/>
        <p:txBody>
          <a:bodyPr/>
          <a:lstStyle/>
          <a:p>
            <a:fld id="{B572EDF9-4CC4-477F-88C8-9F52F9956D9E}" type="datetimeFigureOut">
              <a:rPr lang="cs-CZ" smtClean="0"/>
              <a:t>25.05.2024</a:t>
            </a:fld>
            <a:endParaRPr lang="cs-CZ"/>
          </a:p>
        </p:txBody>
      </p:sp>
      <p:sp>
        <p:nvSpPr>
          <p:cNvPr id="6" name="Zástupný symbol pro zápatí 5">
            <a:extLst>
              <a:ext uri="{FF2B5EF4-FFF2-40B4-BE49-F238E27FC236}">
                <a16:creationId xmlns:a16="http://schemas.microsoft.com/office/drawing/2014/main" id="{41C8951A-162F-4EFD-8DAE-B9E83F11606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9012639-9139-4EB9-A080-69A33B097131}"/>
              </a:ext>
            </a:extLst>
          </p:cNvPr>
          <p:cNvSpPr>
            <a:spLocks noGrp="1"/>
          </p:cNvSpPr>
          <p:nvPr>
            <p:ph type="sldNum" sz="quarter" idx="12"/>
          </p:nvPr>
        </p:nvSpPr>
        <p:spPr/>
        <p:txBody>
          <a:bodyPr/>
          <a:lstStyle/>
          <a:p>
            <a:fld id="{467A9A68-6C04-4E19-AE36-D1F56979F87E}" type="slidenum">
              <a:rPr lang="cs-CZ" smtClean="0"/>
              <a:t>‹#›</a:t>
            </a:fld>
            <a:endParaRPr lang="cs-CZ"/>
          </a:p>
        </p:txBody>
      </p:sp>
    </p:spTree>
    <p:extLst>
      <p:ext uri="{BB962C8B-B14F-4D97-AF65-F5344CB8AC3E}">
        <p14:creationId xmlns:p14="http://schemas.microsoft.com/office/powerpoint/2010/main" val="1911100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7C7A89-3DA7-4E96-BA5E-B0C2B0061D4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FC2145D6-87AA-40C9-91CB-062278A9D1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10349404-B6E6-4D81-A0B4-4A4A330312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3BA8584-4EFF-4AF8-8325-F5C6789D4BCA}"/>
              </a:ext>
            </a:extLst>
          </p:cNvPr>
          <p:cNvSpPr>
            <a:spLocks noGrp="1"/>
          </p:cNvSpPr>
          <p:nvPr>
            <p:ph type="dt" sz="half" idx="10"/>
          </p:nvPr>
        </p:nvSpPr>
        <p:spPr/>
        <p:txBody>
          <a:bodyPr/>
          <a:lstStyle/>
          <a:p>
            <a:fld id="{B572EDF9-4CC4-477F-88C8-9F52F9956D9E}" type="datetimeFigureOut">
              <a:rPr lang="cs-CZ" smtClean="0"/>
              <a:t>25.05.2024</a:t>
            </a:fld>
            <a:endParaRPr lang="cs-CZ"/>
          </a:p>
        </p:txBody>
      </p:sp>
      <p:sp>
        <p:nvSpPr>
          <p:cNvPr id="6" name="Zástupný symbol pro zápatí 5">
            <a:extLst>
              <a:ext uri="{FF2B5EF4-FFF2-40B4-BE49-F238E27FC236}">
                <a16:creationId xmlns:a16="http://schemas.microsoft.com/office/drawing/2014/main" id="{6F59419F-E6F8-4E03-8E37-A52FBD56614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8B75B9B-12B8-4260-8EC9-92FC1619778D}"/>
              </a:ext>
            </a:extLst>
          </p:cNvPr>
          <p:cNvSpPr>
            <a:spLocks noGrp="1"/>
          </p:cNvSpPr>
          <p:nvPr>
            <p:ph type="sldNum" sz="quarter" idx="12"/>
          </p:nvPr>
        </p:nvSpPr>
        <p:spPr/>
        <p:txBody>
          <a:bodyPr/>
          <a:lstStyle/>
          <a:p>
            <a:fld id="{467A9A68-6C04-4E19-AE36-D1F56979F87E}" type="slidenum">
              <a:rPr lang="cs-CZ" smtClean="0"/>
              <a:t>‹#›</a:t>
            </a:fld>
            <a:endParaRPr lang="cs-CZ"/>
          </a:p>
        </p:txBody>
      </p:sp>
    </p:spTree>
    <p:extLst>
      <p:ext uri="{BB962C8B-B14F-4D97-AF65-F5344CB8AC3E}">
        <p14:creationId xmlns:p14="http://schemas.microsoft.com/office/powerpoint/2010/main" val="3040535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75E48A4D-6C9E-45F0-B45A-7DF41659BE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9B05C308-4C09-44B6-ADF7-45B01182B5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5633F7E-D24C-4FCE-8928-82C5907761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2EDF9-4CC4-477F-88C8-9F52F9956D9E}" type="datetimeFigureOut">
              <a:rPr lang="cs-CZ" smtClean="0"/>
              <a:t>25.05.2024</a:t>
            </a:fld>
            <a:endParaRPr lang="cs-CZ"/>
          </a:p>
        </p:txBody>
      </p:sp>
      <p:sp>
        <p:nvSpPr>
          <p:cNvPr id="5" name="Zástupný symbol pro zápatí 4">
            <a:extLst>
              <a:ext uri="{FF2B5EF4-FFF2-40B4-BE49-F238E27FC236}">
                <a16:creationId xmlns:a16="http://schemas.microsoft.com/office/drawing/2014/main" id="{FF32FA21-8F8A-4055-8383-FAECB0542E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BA762927-0667-4E36-BC12-E8E156C824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A9A68-6C04-4E19-AE36-D1F56979F87E}" type="slidenum">
              <a:rPr lang="cs-CZ" smtClean="0"/>
              <a:t>‹#›</a:t>
            </a:fld>
            <a:endParaRPr lang="cs-CZ"/>
          </a:p>
        </p:txBody>
      </p:sp>
    </p:spTree>
    <p:extLst>
      <p:ext uri="{BB962C8B-B14F-4D97-AF65-F5344CB8AC3E}">
        <p14:creationId xmlns:p14="http://schemas.microsoft.com/office/powerpoint/2010/main" val="2948767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cs.wikipedia.org/wiki/Omr%C3%AD_(kr%C3%A1l)" TargetMode="External"/><Relationship Id="rId2" Type="http://schemas.openxmlformats.org/officeDocument/2006/relationships/hyperlink" Target="https://cs.wikipedia.org/w/index.php?title=Kemo%C5%A1&amp;action=edit&amp;redlink=1"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GdeOZFBsHSE" TargetMode="External"/><Relationship Id="rId2" Type="http://schemas.openxmlformats.org/officeDocument/2006/relationships/hyperlink" Target="https://www.youtube.com/watch?v=0pybRWKQO7Q"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bin"/><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FDF2B6-C9B8-4B52-A243-16AAA636EF0B}"/>
              </a:ext>
            </a:extLst>
          </p:cNvPr>
          <p:cNvSpPr>
            <a:spLocks noGrp="1"/>
          </p:cNvSpPr>
          <p:nvPr>
            <p:ph type="ctrTitle"/>
          </p:nvPr>
        </p:nvSpPr>
        <p:spPr>
          <a:xfrm>
            <a:off x="1169582" y="1806926"/>
            <a:ext cx="9551581" cy="3244148"/>
          </a:xfrm>
        </p:spPr>
        <p:txBody>
          <a:bodyPr>
            <a:normAutofit/>
          </a:bodyPr>
          <a:lstStyle/>
          <a:p>
            <a:br>
              <a:rPr lang="cs-CZ" sz="5300" dirty="0">
                <a:latin typeface="Times New Roman" panose="02020603050405020304" pitchFamily="18" charset="0"/>
                <a:cs typeface="Times New Roman" panose="02020603050405020304" pitchFamily="18" charset="0"/>
              </a:rPr>
            </a:br>
            <a:r>
              <a:rPr lang="cs-CZ" sz="5300" dirty="0">
                <a:latin typeface="Times New Roman" panose="02020603050405020304" pitchFamily="18" charset="0"/>
                <a:cs typeface="Times New Roman" panose="02020603050405020304" pitchFamily="18" charset="0"/>
              </a:rPr>
              <a:t>Vojenství starověké </a:t>
            </a:r>
            <a:r>
              <a:rPr lang="cs-CZ" sz="5300" dirty="0" err="1">
                <a:latin typeface="Times New Roman" panose="02020603050405020304" pitchFamily="18" charset="0"/>
                <a:cs typeface="Times New Roman" panose="02020603050405020304" pitchFamily="18" charset="0"/>
              </a:rPr>
              <a:t>Syropalestiny</a:t>
            </a:r>
            <a:br>
              <a:rPr lang="cs-CZ" sz="5300" dirty="0">
                <a:latin typeface="Times New Roman" panose="02020603050405020304" pitchFamily="18" charset="0"/>
                <a:cs typeface="Times New Roman" panose="02020603050405020304" pitchFamily="18" charset="0"/>
              </a:rPr>
            </a:br>
            <a:r>
              <a:rPr lang="cs-CZ" sz="4900" dirty="0">
                <a:latin typeface="Times New Roman" panose="02020603050405020304" pitchFamily="18" charset="0"/>
                <a:cs typeface="Times New Roman" panose="02020603050405020304" pitchFamily="18" charset="0"/>
              </a:rPr>
              <a:t>Izrael, Judsko a Féničané</a:t>
            </a:r>
            <a:br>
              <a:rPr lang="cs-CZ" sz="4800" dirty="0">
                <a:latin typeface="Times New Roman" panose="02020603050405020304" pitchFamily="18" charset="0"/>
                <a:cs typeface="Times New Roman" panose="02020603050405020304" pitchFamily="18" charset="0"/>
              </a:rPr>
            </a:br>
            <a:endParaRPr lang="cs-CZ"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9112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6EE63E9-DBF8-4DC0-B074-D5A327619225}"/>
              </a:ext>
            </a:extLst>
          </p:cNvPr>
          <p:cNvSpPr>
            <a:spLocks noGrp="1"/>
          </p:cNvSpPr>
          <p:nvPr>
            <p:ph idx="1"/>
          </p:nvPr>
        </p:nvSpPr>
        <p:spPr>
          <a:xfrm>
            <a:off x="838200" y="999460"/>
            <a:ext cx="10515600" cy="5177503"/>
          </a:xfrm>
        </p:spPr>
        <p:txBody>
          <a:bodyPr/>
          <a:lstStyle/>
          <a:p>
            <a:r>
              <a:rPr lang="cs-CZ" dirty="0">
                <a:latin typeface="Times New Roman" panose="02020603050405020304" pitchFamily="18" charset="0"/>
                <a:cs typeface="Times New Roman" panose="02020603050405020304" pitchFamily="18" charset="0"/>
              </a:rPr>
              <a:t>Podle této zmínky se jednotlivé oddíly střídali v roli aktivní armády po jednom měsíci v roce.</a:t>
            </a:r>
          </a:p>
          <a:p>
            <a:r>
              <a:rPr lang="cs-CZ" dirty="0">
                <a:latin typeface="Times New Roman" panose="02020603050405020304" pitchFamily="18" charset="0"/>
                <a:cs typeface="Times New Roman" panose="02020603050405020304" pitchFamily="18" charset="0"/>
              </a:rPr>
              <a:t>Celkový součet zmíněných bojeschopných mužů činí 288 000, což je velmi přehnaný údaj na tuto dobu. Starozákonní tradice sice připisuje vládě krále Šalamouna velikou prosperitu a bohatství, ale moderní demografické odhady říkají, že na izraelském území v 10 st. př. n. l. mohlo žít zhruba 45 000 obyvatel. Proto se můžeme domnívat, že maximální vojenská síla všech bojeschopných mužů za Šalamounovy vlády nemohla překročit 20 000 mužů. </a:t>
            </a:r>
          </a:p>
          <a:p>
            <a:r>
              <a:rPr lang="cs-CZ" dirty="0">
                <a:latin typeface="Times New Roman" panose="02020603050405020304" pitchFamily="18" charset="0"/>
                <a:cs typeface="Times New Roman" panose="02020603050405020304" pitchFamily="18" charset="0"/>
              </a:rPr>
              <a:t>Jeden vojenský oddíl tak mohlo tvořit 1200-1600 vojáků</a:t>
            </a:r>
          </a:p>
        </p:txBody>
      </p:sp>
    </p:spTree>
    <p:extLst>
      <p:ext uri="{BB962C8B-B14F-4D97-AF65-F5344CB8AC3E}">
        <p14:creationId xmlns:p14="http://schemas.microsoft.com/office/powerpoint/2010/main" val="1103844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C04B9333-6260-45C0-968B-0D8F2B6D3278}"/>
              </a:ext>
            </a:extLst>
          </p:cNvPr>
          <p:cNvPicPr>
            <a:picLocks noGrp="1" noChangeAspect="1"/>
          </p:cNvPicPr>
          <p:nvPr>
            <p:ph idx="1"/>
          </p:nvPr>
        </p:nvPicPr>
        <p:blipFill>
          <a:blip r:embed="rId2"/>
          <a:stretch>
            <a:fillRect/>
          </a:stretch>
        </p:blipFill>
        <p:spPr>
          <a:xfrm>
            <a:off x="1360967" y="360170"/>
            <a:ext cx="4502148" cy="6137660"/>
          </a:xfrm>
          <a:prstGeom prst="rect">
            <a:avLst/>
          </a:prstGeom>
        </p:spPr>
      </p:pic>
      <p:pic>
        <p:nvPicPr>
          <p:cNvPr id="6" name="Zástupný obsah 3">
            <a:extLst>
              <a:ext uri="{FF2B5EF4-FFF2-40B4-BE49-F238E27FC236}">
                <a16:creationId xmlns:a16="http://schemas.microsoft.com/office/drawing/2014/main" id="{67E42261-BAF0-46AE-9ED6-E1ABFCD016DD}"/>
              </a:ext>
            </a:extLst>
          </p:cNvPr>
          <p:cNvPicPr>
            <a:picLocks noChangeAspect="1"/>
          </p:cNvPicPr>
          <p:nvPr/>
        </p:nvPicPr>
        <p:blipFill>
          <a:blip r:embed="rId3"/>
          <a:stretch>
            <a:fillRect/>
          </a:stretch>
        </p:blipFill>
        <p:spPr>
          <a:xfrm>
            <a:off x="7341704" y="1527351"/>
            <a:ext cx="3259197" cy="4126323"/>
          </a:xfrm>
          <a:prstGeom prst="rect">
            <a:avLst/>
          </a:prstGeom>
        </p:spPr>
      </p:pic>
    </p:spTree>
    <p:extLst>
      <p:ext uri="{BB962C8B-B14F-4D97-AF65-F5344CB8AC3E}">
        <p14:creationId xmlns:p14="http://schemas.microsoft.com/office/powerpoint/2010/main" val="280552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50C-6B1C-4EDF-94EC-F42666372E34}"/>
              </a:ext>
            </a:extLst>
          </p:cNvPr>
          <p:cNvSpPr>
            <a:spLocks noGrp="1"/>
          </p:cNvSpPr>
          <p:nvPr>
            <p:ph type="title"/>
          </p:nvPr>
        </p:nvSpPr>
        <p:spPr>
          <a:xfrm>
            <a:off x="9185944" y="578839"/>
            <a:ext cx="2813006" cy="5696125"/>
          </a:xfrm>
        </p:spPr>
        <p:txBody>
          <a:bodyPr>
            <a:normAutofit/>
          </a:bodyPr>
          <a:lstStyle/>
          <a:p>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Omrího</a:t>
            </a:r>
            <a:r>
              <a:rPr lang="cs-CZ" sz="1800" dirty="0">
                <a:latin typeface="Times New Roman" panose="02020603050405020304" pitchFamily="18" charset="0"/>
                <a:cs typeface="Times New Roman" panose="02020603050405020304" pitchFamily="18" charset="0"/>
              </a:rPr>
              <a:t> dynastie (884-842 př. Kr. )</a:t>
            </a:r>
            <a:br>
              <a:rPr lang="cs-CZ" sz="1800" dirty="0">
                <a:latin typeface="Times New Roman" panose="02020603050405020304" pitchFamily="18" charset="0"/>
                <a:cs typeface="Times New Roman" panose="02020603050405020304" pitchFamily="18" charset="0"/>
              </a:rPr>
            </a:br>
            <a:r>
              <a:rPr lang="cs-CZ" sz="1800" dirty="0">
                <a:latin typeface="Times New Roman" panose="02020603050405020304" pitchFamily="18" charset="0"/>
                <a:cs typeface="Times New Roman" panose="02020603050405020304" pitchFamily="18" charset="0"/>
              </a:rPr>
              <a:t>   - vojenská expanze</a:t>
            </a:r>
            <a:br>
              <a:rPr lang="cs-CZ" sz="1800" dirty="0">
                <a:latin typeface="Times New Roman" panose="02020603050405020304" pitchFamily="18" charset="0"/>
                <a:cs typeface="Times New Roman" panose="02020603050405020304" pitchFamily="18" charset="0"/>
              </a:rPr>
            </a:br>
            <a:r>
              <a:rPr lang="cs-CZ" sz="1800" dirty="0">
                <a:latin typeface="Times New Roman" panose="02020603050405020304" pitchFamily="18" charset="0"/>
                <a:cs typeface="Times New Roman" panose="02020603050405020304" pitchFamily="18" charset="0"/>
              </a:rPr>
              <a:t>   - rozsáhlé stavební činnosti</a:t>
            </a:r>
            <a:br>
              <a:rPr lang="cs-CZ" sz="1800" dirty="0">
                <a:latin typeface="Times New Roman" panose="02020603050405020304" pitchFamily="18" charset="0"/>
                <a:cs typeface="Times New Roman" panose="02020603050405020304" pitchFamily="18" charset="0"/>
              </a:rPr>
            </a:br>
            <a:r>
              <a:rPr lang="cs-CZ" sz="1800" dirty="0">
                <a:latin typeface="Times New Roman" panose="02020603050405020304" pitchFamily="18" charset="0"/>
                <a:cs typeface="Times New Roman" panose="02020603050405020304" pitchFamily="18" charset="0"/>
              </a:rPr>
              <a:t>   - obchodní styky</a:t>
            </a:r>
            <a:br>
              <a:rPr lang="cs-CZ" sz="1800" dirty="0">
                <a:latin typeface="Times New Roman" panose="02020603050405020304" pitchFamily="18" charset="0"/>
                <a:cs typeface="Times New Roman" panose="02020603050405020304" pitchFamily="18" charset="0"/>
              </a:rPr>
            </a:br>
            <a:r>
              <a:rPr lang="cs-CZ" sz="1800" dirty="0">
                <a:latin typeface="Times New Roman" panose="02020603050405020304" pitchFamily="18" charset="0"/>
                <a:cs typeface="Times New Roman" panose="02020603050405020304" pitchFamily="18" charset="0"/>
              </a:rPr>
              <a:t>   - tažení </a:t>
            </a:r>
            <a:r>
              <a:rPr lang="cs-CZ" sz="1800" dirty="0" err="1">
                <a:latin typeface="Times New Roman" panose="02020603050405020304" pitchFamily="18" charset="0"/>
                <a:cs typeface="Times New Roman" panose="02020603050405020304" pitchFamily="18" charset="0"/>
              </a:rPr>
              <a:t>Salmarasara</a:t>
            </a:r>
            <a:r>
              <a:rPr lang="cs-CZ" sz="1800" dirty="0">
                <a:latin typeface="Times New Roman" panose="02020603050405020304" pitchFamily="18" charset="0"/>
                <a:cs typeface="Times New Roman" panose="02020603050405020304" pitchFamily="18" charset="0"/>
              </a:rPr>
              <a:t> III. 853 př. Kr. </a:t>
            </a:r>
            <a:br>
              <a:rPr lang="cs-CZ" sz="1800" dirty="0">
                <a:latin typeface="Times New Roman" panose="02020603050405020304" pitchFamily="18" charset="0"/>
                <a:cs typeface="Times New Roman" panose="02020603050405020304" pitchFamily="18" charset="0"/>
              </a:rPr>
            </a:br>
            <a:r>
              <a:rPr lang="cs-CZ" sz="1800" dirty="0">
                <a:latin typeface="Times New Roman" panose="02020603050405020304" pitchFamily="18" charset="0"/>
                <a:cs typeface="Times New Roman" panose="02020603050405020304" pitchFamily="18" charset="0"/>
              </a:rPr>
              <a:t>   - střety s Aram-Damaškem  835 př. Kr.</a:t>
            </a:r>
            <a:br>
              <a:rPr lang="cs-CZ" sz="1800" dirty="0">
                <a:latin typeface="Times New Roman" panose="02020603050405020304" pitchFamily="18" charset="0"/>
                <a:cs typeface="Times New Roman" panose="02020603050405020304" pitchFamily="18" charset="0"/>
              </a:rPr>
            </a:br>
            <a:br>
              <a:rPr lang="cs-CZ" sz="1800" dirty="0">
                <a:latin typeface="Times New Roman" panose="02020603050405020304" pitchFamily="18" charset="0"/>
                <a:cs typeface="Times New Roman" panose="02020603050405020304" pitchFamily="18" charset="0"/>
              </a:rPr>
            </a:b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Adad-nirari</a:t>
            </a:r>
            <a:r>
              <a:rPr lang="cs-CZ" sz="1800" dirty="0">
                <a:latin typeface="Times New Roman" panose="02020603050405020304" pitchFamily="18" charset="0"/>
                <a:cs typeface="Times New Roman" panose="02020603050405020304" pitchFamily="18" charset="0"/>
              </a:rPr>
              <a:t> – 811 př. Kr.</a:t>
            </a:r>
            <a:br>
              <a:rPr lang="cs-CZ" sz="1800" dirty="0">
                <a:latin typeface="Times New Roman" panose="02020603050405020304" pitchFamily="18" charset="0"/>
                <a:cs typeface="Times New Roman" panose="02020603050405020304" pitchFamily="18" charset="0"/>
              </a:rPr>
            </a:br>
            <a:r>
              <a:rPr lang="cs-CZ" sz="1800" dirty="0">
                <a:latin typeface="Times New Roman" panose="02020603050405020304" pitchFamily="18" charset="0"/>
                <a:cs typeface="Times New Roman" panose="02020603050405020304" pitchFamily="18" charset="0"/>
              </a:rPr>
              <a:t>- opětovná prosperita za vlády </a:t>
            </a:r>
            <a:r>
              <a:rPr lang="cs-CZ" sz="1800" dirty="0" err="1">
                <a:latin typeface="Times New Roman" panose="02020603050405020304" pitchFamily="18" charset="0"/>
                <a:cs typeface="Times New Roman" panose="02020603050405020304" pitchFamily="18" charset="0"/>
              </a:rPr>
              <a:t>Jarobeáma</a:t>
            </a:r>
            <a:r>
              <a:rPr lang="cs-CZ" sz="1800" dirty="0">
                <a:latin typeface="Times New Roman" panose="02020603050405020304" pitchFamily="18" charset="0"/>
                <a:cs typeface="Times New Roman" panose="02020603050405020304" pitchFamily="18" charset="0"/>
              </a:rPr>
              <a:t> II. (788-747 př. Kr.)</a:t>
            </a:r>
            <a:br>
              <a:rPr lang="cs-CZ" sz="1800" dirty="0">
                <a:latin typeface="Times New Roman" panose="02020603050405020304" pitchFamily="18" charset="0"/>
                <a:cs typeface="Times New Roman" panose="02020603050405020304" pitchFamily="18" charset="0"/>
              </a:rPr>
            </a:b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Pekach</a:t>
            </a:r>
            <a:r>
              <a:rPr lang="cs-CZ" sz="1800" dirty="0">
                <a:latin typeface="Times New Roman" panose="02020603050405020304" pitchFamily="18" charset="0"/>
                <a:cs typeface="Times New Roman" panose="02020603050405020304" pitchFamily="18" charset="0"/>
              </a:rPr>
              <a:t> a tažení </a:t>
            </a:r>
            <a:r>
              <a:rPr lang="cs-CZ" sz="1800" dirty="0" err="1">
                <a:latin typeface="Times New Roman" panose="02020603050405020304" pitchFamily="18" charset="0"/>
                <a:cs typeface="Times New Roman" panose="02020603050405020304" pitchFamily="18" charset="0"/>
              </a:rPr>
              <a:t>Tigletpilesara</a:t>
            </a:r>
            <a:r>
              <a:rPr lang="cs-CZ" sz="1800" dirty="0">
                <a:latin typeface="Times New Roman" panose="02020603050405020304" pitchFamily="18" charset="0"/>
                <a:cs typeface="Times New Roman" panose="02020603050405020304" pitchFamily="18" charset="0"/>
              </a:rPr>
              <a:t> III.</a:t>
            </a:r>
            <a:br>
              <a:rPr lang="cs-CZ" sz="1800" dirty="0">
                <a:latin typeface="Times New Roman" panose="02020603050405020304" pitchFamily="18" charset="0"/>
                <a:cs typeface="Times New Roman" panose="02020603050405020304" pitchFamily="18" charset="0"/>
              </a:rPr>
            </a:b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Salmanasar</a:t>
            </a:r>
            <a:r>
              <a:rPr lang="cs-CZ" sz="1800" dirty="0">
                <a:latin typeface="Times New Roman" panose="02020603050405020304" pitchFamily="18" charset="0"/>
                <a:cs typeface="Times New Roman" panose="02020603050405020304" pitchFamily="18" charset="0"/>
              </a:rPr>
              <a:t> V/</a:t>
            </a:r>
            <a:r>
              <a:rPr lang="cs-CZ" sz="1800" dirty="0" err="1">
                <a:latin typeface="Times New Roman" panose="02020603050405020304" pitchFamily="18" charset="0"/>
                <a:cs typeface="Times New Roman" panose="02020603050405020304" pitchFamily="18" charset="0"/>
              </a:rPr>
              <a:t>Sargon</a:t>
            </a:r>
            <a:r>
              <a:rPr lang="cs-CZ" sz="1800" dirty="0">
                <a:latin typeface="Times New Roman" panose="02020603050405020304" pitchFamily="18" charset="0"/>
                <a:cs typeface="Times New Roman" panose="02020603050405020304" pitchFamily="18" charset="0"/>
              </a:rPr>
              <a:t> II. X </a:t>
            </a:r>
            <a:r>
              <a:rPr lang="cs-CZ" sz="1800" dirty="0" err="1">
                <a:latin typeface="Times New Roman" panose="02020603050405020304" pitchFamily="18" charset="0"/>
                <a:cs typeface="Times New Roman" panose="02020603050405020304" pitchFamily="18" charset="0"/>
              </a:rPr>
              <a:t>Hošeá</a:t>
            </a:r>
            <a:endParaRPr lang="en-US" sz="1800"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476FF7EA-657F-45E8-B3E6-23D74FB9E7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0332" y="1149824"/>
            <a:ext cx="4463281" cy="5322464"/>
          </a:xfrm>
        </p:spPr>
      </p:pic>
      <p:pic>
        <p:nvPicPr>
          <p:cNvPr id="7" name="Picture 6">
            <a:extLst>
              <a:ext uri="{FF2B5EF4-FFF2-40B4-BE49-F238E27FC236}">
                <a16:creationId xmlns:a16="http://schemas.microsoft.com/office/drawing/2014/main" id="{B4C2434E-56FD-44C3-A89F-A38014E7A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50" y="1002842"/>
            <a:ext cx="4127282" cy="5616429"/>
          </a:xfrm>
          <a:prstGeom prst="rect">
            <a:avLst/>
          </a:prstGeom>
        </p:spPr>
      </p:pic>
      <p:sp>
        <p:nvSpPr>
          <p:cNvPr id="3" name="Nadpis 1">
            <a:extLst>
              <a:ext uri="{FF2B5EF4-FFF2-40B4-BE49-F238E27FC236}">
                <a16:creationId xmlns:a16="http://schemas.microsoft.com/office/drawing/2014/main" id="{4C4CB388-D02C-DB91-2DE3-7FFBCBD3F97C}"/>
              </a:ext>
            </a:extLst>
          </p:cNvPr>
          <p:cNvSpPr txBox="1">
            <a:spLocks/>
          </p:cNvSpPr>
          <p:nvPr/>
        </p:nvSpPr>
        <p:spPr>
          <a:xfrm>
            <a:off x="353568" y="2387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t>Oddělené Izraelské a Judské království</a:t>
            </a:r>
          </a:p>
        </p:txBody>
      </p:sp>
    </p:spTree>
    <p:extLst>
      <p:ext uri="{BB962C8B-B14F-4D97-AF65-F5344CB8AC3E}">
        <p14:creationId xmlns:p14="http://schemas.microsoft.com/office/powerpoint/2010/main" val="937316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49C15D-8ACE-D809-3690-0E68FA61DE2E}"/>
              </a:ext>
            </a:extLst>
          </p:cNvPr>
          <p:cNvSpPr>
            <a:spLocks noGrp="1"/>
          </p:cNvSpPr>
          <p:nvPr>
            <p:ph type="title"/>
          </p:nvPr>
        </p:nvSpPr>
        <p:spPr/>
        <p:txBody>
          <a:bodyPr/>
          <a:lstStyle/>
          <a:p>
            <a:r>
              <a:rPr lang="cs-CZ" dirty="0"/>
              <a:t>Důležitost válečných vozů v izraelské armádě</a:t>
            </a:r>
          </a:p>
        </p:txBody>
      </p:sp>
      <p:sp>
        <p:nvSpPr>
          <p:cNvPr id="3" name="Zástupný obsah 2">
            <a:extLst>
              <a:ext uri="{FF2B5EF4-FFF2-40B4-BE49-F238E27FC236}">
                <a16:creationId xmlns:a16="http://schemas.microsoft.com/office/drawing/2014/main" id="{2CFA4730-F4FB-00C9-80D3-D86A11FEB0C1}"/>
              </a:ext>
            </a:extLst>
          </p:cNvPr>
          <p:cNvSpPr>
            <a:spLocks noGrp="1"/>
          </p:cNvSpPr>
          <p:nvPr>
            <p:ph idx="1"/>
          </p:nvPr>
        </p:nvSpPr>
        <p:spPr/>
        <p:txBody>
          <a:bodyPr>
            <a:normAutofit/>
          </a:bodyPr>
          <a:lstStyle/>
          <a:p>
            <a:r>
              <a:rPr lang="cs-CZ" sz="2000" dirty="0">
                <a:latin typeface="Times New Roman" panose="02020603050405020304" pitchFamily="18" charset="0"/>
                <a:cs typeface="Times New Roman" panose="02020603050405020304" pitchFamily="18" charset="0"/>
              </a:rPr>
              <a:t>Tradice připisuje Šalamounovi početné vozové a jízdní jednotky, které byly </a:t>
            </a:r>
            <a:r>
              <a:rPr lang="cs-CZ" sz="2000" b="1" dirty="0">
                <a:latin typeface="Times New Roman" panose="02020603050405020304" pitchFamily="18" charset="0"/>
                <a:cs typeface="Times New Roman" panose="02020603050405020304" pitchFamily="18" charset="0"/>
              </a:rPr>
              <a:t>rozmístěny ve městech, která byla pro tyto účely opatřena stájemi pro koně</a:t>
            </a:r>
            <a:endParaRPr lang="cs-CZ" sz="2000" i="1" dirty="0">
              <a:latin typeface="Times New Roman" panose="02020603050405020304" pitchFamily="18" charset="0"/>
              <a:cs typeface="Times New Roman" panose="02020603050405020304" pitchFamily="18" charset="0"/>
            </a:endParaRPr>
          </a:p>
          <a:p>
            <a:r>
              <a:rPr lang="cs-CZ" sz="2000" i="1" dirty="0">
                <a:latin typeface="Times New Roman" panose="02020603050405020304" pitchFamily="18" charset="0"/>
                <a:cs typeface="Times New Roman" panose="02020603050405020304" pitchFamily="18" charset="0"/>
              </a:rPr>
              <a:t>„Šalamoun měl také ustájeno </a:t>
            </a:r>
            <a:r>
              <a:rPr lang="cs-CZ" sz="2000" b="1" i="1" dirty="0">
                <a:latin typeface="Times New Roman" panose="02020603050405020304" pitchFamily="18" charset="0"/>
                <a:cs typeface="Times New Roman" panose="02020603050405020304" pitchFamily="18" charset="0"/>
              </a:rPr>
              <a:t>40 000 (4 000) tisíc koní </a:t>
            </a:r>
            <a:r>
              <a:rPr lang="cs-CZ" sz="2000" i="1" dirty="0">
                <a:latin typeface="Times New Roman" panose="02020603050405020304" pitchFamily="18" charset="0"/>
                <a:cs typeface="Times New Roman" panose="02020603050405020304" pitchFamily="18" charset="0"/>
              </a:rPr>
              <a:t>pro svou vozbu a </a:t>
            </a:r>
            <a:r>
              <a:rPr lang="cs-CZ" sz="2000" b="1" i="1" dirty="0">
                <a:latin typeface="Times New Roman" panose="02020603050405020304" pitchFamily="18" charset="0"/>
                <a:cs typeface="Times New Roman" panose="02020603050405020304" pitchFamily="18" charset="0"/>
              </a:rPr>
              <a:t>12 000 koní jezdeckých</a:t>
            </a:r>
            <a:r>
              <a:rPr lang="cs-CZ" sz="2000" i="1" dirty="0">
                <a:latin typeface="Times New Roman" panose="02020603050405020304" pitchFamily="18" charset="0"/>
                <a:cs typeface="Times New Roman" panose="02020603050405020304" pitchFamily="18" charset="0"/>
              </a:rPr>
              <a:t>. </a:t>
            </a:r>
            <a:r>
              <a:rPr lang="cs-CZ" sz="2000" b="1" i="1" dirty="0">
                <a:latin typeface="Times New Roman" panose="02020603050405020304" pitchFamily="18" charset="0"/>
                <a:cs typeface="Times New Roman" panose="02020603050405020304" pitchFamily="18" charset="0"/>
              </a:rPr>
              <a:t>Správcové se střídali po měsíci </a:t>
            </a:r>
            <a:r>
              <a:rPr lang="cs-CZ" sz="2000" i="1" dirty="0">
                <a:latin typeface="Times New Roman" panose="02020603050405020304" pitchFamily="18" charset="0"/>
                <a:cs typeface="Times New Roman" panose="02020603050405020304" pitchFamily="18" charset="0"/>
              </a:rPr>
              <a:t>v zásobování krále Šalamouna i všech, kdo byli pozváni k jeho stolu, a starali se o tom, aby nic nechybělo. </a:t>
            </a:r>
            <a:r>
              <a:rPr lang="cs-CZ" sz="2000" b="1" i="1" dirty="0">
                <a:latin typeface="Times New Roman" panose="02020603050405020304" pitchFamily="18" charset="0"/>
                <a:cs typeface="Times New Roman" panose="02020603050405020304" pitchFamily="18" charset="0"/>
              </a:rPr>
              <a:t>Každý ve svém pořadí také dodával ječmen a slámu pro tažné a jezdecké koně, kdekoli byli rozmístěni.</a:t>
            </a:r>
            <a:r>
              <a:rPr lang="cs-CZ" sz="2000" i="1" dirty="0">
                <a:latin typeface="Times New Roman" panose="02020603050405020304" pitchFamily="18" charset="0"/>
                <a:cs typeface="Times New Roman" panose="02020603050405020304" pitchFamily="18" charset="0"/>
              </a:rPr>
              <a:t>“</a:t>
            </a:r>
            <a:r>
              <a:rPr lang="cs-CZ" sz="2000" dirty="0">
                <a:latin typeface="Times New Roman" panose="02020603050405020304" pitchFamily="18" charset="0"/>
                <a:cs typeface="Times New Roman" panose="02020603050405020304" pitchFamily="18" charset="0"/>
              </a:rPr>
              <a:t>				1Kr 5,6-8</a:t>
            </a:r>
            <a:endParaRPr lang="cs-CZ" sz="2000" i="1" dirty="0">
              <a:latin typeface="Times New Roman" panose="02020603050405020304" pitchFamily="18" charset="0"/>
              <a:cs typeface="Times New Roman" panose="02020603050405020304" pitchFamily="18" charset="0"/>
            </a:endParaRPr>
          </a:p>
          <a:p>
            <a:r>
              <a:rPr lang="cs-CZ" sz="2000" i="1" dirty="0">
                <a:latin typeface="Times New Roman" panose="02020603050405020304" pitchFamily="18" charset="0"/>
                <a:cs typeface="Times New Roman" panose="02020603050405020304" pitchFamily="18" charset="0"/>
              </a:rPr>
              <a:t>„Tak Šalamoun nashromáždil vozy a jezdecké koně; měl </a:t>
            </a:r>
            <a:r>
              <a:rPr lang="cs-CZ" sz="2000" b="1" i="1" dirty="0">
                <a:latin typeface="Times New Roman" panose="02020603050405020304" pitchFamily="18" charset="0"/>
                <a:cs typeface="Times New Roman" panose="02020603050405020304" pitchFamily="18" charset="0"/>
              </a:rPr>
              <a:t>tisíc čtyři sta vozů </a:t>
            </a:r>
            <a:r>
              <a:rPr lang="cs-CZ" sz="2000" i="1" dirty="0">
                <a:latin typeface="Times New Roman" panose="02020603050405020304" pitchFamily="18" charset="0"/>
                <a:cs typeface="Times New Roman" panose="02020603050405020304" pitchFamily="18" charset="0"/>
              </a:rPr>
              <a:t>a </a:t>
            </a:r>
            <a:r>
              <a:rPr lang="cs-CZ" sz="2000" b="1" i="1" dirty="0">
                <a:latin typeface="Times New Roman" panose="02020603050405020304" pitchFamily="18" charset="0"/>
                <a:cs typeface="Times New Roman" panose="02020603050405020304" pitchFamily="18" charset="0"/>
              </a:rPr>
              <a:t>dvanáct tisíc jezdeckých koní</a:t>
            </a:r>
            <a:r>
              <a:rPr lang="cs-CZ" sz="2000" i="1" dirty="0">
                <a:latin typeface="Times New Roman" panose="02020603050405020304" pitchFamily="18" charset="0"/>
                <a:cs typeface="Times New Roman" panose="02020603050405020304" pitchFamily="18" charset="0"/>
              </a:rPr>
              <a:t>. Rozmístil je </a:t>
            </a:r>
            <a:r>
              <a:rPr lang="cs-CZ" sz="2000" b="1" i="1" dirty="0">
                <a:latin typeface="Times New Roman" panose="02020603050405020304" pitchFamily="18" charset="0"/>
                <a:cs typeface="Times New Roman" panose="02020603050405020304" pitchFamily="18" charset="0"/>
              </a:rPr>
              <a:t>ve městech pro vozbu </a:t>
            </a:r>
            <a:r>
              <a:rPr lang="cs-CZ" sz="2000" i="1" dirty="0">
                <a:latin typeface="Times New Roman" panose="02020603050405020304" pitchFamily="18" charset="0"/>
                <a:cs typeface="Times New Roman" panose="02020603050405020304" pitchFamily="18" charset="0"/>
              </a:rPr>
              <a:t>a u sebe v Jeruzalémě.“ 		</a:t>
            </a:r>
            <a:r>
              <a:rPr lang="cs-CZ" sz="2000" dirty="0">
                <a:latin typeface="Times New Roman" panose="02020603050405020304" pitchFamily="18" charset="0"/>
                <a:cs typeface="Times New Roman" panose="02020603050405020304" pitchFamily="18" charset="0"/>
              </a:rPr>
              <a:t>1Kr 10,26</a:t>
            </a:r>
          </a:p>
          <a:p>
            <a:r>
              <a:rPr lang="cs-CZ" sz="2000" dirty="0">
                <a:latin typeface="Times New Roman" panose="02020603050405020304" pitchFamily="18" charset="0"/>
                <a:cs typeface="Times New Roman" panose="02020603050405020304" pitchFamily="18" charset="0"/>
              </a:rPr>
              <a:t>Koně se do Izraele dovážely ze sousedních zemí – Egypta, </a:t>
            </a:r>
            <a:r>
              <a:rPr lang="cs-CZ" sz="2000" dirty="0" err="1">
                <a:latin typeface="Times New Roman" panose="02020603050405020304" pitchFamily="18" charset="0"/>
                <a:cs typeface="Times New Roman" panose="02020603050405020304" pitchFamily="18" charset="0"/>
              </a:rPr>
              <a:t>Novochetitské</a:t>
            </a:r>
            <a:r>
              <a:rPr lang="cs-CZ" sz="2000" dirty="0">
                <a:latin typeface="Times New Roman" panose="02020603050405020304" pitchFamily="18" charset="0"/>
                <a:cs typeface="Times New Roman" panose="02020603050405020304" pitchFamily="18" charset="0"/>
              </a:rPr>
              <a:t> říše nebo od Aramejců. Cena koní a vozů byla pevně stanovena, kůň se prodával za </a:t>
            </a:r>
            <a:r>
              <a:rPr lang="cs-CZ" sz="2000" b="1" dirty="0">
                <a:latin typeface="Times New Roman" panose="02020603050405020304" pitchFamily="18" charset="0"/>
                <a:cs typeface="Times New Roman" panose="02020603050405020304" pitchFamily="18" charset="0"/>
              </a:rPr>
              <a:t>150 šekelů </a:t>
            </a:r>
            <a:r>
              <a:rPr lang="cs-CZ" sz="2000" dirty="0">
                <a:latin typeface="Times New Roman" panose="02020603050405020304" pitchFamily="18" charset="0"/>
                <a:cs typeface="Times New Roman" panose="02020603050405020304" pitchFamily="18" charset="0"/>
              </a:rPr>
              <a:t>a vůz za 600 šekelů stříbra (1 šekel byl zhruba 8-14g – cca. </a:t>
            </a:r>
            <a:r>
              <a:rPr lang="cs-CZ" sz="2000" b="1" dirty="0">
                <a:latin typeface="Times New Roman" panose="02020603050405020304" pitchFamily="18" charset="0"/>
                <a:cs typeface="Times New Roman" panose="02020603050405020304" pitchFamily="18" charset="0"/>
              </a:rPr>
              <a:t>1650g</a:t>
            </a:r>
            <a:r>
              <a:rPr lang="cs-CZ" sz="2000" dirty="0">
                <a:latin typeface="Times New Roman" panose="02020603050405020304" pitchFamily="18" charset="0"/>
                <a:cs typeface="Times New Roman" panose="02020603050405020304" pitchFamily="18" charset="0"/>
              </a:rPr>
              <a:t>)</a:t>
            </a:r>
          </a:p>
          <a:p>
            <a:pPr marL="0" indent="0">
              <a:buNone/>
            </a:pPr>
            <a:r>
              <a:rPr lang="cs-CZ" sz="2000" i="1" dirty="0">
                <a:latin typeface="Times New Roman" panose="02020603050405020304" pitchFamily="18" charset="0"/>
                <a:cs typeface="Times New Roman" panose="02020603050405020304" pitchFamily="18" charset="0"/>
              </a:rPr>
              <a:t>„Koně, které měl Šalamoun, přicházeli z Egypta. Karavany královských překupníků kupovaly stáda koní za pevnou cenu. Vůz se vyvážel z Egypta za 600 šekelů stříbra a </a:t>
            </a:r>
            <a:r>
              <a:rPr lang="cs-CZ" sz="2000" b="1" i="1" dirty="0">
                <a:latin typeface="Times New Roman" panose="02020603050405020304" pitchFamily="18" charset="0"/>
                <a:cs typeface="Times New Roman" panose="02020603050405020304" pitchFamily="18" charset="0"/>
              </a:rPr>
              <a:t>kůň za 150</a:t>
            </a:r>
            <a:r>
              <a:rPr lang="cs-CZ" sz="2000" i="1" dirty="0">
                <a:latin typeface="Times New Roman" panose="02020603050405020304" pitchFamily="18" charset="0"/>
                <a:cs typeface="Times New Roman" panose="02020603050405020304" pitchFamily="18" charset="0"/>
              </a:rPr>
              <a:t>.“ 	</a:t>
            </a:r>
            <a:r>
              <a:rPr lang="cs-CZ" sz="2000" dirty="0">
                <a:latin typeface="Times New Roman" panose="02020603050405020304" pitchFamily="18" charset="0"/>
                <a:cs typeface="Times New Roman" panose="02020603050405020304" pitchFamily="18" charset="0"/>
              </a:rPr>
              <a:t>1Kr 10.29</a:t>
            </a:r>
          </a:p>
          <a:p>
            <a:pPr marL="0" indent="0">
              <a:buNone/>
            </a:pPr>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a:p>
            <a:endParaRPr lang="cs-CZ" sz="2000" i="1" dirty="0">
              <a:latin typeface="Times New Roman" panose="02020603050405020304" pitchFamily="18"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19833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CF5E00-665F-E3D2-DF4C-01C448F24C0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18A734D-4ABC-CE34-4553-53C6518E4E92}"/>
              </a:ext>
            </a:extLst>
          </p:cNvPr>
          <p:cNvSpPr>
            <a:spLocks noGrp="1"/>
          </p:cNvSpPr>
          <p:nvPr>
            <p:ph idx="1"/>
          </p:nvPr>
        </p:nvSpPr>
        <p:spPr/>
        <p:txBody>
          <a:bodyPr/>
          <a:lstStyle/>
          <a:p>
            <a:r>
              <a:rPr lang="cs-CZ" sz="2000" dirty="0">
                <a:latin typeface="Times New Roman" panose="02020603050405020304" pitchFamily="18" charset="0"/>
                <a:cs typeface="Times New Roman" panose="02020603050405020304" pitchFamily="18" charset="0"/>
              </a:rPr>
              <a:t>Z informací o množství válečných vozů lze usuzovat, že v Izraeli musel existovat „program“ na chov koní (tedy, že koně nebyli pouze kupování u sousedů) – to dokládají také nálezy stájí ve městě </a:t>
            </a:r>
            <a:r>
              <a:rPr lang="cs-CZ" sz="2000" dirty="0" err="1">
                <a:latin typeface="Times New Roman" panose="02020603050405020304" pitchFamily="18" charset="0"/>
                <a:cs typeface="Times New Roman" panose="02020603050405020304" pitchFamily="18" charset="0"/>
              </a:rPr>
              <a:t>Meggido</a:t>
            </a:r>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Navíc je třeba mít na paměti, že archeologicky nejsou doloženy tak rozsáhlé </a:t>
            </a:r>
            <a:r>
              <a:rPr lang="cs-CZ" sz="2000" b="1" dirty="0">
                <a:latin typeface="Times New Roman" panose="02020603050405020304" pitchFamily="18" charset="0"/>
                <a:cs typeface="Times New Roman" panose="02020603050405020304" pitchFamily="18" charset="0"/>
              </a:rPr>
              <a:t>stavební doklady</a:t>
            </a:r>
            <a:r>
              <a:rPr lang="cs-CZ" sz="2000" dirty="0">
                <a:latin typeface="Times New Roman" panose="02020603050405020304" pitchFamily="18" charset="0"/>
                <a:cs typeface="Times New Roman" panose="02020603050405020304" pitchFamily="18" charset="0"/>
              </a:rPr>
              <a:t>, ani </a:t>
            </a:r>
            <a:r>
              <a:rPr lang="cs-CZ" sz="2000" b="1" dirty="0">
                <a:latin typeface="Times New Roman" panose="02020603050405020304" pitchFamily="18" charset="0"/>
                <a:cs typeface="Times New Roman" panose="02020603050405020304" pitchFamily="18" charset="0"/>
              </a:rPr>
              <a:t>tak početné vojsko </a:t>
            </a:r>
            <a:r>
              <a:rPr lang="cs-CZ" sz="2000" dirty="0">
                <a:latin typeface="Times New Roman" panose="02020603050405020304" pitchFamily="18" charset="0"/>
                <a:cs typeface="Times New Roman" panose="02020603050405020304" pitchFamily="18" charset="0"/>
              </a:rPr>
              <a:t>z doby Šalamouna – jde o vládu </a:t>
            </a:r>
            <a:r>
              <a:rPr lang="cs-CZ" sz="2000" dirty="0" err="1">
                <a:latin typeface="Times New Roman" panose="02020603050405020304" pitchFamily="18" charset="0"/>
                <a:cs typeface="Times New Roman" panose="02020603050405020304" pitchFamily="18" charset="0"/>
              </a:rPr>
              <a:t>Omrího</a:t>
            </a:r>
            <a:r>
              <a:rPr lang="cs-CZ" sz="2000" dirty="0">
                <a:latin typeface="Times New Roman" panose="02020603050405020304" pitchFamily="18" charset="0"/>
                <a:cs typeface="Times New Roman" panose="02020603050405020304" pitchFamily="18" charset="0"/>
              </a:rPr>
              <a:t> dynastie nebo </a:t>
            </a:r>
            <a:r>
              <a:rPr lang="cs-CZ" sz="2000" dirty="0" err="1">
                <a:latin typeface="Times New Roman" panose="02020603050405020304" pitchFamily="18" charset="0"/>
                <a:cs typeface="Times New Roman" panose="02020603050405020304" pitchFamily="18" charset="0"/>
              </a:rPr>
              <a:t>Jarobeáma</a:t>
            </a:r>
            <a:r>
              <a:rPr lang="cs-CZ" sz="2000" dirty="0">
                <a:latin typeface="Times New Roman" panose="02020603050405020304" pitchFamily="18" charset="0"/>
                <a:cs typeface="Times New Roman" panose="02020603050405020304" pitchFamily="18" charset="0"/>
              </a:rPr>
              <a:t> II.</a:t>
            </a:r>
          </a:p>
          <a:p>
            <a:endParaRPr lang="cs-CZ" sz="2000" dirty="0">
              <a:latin typeface="Times New Roman" panose="02020603050405020304" pitchFamily="18" charset="0"/>
              <a:cs typeface="Times New Roman" panose="02020603050405020304" pitchFamily="18" charset="0"/>
            </a:endParaRPr>
          </a:p>
          <a:p>
            <a:r>
              <a:rPr lang="cs-CZ" sz="2000" i="1" dirty="0">
                <a:latin typeface="Times New Roman" panose="02020603050405020304" pitchFamily="18" charset="0"/>
                <a:cs typeface="Times New Roman" panose="02020603050405020304" pitchFamily="18" charset="0"/>
              </a:rPr>
              <a:t>(20) Každý z nich zabil jednoho muže, a tak se Aramejci obrátili na útěk a Izrael za nimi. Aramejský král Ben-</a:t>
            </a:r>
            <a:r>
              <a:rPr lang="cs-CZ" sz="2000" i="1" dirty="0" err="1">
                <a:latin typeface="Times New Roman" panose="02020603050405020304" pitchFamily="18" charset="0"/>
                <a:cs typeface="Times New Roman" panose="02020603050405020304" pitchFamily="18" charset="0"/>
              </a:rPr>
              <a:t>hadad</a:t>
            </a:r>
            <a:r>
              <a:rPr lang="cs-CZ" sz="2000" i="1" dirty="0">
                <a:latin typeface="Times New Roman" panose="02020603050405020304" pitchFamily="18" charset="0"/>
                <a:cs typeface="Times New Roman" panose="02020603050405020304" pitchFamily="18" charset="0"/>
              </a:rPr>
              <a:t> uprchl na koni spolu s jízdou. … (22) K izraelskému králi tehdy přistoupil ten prorok a řekl mu: „Jdi, opatři si posily a dobře rozvaž, co máš dělat. Aramejský král totiž proti tobě za rok na jaře vytáhne znovu.“ … (25) Postav si vojsko jako to, které jsi ztratil, s takovou jízdou a vozy, a utkejme se s nimi na rovině.</a:t>
            </a:r>
            <a:r>
              <a:rPr lang="cs-CZ" sz="2000" dirty="0">
                <a:latin typeface="Times New Roman" panose="02020603050405020304" pitchFamily="18" charset="0"/>
                <a:cs typeface="Times New Roman" panose="02020603050405020304" pitchFamily="18" charset="0"/>
              </a:rPr>
              <a:t>			1Kr 20.20, 22, 2¨5</a:t>
            </a:r>
          </a:p>
          <a:p>
            <a:pPr lvl="2"/>
            <a:r>
              <a:rPr lang="cs-CZ" sz="1200" dirty="0">
                <a:latin typeface="Times New Roman" panose="02020603050405020304" pitchFamily="18" charset="0"/>
                <a:cs typeface="Times New Roman" panose="02020603050405020304" pitchFamily="18" charset="0"/>
              </a:rPr>
              <a:t>To, že i sousední aramejské král dokázal hned na příští rok obnovit velikost svého vojska může sloužit jako potvrzení, že se koně museli hojně chovat na obou územích</a:t>
            </a:r>
          </a:p>
        </p:txBody>
      </p:sp>
    </p:spTree>
    <p:extLst>
      <p:ext uri="{BB962C8B-B14F-4D97-AF65-F5344CB8AC3E}">
        <p14:creationId xmlns:p14="http://schemas.microsoft.com/office/powerpoint/2010/main" val="306427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5A110F-90A7-2875-86FC-B24B532A6A9B}"/>
              </a:ext>
            </a:extLst>
          </p:cNvPr>
          <p:cNvSpPr>
            <a:spLocks noGrp="1"/>
          </p:cNvSpPr>
          <p:nvPr>
            <p:ph type="title"/>
          </p:nvPr>
        </p:nvSpPr>
        <p:spPr>
          <a:xfrm>
            <a:off x="838200" y="566293"/>
            <a:ext cx="10515600" cy="1325563"/>
          </a:xfrm>
        </p:spPr>
        <p:txBody>
          <a:bodyPr>
            <a:normAutofit/>
          </a:bodyPr>
          <a:lstStyle/>
          <a:p>
            <a:r>
              <a:rPr lang="cs-CZ" sz="1600" b="1" dirty="0">
                <a:latin typeface="Times New Roman" panose="02020603050405020304" pitchFamily="18" charset="0"/>
                <a:cs typeface="Times New Roman" panose="02020603050405020304" pitchFamily="18" charset="0"/>
              </a:rPr>
              <a:t>Stéla z </a:t>
            </a:r>
            <a:r>
              <a:rPr lang="cs-CZ" sz="1600" b="1" dirty="0" err="1">
                <a:latin typeface="Times New Roman" panose="02020603050405020304" pitchFamily="18" charset="0"/>
                <a:cs typeface="Times New Roman" panose="02020603050405020304" pitchFamily="18" charset="0"/>
              </a:rPr>
              <a:t>Kurchu</a:t>
            </a:r>
            <a:br>
              <a:rPr lang="cs-CZ" sz="1600" dirty="0">
                <a:latin typeface="Times New Roman" panose="02020603050405020304" pitchFamily="18" charset="0"/>
                <a:cs typeface="Times New Roman" panose="02020603050405020304" pitchFamily="18" charset="0"/>
              </a:rPr>
            </a:br>
            <a:r>
              <a:rPr lang="cs-CZ" sz="1600" dirty="0">
                <a:latin typeface="Times New Roman" panose="02020603050405020304" pitchFamily="18" charset="0"/>
                <a:cs typeface="Times New Roman" panose="02020603050405020304" pitchFamily="18" charset="0"/>
              </a:rPr>
              <a:t>I vytáhl jsem z </a:t>
            </a:r>
            <a:r>
              <a:rPr lang="cs-CZ" sz="1600" dirty="0" err="1">
                <a:latin typeface="Times New Roman" panose="02020603050405020304" pitchFamily="18" charset="0"/>
                <a:cs typeface="Times New Roman" panose="02020603050405020304" pitchFamily="18" charset="0"/>
              </a:rPr>
              <a:t>Argany</a:t>
            </a:r>
            <a:r>
              <a:rPr lang="cs-CZ" sz="1600" dirty="0">
                <a:latin typeface="Times New Roman" panose="02020603050405020304" pitchFamily="18" charset="0"/>
                <a:cs typeface="Times New Roman" panose="02020603050405020304" pitchFamily="18" charset="0"/>
              </a:rPr>
              <a:t> a přiblížil se k (městu) </a:t>
            </a:r>
            <a:r>
              <a:rPr lang="cs-CZ" sz="1600" dirty="0" err="1">
                <a:latin typeface="Times New Roman" panose="02020603050405020304" pitchFamily="18" charset="0"/>
                <a:cs typeface="Times New Roman" panose="02020603050405020304" pitchFamily="18" charset="0"/>
              </a:rPr>
              <a:t>Karkar</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Karkar</a:t>
            </a:r>
            <a:r>
              <a:rPr lang="cs-CZ" sz="1600" dirty="0">
                <a:latin typeface="Times New Roman" panose="02020603050405020304" pitchFamily="18" charset="0"/>
                <a:cs typeface="Times New Roman" panose="02020603050405020304" pitchFamily="18" charset="0"/>
              </a:rPr>
              <a:t>, jeho královské sídlo, jsem zničil, pobořil, sežehl ohněm. …; </a:t>
            </a:r>
            <a:r>
              <a:rPr lang="cs-CZ" sz="1600" b="1" dirty="0">
                <a:latin typeface="Times New Roman" panose="02020603050405020304" pitchFamily="18" charset="0"/>
                <a:cs typeface="Times New Roman" panose="02020603050405020304" pitchFamily="18" charset="0"/>
              </a:rPr>
              <a:t>2000 válečných vozů</a:t>
            </a:r>
            <a:r>
              <a:rPr lang="cs-CZ" sz="1600" dirty="0">
                <a:latin typeface="Times New Roman" panose="02020603050405020304" pitchFamily="18" charset="0"/>
                <a:cs typeface="Times New Roman" panose="02020603050405020304" pitchFamily="18" charset="0"/>
              </a:rPr>
              <a:t>, </a:t>
            </a:r>
            <a:r>
              <a:rPr lang="cs-CZ" sz="1600" b="1" dirty="0">
                <a:latin typeface="Times New Roman" panose="02020603050405020304" pitchFamily="18" charset="0"/>
                <a:cs typeface="Times New Roman" panose="02020603050405020304" pitchFamily="18" charset="0"/>
              </a:rPr>
              <a:t>10000 vojáků </a:t>
            </a:r>
            <a:r>
              <a:rPr lang="cs-CZ" sz="1600" b="1" dirty="0" err="1">
                <a:latin typeface="Times New Roman" panose="02020603050405020304" pitchFamily="18" charset="0"/>
                <a:cs typeface="Times New Roman" panose="02020603050405020304" pitchFamily="18" charset="0"/>
              </a:rPr>
              <a:t>Achaba</a:t>
            </a:r>
            <a:r>
              <a:rPr lang="cs-CZ" sz="1600" b="1" dirty="0">
                <a:latin typeface="Times New Roman" panose="02020603050405020304" pitchFamily="18" charset="0"/>
                <a:cs typeface="Times New Roman" panose="02020603050405020304" pitchFamily="18" charset="0"/>
              </a:rPr>
              <a:t> z Izraele …</a:t>
            </a:r>
            <a:endParaRPr lang="cs-CZ" sz="1500" dirty="0">
              <a:latin typeface="Times New Roman" panose="02020603050405020304" pitchFamily="18" charset="0"/>
              <a:cs typeface="Times New Roman" panose="02020603050405020304" pitchFamily="18" charset="0"/>
            </a:endParaRPr>
          </a:p>
        </p:txBody>
      </p:sp>
      <p:sp>
        <p:nvSpPr>
          <p:cNvPr id="3" name="Zástupný obsah 2">
            <a:extLst>
              <a:ext uri="{FF2B5EF4-FFF2-40B4-BE49-F238E27FC236}">
                <a16:creationId xmlns:a16="http://schemas.microsoft.com/office/drawing/2014/main" id="{257EFFFD-438B-D075-6499-926071230CCF}"/>
              </a:ext>
            </a:extLst>
          </p:cNvPr>
          <p:cNvSpPr>
            <a:spLocks noGrp="1"/>
          </p:cNvSpPr>
          <p:nvPr>
            <p:ph sz="half" idx="1"/>
          </p:nvPr>
        </p:nvSpPr>
        <p:spPr>
          <a:xfrm>
            <a:off x="225552" y="2575433"/>
            <a:ext cx="5181600" cy="4351338"/>
          </a:xfrm>
        </p:spPr>
        <p:txBody>
          <a:bodyPr>
            <a:normAutofit/>
          </a:bodyPr>
          <a:lstStyle/>
          <a:p>
            <a:pPr marL="0" indent="0" algn="just">
              <a:lnSpc>
                <a:spcPct val="120000"/>
              </a:lnSpc>
              <a:spcBef>
                <a:spcPts val="0"/>
              </a:spcBef>
              <a:buNone/>
            </a:pPr>
            <a:r>
              <a:rPr lang="cs-CZ" sz="1250" b="1" kern="100" dirty="0">
                <a:effectLst/>
                <a:latin typeface="Times New Roman" panose="02020603050405020304" pitchFamily="18" charset="0"/>
                <a:ea typeface="Aptos" panose="020B0004020202020204" pitchFamily="34" charset="0"/>
              </a:rPr>
              <a:t>Stéle z Tel Danu</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1. [.....]..[..............] a ořízněte [..............] </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2. [.....] můj otec šel nahoru [......b]</a:t>
            </a:r>
            <a:r>
              <a:rPr lang="cs-CZ" sz="1250" kern="100" dirty="0" err="1">
                <a:effectLst/>
                <a:latin typeface="Times New Roman" panose="02020603050405020304" pitchFamily="18" charset="0"/>
                <a:ea typeface="Aptos" panose="020B0004020202020204" pitchFamily="34" charset="0"/>
              </a:rPr>
              <a:t>ojovat</a:t>
            </a:r>
            <a:r>
              <a:rPr lang="cs-CZ" sz="1250" kern="100" dirty="0">
                <a:effectLst/>
                <a:latin typeface="Times New Roman" panose="02020603050405020304" pitchFamily="18" charset="0"/>
                <a:ea typeface="Aptos" panose="020B0004020202020204" pitchFamily="34" charset="0"/>
              </a:rPr>
              <a:t> na/proti Ab[...] </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3. A můj otec si lehl a šel ke svým [otcům]. A králové I[s-] </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4. </a:t>
            </a:r>
            <a:r>
              <a:rPr lang="cs-CZ" sz="1250" kern="100" dirty="0" err="1">
                <a:effectLst/>
                <a:latin typeface="Times New Roman" panose="02020603050405020304" pitchFamily="18" charset="0"/>
                <a:ea typeface="Aptos" panose="020B0004020202020204" pitchFamily="34" charset="0"/>
              </a:rPr>
              <a:t>raele</a:t>
            </a:r>
            <a:r>
              <a:rPr lang="cs-CZ" sz="1250" kern="100" dirty="0">
                <a:effectLst/>
                <a:latin typeface="Times New Roman" panose="02020603050405020304" pitchFamily="18" charset="0"/>
                <a:ea typeface="Aptos" panose="020B0004020202020204" pitchFamily="34" charset="0"/>
              </a:rPr>
              <a:t> pronikl do země mého otce[. A] </a:t>
            </a:r>
            <a:r>
              <a:rPr lang="cs-CZ" sz="1250" kern="100" dirty="0" err="1">
                <a:effectLst/>
                <a:latin typeface="Times New Roman" panose="02020603050405020304" pitchFamily="18" charset="0"/>
                <a:ea typeface="Aptos" panose="020B0004020202020204" pitchFamily="34" charset="0"/>
              </a:rPr>
              <a:t>Hadad</a:t>
            </a:r>
            <a:r>
              <a:rPr lang="cs-CZ" sz="1250" kern="100" dirty="0">
                <a:effectLst/>
                <a:latin typeface="Times New Roman" panose="02020603050405020304" pitchFamily="18" charset="0"/>
                <a:ea typeface="Aptos" panose="020B0004020202020204" pitchFamily="34" charset="0"/>
              </a:rPr>
              <a:t> mě - sebe - učinil králem </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5. A </a:t>
            </a:r>
            <a:r>
              <a:rPr lang="cs-CZ" sz="1250" kern="100" dirty="0" err="1">
                <a:effectLst/>
                <a:latin typeface="Times New Roman" panose="02020603050405020304" pitchFamily="18" charset="0"/>
                <a:ea typeface="Aptos" panose="020B0004020202020204" pitchFamily="34" charset="0"/>
              </a:rPr>
              <a:t>Hadad</a:t>
            </a:r>
            <a:r>
              <a:rPr lang="cs-CZ" sz="1250" kern="100" dirty="0">
                <a:effectLst/>
                <a:latin typeface="Times New Roman" panose="02020603050405020304" pitchFamily="18" charset="0"/>
                <a:ea typeface="Aptos" panose="020B0004020202020204" pitchFamily="34" charset="0"/>
              </a:rPr>
              <a:t> šel přede mnou[a] já jsem odešel z ....[....] </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6. mých králů. </a:t>
            </a:r>
            <a:r>
              <a:rPr lang="cs-CZ" sz="1250" b="1" kern="100" dirty="0">
                <a:effectLst/>
                <a:latin typeface="Times New Roman" panose="02020603050405020304" pitchFamily="18" charset="0"/>
                <a:ea typeface="Aptos" panose="020B0004020202020204" pitchFamily="34" charset="0"/>
              </a:rPr>
              <a:t>A zabil jsem dva mocné krále, kteří zapřáhli dva ti[</a:t>
            </a:r>
            <a:r>
              <a:rPr lang="cs-CZ" sz="1250" b="1" kern="100" dirty="0" err="1">
                <a:effectLst/>
                <a:latin typeface="Times New Roman" panose="02020603050405020304" pitchFamily="18" charset="0"/>
                <a:ea typeface="Aptos" panose="020B0004020202020204" pitchFamily="34" charset="0"/>
              </a:rPr>
              <a:t>síce</a:t>
            </a:r>
            <a:r>
              <a:rPr lang="cs-CZ" sz="1250" b="1" kern="100" dirty="0">
                <a:effectLst/>
                <a:latin typeface="Times New Roman" panose="02020603050405020304" pitchFamily="18" charset="0"/>
                <a:ea typeface="Aptos" panose="020B0004020202020204" pitchFamily="34" charset="0"/>
              </a:rPr>
              <a:t> </a:t>
            </a:r>
            <a:r>
              <a:rPr lang="cs-CZ" sz="1250" b="1" kern="100" dirty="0" err="1">
                <a:effectLst/>
                <a:latin typeface="Times New Roman" panose="02020603050405020304" pitchFamily="18" charset="0"/>
                <a:ea typeface="Aptos" panose="020B0004020202020204" pitchFamily="34" charset="0"/>
              </a:rPr>
              <a:t>vo</a:t>
            </a:r>
            <a:r>
              <a:rPr lang="cs-CZ" sz="1250" b="1" kern="100" dirty="0">
                <a:effectLst/>
                <a:latin typeface="Times New Roman" panose="02020603050405020304" pitchFamily="18" charset="0"/>
                <a:ea typeface="Aptos" panose="020B0004020202020204" pitchFamily="34" charset="0"/>
              </a:rPr>
              <a:t>-] </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7.</a:t>
            </a:r>
            <a:r>
              <a:rPr lang="cs-CZ" sz="1250" b="1" kern="100" dirty="0">
                <a:effectLst/>
                <a:latin typeface="Times New Roman" panose="02020603050405020304" pitchFamily="18" charset="0"/>
                <a:ea typeface="Aptos" panose="020B0004020202020204" pitchFamily="34" charset="0"/>
              </a:rPr>
              <a:t> </a:t>
            </a:r>
            <a:r>
              <a:rPr lang="cs-CZ" sz="1250" b="1" kern="100" dirty="0" err="1">
                <a:effectLst/>
                <a:latin typeface="Times New Roman" panose="02020603050405020304" pitchFamily="18" charset="0"/>
                <a:ea typeface="Aptos" panose="020B0004020202020204" pitchFamily="34" charset="0"/>
              </a:rPr>
              <a:t>zů</a:t>
            </a:r>
            <a:r>
              <a:rPr lang="cs-CZ" sz="1250" b="1" kern="100" dirty="0">
                <a:effectLst/>
                <a:latin typeface="Times New Roman" panose="02020603050405020304" pitchFamily="18" charset="0"/>
                <a:ea typeface="Aptos" panose="020B0004020202020204" pitchFamily="34" charset="0"/>
              </a:rPr>
              <a:t> a dva tisíce jezdců. [Zabil jsem Jo]</a:t>
            </a:r>
            <a:r>
              <a:rPr lang="cs-CZ" sz="1250" b="1" kern="100" dirty="0" err="1">
                <a:effectLst/>
                <a:latin typeface="Times New Roman" panose="02020603050405020304" pitchFamily="18" charset="0"/>
                <a:ea typeface="Aptos" panose="020B0004020202020204" pitchFamily="34" charset="0"/>
              </a:rPr>
              <a:t>rama</a:t>
            </a:r>
            <a:r>
              <a:rPr lang="cs-CZ" sz="1250" b="1" kern="100" dirty="0">
                <a:effectLst/>
                <a:latin typeface="Times New Roman" panose="02020603050405020304" pitchFamily="18" charset="0"/>
                <a:ea typeface="Aptos" panose="020B0004020202020204" pitchFamily="34" charset="0"/>
              </a:rPr>
              <a:t>, syna [</a:t>
            </a:r>
            <a:r>
              <a:rPr lang="cs-CZ" sz="1250" b="1" kern="100" dirty="0" err="1">
                <a:effectLst/>
                <a:latin typeface="Times New Roman" panose="02020603050405020304" pitchFamily="18" charset="0"/>
                <a:ea typeface="Aptos" panose="020B0004020202020204" pitchFamily="34" charset="0"/>
              </a:rPr>
              <a:t>Achaba</a:t>
            </a:r>
            <a:r>
              <a:rPr lang="cs-CZ" sz="1250" b="1" kern="100" dirty="0">
                <a:effectLst/>
                <a:latin typeface="Times New Roman" panose="02020603050405020304" pitchFamily="18" charset="0"/>
                <a:ea typeface="Aptos" panose="020B0004020202020204" pitchFamily="34" charset="0"/>
              </a:rPr>
              <a:t>] </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8.</a:t>
            </a:r>
            <a:r>
              <a:rPr lang="cs-CZ" sz="1250" b="1" kern="100" dirty="0">
                <a:effectLst/>
                <a:latin typeface="Times New Roman" panose="02020603050405020304" pitchFamily="18" charset="0"/>
                <a:ea typeface="Aptos" panose="020B0004020202020204" pitchFamily="34" charset="0"/>
              </a:rPr>
              <a:t> izraelského krále a zabil jsem [</a:t>
            </a:r>
            <a:r>
              <a:rPr lang="cs-CZ" sz="1250" b="1" kern="100" dirty="0" err="1">
                <a:effectLst/>
                <a:latin typeface="Times New Roman" panose="02020603050405020304" pitchFamily="18" charset="0"/>
                <a:ea typeface="Aptos" panose="020B0004020202020204" pitchFamily="34" charset="0"/>
              </a:rPr>
              <a:t>Achaz</a:t>
            </a:r>
            <a:r>
              <a:rPr lang="cs-CZ" sz="1250" b="1" kern="100" dirty="0">
                <a:effectLst/>
                <a:latin typeface="Times New Roman" panose="02020603050405020304" pitchFamily="18" charset="0"/>
                <a:ea typeface="Aptos" panose="020B0004020202020204" pitchFamily="34" charset="0"/>
              </a:rPr>
              <a:t>]</a:t>
            </a:r>
            <a:r>
              <a:rPr lang="cs-CZ" sz="1250" b="1" kern="100" dirty="0" err="1">
                <a:effectLst/>
                <a:latin typeface="Times New Roman" panose="02020603050405020304" pitchFamily="18" charset="0"/>
                <a:ea typeface="Aptos" panose="020B0004020202020204" pitchFamily="34" charset="0"/>
              </a:rPr>
              <a:t>yahua</a:t>
            </a:r>
            <a:r>
              <a:rPr lang="cs-CZ" sz="1250" b="1" kern="100" dirty="0">
                <a:effectLst/>
                <a:latin typeface="Times New Roman" panose="02020603050405020304" pitchFamily="18" charset="0"/>
                <a:ea typeface="Aptos" panose="020B0004020202020204" pitchFamily="34" charset="0"/>
              </a:rPr>
              <a:t>, syna [krále </a:t>
            </a:r>
            <a:r>
              <a:rPr lang="cs-CZ" sz="1250" b="1" kern="100" dirty="0" err="1">
                <a:effectLst/>
                <a:latin typeface="Times New Roman" panose="02020603050405020304" pitchFamily="18" charset="0"/>
                <a:ea typeface="Aptos" panose="020B0004020202020204" pitchFamily="34" charset="0"/>
              </a:rPr>
              <a:t>Jorama</a:t>
            </a:r>
            <a:r>
              <a:rPr lang="cs-CZ" sz="1250" b="1" kern="100" dirty="0">
                <a:effectLst/>
                <a:latin typeface="Times New Roman" panose="02020603050405020304" pitchFamily="18" charset="0"/>
                <a:ea typeface="Aptos" panose="020B0004020202020204" pitchFamily="34" charset="0"/>
              </a:rPr>
              <a:t>] </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9.</a:t>
            </a:r>
            <a:r>
              <a:rPr lang="cs-CZ" sz="1250" b="1" kern="100" dirty="0">
                <a:effectLst/>
                <a:latin typeface="Times New Roman" panose="02020603050405020304" pitchFamily="18" charset="0"/>
                <a:ea typeface="Aptos" panose="020B0004020202020204" pitchFamily="34" charset="0"/>
              </a:rPr>
              <a:t> z rodu Davidova</a:t>
            </a:r>
            <a:r>
              <a:rPr lang="cs-CZ" sz="1250" kern="100" dirty="0">
                <a:effectLst/>
                <a:latin typeface="Times New Roman" panose="02020603050405020304" pitchFamily="18" charset="0"/>
                <a:ea typeface="Aptos" panose="020B0004020202020204" pitchFamily="34" charset="0"/>
              </a:rPr>
              <a:t>. A nastavil jsem [...] </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10. jejich země [...] </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11. ostatní ...[............ a </a:t>
            </a:r>
            <a:r>
              <a:rPr lang="cs-CZ" sz="1250" kern="100" dirty="0" err="1">
                <a:effectLst/>
                <a:latin typeface="Times New Roman" panose="02020603050405020304" pitchFamily="18" charset="0"/>
                <a:ea typeface="Aptos" panose="020B0004020202020204" pitchFamily="34" charset="0"/>
              </a:rPr>
              <a:t>Jehu</a:t>
            </a:r>
            <a:r>
              <a:rPr lang="cs-CZ" sz="1250" kern="100" dirty="0">
                <a:effectLst/>
                <a:latin typeface="Times New Roman" panose="02020603050405020304" pitchFamily="18" charset="0"/>
                <a:ea typeface="Aptos" panose="020B0004020202020204" pitchFamily="34" charset="0"/>
              </a:rPr>
              <a:t> </a:t>
            </a:r>
            <a:r>
              <a:rPr lang="cs-CZ" sz="1250" kern="100" dirty="0" err="1">
                <a:effectLst/>
                <a:latin typeface="Times New Roman" panose="02020603050405020304" pitchFamily="18" charset="0"/>
                <a:ea typeface="Aptos" panose="020B0004020202020204" pitchFamily="34" charset="0"/>
              </a:rPr>
              <a:t>vlá</a:t>
            </a:r>
            <a:r>
              <a:rPr lang="cs-CZ" sz="1250" kern="100" dirty="0">
                <a:effectLst/>
                <a:latin typeface="Times New Roman" panose="02020603050405020304" pitchFamily="18" charset="0"/>
                <a:ea typeface="Aptos" panose="020B0004020202020204" pitchFamily="34" charset="0"/>
              </a:rPr>
              <a:t>-] </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12. dl nad </a:t>
            </a:r>
            <a:r>
              <a:rPr lang="cs-CZ" sz="1250" kern="100" dirty="0" err="1">
                <a:effectLst/>
                <a:latin typeface="Times New Roman" panose="02020603050405020304" pitchFamily="18" charset="0"/>
                <a:ea typeface="Aptos" panose="020B0004020202020204" pitchFamily="34" charset="0"/>
              </a:rPr>
              <a:t>Is</a:t>
            </a:r>
            <a:r>
              <a:rPr lang="cs-CZ" sz="1250" kern="100" dirty="0">
                <a:effectLst/>
                <a:latin typeface="Times New Roman" panose="02020603050405020304" pitchFamily="18" charset="0"/>
                <a:ea typeface="Aptos" panose="020B0004020202020204" pitchFamily="34" charset="0"/>
              </a:rPr>
              <a:t>[</a:t>
            </a:r>
            <a:r>
              <a:rPr lang="cs-CZ" sz="1250" kern="100" dirty="0" err="1">
                <a:effectLst/>
                <a:latin typeface="Times New Roman" panose="02020603050405020304" pitchFamily="18" charset="0"/>
                <a:ea typeface="Aptos" panose="020B0004020202020204" pitchFamily="34" charset="0"/>
              </a:rPr>
              <a:t>raelem</a:t>
            </a:r>
            <a:r>
              <a:rPr lang="cs-CZ" sz="1250" kern="100" dirty="0">
                <a:effectLst/>
                <a:latin typeface="Times New Roman" panose="02020603050405020304" pitchFamily="18" charset="0"/>
                <a:ea typeface="Aptos" panose="020B0004020202020204" pitchFamily="34" charset="0"/>
              </a:rPr>
              <a:t> ............] </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13. obležení na [...]</a:t>
            </a:r>
          </a:p>
        </p:txBody>
      </p:sp>
      <p:sp>
        <p:nvSpPr>
          <p:cNvPr id="4" name="Zástupný obsah 3">
            <a:extLst>
              <a:ext uri="{FF2B5EF4-FFF2-40B4-BE49-F238E27FC236}">
                <a16:creationId xmlns:a16="http://schemas.microsoft.com/office/drawing/2014/main" id="{C3240CC9-5B30-768E-1DC0-C9C7E48440F9}"/>
              </a:ext>
            </a:extLst>
          </p:cNvPr>
          <p:cNvSpPr>
            <a:spLocks noGrp="1"/>
          </p:cNvSpPr>
          <p:nvPr>
            <p:ph sz="half" idx="2"/>
          </p:nvPr>
        </p:nvSpPr>
        <p:spPr>
          <a:xfrm>
            <a:off x="5407152" y="2575433"/>
            <a:ext cx="6720840" cy="4351338"/>
          </a:xfrm>
        </p:spPr>
        <p:txBody>
          <a:bodyPr>
            <a:noAutofit/>
          </a:bodyPr>
          <a:lstStyle/>
          <a:p>
            <a:pPr marL="0" indent="0">
              <a:lnSpc>
                <a:spcPct val="100000"/>
              </a:lnSpc>
              <a:spcBef>
                <a:spcPts val="0"/>
              </a:spcBef>
              <a:buNone/>
            </a:pPr>
            <a:r>
              <a:rPr lang="cs-CZ" sz="1250" b="1" i="0" dirty="0" err="1">
                <a:solidFill>
                  <a:srgbClr val="202122"/>
                </a:solidFill>
                <a:effectLst/>
                <a:highlight>
                  <a:srgbClr val="FFFFFF"/>
                </a:highlight>
                <a:latin typeface="Times New Roman" panose="02020603050405020304" pitchFamily="18" charset="0"/>
                <a:cs typeface="Times New Roman" panose="02020603050405020304" pitchFamily="18" charset="0"/>
              </a:rPr>
              <a:t>Méšova</a:t>
            </a:r>
            <a:r>
              <a:rPr lang="cs-CZ" sz="1250" b="1" i="0" dirty="0">
                <a:solidFill>
                  <a:srgbClr val="202122"/>
                </a:solidFill>
                <a:effectLst/>
                <a:highlight>
                  <a:srgbClr val="FFFFFF"/>
                </a:highlight>
                <a:latin typeface="Times New Roman" panose="02020603050405020304" pitchFamily="18" charset="0"/>
                <a:cs typeface="Times New Roman" panose="02020603050405020304" pitchFamily="18" charset="0"/>
              </a:rPr>
              <a:t> stéla</a:t>
            </a:r>
          </a:p>
          <a:p>
            <a:pPr marL="0" indent="0" algn="just">
              <a:lnSpc>
                <a:spcPct val="120000"/>
              </a:lnSpc>
              <a:spcBef>
                <a:spcPts val="0"/>
              </a:spcBef>
              <a:buNone/>
            </a:pPr>
            <a:r>
              <a:rPr lang="cs-CZ" sz="1250" dirty="0">
                <a:solidFill>
                  <a:srgbClr val="202122"/>
                </a:solidFill>
                <a:highlight>
                  <a:srgbClr val="FFFFFF"/>
                </a:highlight>
                <a:latin typeface="Times New Roman" panose="02020603050405020304" pitchFamily="18" charset="0"/>
                <a:cs typeface="Times New Roman" panose="02020603050405020304" pitchFamily="18" charset="0"/>
              </a:rPr>
              <a:t>1. </a:t>
            </a:r>
            <a:r>
              <a:rPr lang="cs-CZ" sz="1250" kern="100" dirty="0">
                <a:effectLst/>
                <a:latin typeface="Times New Roman" panose="02020603050405020304" pitchFamily="18" charset="0"/>
                <a:ea typeface="Aptos" panose="020B0004020202020204" pitchFamily="34" charset="0"/>
              </a:rPr>
              <a:t>Já jsem </a:t>
            </a:r>
            <a:r>
              <a:rPr lang="cs-CZ" sz="1250" kern="100" dirty="0" err="1">
                <a:effectLst/>
                <a:latin typeface="Times New Roman" panose="02020603050405020304" pitchFamily="18" charset="0"/>
                <a:ea typeface="Aptos" panose="020B0004020202020204" pitchFamily="34" charset="0"/>
              </a:rPr>
              <a:t>Méša</a:t>
            </a:r>
            <a:r>
              <a:rPr lang="cs-CZ" sz="1250" kern="100" dirty="0">
                <a:effectLst/>
                <a:latin typeface="Times New Roman" panose="02020603050405020304" pitchFamily="18" charset="0"/>
                <a:ea typeface="Aptos" panose="020B0004020202020204" pitchFamily="34" charset="0"/>
              </a:rPr>
              <a:t>, syn </a:t>
            </a:r>
            <a:r>
              <a:rPr lang="cs-CZ" sz="1250" kern="100" dirty="0" err="1">
                <a:effectLst/>
                <a:latin typeface="Times New Roman" panose="02020603050405020304" pitchFamily="18" charset="0"/>
                <a:ea typeface="Aptos" panose="020B0004020202020204" pitchFamily="34" charset="0"/>
              </a:rPr>
              <a:t>Kemoš</a:t>
            </a:r>
            <a:r>
              <a:rPr lang="cs-CZ" sz="1250" kern="100" dirty="0">
                <a:effectLst/>
                <a:latin typeface="Times New Roman" panose="02020603050405020304" pitchFamily="18" charset="0"/>
                <a:ea typeface="Aptos" panose="020B0004020202020204" pitchFamily="34" charset="0"/>
              </a:rPr>
              <a:t>[</a:t>
            </a:r>
            <a:r>
              <a:rPr lang="cs-CZ" sz="1250" kern="100" dirty="0" err="1">
                <a:effectLst/>
                <a:latin typeface="Times New Roman" panose="02020603050405020304" pitchFamily="18" charset="0"/>
                <a:ea typeface="Aptos" panose="020B0004020202020204" pitchFamily="34" charset="0"/>
              </a:rPr>
              <a:t>jatův</a:t>
            </a:r>
            <a:r>
              <a:rPr lang="cs-CZ" sz="1250" kern="100" dirty="0">
                <a:effectLst/>
                <a:latin typeface="Times New Roman" panose="02020603050405020304" pitchFamily="18" charset="0"/>
                <a:ea typeface="Aptos" panose="020B0004020202020204" pitchFamily="34" charset="0"/>
              </a:rPr>
              <a:t>], král Di-</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2. </a:t>
            </a:r>
            <a:r>
              <a:rPr lang="cs-CZ" sz="1250" kern="100" dirty="0" err="1">
                <a:effectLst/>
                <a:latin typeface="Times New Roman" panose="02020603050405020304" pitchFamily="18" charset="0"/>
                <a:ea typeface="Aptos" panose="020B0004020202020204" pitchFamily="34" charset="0"/>
              </a:rPr>
              <a:t>bonský</a:t>
            </a:r>
            <a:r>
              <a:rPr lang="cs-CZ" sz="1250" kern="100" dirty="0">
                <a:effectLst/>
                <a:latin typeface="Times New Roman" panose="02020603050405020304" pitchFamily="18" charset="0"/>
                <a:ea typeface="Aptos" panose="020B0004020202020204" pitchFamily="34" charset="0"/>
              </a:rPr>
              <a:t>. Můj otec vládl nad </a:t>
            </a:r>
            <a:r>
              <a:rPr lang="cs-CZ" sz="1250" kern="100" dirty="0" err="1">
                <a:effectLst/>
                <a:latin typeface="Times New Roman" panose="02020603050405020304" pitchFamily="18" charset="0"/>
                <a:ea typeface="Aptos" panose="020B0004020202020204" pitchFamily="34" charset="0"/>
              </a:rPr>
              <a:t>Moábem</a:t>
            </a:r>
            <a:r>
              <a:rPr lang="cs-CZ" sz="1250" kern="100" dirty="0">
                <a:effectLst/>
                <a:latin typeface="Times New Roman" panose="02020603050405020304" pitchFamily="18" charset="0"/>
                <a:ea typeface="Aptos" panose="020B0004020202020204" pitchFamily="34" charset="0"/>
              </a:rPr>
              <a:t> třicet let a já jsem </a:t>
            </a:r>
            <a:r>
              <a:rPr lang="cs-CZ" sz="1250" kern="100" dirty="0" err="1">
                <a:effectLst/>
                <a:latin typeface="Times New Roman" panose="02020603050405020304" pitchFamily="18" charset="0"/>
                <a:ea typeface="Aptos" panose="020B0004020202020204" pitchFamily="34" charset="0"/>
              </a:rPr>
              <a:t>vlá</a:t>
            </a:r>
            <a:r>
              <a:rPr lang="cs-CZ" sz="1250" kern="100" dirty="0">
                <a:effectLst/>
                <a:latin typeface="Times New Roman" panose="02020603050405020304" pitchFamily="18" charset="0"/>
                <a:ea typeface="Aptos" panose="020B0004020202020204" pitchFamily="34" charset="0"/>
              </a:rPr>
              <a:t>-</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3. </a:t>
            </a:r>
            <a:r>
              <a:rPr lang="cs-CZ" sz="1250" kern="100" dirty="0">
                <a:latin typeface="Times New Roman" panose="02020603050405020304" pitchFamily="18" charset="0"/>
                <a:ea typeface="Aptos" panose="020B0004020202020204" pitchFamily="34" charset="0"/>
              </a:rPr>
              <a:t>d</a:t>
            </a:r>
            <a:r>
              <a:rPr lang="cs-CZ" sz="1250" kern="100" dirty="0">
                <a:effectLst/>
                <a:latin typeface="Times New Roman" panose="02020603050405020304" pitchFamily="18" charset="0"/>
                <a:ea typeface="Aptos" panose="020B0004020202020204" pitchFamily="34" charset="0"/>
              </a:rPr>
              <a:t>l po svém otci. Udělal jsem tuto stélu pro </a:t>
            </a:r>
            <a:r>
              <a:rPr lang="cs-CZ" sz="1250" kern="100" dirty="0" err="1">
                <a:latin typeface="Times New Roman" panose="02020603050405020304" pitchFamily="18" charset="0"/>
                <a:hlinkClick r:id="rId2" tooltip="Kemoš (stránka neexistuje)">
                  <a:extLst>
                    <a:ext uri="{A12FA001-AC4F-418D-AE19-62706E023703}">
                      <ahyp:hlinkClr xmlns:ahyp="http://schemas.microsoft.com/office/drawing/2018/hyperlinkcolor" val="tx"/>
                    </a:ext>
                  </a:extLst>
                </a:hlinkClick>
              </a:rPr>
              <a:t>Kemoše</a:t>
            </a:r>
            <a:r>
              <a:rPr lang="cs-CZ" sz="1250" kern="100" dirty="0">
                <a:latin typeface="Times New Roman" panose="02020603050405020304" pitchFamily="18" charset="0"/>
              </a:rPr>
              <a:t> </a:t>
            </a:r>
            <a:r>
              <a:rPr lang="cs-CZ" sz="1250" kern="100" dirty="0">
                <a:effectLst/>
                <a:latin typeface="Times New Roman" panose="02020603050405020304" pitchFamily="18" charset="0"/>
                <a:ea typeface="Aptos" panose="020B0004020202020204" pitchFamily="34" charset="0"/>
              </a:rPr>
              <a:t>v </a:t>
            </a:r>
            <a:r>
              <a:rPr lang="cs-CZ" sz="1250" kern="100" dirty="0" err="1">
                <a:effectLst/>
                <a:latin typeface="Times New Roman" panose="02020603050405020304" pitchFamily="18" charset="0"/>
                <a:ea typeface="Aptos" panose="020B0004020202020204" pitchFamily="34" charset="0"/>
              </a:rPr>
              <a:t>Qarchohu</a:t>
            </a:r>
            <a:r>
              <a:rPr lang="cs-CZ" sz="1250" kern="100" dirty="0">
                <a:effectLst/>
                <a:latin typeface="Times New Roman" panose="02020603050405020304" pitchFamily="18" charset="0"/>
                <a:ea typeface="Aptos" panose="020B0004020202020204" pitchFamily="34" charset="0"/>
              </a:rPr>
              <a:t>, sté[</a:t>
            </a:r>
            <a:r>
              <a:rPr lang="cs-CZ" sz="1250" kern="100" dirty="0" err="1">
                <a:effectLst/>
                <a:latin typeface="Times New Roman" panose="02020603050405020304" pitchFamily="18" charset="0"/>
                <a:ea typeface="Aptos" panose="020B0004020202020204" pitchFamily="34" charset="0"/>
              </a:rPr>
              <a:t>lu</a:t>
            </a:r>
            <a:r>
              <a:rPr lang="cs-CZ" sz="1250" kern="100" dirty="0">
                <a:effectLst/>
                <a:latin typeface="Times New Roman" panose="02020603050405020304" pitchFamily="18" charset="0"/>
                <a:ea typeface="Aptos" panose="020B0004020202020204" pitchFamily="34" charset="0"/>
              </a:rPr>
              <a:t>]</a:t>
            </a:r>
          </a:p>
          <a:p>
            <a:pPr marL="0" indent="0" algn="just">
              <a:lnSpc>
                <a:spcPct val="120000"/>
              </a:lnSpc>
              <a:spcBef>
                <a:spcPts val="0"/>
              </a:spcBef>
              <a:buNone/>
            </a:pPr>
            <a:r>
              <a:rPr lang="cs-CZ" sz="1250" kern="100" dirty="0">
                <a:latin typeface="Times New Roman" panose="02020603050405020304" pitchFamily="18" charset="0"/>
                <a:ea typeface="Aptos" panose="020B0004020202020204" pitchFamily="34" charset="0"/>
              </a:rPr>
              <a:t>4</a:t>
            </a:r>
            <a:r>
              <a:rPr lang="cs-CZ" sz="1250" kern="100" dirty="0">
                <a:effectLst/>
                <a:latin typeface="Times New Roman" panose="02020603050405020304" pitchFamily="18" charset="0"/>
                <a:ea typeface="Aptos" panose="020B0004020202020204" pitchFamily="34" charset="0"/>
              </a:rPr>
              <a:t>. [</a:t>
            </a:r>
            <a:r>
              <a:rPr lang="cs-CZ" sz="1250" kern="100" dirty="0" err="1">
                <a:effectLst/>
                <a:latin typeface="Times New Roman" panose="02020603050405020304" pitchFamily="18" charset="0"/>
                <a:ea typeface="Aptos" panose="020B0004020202020204" pitchFamily="34" charset="0"/>
              </a:rPr>
              <a:t>sp</a:t>
            </a:r>
            <a:r>
              <a:rPr lang="cs-CZ" sz="1250" kern="100" dirty="0">
                <a:effectLst/>
                <a:latin typeface="Times New Roman" panose="02020603050405020304" pitchFamily="18" charset="0"/>
                <a:ea typeface="Aptos" panose="020B0004020202020204" pitchFamily="34" charset="0"/>
              </a:rPr>
              <a:t>]</a:t>
            </a:r>
            <a:r>
              <a:rPr lang="cs-CZ" sz="1250" kern="100" dirty="0" err="1">
                <a:effectLst/>
                <a:latin typeface="Times New Roman" panose="02020603050405020304" pitchFamily="18" charset="0"/>
                <a:ea typeface="Aptos" panose="020B0004020202020204" pitchFamily="34" charset="0"/>
              </a:rPr>
              <a:t>ásy</a:t>
            </a:r>
            <a:r>
              <a:rPr lang="cs-CZ" sz="1250" kern="100" dirty="0">
                <a:effectLst/>
                <a:latin typeface="Times New Roman" panose="02020603050405020304" pitchFamily="18" charset="0"/>
                <a:ea typeface="Aptos" panose="020B0004020202020204" pitchFamily="34" charset="0"/>
              </a:rPr>
              <a:t>, protože mne osvobodil od všech útoků a protože mi pomohl zvítězit nad mými </a:t>
            </a:r>
            <a:r>
              <a:rPr lang="cs-CZ" sz="1250" kern="100" dirty="0">
                <a:latin typeface="Times New Roman" panose="02020603050405020304" pitchFamily="18" charset="0"/>
              </a:rPr>
              <a:t>nepřáteli. </a:t>
            </a:r>
            <a:r>
              <a:rPr lang="cs-CZ" sz="1250" b="1" kern="100" dirty="0" err="1">
                <a:latin typeface="Times New Roman" panose="02020603050405020304" pitchFamily="18" charset="0"/>
                <a:hlinkClick r:id="rId3" tooltip="Omrí (král)">
                  <a:extLst>
                    <a:ext uri="{A12FA001-AC4F-418D-AE19-62706E023703}">
                      <ahyp:hlinkClr xmlns:ahyp="http://schemas.microsoft.com/office/drawing/2018/hyperlinkcolor" val="tx"/>
                    </a:ext>
                  </a:extLst>
                </a:hlinkClick>
              </a:rPr>
              <a:t>Omrí</a:t>
            </a:r>
            <a:endParaRPr lang="cs-CZ" sz="1250" b="1" kern="100" dirty="0">
              <a:latin typeface="Times New Roman" panose="02020603050405020304" pitchFamily="18" charset="0"/>
            </a:endParaRP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5. </a:t>
            </a:r>
            <a:r>
              <a:rPr lang="cs-CZ" sz="1250" b="1" kern="100" dirty="0">
                <a:effectLst/>
                <a:latin typeface="Times New Roman" panose="02020603050405020304" pitchFamily="18" charset="0"/>
                <a:ea typeface="Aptos" panose="020B0004020202020204" pitchFamily="34" charset="0"/>
              </a:rPr>
              <a:t>byl králem Izraele a utiskoval </a:t>
            </a:r>
            <a:r>
              <a:rPr lang="cs-CZ" sz="1250" b="1" kern="100" dirty="0" err="1">
                <a:effectLst/>
                <a:latin typeface="Times New Roman" panose="02020603050405020304" pitchFamily="18" charset="0"/>
                <a:ea typeface="Aptos" panose="020B0004020202020204" pitchFamily="34" charset="0"/>
              </a:rPr>
              <a:t>Moáb</a:t>
            </a:r>
            <a:r>
              <a:rPr lang="cs-CZ" sz="1250" b="1" kern="100" dirty="0">
                <a:effectLst/>
                <a:latin typeface="Times New Roman" panose="02020603050405020304" pitchFamily="18" charset="0"/>
                <a:ea typeface="Aptos" panose="020B0004020202020204" pitchFamily="34" charset="0"/>
              </a:rPr>
              <a:t> po mnoho dní, protože </a:t>
            </a:r>
            <a:r>
              <a:rPr lang="cs-CZ" sz="1250" b="1" kern="100" dirty="0" err="1">
                <a:effectLst/>
                <a:latin typeface="Times New Roman" panose="02020603050405020304" pitchFamily="18" charset="0"/>
                <a:ea typeface="Aptos" panose="020B0004020202020204" pitchFamily="34" charset="0"/>
              </a:rPr>
              <a:t>Kemoš</a:t>
            </a:r>
            <a:r>
              <a:rPr lang="cs-CZ" sz="1250" b="1" kern="100" dirty="0">
                <a:effectLst/>
                <a:latin typeface="Times New Roman" panose="02020603050405020304" pitchFamily="18" charset="0"/>
                <a:ea typeface="Aptos" panose="020B0004020202020204" pitchFamily="34" charset="0"/>
              </a:rPr>
              <a:t> se hněval na svou zemi</a:t>
            </a:r>
            <a:r>
              <a:rPr lang="cs-CZ" sz="1250" kern="100" dirty="0">
                <a:effectLst/>
                <a:latin typeface="Times New Roman" panose="02020603050405020304" pitchFamily="18" charset="0"/>
                <a:ea typeface="Aptos" panose="020B0004020202020204" pitchFamily="34" charset="0"/>
              </a:rPr>
              <a:t>.</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6. </a:t>
            </a:r>
            <a:r>
              <a:rPr lang="cs-CZ" sz="1250" b="1" kern="100" dirty="0">
                <a:effectLst/>
                <a:latin typeface="Times New Roman" panose="02020603050405020304" pitchFamily="18" charset="0"/>
                <a:ea typeface="Aptos" panose="020B0004020202020204" pitchFamily="34" charset="0"/>
              </a:rPr>
              <a:t>Jeho syn nastoupil po něm a také řekl: "Budu utiskovat </a:t>
            </a:r>
            <a:r>
              <a:rPr lang="cs-CZ" sz="1250" b="1" kern="100" dirty="0" err="1">
                <a:effectLst/>
                <a:latin typeface="Times New Roman" panose="02020603050405020304" pitchFamily="18" charset="0"/>
                <a:ea typeface="Aptos" panose="020B0004020202020204" pitchFamily="34" charset="0"/>
              </a:rPr>
              <a:t>Moáb</a:t>
            </a:r>
            <a:r>
              <a:rPr lang="cs-CZ" sz="1250" b="1" kern="100" dirty="0">
                <a:effectLst/>
                <a:latin typeface="Times New Roman" panose="02020603050405020304" pitchFamily="18" charset="0"/>
                <a:ea typeface="Aptos" panose="020B0004020202020204" pitchFamily="34" charset="0"/>
              </a:rPr>
              <a:t>". </a:t>
            </a:r>
            <a:r>
              <a:rPr lang="cs-CZ" sz="1250" kern="100" dirty="0">
                <a:effectLst/>
                <a:latin typeface="Times New Roman" panose="02020603050405020304" pitchFamily="18" charset="0"/>
                <a:ea typeface="Aptos" panose="020B0004020202020204" pitchFamily="34" charset="0"/>
              </a:rPr>
              <a:t>V mých dnech řekl toto.</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7. Ale já jsem shlédl na něj a na jeho dům. A Izrael zcela a navždy zahynul. </a:t>
            </a:r>
            <a:r>
              <a:rPr lang="cs-CZ" sz="1250" kern="100" dirty="0" err="1">
                <a:effectLst/>
                <a:latin typeface="Times New Roman" panose="02020603050405020304" pitchFamily="18" charset="0"/>
                <a:ea typeface="Aptos" panose="020B0004020202020204" pitchFamily="34" charset="0"/>
              </a:rPr>
              <a:t>Omrí</a:t>
            </a:r>
            <a:r>
              <a:rPr lang="cs-CZ" sz="1250" kern="100" dirty="0">
                <a:effectLst/>
                <a:latin typeface="Times New Roman" panose="02020603050405020304" pitchFamily="18" charset="0"/>
                <a:ea typeface="Aptos" panose="020B0004020202020204" pitchFamily="34" charset="0"/>
              </a:rPr>
              <a:t> se zmocnil </a:t>
            </a:r>
            <a:r>
              <a:rPr lang="cs-CZ" sz="1250" kern="100" dirty="0" err="1">
                <a:effectLst/>
                <a:latin typeface="Times New Roman" panose="02020603050405020304" pitchFamily="18" charset="0"/>
                <a:ea typeface="Aptos" panose="020B0004020202020204" pitchFamily="34" charset="0"/>
              </a:rPr>
              <a:t>ce</a:t>
            </a:r>
            <a:r>
              <a:rPr lang="cs-CZ" sz="1250" kern="100" dirty="0">
                <a:effectLst/>
                <a:latin typeface="Times New Roman" panose="02020603050405020304" pitchFamily="18" charset="0"/>
                <a:ea typeface="Aptos" panose="020B0004020202020204" pitchFamily="34" charset="0"/>
              </a:rPr>
              <a:t>[</a:t>
            </a:r>
            <a:r>
              <a:rPr lang="cs-CZ" sz="1250" kern="100" dirty="0" err="1">
                <a:effectLst/>
                <a:latin typeface="Times New Roman" panose="02020603050405020304" pitchFamily="18" charset="0"/>
                <a:ea typeface="Aptos" panose="020B0004020202020204" pitchFamily="34" charset="0"/>
              </a:rPr>
              <a:t>lé</a:t>
            </a:r>
            <a:r>
              <a:rPr lang="cs-CZ" sz="1250" kern="100" dirty="0">
                <a:effectLst/>
                <a:latin typeface="Times New Roman" panose="02020603050405020304" pitchFamily="18" charset="0"/>
                <a:ea typeface="Aptos" panose="020B0004020202020204" pitchFamily="34" charset="0"/>
              </a:rPr>
              <a:t> ze-]</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8. mě </a:t>
            </a:r>
            <a:r>
              <a:rPr lang="cs-CZ" sz="1250" kern="100" dirty="0" err="1">
                <a:effectLst/>
                <a:latin typeface="Times New Roman" panose="02020603050405020304" pitchFamily="18" charset="0"/>
                <a:ea typeface="Aptos" panose="020B0004020202020204" pitchFamily="34" charset="0"/>
              </a:rPr>
              <a:t>Mehadaba</a:t>
            </a:r>
            <a:r>
              <a:rPr lang="cs-CZ" sz="1250" kern="100" dirty="0">
                <a:effectLst/>
                <a:latin typeface="Times New Roman" panose="02020603050405020304" pitchFamily="18" charset="0"/>
                <a:ea typeface="Aptos" panose="020B0004020202020204" pitchFamily="34" charset="0"/>
              </a:rPr>
              <a:t>. Sídlil v ní za svých dnů a polovinu dní jeho syna (synů?), čtyřicet let, ale</a:t>
            </a:r>
          </a:p>
          <a:p>
            <a:pPr marL="0" indent="0" algn="just">
              <a:lnSpc>
                <a:spcPct val="120000"/>
              </a:lnSpc>
              <a:spcBef>
                <a:spcPts val="0"/>
              </a:spcBef>
              <a:buNone/>
            </a:pPr>
            <a:r>
              <a:rPr lang="cs-CZ" sz="1250" kern="100" dirty="0">
                <a:effectLst/>
                <a:latin typeface="Times New Roman" panose="02020603050405020304" pitchFamily="18" charset="0"/>
                <a:ea typeface="Aptos" panose="020B0004020202020204" pitchFamily="34" charset="0"/>
              </a:rPr>
              <a:t>9. </a:t>
            </a:r>
            <a:r>
              <a:rPr lang="cs-CZ" sz="1250" kern="100" dirty="0" err="1">
                <a:effectLst/>
                <a:latin typeface="Times New Roman" panose="02020603050405020304" pitchFamily="18" charset="0"/>
                <a:ea typeface="Aptos" panose="020B0004020202020204" pitchFamily="34" charset="0"/>
              </a:rPr>
              <a:t>Kemoš</a:t>
            </a:r>
            <a:r>
              <a:rPr lang="cs-CZ" sz="1250" kern="100" dirty="0">
                <a:effectLst/>
                <a:latin typeface="Times New Roman" panose="02020603050405020304" pitchFamily="18" charset="0"/>
                <a:ea typeface="Aptos" panose="020B0004020202020204" pitchFamily="34" charset="0"/>
              </a:rPr>
              <a:t> ji vrátil za mých dnů</a:t>
            </a:r>
          </a:p>
          <a:p>
            <a:pPr>
              <a:lnSpc>
                <a:spcPct val="100000"/>
              </a:lnSpc>
              <a:spcBef>
                <a:spcPts val="0"/>
              </a:spcBef>
            </a:pPr>
            <a:endParaRPr lang="cs-CZ" sz="12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7397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mapa, text, diagram, atlas&#10;&#10;Popis byl vytvořen automaticky">
            <a:extLst>
              <a:ext uri="{FF2B5EF4-FFF2-40B4-BE49-F238E27FC236}">
                <a16:creationId xmlns:a16="http://schemas.microsoft.com/office/drawing/2014/main" id="{C9B9ECA8-2F8A-7A9A-E3F6-2BA61D2A71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994" y="9430"/>
            <a:ext cx="6009006" cy="6848570"/>
          </a:xfrm>
        </p:spPr>
      </p:pic>
      <p:pic>
        <p:nvPicPr>
          <p:cNvPr id="7" name="Obrázek 6" descr="Obsah obrázku text, číslo, Písmo, Paralelní&#10;&#10;Popis byl vytvořen automaticky">
            <a:extLst>
              <a:ext uri="{FF2B5EF4-FFF2-40B4-BE49-F238E27FC236}">
                <a16:creationId xmlns:a16="http://schemas.microsoft.com/office/drawing/2014/main" id="{47100A7D-7C3E-D324-60FE-52D9D195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416" y="1027906"/>
            <a:ext cx="6419584" cy="4585417"/>
          </a:xfrm>
          <a:prstGeom prst="rect">
            <a:avLst/>
          </a:prstGeom>
        </p:spPr>
      </p:pic>
    </p:spTree>
    <p:extLst>
      <p:ext uri="{BB962C8B-B14F-4D97-AF65-F5344CB8AC3E}">
        <p14:creationId xmlns:p14="http://schemas.microsoft.com/office/powerpoint/2010/main" val="3062469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Zástupný obsah 7" descr="Obsah obrázku text, číslo, Písmo, Paralelní&#10;&#10;Popis byl vytvořen automaticky">
            <a:extLst>
              <a:ext uri="{FF2B5EF4-FFF2-40B4-BE49-F238E27FC236}">
                <a16:creationId xmlns:a16="http://schemas.microsoft.com/office/drawing/2014/main" id="{FB544147-D644-3B5E-6899-A28CD956E07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1077151"/>
            <a:ext cx="5935133" cy="4243620"/>
          </a:xfrm>
          <a:prstGeom prst="rect">
            <a:avLst/>
          </a:prstGeom>
        </p:spPr>
      </p:pic>
      <p:pic>
        <p:nvPicPr>
          <p:cNvPr id="6" name="Zástupný obsah 5" descr="Obsah obrázku text, číslo, kalendář, křížovky&#10;&#10;Popis byl vytvořen automaticky">
            <a:extLst>
              <a:ext uri="{FF2B5EF4-FFF2-40B4-BE49-F238E27FC236}">
                <a16:creationId xmlns:a16="http://schemas.microsoft.com/office/drawing/2014/main" id="{B0432FF0-EB19-E8CB-D168-BAB43AB8A5E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0" y="1386348"/>
            <a:ext cx="6115802" cy="3669481"/>
          </a:xfrm>
          <a:prstGeom prst="rect">
            <a:avLst/>
          </a:prstGeom>
        </p:spPr>
      </p:pic>
    </p:spTree>
    <p:extLst>
      <p:ext uri="{BB962C8B-B14F-4D97-AF65-F5344CB8AC3E}">
        <p14:creationId xmlns:p14="http://schemas.microsoft.com/office/powerpoint/2010/main" val="2283438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ázek 2" descr="Obsah obrázku text, diagram, Plán, schématické&#10;&#10;Popis byl vytvořen automaticky">
            <a:extLst>
              <a:ext uri="{FF2B5EF4-FFF2-40B4-BE49-F238E27FC236}">
                <a16:creationId xmlns:a16="http://schemas.microsoft.com/office/drawing/2014/main" id="{DCFEE920-F261-FA76-8337-DAE80C9DB5DB}"/>
              </a:ext>
            </a:extLst>
          </p:cNvPr>
          <p:cNvPicPr>
            <a:picLocks noChangeAspect="1"/>
          </p:cNvPicPr>
          <p:nvPr/>
        </p:nvPicPr>
        <p:blipFill rotWithShape="1">
          <a:blip r:embed="rId2">
            <a:extLst>
              <a:ext uri="{28A0092B-C50C-407E-A947-70E740481C1C}">
                <a14:useLocalDpi xmlns:a14="http://schemas.microsoft.com/office/drawing/2010/main" val="0"/>
              </a:ext>
            </a:extLst>
          </a:blip>
          <a:srcRect t="3812" r="2" b="13613"/>
          <a:stretch/>
        </p:blipFill>
        <p:spPr>
          <a:xfrm>
            <a:off x="321731" y="557189"/>
            <a:ext cx="5668684" cy="5743618"/>
          </a:xfrm>
          <a:prstGeom prst="rect">
            <a:avLst/>
          </a:prstGeom>
        </p:spPr>
      </p:pic>
      <p:pic>
        <p:nvPicPr>
          <p:cNvPr id="5" name="Obrázek 4" descr="Obsah obrázku venku, strom, dům, rostlina&#10;&#10;Popis byl vytvořen automaticky">
            <a:extLst>
              <a:ext uri="{FF2B5EF4-FFF2-40B4-BE49-F238E27FC236}">
                <a16:creationId xmlns:a16="http://schemas.microsoft.com/office/drawing/2014/main" id="{AF00E5A3-265A-03A4-7B07-DEE429B193B0}"/>
              </a:ext>
            </a:extLst>
          </p:cNvPr>
          <p:cNvPicPr>
            <a:picLocks noChangeAspect="1"/>
          </p:cNvPicPr>
          <p:nvPr/>
        </p:nvPicPr>
        <p:blipFill rotWithShape="1">
          <a:blip r:embed="rId3">
            <a:extLst>
              <a:ext uri="{28A0092B-C50C-407E-A947-70E740481C1C}">
                <a14:useLocalDpi xmlns:a14="http://schemas.microsoft.com/office/drawing/2010/main" val="0"/>
              </a:ext>
            </a:extLst>
          </a:blip>
          <a:srcRect l="17068" r="18215" b="-1"/>
          <a:stretch/>
        </p:blipFill>
        <p:spPr>
          <a:xfrm>
            <a:off x="6195375" y="557189"/>
            <a:ext cx="5674893" cy="5743618"/>
          </a:xfrm>
          <a:prstGeom prst="rect">
            <a:avLst/>
          </a:prstGeom>
        </p:spPr>
      </p:pic>
    </p:spTree>
    <p:extLst>
      <p:ext uri="{BB962C8B-B14F-4D97-AF65-F5344CB8AC3E}">
        <p14:creationId xmlns:p14="http://schemas.microsoft.com/office/powerpoint/2010/main" val="2833192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1AAD8B2-724E-41A2-6C0F-F9A0A6D8D234}"/>
              </a:ext>
            </a:extLst>
          </p:cNvPr>
          <p:cNvSpPr>
            <a:spLocks noGrp="1"/>
          </p:cNvSpPr>
          <p:nvPr>
            <p:ph type="title"/>
          </p:nvPr>
        </p:nvSpPr>
        <p:spPr>
          <a:xfrm>
            <a:off x="1198181" y="560881"/>
            <a:ext cx="9795638" cy="1114380"/>
          </a:xfrm>
        </p:spPr>
        <p:txBody>
          <a:bodyPr vert="horz" lIns="91440" tIns="45720" rIns="91440" bIns="45720" rtlCol="0" anchor="b">
            <a:normAutofit/>
          </a:bodyPr>
          <a:lstStyle/>
          <a:p>
            <a:pPr algn="ctr"/>
            <a:endParaRPr lang="en-US" sz="5200" dirty="0"/>
          </a:p>
        </p:txBody>
      </p:sp>
      <p:pic>
        <p:nvPicPr>
          <p:cNvPr id="4" name="Obrázek 3" descr="Obsah obrázku umění, černobílá&#10;&#10;Popis byl vytvořen automaticky">
            <a:extLst>
              <a:ext uri="{FF2B5EF4-FFF2-40B4-BE49-F238E27FC236}">
                <a16:creationId xmlns:a16="http://schemas.microsoft.com/office/drawing/2014/main" id="{1EFD25CA-08DB-602C-F5CD-F4D4BD8EC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142" y="2593442"/>
            <a:ext cx="4118616" cy="3346376"/>
          </a:xfrm>
          <a:prstGeom prst="rect">
            <a:avLst/>
          </a:prstGeom>
        </p:spPr>
      </p:pic>
      <p:pic>
        <p:nvPicPr>
          <p:cNvPr id="6" name="Obrázek 5" descr="Obsah obrázku kůň, umění, kresba, socha&#10;&#10;Popis byl vytvořen automaticky">
            <a:extLst>
              <a:ext uri="{FF2B5EF4-FFF2-40B4-BE49-F238E27FC236}">
                <a16:creationId xmlns:a16="http://schemas.microsoft.com/office/drawing/2014/main" id="{AE70780E-04FD-4BDB-508B-6474AE253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901" y="2593442"/>
            <a:ext cx="5463471" cy="3346376"/>
          </a:xfrm>
          <a:prstGeom prst="rect">
            <a:avLst/>
          </a:prstGeom>
        </p:spPr>
      </p:pic>
    </p:spTree>
    <p:extLst>
      <p:ext uri="{BB962C8B-B14F-4D97-AF65-F5344CB8AC3E}">
        <p14:creationId xmlns:p14="http://schemas.microsoft.com/office/powerpoint/2010/main" val="3530186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6FA5075-B016-4D47-B35B-492BF813D64B}"/>
              </a:ext>
            </a:extLst>
          </p:cNvPr>
          <p:cNvSpPr>
            <a:spLocks noGrp="1"/>
          </p:cNvSpPr>
          <p:nvPr>
            <p:ph sz="half" idx="1"/>
          </p:nvPr>
        </p:nvSpPr>
        <p:spPr>
          <a:xfrm>
            <a:off x="172685" y="553169"/>
            <a:ext cx="4141863" cy="5751661"/>
          </a:xfrm>
        </p:spPr>
        <p:txBody>
          <a:bodyPr>
            <a:normAutofit fontScale="92500" lnSpcReduction="10000"/>
          </a:bodyPr>
          <a:lstStyle/>
          <a:p>
            <a:r>
              <a:rPr lang="cs-CZ" sz="2600" dirty="0">
                <a:latin typeface="Times New Roman" panose="02020603050405020304" pitchFamily="18" charset="0"/>
                <a:cs typeface="Times New Roman" panose="02020603050405020304" pitchFamily="18" charset="0"/>
              </a:rPr>
              <a:t>Starověká </a:t>
            </a:r>
            <a:r>
              <a:rPr lang="cs-CZ" sz="2600" dirty="0" err="1">
                <a:latin typeface="Times New Roman" panose="02020603050405020304" pitchFamily="18" charset="0"/>
                <a:cs typeface="Times New Roman" panose="02020603050405020304" pitchFamily="18" charset="0"/>
              </a:rPr>
              <a:t>Syropalestina</a:t>
            </a:r>
            <a:r>
              <a:rPr lang="cs-CZ" sz="2600" dirty="0">
                <a:latin typeface="Times New Roman" panose="02020603050405020304" pitchFamily="18" charset="0"/>
                <a:cs typeface="Times New Roman" panose="02020603050405020304" pitchFamily="18" charset="0"/>
              </a:rPr>
              <a:t> - oblast častých vojenských výbojů</a:t>
            </a:r>
          </a:p>
          <a:p>
            <a:r>
              <a:rPr lang="cs-CZ" sz="2600" dirty="0">
                <a:latin typeface="Times New Roman" panose="02020603050405020304" pitchFamily="18" charset="0"/>
                <a:cs typeface="Times New Roman" panose="02020603050405020304" pitchFamily="18" charset="0"/>
              </a:rPr>
              <a:t>Cílem</a:t>
            </a:r>
          </a:p>
          <a:p>
            <a:pPr lvl="1"/>
            <a:r>
              <a:rPr lang="cs-CZ" sz="2200" dirty="0">
                <a:latin typeface="Times New Roman" panose="02020603050405020304" pitchFamily="18" charset="0"/>
                <a:cs typeface="Times New Roman" panose="02020603050405020304" pitchFamily="18" charset="0"/>
              </a:rPr>
              <a:t>ovládnout důležité obchodní cesty </a:t>
            </a:r>
          </a:p>
          <a:p>
            <a:pPr lvl="1"/>
            <a:r>
              <a:rPr lang="cs-CZ" sz="2200" dirty="0">
                <a:latin typeface="Times New Roman" panose="02020603050405020304" pitchFamily="18" charset="0"/>
                <a:cs typeface="Times New Roman" panose="02020603050405020304" pitchFamily="18" charset="0"/>
              </a:rPr>
              <a:t>dostat se k nerostným zdrojům, luxusním komoditám</a:t>
            </a:r>
          </a:p>
          <a:p>
            <a:pPr lvl="1"/>
            <a:r>
              <a:rPr lang="cs-CZ" sz="2200" dirty="0">
                <a:latin typeface="Times New Roman" panose="02020603050405020304" pitchFamily="18" charset="0"/>
                <a:cs typeface="Times New Roman" panose="02020603050405020304" pitchFamily="18" charset="0"/>
              </a:rPr>
              <a:t>získat pracovní sílu</a:t>
            </a:r>
          </a:p>
          <a:p>
            <a:r>
              <a:rPr lang="cs-CZ" sz="2600" dirty="0" err="1">
                <a:latin typeface="Times New Roman" panose="02020603050405020304" pitchFamily="18" charset="0"/>
                <a:cs typeface="Times New Roman" panose="02020603050405020304" pitchFamily="18" charset="0"/>
              </a:rPr>
              <a:t>Syropalestinská</a:t>
            </a:r>
            <a:r>
              <a:rPr lang="cs-CZ" sz="2600" dirty="0">
                <a:latin typeface="Times New Roman" panose="02020603050405020304" pitchFamily="18" charset="0"/>
                <a:cs typeface="Times New Roman" panose="02020603050405020304" pitchFamily="18" charset="0"/>
              </a:rPr>
              <a:t> království čelila náporu mnohem silnějších nepřátel X lokální boje o území</a:t>
            </a:r>
          </a:p>
          <a:p>
            <a:r>
              <a:rPr lang="cs-CZ" sz="2600" dirty="0">
                <a:latin typeface="Times New Roman" panose="02020603050405020304" pitchFamily="18" charset="0"/>
                <a:cs typeface="Times New Roman" panose="02020603050405020304" pitchFamily="18" charset="0"/>
              </a:rPr>
              <a:t>Vlivem obchodu a válek se předávaly, a také vyvíjely vojenské techniky i výrobní procesy</a:t>
            </a:r>
          </a:p>
        </p:txBody>
      </p:sp>
      <p:pic>
        <p:nvPicPr>
          <p:cNvPr id="6" name="Zástupný obsah 5" descr="Obsah obrázku text, mapa&#10;&#10;Popis byl vytvořen automaticky">
            <a:extLst>
              <a:ext uri="{FF2B5EF4-FFF2-40B4-BE49-F238E27FC236}">
                <a16:creationId xmlns:a16="http://schemas.microsoft.com/office/drawing/2014/main" id="{6BA28ED3-A7C0-4517-A31C-ABE2F2A8E76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90569" y="958788"/>
            <a:ext cx="8001431" cy="4656604"/>
          </a:xfrm>
        </p:spPr>
      </p:pic>
    </p:spTree>
    <p:extLst>
      <p:ext uri="{BB962C8B-B14F-4D97-AF65-F5344CB8AC3E}">
        <p14:creationId xmlns:p14="http://schemas.microsoft.com/office/powerpoint/2010/main" val="1703534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Otěže, uzda, kůň, vozík&#10;&#10;Popis byl vytvořen automaticky">
            <a:extLst>
              <a:ext uri="{FF2B5EF4-FFF2-40B4-BE49-F238E27FC236}">
                <a16:creationId xmlns:a16="http://schemas.microsoft.com/office/drawing/2014/main" id="{0D24CFEF-5C91-D1CF-E129-AD55200EC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316" y="514766"/>
            <a:ext cx="8880987" cy="6078122"/>
          </a:xfrm>
          <a:prstGeom prst="rect">
            <a:avLst/>
          </a:prstGeom>
        </p:spPr>
      </p:pic>
    </p:spTree>
    <p:extLst>
      <p:ext uri="{BB962C8B-B14F-4D97-AF65-F5344CB8AC3E}">
        <p14:creationId xmlns:p14="http://schemas.microsoft.com/office/powerpoint/2010/main" val="307274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E5ED627-A840-4576-9CB0-09CF442AA431}"/>
              </a:ext>
            </a:extLst>
          </p:cNvPr>
          <p:cNvSpPr>
            <a:spLocks noGrp="1"/>
          </p:cNvSpPr>
          <p:nvPr>
            <p:ph sz="half" idx="1"/>
          </p:nvPr>
        </p:nvSpPr>
        <p:spPr>
          <a:xfrm>
            <a:off x="914400" y="773175"/>
            <a:ext cx="5181600" cy="5474598"/>
          </a:xfrm>
        </p:spPr>
        <p:txBody>
          <a:bodyPr>
            <a:normAutofit fontScale="92500" lnSpcReduction="10000"/>
          </a:bodyPr>
          <a:lstStyle/>
          <a:p>
            <a:r>
              <a:rPr lang="cs-CZ" dirty="0">
                <a:latin typeface="Times New Roman" panose="02020603050405020304" pitchFamily="18" charset="0"/>
                <a:cs typeface="Times New Roman" panose="02020603050405020304" pitchFamily="18" charset="0"/>
              </a:rPr>
              <a:t>Válečné vozy byly vyráběny tak, aby byly co nejlehčí, ale zároveň velmi pevné a dokázaly odolat nárazů při samotné jízdě</a:t>
            </a:r>
          </a:p>
          <a:p>
            <a:r>
              <a:rPr lang="cs-CZ" dirty="0">
                <a:latin typeface="Times New Roman" panose="02020603050405020304" pitchFamily="18" charset="0"/>
                <a:cs typeface="Times New Roman" panose="02020603050405020304" pitchFamily="18" charset="0"/>
              </a:rPr>
              <a:t>V tomto případě tvoří spodní rám vozu dřevěný sloupek ohnutý do tvaru písmene „C“</a:t>
            </a:r>
          </a:p>
          <a:p>
            <a:r>
              <a:rPr lang="cs-CZ" dirty="0">
                <a:latin typeface="Times New Roman" panose="02020603050405020304" pitchFamily="18" charset="0"/>
                <a:cs typeface="Times New Roman" panose="02020603050405020304" pitchFamily="18" charset="0"/>
              </a:rPr>
              <a:t>Podlaha kabiny byla vyrobena z kožených řemínků, což vytvářelo pružný povrch, který dokázal absorbovat nárazy při jízdě</a:t>
            </a:r>
          </a:p>
          <a:p>
            <a:r>
              <a:rPr lang="cs-CZ" dirty="0">
                <a:latin typeface="Times New Roman" panose="02020603050405020304" pitchFamily="18" charset="0"/>
                <a:cs typeface="Times New Roman" panose="02020603050405020304" pitchFamily="18" charset="0"/>
              </a:rPr>
              <a:t>Stejně tak stěny kabiny byli pokryty kůží, na které byly po stranách upevněny toulce pro šípy a oštěpy</a:t>
            </a:r>
          </a:p>
          <a:p>
            <a:endParaRPr lang="cs-CZ" dirty="0">
              <a:latin typeface="Times New Roman" panose="02020603050405020304" pitchFamily="18" charset="0"/>
              <a:cs typeface="Times New Roman" panose="02020603050405020304" pitchFamily="18" charset="0"/>
            </a:endParaRPr>
          </a:p>
        </p:txBody>
      </p:sp>
      <p:pic>
        <p:nvPicPr>
          <p:cNvPr id="5" name="Zástupný obsah 4">
            <a:extLst>
              <a:ext uri="{FF2B5EF4-FFF2-40B4-BE49-F238E27FC236}">
                <a16:creationId xmlns:a16="http://schemas.microsoft.com/office/drawing/2014/main" id="{CBFFB581-7911-438E-856B-98B0909E02AF}"/>
              </a:ext>
            </a:extLst>
          </p:cNvPr>
          <p:cNvPicPr>
            <a:picLocks noGrp="1" noChangeAspect="1"/>
          </p:cNvPicPr>
          <p:nvPr>
            <p:ph sz="half" idx="2"/>
          </p:nvPr>
        </p:nvPicPr>
        <p:blipFill>
          <a:blip r:embed="rId2"/>
          <a:stretch>
            <a:fillRect/>
          </a:stretch>
        </p:blipFill>
        <p:spPr>
          <a:xfrm>
            <a:off x="6480314" y="365125"/>
            <a:ext cx="4603806" cy="6290698"/>
          </a:xfrm>
          <a:prstGeom prst="rect">
            <a:avLst/>
          </a:prstGeom>
        </p:spPr>
      </p:pic>
    </p:spTree>
    <p:extLst>
      <p:ext uri="{BB962C8B-B14F-4D97-AF65-F5344CB8AC3E}">
        <p14:creationId xmlns:p14="http://schemas.microsoft.com/office/powerpoint/2010/main" val="3662090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3FC3B9-D886-4E68-85D5-15A98ADED5E6}"/>
              </a:ext>
            </a:extLst>
          </p:cNvPr>
          <p:cNvSpPr>
            <a:spLocks noGrp="1"/>
          </p:cNvSpPr>
          <p:nvPr>
            <p:ph type="title"/>
          </p:nvPr>
        </p:nvSpPr>
        <p:spPr>
          <a:xfrm>
            <a:off x="838200" y="182909"/>
            <a:ext cx="10515600" cy="1325563"/>
          </a:xfrm>
        </p:spPr>
        <p:txBody>
          <a:bodyPr/>
          <a:lstStyle/>
          <a:p>
            <a:r>
              <a:rPr lang="cs-CZ" dirty="0">
                <a:latin typeface="Times New Roman" panose="02020603050405020304" pitchFamily="18" charset="0"/>
                <a:cs typeface="Times New Roman" panose="02020603050405020304" pitchFamily="18" charset="0"/>
              </a:rPr>
              <a:t>Vojenská výzbroj izraelských jednotek</a:t>
            </a:r>
          </a:p>
        </p:txBody>
      </p:sp>
      <p:sp>
        <p:nvSpPr>
          <p:cNvPr id="3" name="Zástupný obsah 2">
            <a:extLst>
              <a:ext uri="{FF2B5EF4-FFF2-40B4-BE49-F238E27FC236}">
                <a16:creationId xmlns:a16="http://schemas.microsoft.com/office/drawing/2014/main" id="{AB58BAFC-9863-4C7B-B471-0B21FA21EC69}"/>
              </a:ext>
            </a:extLst>
          </p:cNvPr>
          <p:cNvSpPr>
            <a:spLocks noGrp="1"/>
          </p:cNvSpPr>
          <p:nvPr>
            <p:ph sz="half" idx="1"/>
          </p:nvPr>
        </p:nvSpPr>
        <p:spPr/>
        <p:txBody>
          <a:bodyPr>
            <a:normAutofit fontScale="77500" lnSpcReduction="20000"/>
          </a:bodyPr>
          <a:lstStyle/>
          <a:p>
            <a:r>
              <a:rPr lang="cs-CZ" dirty="0">
                <a:latin typeface="Times New Roman" panose="02020603050405020304" pitchFamily="18" charset="0"/>
                <a:cs typeface="Times New Roman" panose="02020603050405020304" pitchFamily="18" charset="0"/>
              </a:rPr>
              <a:t>Vybavení pěchoty nebylo vždy jednotné. Níže postavení vojáci (69, 70) byly oblečeni do typického hebrejského vlněného oděvu s koženým opaskem ke stažení a připevnění meče</a:t>
            </a:r>
          </a:p>
          <a:p>
            <a:r>
              <a:rPr lang="cs-CZ" dirty="0">
                <a:latin typeface="Times New Roman" panose="02020603050405020304" pitchFamily="18" charset="0"/>
                <a:cs typeface="Times New Roman" panose="02020603050405020304" pitchFamily="18" charset="0"/>
              </a:rPr>
              <a:t>Členové elitnějších skupin (</a:t>
            </a:r>
            <a:r>
              <a:rPr lang="cs-CZ" b="1" i="1" dirty="0" err="1">
                <a:latin typeface="Times New Roman" panose="02020603050405020304" pitchFamily="18" charset="0"/>
                <a:cs typeface="Times New Roman" panose="02020603050405020304" pitchFamily="18" charset="0"/>
              </a:rPr>
              <a:t>asharritu</a:t>
            </a:r>
            <a:r>
              <a:rPr lang="cs-CZ" dirty="0">
                <a:latin typeface="Times New Roman" panose="02020603050405020304" pitchFamily="18" charset="0"/>
                <a:cs typeface="Times New Roman" panose="02020603050405020304" pitchFamily="18" charset="0"/>
              </a:rPr>
              <a:t>) měli své vybavení více zdobené a barevné (122), byla pro ně typická bronzová či železná helma, kterou se lišili od řadových vojáků</a:t>
            </a:r>
          </a:p>
          <a:p>
            <a:r>
              <a:rPr lang="cs-CZ" dirty="0">
                <a:latin typeface="Times New Roman" panose="02020603050405020304" pitchFamily="18" charset="0"/>
                <a:cs typeface="Times New Roman" panose="02020603050405020304" pitchFamily="18" charset="0"/>
              </a:rPr>
              <a:t>Tělo si chránili kulatým nebo obdélníkovým bronzovým štítem zdobeným reliéfy</a:t>
            </a:r>
          </a:p>
          <a:p>
            <a:r>
              <a:rPr lang="cs-CZ" dirty="0">
                <a:latin typeface="Times New Roman" panose="02020603050405020304" pitchFamily="18" charset="0"/>
                <a:cs typeface="Times New Roman" panose="02020603050405020304" pitchFamily="18" charset="0"/>
              </a:rPr>
              <a:t>Zbraně podle typu bojovníka - meče, kopí, oštěpy, luky nebo praky</a:t>
            </a:r>
          </a:p>
          <a:p>
            <a:endParaRPr lang="cs-CZ" dirty="0">
              <a:latin typeface="Times New Roman" panose="02020603050405020304" pitchFamily="18" charset="0"/>
              <a:cs typeface="Times New Roman" panose="02020603050405020304" pitchFamily="18" charset="0"/>
            </a:endParaRPr>
          </a:p>
        </p:txBody>
      </p:sp>
      <p:pic>
        <p:nvPicPr>
          <p:cNvPr id="5" name="Zástupný obsah 4">
            <a:extLst>
              <a:ext uri="{FF2B5EF4-FFF2-40B4-BE49-F238E27FC236}">
                <a16:creationId xmlns:a16="http://schemas.microsoft.com/office/drawing/2014/main" id="{D5BF1BD9-CFE5-4F5C-91CD-DE0C8DCDD82B}"/>
              </a:ext>
            </a:extLst>
          </p:cNvPr>
          <p:cNvPicPr>
            <a:picLocks noGrp="1" noChangeAspect="1"/>
          </p:cNvPicPr>
          <p:nvPr>
            <p:ph sz="half" idx="2"/>
          </p:nvPr>
        </p:nvPicPr>
        <p:blipFill>
          <a:blip r:embed="rId2"/>
          <a:stretch>
            <a:fillRect/>
          </a:stretch>
        </p:blipFill>
        <p:spPr>
          <a:xfrm>
            <a:off x="6397490" y="1294925"/>
            <a:ext cx="5181598" cy="2739695"/>
          </a:xfrm>
          <a:prstGeom prst="rect">
            <a:avLst/>
          </a:prstGeom>
        </p:spPr>
      </p:pic>
      <p:pic>
        <p:nvPicPr>
          <p:cNvPr id="4" name="Obrázek 3">
            <a:extLst>
              <a:ext uri="{FF2B5EF4-FFF2-40B4-BE49-F238E27FC236}">
                <a16:creationId xmlns:a16="http://schemas.microsoft.com/office/drawing/2014/main" id="{8187E2EB-A171-4212-88DD-D038637A7395}"/>
              </a:ext>
            </a:extLst>
          </p:cNvPr>
          <p:cNvPicPr>
            <a:picLocks noChangeAspect="1"/>
          </p:cNvPicPr>
          <p:nvPr/>
        </p:nvPicPr>
        <p:blipFill>
          <a:blip r:embed="rId3"/>
          <a:stretch>
            <a:fillRect/>
          </a:stretch>
        </p:blipFill>
        <p:spPr>
          <a:xfrm>
            <a:off x="7190436" y="4034621"/>
            <a:ext cx="3311704" cy="2652932"/>
          </a:xfrm>
          <a:prstGeom prst="rect">
            <a:avLst/>
          </a:prstGeom>
        </p:spPr>
      </p:pic>
    </p:spTree>
    <p:extLst>
      <p:ext uri="{BB962C8B-B14F-4D97-AF65-F5344CB8AC3E}">
        <p14:creationId xmlns:p14="http://schemas.microsoft.com/office/powerpoint/2010/main" val="1273167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C84CD79-4498-4F88-AB15-3C27D808A5D7}"/>
              </a:ext>
            </a:extLst>
          </p:cNvPr>
          <p:cNvSpPr>
            <a:spLocks noGrp="1"/>
          </p:cNvSpPr>
          <p:nvPr>
            <p:ph sz="half" idx="1"/>
          </p:nvPr>
        </p:nvSpPr>
        <p:spPr>
          <a:xfrm>
            <a:off x="732182" y="1245704"/>
            <a:ext cx="5181600" cy="5289067"/>
          </a:xfrm>
        </p:spPr>
        <p:txBody>
          <a:bodyPr/>
          <a:lstStyle/>
          <a:p>
            <a:r>
              <a:rPr lang="cs-CZ" dirty="0">
                <a:latin typeface="Times New Roman" panose="02020603050405020304" pitchFamily="18" charset="0"/>
                <a:cs typeface="Times New Roman" panose="02020603050405020304" pitchFamily="18" charset="0"/>
              </a:rPr>
              <a:t>I oděv lučištníků tvořila převážně lehká vlněná tunika s opaskem na stažení oděvu a upevnění pochvy s dýkou nebo mečem</a:t>
            </a:r>
          </a:p>
          <a:p>
            <a:r>
              <a:rPr lang="cs-CZ" dirty="0">
                <a:latin typeface="Times New Roman" panose="02020603050405020304" pitchFamily="18" charset="0"/>
                <a:cs typeface="Times New Roman" panose="02020603050405020304" pitchFamily="18" charset="0"/>
              </a:rPr>
              <a:t>Elitnější jednotky nebo velitelé nosili bronzovou nebo železnou helmu, řadoví vojáci si hlavu kryli buď koženou čapkou nebo bojovaly s odhalenou hlavou</a:t>
            </a:r>
          </a:p>
          <a:p>
            <a:endParaRPr lang="cs-CZ" dirty="0">
              <a:latin typeface="Times New Roman" panose="02020603050405020304" pitchFamily="18" charset="0"/>
              <a:cs typeface="Times New Roman" panose="02020603050405020304" pitchFamily="18" charset="0"/>
            </a:endParaRPr>
          </a:p>
        </p:txBody>
      </p:sp>
      <p:pic>
        <p:nvPicPr>
          <p:cNvPr id="5" name="Zástupný obsah 4">
            <a:extLst>
              <a:ext uri="{FF2B5EF4-FFF2-40B4-BE49-F238E27FC236}">
                <a16:creationId xmlns:a16="http://schemas.microsoft.com/office/drawing/2014/main" id="{23275E9D-189A-4687-BB61-7BB8175C675B}"/>
              </a:ext>
            </a:extLst>
          </p:cNvPr>
          <p:cNvPicPr>
            <a:picLocks noGrp="1" noChangeAspect="1"/>
          </p:cNvPicPr>
          <p:nvPr>
            <p:ph sz="half" idx="2"/>
          </p:nvPr>
        </p:nvPicPr>
        <p:blipFill>
          <a:blip r:embed="rId2"/>
          <a:stretch>
            <a:fillRect/>
          </a:stretch>
        </p:blipFill>
        <p:spPr>
          <a:xfrm>
            <a:off x="6455287" y="1643269"/>
            <a:ext cx="5203313" cy="4158250"/>
          </a:xfrm>
          <a:prstGeom prst="rect">
            <a:avLst/>
          </a:prstGeom>
        </p:spPr>
      </p:pic>
    </p:spTree>
    <p:extLst>
      <p:ext uri="{BB962C8B-B14F-4D97-AF65-F5344CB8AC3E}">
        <p14:creationId xmlns:p14="http://schemas.microsoft.com/office/powerpoint/2010/main" val="3455332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FF557E-6428-4C4B-8151-3BFAA409F12C}"/>
              </a:ext>
            </a:extLst>
          </p:cNvPr>
          <p:cNvSpPr>
            <a:spLocks noGrp="1"/>
          </p:cNvSpPr>
          <p:nvPr>
            <p:ph type="title"/>
          </p:nvPr>
        </p:nvSpPr>
        <p:spPr>
          <a:xfrm>
            <a:off x="838200" y="876853"/>
            <a:ext cx="10515600" cy="1325563"/>
          </a:xfrm>
        </p:spPr>
        <p:txBody>
          <a:bodyPr>
            <a:normAutofit fontScale="90000"/>
          </a:bodyPr>
          <a:lstStyle/>
          <a:p>
            <a:r>
              <a:rPr lang="cs-CZ" dirty="0">
                <a:latin typeface="Times New Roman" panose="02020603050405020304" pitchFamily="18" charset="0"/>
                <a:cs typeface="Times New Roman" panose="02020603050405020304" pitchFamily="18" charset="0"/>
              </a:rPr>
              <a:t>Údaje o velikosti armády Izraelského a Judského království z pohledu biblických a nebiblických pramenů</a:t>
            </a:r>
          </a:p>
        </p:txBody>
      </p:sp>
      <p:sp>
        <p:nvSpPr>
          <p:cNvPr id="3" name="Zástupný obsah 2">
            <a:extLst>
              <a:ext uri="{FF2B5EF4-FFF2-40B4-BE49-F238E27FC236}">
                <a16:creationId xmlns:a16="http://schemas.microsoft.com/office/drawing/2014/main" id="{79DA3F9F-E293-44E1-8E0F-14B9471A089F}"/>
              </a:ext>
            </a:extLst>
          </p:cNvPr>
          <p:cNvSpPr>
            <a:spLocks noGrp="1"/>
          </p:cNvSpPr>
          <p:nvPr>
            <p:ph idx="1"/>
          </p:nvPr>
        </p:nvSpPr>
        <p:spPr>
          <a:xfrm>
            <a:off x="838200" y="2567031"/>
            <a:ext cx="10515600" cy="3162650"/>
          </a:xfrm>
        </p:spPr>
        <p:txBody>
          <a:bodyPr/>
          <a:lstStyle/>
          <a:p>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V první a druhé knize královské a ve druhé knize letopisů můžeme najít řadu údajů o velikosti, převážně judského, vojska v průběhu dějin obou království</a:t>
            </a:r>
          </a:p>
          <a:p>
            <a:r>
              <a:rPr lang="cs-CZ" dirty="0">
                <a:latin typeface="Times New Roman" panose="02020603050405020304" pitchFamily="18" charset="0"/>
                <a:cs typeface="Times New Roman" panose="02020603050405020304" pitchFamily="18" charset="0"/>
              </a:rPr>
              <a:t>Relevantnějším zdrojem jsou pro nás nebiblické prameny</a:t>
            </a:r>
          </a:p>
        </p:txBody>
      </p:sp>
    </p:spTree>
    <p:extLst>
      <p:ext uri="{BB962C8B-B14F-4D97-AF65-F5344CB8AC3E}">
        <p14:creationId xmlns:p14="http://schemas.microsoft.com/office/powerpoint/2010/main" val="1118836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B4C392F-8E62-4BFA-A8CC-96BB1AA8E0A2}"/>
              </a:ext>
            </a:extLst>
          </p:cNvPr>
          <p:cNvSpPr>
            <a:spLocks noGrp="1"/>
          </p:cNvSpPr>
          <p:nvPr>
            <p:ph idx="1"/>
          </p:nvPr>
        </p:nvSpPr>
        <p:spPr>
          <a:xfrm>
            <a:off x="838200" y="967839"/>
            <a:ext cx="10515600" cy="4922321"/>
          </a:xfrm>
        </p:spPr>
        <p:txBody>
          <a:bodyPr>
            <a:normAutofit fontScale="92500" lnSpcReduction="10000"/>
          </a:bodyPr>
          <a:lstStyle/>
          <a:p>
            <a:r>
              <a:rPr lang="cs-CZ" dirty="0">
                <a:latin typeface="Times New Roman" panose="02020603050405020304" pitchFamily="18" charset="0"/>
                <a:cs typeface="Times New Roman" panose="02020603050405020304" pitchFamily="18" charset="0"/>
              </a:rPr>
              <a:t>Poté, co zemřel král Šalamoun, došlo k rozdělení království na severní izraelské a jižní judské království. Šalamounův syn </a:t>
            </a:r>
            <a:r>
              <a:rPr lang="cs-CZ" dirty="0" err="1">
                <a:latin typeface="Times New Roman" panose="02020603050405020304" pitchFamily="18" charset="0"/>
                <a:cs typeface="Times New Roman" panose="02020603050405020304" pitchFamily="18" charset="0"/>
              </a:rPr>
              <a:t>Rechabeám</a:t>
            </a:r>
            <a:r>
              <a:rPr lang="cs-CZ" dirty="0">
                <a:latin typeface="Times New Roman" panose="02020603050405020304" pitchFamily="18" charset="0"/>
                <a:cs typeface="Times New Roman" panose="02020603050405020304" pitchFamily="18" charset="0"/>
              </a:rPr>
              <a:t> (931-914) nechtěl přijít o severní území, a proto se rozhodl vyhlásit válku severnímu království, ve kterém byl králem zvolen </a:t>
            </a:r>
            <a:r>
              <a:rPr lang="cs-CZ" dirty="0" err="1">
                <a:latin typeface="Times New Roman" panose="02020603050405020304" pitchFamily="18" charset="0"/>
                <a:cs typeface="Times New Roman" panose="02020603050405020304" pitchFamily="18" charset="0"/>
              </a:rPr>
              <a:t>Jarobeám</a:t>
            </a:r>
            <a:r>
              <a:rPr lang="cs-CZ" dirty="0">
                <a:latin typeface="Times New Roman" panose="02020603050405020304" pitchFamily="18" charset="0"/>
                <a:cs typeface="Times New Roman" panose="02020603050405020304" pitchFamily="18" charset="0"/>
              </a:rPr>
              <a:t> I. (931-909)</a:t>
            </a:r>
          </a:p>
          <a:p>
            <a:pPr marL="0" indent="0">
              <a:buNone/>
            </a:pPr>
            <a:r>
              <a:rPr lang="cs-CZ" sz="2000" i="1" dirty="0">
                <a:latin typeface="Times New Roman" panose="02020603050405020304" pitchFamily="18" charset="0"/>
                <a:cs typeface="Times New Roman" panose="02020603050405020304" pitchFamily="18" charset="0"/>
              </a:rPr>
              <a:t>„Když přišel </a:t>
            </a:r>
            <a:r>
              <a:rPr lang="cs-CZ" sz="2000" i="1" dirty="0" err="1">
                <a:latin typeface="Times New Roman" panose="02020603050405020304" pitchFamily="18" charset="0"/>
                <a:cs typeface="Times New Roman" panose="02020603050405020304" pitchFamily="18" charset="0"/>
              </a:rPr>
              <a:t>Rechabeám</a:t>
            </a:r>
            <a:r>
              <a:rPr lang="cs-CZ" sz="2000" i="1" dirty="0">
                <a:latin typeface="Times New Roman" panose="02020603050405020304" pitchFamily="18" charset="0"/>
                <a:cs typeface="Times New Roman" panose="02020603050405020304" pitchFamily="18" charset="0"/>
              </a:rPr>
              <a:t> do Jeruzaléma, shromáždil celý dům </a:t>
            </a:r>
            <a:r>
              <a:rPr lang="cs-CZ" sz="2000" i="1" dirty="0" err="1">
                <a:latin typeface="Times New Roman" panose="02020603050405020304" pitchFamily="18" charset="0"/>
                <a:cs typeface="Times New Roman" panose="02020603050405020304" pitchFamily="18" charset="0"/>
              </a:rPr>
              <a:t>Judův</a:t>
            </a:r>
            <a:r>
              <a:rPr lang="cs-CZ" sz="2000" i="1" dirty="0">
                <a:latin typeface="Times New Roman" panose="02020603050405020304" pitchFamily="18" charset="0"/>
                <a:cs typeface="Times New Roman" panose="02020603050405020304" pitchFamily="18" charset="0"/>
              </a:rPr>
              <a:t> a kmen Benjamínův, 180 000 vybraných bojovníků, aby bojoval s domem izraelským a vrátil království </a:t>
            </a:r>
            <a:r>
              <a:rPr lang="cs-CZ" sz="2000" i="1" dirty="0" err="1">
                <a:latin typeface="Times New Roman" panose="02020603050405020304" pitchFamily="18" charset="0"/>
                <a:cs typeface="Times New Roman" panose="02020603050405020304" pitchFamily="18" charset="0"/>
              </a:rPr>
              <a:t>Rechabeámovi</a:t>
            </a:r>
            <a:r>
              <a:rPr lang="cs-CZ" sz="2000" i="1" dirty="0">
                <a:latin typeface="Times New Roman" panose="02020603050405020304" pitchFamily="18" charset="0"/>
                <a:cs typeface="Times New Roman" panose="02020603050405020304" pitchFamily="18" charset="0"/>
              </a:rPr>
              <a:t>, synu Šalamounovu.“									</a:t>
            </a:r>
            <a:r>
              <a:rPr lang="cs-CZ" sz="2000" dirty="0">
                <a:latin typeface="Times New Roman" panose="02020603050405020304" pitchFamily="18" charset="0"/>
                <a:cs typeface="Times New Roman" panose="02020603050405020304" pitchFamily="18" charset="0"/>
              </a:rPr>
              <a:t>1Kr 12,21 </a:t>
            </a:r>
          </a:p>
          <a:p>
            <a:r>
              <a:rPr lang="cs-CZ" dirty="0">
                <a:latin typeface="Times New Roman" panose="02020603050405020304" pitchFamily="18" charset="0"/>
                <a:cs typeface="Times New Roman" panose="02020603050405020304" pitchFamily="18" charset="0"/>
              </a:rPr>
              <a:t>Ve válce proti severnímu království pokračoval také </a:t>
            </a:r>
            <a:r>
              <a:rPr lang="cs-CZ" dirty="0" err="1">
                <a:latin typeface="Times New Roman" panose="02020603050405020304" pitchFamily="18" charset="0"/>
                <a:cs typeface="Times New Roman" panose="02020603050405020304" pitchFamily="18" charset="0"/>
              </a:rPr>
              <a:t>Rechabeámův</a:t>
            </a:r>
            <a:r>
              <a:rPr lang="cs-CZ" dirty="0">
                <a:latin typeface="Times New Roman" panose="02020603050405020304" pitchFamily="18" charset="0"/>
                <a:cs typeface="Times New Roman" panose="02020603050405020304" pitchFamily="18" charset="0"/>
              </a:rPr>
              <a:t> nástupce </a:t>
            </a:r>
            <a:r>
              <a:rPr lang="cs-CZ" dirty="0" err="1">
                <a:latin typeface="Times New Roman" panose="02020603050405020304" pitchFamily="18" charset="0"/>
                <a:cs typeface="Times New Roman" panose="02020603050405020304" pitchFamily="18" charset="0"/>
              </a:rPr>
              <a:t>Abijáš</a:t>
            </a:r>
            <a:r>
              <a:rPr lang="cs-CZ" dirty="0">
                <a:latin typeface="Times New Roman" panose="02020603050405020304" pitchFamily="18" charset="0"/>
                <a:cs typeface="Times New Roman" panose="02020603050405020304" pitchFamily="18" charset="0"/>
              </a:rPr>
              <a:t> (914-911), jemu i </a:t>
            </a:r>
            <a:r>
              <a:rPr lang="cs-CZ" dirty="0" err="1">
                <a:latin typeface="Times New Roman" panose="02020603050405020304" pitchFamily="18" charset="0"/>
                <a:cs typeface="Times New Roman" panose="02020603050405020304" pitchFamily="18" charset="0"/>
              </a:rPr>
              <a:t>Jarobeámivo</a:t>
            </a:r>
            <a:r>
              <a:rPr lang="cs-CZ" dirty="0">
                <a:latin typeface="Times New Roman" panose="02020603050405020304" pitchFamily="18" charset="0"/>
                <a:cs typeface="Times New Roman" panose="02020603050405020304" pitchFamily="18" charset="0"/>
              </a:rPr>
              <a:t> Bible připisuje ještě větší vojsko.</a:t>
            </a:r>
          </a:p>
          <a:p>
            <a:pPr marL="0" indent="0">
              <a:buNone/>
            </a:pPr>
            <a:r>
              <a:rPr lang="cs-CZ" sz="2200" i="1" dirty="0">
                <a:latin typeface="Times New Roman" panose="02020603050405020304" pitchFamily="18" charset="0"/>
                <a:cs typeface="Times New Roman" panose="02020603050405020304" pitchFamily="18" charset="0"/>
              </a:rPr>
              <a:t>„Válka mezi </a:t>
            </a:r>
            <a:r>
              <a:rPr lang="cs-CZ" sz="2200" i="1" dirty="0" err="1">
                <a:latin typeface="Times New Roman" panose="02020603050405020304" pitchFamily="18" charset="0"/>
                <a:cs typeface="Times New Roman" panose="02020603050405020304" pitchFamily="18" charset="0"/>
              </a:rPr>
              <a:t>Abijášem</a:t>
            </a:r>
            <a:r>
              <a:rPr lang="cs-CZ" sz="2200" i="1" dirty="0">
                <a:latin typeface="Times New Roman" panose="02020603050405020304" pitchFamily="18" charset="0"/>
                <a:cs typeface="Times New Roman" panose="02020603050405020304" pitchFamily="18" charset="0"/>
              </a:rPr>
              <a:t> a </a:t>
            </a:r>
            <a:r>
              <a:rPr lang="cs-CZ" sz="2200" i="1" dirty="0" err="1">
                <a:latin typeface="Times New Roman" panose="02020603050405020304" pitchFamily="18" charset="0"/>
                <a:cs typeface="Times New Roman" panose="02020603050405020304" pitchFamily="18" charset="0"/>
              </a:rPr>
              <a:t>Jarobeámem</a:t>
            </a:r>
            <a:r>
              <a:rPr lang="cs-CZ" sz="2200" i="1" dirty="0">
                <a:latin typeface="Times New Roman" panose="02020603050405020304" pitchFamily="18" charset="0"/>
                <a:cs typeface="Times New Roman" panose="02020603050405020304" pitchFamily="18" charset="0"/>
              </a:rPr>
              <a:t> trvala dál. </a:t>
            </a:r>
            <a:r>
              <a:rPr lang="cs-CZ" sz="2200" i="1" dirty="0" err="1">
                <a:latin typeface="Times New Roman" panose="02020603050405020304" pitchFamily="18" charset="0"/>
                <a:cs typeface="Times New Roman" panose="02020603050405020304" pitchFamily="18" charset="0"/>
              </a:rPr>
              <a:t>Abijáš</a:t>
            </a:r>
            <a:r>
              <a:rPr lang="cs-CZ" sz="2200" i="1" dirty="0">
                <a:latin typeface="Times New Roman" panose="02020603050405020304" pitchFamily="18" charset="0"/>
                <a:cs typeface="Times New Roman" panose="02020603050405020304" pitchFamily="18" charset="0"/>
              </a:rPr>
              <a:t> vypravil do boje vojsko, válečné bohatýry,  400 000 vybraných mužů. </a:t>
            </a:r>
            <a:r>
              <a:rPr lang="cs-CZ" sz="2200" i="1" dirty="0" err="1">
                <a:latin typeface="Times New Roman" panose="02020603050405020304" pitchFamily="18" charset="0"/>
                <a:cs typeface="Times New Roman" panose="02020603050405020304" pitchFamily="18" charset="0"/>
              </a:rPr>
              <a:t>Jarobeám</a:t>
            </a:r>
            <a:r>
              <a:rPr lang="cs-CZ" sz="2200" i="1" dirty="0">
                <a:latin typeface="Times New Roman" panose="02020603050405020304" pitchFamily="18" charset="0"/>
                <a:cs typeface="Times New Roman" panose="02020603050405020304" pitchFamily="18" charset="0"/>
              </a:rPr>
              <a:t> seřadil do boje proti němu 800 000 mužů, udatných bohatýrů.“ 										</a:t>
            </a:r>
            <a:r>
              <a:rPr lang="cs-CZ" sz="2200" dirty="0">
                <a:latin typeface="Times New Roman" panose="02020603050405020304" pitchFamily="18" charset="0"/>
                <a:cs typeface="Times New Roman" panose="02020603050405020304" pitchFamily="18" charset="0"/>
              </a:rPr>
              <a:t>2Let 13,2-3</a:t>
            </a:r>
          </a:p>
          <a:p>
            <a:r>
              <a:rPr lang="cs-CZ" dirty="0">
                <a:latin typeface="Times New Roman" panose="02020603050405020304" pitchFamily="18" charset="0"/>
                <a:cs typeface="Times New Roman" panose="02020603050405020304" pitchFamily="18" charset="0"/>
              </a:rPr>
              <a:t>Nikoho asi příliš nepřekvapí, že početně slabší judské vojsko s Hospodinovou pomocí nakonec izraelskou armádu porazilo a víc než polovinu vojáků povraždilo (2Let 13,1-21)</a:t>
            </a:r>
          </a:p>
        </p:txBody>
      </p:sp>
    </p:spTree>
    <p:extLst>
      <p:ext uri="{BB962C8B-B14F-4D97-AF65-F5344CB8AC3E}">
        <p14:creationId xmlns:p14="http://schemas.microsoft.com/office/powerpoint/2010/main" val="241126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72E9AED-3B0B-4243-BB70-7EA84D12A5C2}"/>
              </a:ext>
            </a:extLst>
          </p:cNvPr>
          <p:cNvSpPr>
            <a:spLocks noGrp="1"/>
          </p:cNvSpPr>
          <p:nvPr>
            <p:ph idx="1"/>
          </p:nvPr>
        </p:nvSpPr>
        <p:spPr>
          <a:xfrm>
            <a:off x="838200" y="435935"/>
            <a:ext cx="10515600" cy="5741028"/>
          </a:xfrm>
        </p:spPr>
        <p:txBody>
          <a:bodyPr>
            <a:normAutofit/>
          </a:bodyPr>
          <a:lstStyle/>
          <a:p>
            <a:r>
              <a:rPr lang="cs-CZ" dirty="0">
                <a:latin typeface="Times New Roman" panose="02020603050405020304" pitchFamily="18" charset="0"/>
                <a:cs typeface="Times New Roman" panose="02020603050405020304" pitchFamily="18" charset="0"/>
              </a:rPr>
              <a:t>Dalším informace je spojena s judským králem </a:t>
            </a:r>
            <a:r>
              <a:rPr lang="cs-CZ" dirty="0" err="1">
                <a:latin typeface="Times New Roman" panose="02020603050405020304" pitchFamily="18" charset="0"/>
                <a:cs typeface="Times New Roman" panose="02020603050405020304" pitchFamily="18" charset="0"/>
              </a:rPr>
              <a:t>Ásou</a:t>
            </a:r>
            <a:r>
              <a:rPr lang="cs-CZ" dirty="0">
                <a:latin typeface="Times New Roman" panose="02020603050405020304" pitchFamily="18" charset="0"/>
                <a:cs typeface="Times New Roman" panose="02020603050405020304" pitchFamily="18" charset="0"/>
              </a:rPr>
              <a:t> (911-870). Za jeho vlády sice bylo období míru, ale i tak musel čelit vpádu núbijského </a:t>
            </a:r>
            <a:r>
              <a:rPr lang="cs-CZ" dirty="0" err="1">
                <a:latin typeface="Times New Roman" panose="02020603050405020304" pitchFamily="18" charset="0"/>
                <a:cs typeface="Times New Roman" panose="02020603050405020304" pitchFamily="18" charset="0"/>
              </a:rPr>
              <a:t>Zeracha</a:t>
            </a:r>
            <a:endParaRPr lang="cs-CZ" dirty="0">
              <a:latin typeface="Times New Roman" panose="02020603050405020304" pitchFamily="18" charset="0"/>
              <a:cs typeface="Times New Roman" panose="02020603050405020304" pitchFamily="18" charset="0"/>
            </a:endParaRPr>
          </a:p>
          <a:p>
            <a:pPr marL="0" indent="0">
              <a:buNone/>
            </a:pPr>
            <a:r>
              <a:rPr lang="cs-CZ" sz="2000" i="1" dirty="0">
                <a:latin typeface="Times New Roman" panose="02020603050405020304" pitchFamily="18" charset="0"/>
                <a:cs typeface="Times New Roman" panose="02020603050405020304" pitchFamily="18" charset="0"/>
              </a:rPr>
              <a:t>„</a:t>
            </a:r>
            <a:r>
              <a:rPr lang="cs-CZ" sz="2000" i="1" dirty="0" err="1">
                <a:latin typeface="Times New Roman" panose="02020603050405020304" pitchFamily="18" charset="0"/>
                <a:cs typeface="Times New Roman" panose="02020603050405020304" pitchFamily="18" charset="0"/>
              </a:rPr>
              <a:t>Ása</a:t>
            </a:r>
            <a:r>
              <a:rPr lang="cs-CZ" sz="2000" i="1" dirty="0">
                <a:latin typeface="Times New Roman" panose="02020603050405020304" pitchFamily="18" charset="0"/>
                <a:cs typeface="Times New Roman" panose="02020603050405020304" pitchFamily="18" charset="0"/>
              </a:rPr>
              <a:t> měl vojsko, 300 000 mužů z Judy, nosících pavézy a oštěpy, a 280 000 z Benjamína, kteří nosili štíty a stříleli z luku.“ Tehdy proti němu vytáhl </a:t>
            </a:r>
            <a:r>
              <a:rPr lang="cs-CZ" sz="2000" i="1" dirty="0" err="1">
                <a:latin typeface="Times New Roman" panose="02020603050405020304" pitchFamily="18" charset="0"/>
                <a:cs typeface="Times New Roman" panose="02020603050405020304" pitchFamily="18" charset="0"/>
              </a:rPr>
              <a:t>Zerach</a:t>
            </a:r>
            <a:r>
              <a:rPr lang="cs-CZ" sz="2000" i="1" dirty="0">
                <a:latin typeface="Times New Roman" panose="02020603050405020304" pitchFamily="18" charset="0"/>
                <a:cs typeface="Times New Roman" panose="02020603050405020304" pitchFamily="18" charset="0"/>
              </a:rPr>
              <a:t> s milionovou armádou a třemi sty vozy a pronikl až k Mareše.“ 							</a:t>
            </a:r>
            <a:r>
              <a:rPr lang="cs-CZ" sz="2000" dirty="0">
                <a:latin typeface="Times New Roman" panose="02020603050405020304" pitchFamily="18" charset="0"/>
                <a:cs typeface="Times New Roman" panose="02020603050405020304" pitchFamily="18" charset="0"/>
              </a:rPr>
              <a:t>2Let 14,7-8</a:t>
            </a:r>
          </a:p>
          <a:p>
            <a:pPr marL="0" indent="0">
              <a:buNone/>
            </a:pPr>
            <a:endParaRPr lang="cs-CZ" sz="2000" i="1" dirty="0">
              <a:latin typeface="Times New Roman" panose="02020603050405020304" pitchFamily="18" charset="0"/>
              <a:cs typeface="Times New Roman" panose="02020603050405020304" pitchFamily="18" charset="0"/>
            </a:endParaRPr>
          </a:p>
          <a:p>
            <a:pPr marL="0" indent="0">
              <a:buNone/>
            </a:pPr>
            <a:r>
              <a:rPr lang="cs-CZ" dirty="0">
                <a:latin typeface="Times New Roman" panose="02020603050405020304" pitchFamily="18" charset="0"/>
                <a:cs typeface="Times New Roman" panose="02020603050405020304" pitchFamily="18" charset="0"/>
              </a:rPr>
              <a:t>I </a:t>
            </a:r>
            <a:r>
              <a:rPr lang="cs-CZ" dirty="0" err="1">
                <a:latin typeface="Times New Roman" panose="02020603050405020304" pitchFamily="18" charset="0"/>
                <a:cs typeface="Times New Roman" panose="02020603050405020304" pitchFamily="18" charset="0"/>
              </a:rPr>
              <a:t>Ásův</a:t>
            </a:r>
            <a:r>
              <a:rPr lang="cs-CZ" dirty="0">
                <a:latin typeface="Times New Roman" panose="02020603050405020304" pitchFamily="18" charset="0"/>
                <a:cs typeface="Times New Roman" panose="02020603050405020304" pitchFamily="18" charset="0"/>
              </a:rPr>
              <a:t> nástupce král Jóšafat (870-846) je líčena jako mocný panovník</a:t>
            </a:r>
          </a:p>
          <a:p>
            <a:pPr marL="0" indent="0">
              <a:buNone/>
            </a:pPr>
            <a:r>
              <a:rPr lang="cs-CZ" sz="2200" i="1" dirty="0">
                <a:latin typeface="Times New Roman" panose="02020603050405020304" pitchFamily="18" charset="0"/>
                <a:cs typeface="Times New Roman" panose="02020603050405020304" pitchFamily="18" charset="0"/>
              </a:rPr>
              <a:t>„V Jeruzalémě pak měl vojsko udatných bojovníků. Toto je jejich výčet podle otcovských domů: Velitelé tisíců z Judy: velitel </a:t>
            </a:r>
            <a:r>
              <a:rPr lang="cs-CZ" sz="2200" i="1" dirty="0" err="1">
                <a:latin typeface="Times New Roman" panose="02020603050405020304" pitchFamily="18" charset="0"/>
                <a:cs typeface="Times New Roman" panose="02020603050405020304" pitchFamily="18" charset="0"/>
              </a:rPr>
              <a:t>Adna</a:t>
            </a:r>
            <a:r>
              <a:rPr lang="cs-CZ" sz="2200" i="1" dirty="0">
                <a:latin typeface="Times New Roman" panose="02020603050405020304" pitchFamily="18" charset="0"/>
                <a:cs typeface="Times New Roman" panose="02020603050405020304" pitchFamily="18" charset="0"/>
              </a:rPr>
              <a:t> a jeho 300 000 udatných bojovníků, po něm velitel </a:t>
            </a:r>
            <a:r>
              <a:rPr lang="cs-CZ" sz="2200" i="1" dirty="0" err="1">
                <a:latin typeface="Times New Roman" panose="02020603050405020304" pitchFamily="18" charset="0"/>
                <a:cs typeface="Times New Roman" panose="02020603050405020304" pitchFamily="18" charset="0"/>
              </a:rPr>
              <a:t>Jochanan</a:t>
            </a:r>
            <a:r>
              <a:rPr lang="cs-CZ" sz="2200" i="1" dirty="0">
                <a:latin typeface="Times New Roman" panose="02020603050405020304" pitchFamily="18" charset="0"/>
                <a:cs typeface="Times New Roman" panose="02020603050405020304" pitchFamily="18" charset="0"/>
              </a:rPr>
              <a:t> a jeho 280 000 mužů, po něm </a:t>
            </a:r>
            <a:r>
              <a:rPr lang="cs-CZ" sz="2200" i="1" dirty="0" err="1">
                <a:latin typeface="Times New Roman" panose="02020603050405020304" pitchFamily="18" charset="0"/>
                <a:cs typeface="Times New Roman" panose="02020603050405020304" pitchFamily="18" charset="0"/>
              </a:rPr>
              <a:t>Amasiáš</a:t>
            </a:r>
            <a:r>
              <a:rPr lang="cs-CZ" sz="2200" i="1" dirty="0">
                <a:latin typeface="Times New Roman" panose="02020603050405020304" pitchFamily="18" charset="0"/>
                <a:cs typeface="Times New Roman" panose="02020603050405020304" pitchFamily="18" charset="0"/>
              </a:rPr>
              <a:t>, syn </a:t>
            </a:r>
            <a:r>
              <a:rPr lang="cs-CZ" sz="2200" i="1" dirty="0" err="1">
                <a:latin typeface="Times New Roman" panose="02020603050405020304" pitchFamily="18" charset="0"/>
                <a:cs typeface="Times New Roman" panose="02020603050405020304" pitchFamily="18" charset="0"/>
              </a:rPr>
              <a:t>Zichriho</a:t>
            </a:r>
            <a:r>
              <a:rPr lang="cs-CZ" sz="2200" i="1" dirty="0">
                <a:latin typeface="Times New Roman" panose="02020603050405020304" pitchFamily="18" charset="0"/>
                <a:cs typeface="Times New Roman" panose="02020603050405020304" pitchFamily="18" charset="0"/>
              </a:rPr>
              <a:t>, dobrovolník Hospodinův, a jeho 200 000 bojovníků. Z Benjamína: bojovník </a:t>
            </a:r>
            <a:r>
              <a:rPr lang="cs-CZ" sz="2200" i="1" dirty="0" err="1">
                <a:latin typeface="Times New Roman" panose="02020603050405020304" pitchFamily="18" charset="0"/>
                <a:cs typeface="Times New Roman" panose="02020603050405020304" pitchFamily="18" charset="0"/>
              </a:rPr>
              <a:t>Eliada</a:t>
            </a:r>
            <a:r>
              <a:rPr lang="cs-CZ" sz="2200" i="1" dirty="0">
                <a:latin typeface="Times New Roman" panose="02020603050405020304" pitchFamily="18" charset="0"/>
                <a:cs typeface="Times New Roman" panose="02020603050405020304" pitchFamily="18" charset="0"/>
              </a:rPr>
              <a:t> a jeho 200 000 mužů vyzbrojených luky a štíty, po něm </a:t>
            </a:r>
            <a:r>
              <a:rPr lang="cs-CZ" sz="2200" i="1" dirty="0" err="1">
                <a:latin typeface="Times New Roman" panose="02020603050405020304" pitchFamily="18" charset="0"/>
                <a:cs typeface="Times New Roman" panose="02020603050405020304" pitchFamily="18" charset="0"/>
              </a:rPr>
              <a:t>Jozabad</a:t>
            </a:r>
            <a:r>
              <a:rPr lang="cs-CZ" sz="2200" i="1" dirty="0">
                <a:latin typeface="Times New Roman" panose="02020603050405020304" pitchFamily="18" charset="0"/>
                <a:cs typeface="Times New Roman" panose="02020603050405020304" pitchFamily="18" charset="0"/>
              </a:rPr>
              <a:t> a jeho 180 000 ozbrojenců. Ti sloužili králi a další král rozmístil v opevněných městech po celém Judsku.“				</a:t>
            </a:r>
            <a:r>
              <a:rPr lang="cs-CZ" sz="2200" dirty="0">
                <a:latin typeface="Times New Roman" panose="02020603050405020304" pitchFamily="18" charset="0"/>
                <a:cs typeface="Times New Roman" panose="02020603050405020304" pitchFamily="18" charset="0"/>
              </a:rPr>
              <a:t>2Let 17,13-19</a:t>
            </a:r>
          </a:p>
          <a:p>
            <a:pPr marL="0" indent="0">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7508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5B374FF9-0493-424A-BEE0-2261FD9B8205}"/>
              </a:ext>
            </a:extLst>
          </p:cNvPr>
          <p:cNvSpPr>
            <a:spLocks noGrp="1"/>
          </p:cNvSpPr>
          <p:nvPr>
            <p:ph idx="1"/>
          </p:nvPr>
        </p:nvSpPr>
        <p:spPr>
          <a:xfrm>
            <a:off x="838200" y="786810"/>
            <a:ext cx="10515600" cy="5645335"/>
          </a:xfrm>
        </p:spPr>
        <p:txBody>
          <a:bodyPr>
            <a:normAutofit fontScale="92500"/>
          </a:bodyPr>
          <a:lstStyle/>
          <a:p>
            <a:r>
              <a:rPr lang="cs-CZ" dirty="0">
                <a:latin typeface="Times New Roman" panose="02020603050405020304" pitchFamily="18" charset="0"/>
                <a:cs typeface="Times New Roman" panose="02020603050405020304" pitchFamily="18" charset="0"/>
              </a:rPr>
              <a:t>Po porovnání izraelská armáda z asyrského pramene, stély z </a:t>
            </a:r>
            <a:r>
              <a:rPr lang="cs-CZ" dirty="0" err="1">
                <a:latin typeface="Times New Roman" panose="02020603050405020304" pitchFamily="18" charset="0"/>
                <a:cs typeface="Times New Roman" panose="02020603050405020304" pitchFamily="18" charset="0"/>
              </a:rPr>
              <a:t>Kurchu</a:t>
            </a:r>
            <a:r>
              <a:rPr lang="cs-CZ" dirty="0">
                <a:latin typeface="Times New Roman" panose="02020603050405020304" pitchFamily="18" charset="0"/>
                <a:cs typeface="Times New Roman" panose="02020603050405020304" pitchFamily="18" charset="0"/>
              </a:rPr>
              <a:t>. Tažení </a:t>
            </a:r>
            <a:r>
              <a:rPr lang="cs-CZ" dirty="0" err="1">
                <a:latin typeface="Times New Roman" panose="02020603050405020304" pitchFamily="18" charset="0"/>
                <a:cs typeface="Times New Roman" panose="02020603050405020304" pitchFamily="18" charset="0"/>
              </a:rPr>
              <a:t>Salmanasara</a:t>
            </a:r>
            <a:r>
              <a:rPr lang="cs-CZ" dirty="0">
                <a:latin typeface="Times New Roman" panose="02020603050405020304" pitchFamily="18" charset="0"/>
                <a:cs typeface="Times New Roman" panose="02020603050405020304" pitchFamily="18" charset="0"/>
              </a:rPr>
              <a:t> III. proti koalici </a:t>
            </a:r>
            <a:r>
              <a:rPr lang="cs-CZ" dirty="0" err="1">
                <a:latin typeface="Times New Roman" panose="02020603050405020304" pitchFamily="18" charset="0"/>
                <a:cs typeface="Times New Roman" panose="02020603050405020304" pitchFamily="18" charset="0"/>
              </a:rPr>
              <a:t>syropalestinských</a:t>
            </a:r>
            <a:r>
              <a:rPr lang="cs-CZ" dirty="0">
                <a:latin typeface="Times New Roman" panose="02020603050405020304" pitchFamily="18" charset="0"/>
                <a:cs typeface="Times New Roman" panose="02020603050405020304" pitchFamily="18" charset="0"/>
              </a:rPr>
              <a:t> panovníků včele s damašský král </a:t>
            </a:r>
            <a:r>
              <a:rPr lang="cs-CZ" dirty="0" err="1">
                <a:latin typeface="Times New Roman" panose="02020603050405020304" pitchFamily="18" charset="0"/>
                <a:cs typeface="Times New Roman" panose="02020603050405020304" pitchFamily="18" charset="0"/>
              </a:rPr>
              <a:t>Hadadesera</a:t>
            </a:r>
            <a:r>
              <a:rPr lang="cs-CZ" dirty="0">
                <a:latin typeface="Times New Roman" panose="02020603050405020304" pitchFamily="18" charset="0"/>
                <a:cs typeface="Times New Roman" panose="02020603050405020304" pitchFamily="18" charset="0"/>
              </a:rPr>
              <a:t> a v roce 853 př. n. l. se s ním střela v bitvě u </a:t>
            </a:r>
            <a:r>
              <a:rPr lang="cs-CZ" dirty="0" err="1">
                <a:latin typeface="Times New Roman" panose="02020603050405020304" pitchFamily="18" charset="0"/>
                <a:cs typeface="Times New Roman" panose="02020603050405020304" pitchFamily="18" charset="0"/>
              </a:rPr>
              <a:t>Karkaru</a:t>
            </a:r>
            <a:r>
              <a:rPr lang="cs-CZ" dirty="0">
                <a:latin typeface="Times New Roman" panose="02020603050405020304" pitchFamily="18" charset="0"/>
                <a:cs typeface="Times New Roman" panose="02020603050405020304" pitchFamily="18" charset="0"/>
              </a:rPr>
              <a:t>. </a:t>
            </a:r>
          </a:p>
          <a:p>
            <a:r>
              <a:rPr lang="cs-CZ" sz="2600" i="1" dirty="0">
                <a:latin typeface="Times New Roman" panose="02020603050405020304" pitchFamily="18" charset="0"/>
                <a:cs typeface="Times New Roman" panose="02020603050405020304" pitchFamily="18" charset="0"/>
              </a:rPr>
              <a:t>„I vytáhl jsem z </a:t>
            </a:r>
            <a:r>
              <a:rPr lang="cs-CZ" sz="2600" i="1" dirty="0" err="1">
                <a:latin typeface="Times New Roman" panose="02020603050405020304" pitchFamily="18" charset="0"/>
                <a:cs typeface="Times New Roman" panose="02020603050405020304" pitchFamily="18" charset="0"/>
              </a:rPr>
              <a:t>Argany</a:t>
            </a:r>
            <a:r>
              <a:rPr lang="cs-CZ" sz="2600" i="1" dirty="0">
                <a:latin typeface="Times New Roman" panose="02020603050405020304" pitchFamily="18" charset="0"/>
                <a:cs typeface="Times New Roman" panose="02020603050405020304" pitchFamily="18" charset="0"/>
              </a:rPr>
              <a:t> a přiblížil se k (městu) </a:t>
            </a:r>
            <a:r>
              <a:rPr lang="cs-CZ" sz="2600" i="1" dirty="0" err="1">
                <a:latin typeface="Times New Roman" panose="02020603050405020304" pitchFamily="18" charset="0"/>
                <a:cs typeface="Times New Roman" panose="02020603050405020304" pitchFamily="18" charset="0"/>
              </a:rPr>
              <a:t>Karkar</a:t>
            </a:r>
            <a:r>
              <a:rPr lang="cs-CZ" sz="2600" i="1" dirty="0">
                <a:latin typeface="Times New Roman" panose="02020603050405020304" pitchFamily="18" charset="0"/>
                <a:cs typeface="Times New Roman" panose="02020603050405020304" pitchFamily="18" charset="0"/>
              </a:rPr>
              <a:t>. </a:t>
            </a:r>
            <a:r>
              <a:rPr lang="cs-CZ" sz="2600" i="1" dirty="0" err="1">
                <a:latin typeface="Times New Roman" panose="02020603050405020304" pitchFamily="18" charset="0"/>
                <a:cs typeface="Times New Roman" panose="02020603050405020304" pitchFamily="18" charset="0"/>
              </a:rPr>
              <a:t>Karkar</a:t>
            </a:r>
            <a:r>
              <a:rPr lang="cs-CZ" sz="2600" i="1" dirty="0">
                <a:latin typeface="Times New Roman" panose="02020603050405020304" pitchFamily="18" charset="0"/>
                <a:cs typeface="Times New Roman" panose="02020603050405020304" pitchFamily="18" charset="0"/>
              </a:rPr>
              <a:t>, jeho královské sídlo, jsem zničil, pobořil, sežehl ohněm. 1200 válečných vozů, 1200 jezdců, 20000 vojáků </a:t>
            </a:r>
            <a:r>
              <a:rPr lang="cs-CZ" sz="2600" i="1" dirty="0" err="1">
                <a:latin typeface="Times New Roman" panose="02020603050405020304" pitchFamily="18" charset="0"/>
                <a:cs typeface="Times New Roman" panose="02020603050405020304" pitchFamily="18" charset="0"/>
              </a:rPr>
              <a:t>Hadadesera</a:t>
            </a:r>
            <a:r>
              <a:rPr lang="cs-CZ" sz="2600" i="1" dirty="0">
                <a:latin typeface="Times New Roman" panose="02020603050405020304" pitchFamily="18" charset="0"/>
                <a:cs typeface="Times New Roman" panose="02020603050405020304" pitchFamily="18" charset="0"/>
              </a:rPr>
              <a:t> z Damašku; 700 válečných vozů, 700 jezdců, 10000 vojáků </a:t>
            </a:r>
            <a:r>
              <a:rPr lang="cs-CZ" sz="2600" i="1" dirty="0" err="1">
                <a:latin typeface="Times New Roman" panose="02020603050405020304" pitchFamily="18" charset="0"/>
                <a:cs typeface="Times New Roman" panose="02020603050405020304" pitchFamily="18" charset="0"/>
              </a:rPr>
              <a:t>Irchuleniho</a:t>
            </a:r>
            <a:r>
              <a:rPr lang="cs-CZ" sz="2600" i="1" dirty="0">
                <a:latin typeface="Times New Roman" panose="02020603050405020304" pitchFamily="18" charset="0"/>
                <a:cs typeface="Times New Roman" panose="02020603050405020304" pitchFamily="18" charset="0"/>
              </a:rPr>
              <a:t> z </a:t>
            </a:r>
            <a:r>
              <a:rPr lang="cs-CZ" sz="2600" i="1" dirty="0" err="1">
                <a:latin typeface="Times New Roman" panose="02020603050405020304" pitchFamily="18" charset="0"/>
                <a:cs typeface="Times New Roman" panose="02020603050405020304" pitchFamily="18" charset="0"/>
              </a:rPr>
              <a:t>Chamátu</a:t>
            </a:r>
            <a:r>
              <a:rPr lang="cs-CZ" sz="2600" i="1" dirty="0">
                <a:latin typeface="Times New Roman" panose="02020603050405020304" pitchFamily="18" charset="0"/>
                <a:cs typeface="Times New Roman" panose="02020603050405020304" pitchFamily="18" charset="0"/>
              </a:rPr>
              <a:t>; </a:t>
            </a:r>
            <a:r>
              <a:rPr lang="cs-CZ" sz="2600" b="1" i="1" dirty="0">
                <a:latin typeface="Times New Roman" panose="02020603050405020304" pitchFamily="18" charset="0"/>
                <a:cs typeface="Times New Roman" panose="02020603050405020304" pitchFamily="18" charset="0"/>
              </a:rPr>
              <a:t>2000 válečných vozů, 10000 vojáků </a:t>
            </a:r>
            <a:r>
              <a:rPr lang="cs-CZ" sz="2600" b="1" i="1" dirty="0" err="1">
                <a:latin typeface="Times New Roman" panose="02020603050405020304" pitchFamily="18" charset="0"/>
                <a:cs typeface="Times New Roman" panose="02020603050405020304" pitchFamily="18" charset="0"/>
              </a:rPr>
              <a:t>Achaba</a:t>
            </a:r>
            <a:r>
              <a:rPr lang="cs-CZ" sz="2600" b="1" i="1" dirty="0">
                <a:latin typeface="Times New Roman" panose="02020603050405020304" pitchFamily="18" charset="0"/>
                <a:cs typeface="Times New Roman" panose="02020603050405020304" pitchFamily="18" charset="0"/>
              </a:rPr>
              <a:t> z Izraele</a:t>
            </a:r>
            <a:r>
              <a:rPr lang="cs-CZ" sz="2600" i="1" dirty="0">
                <a:latin typeface="Times New Roman" panose="02020603050405020304" pitchFamily="18" charset="0"/>
                <a:cs typeface="Times New Roman" panose="02020603050405020304" pitchFamily="18" charset="0"/>
              </a:rPr>
              <a:t>…“</a:t>
            </a:r>
          </a:p>
          <a:p>
            <a:r>
              <a:rPr lang="cs-CZ" dirty="0">
                <a:latin typeface="Times New Roman" panose="02020603050405020304" pitchFamily="18" charset="0"/>
                <a:cs typeface="Times New Roman" panose="02020603050405020304" pitchFamily="18" charset="0"/>
              </a:rPr>
              <a:t>Význam izraelské vozby dokládají také nápisy z taženích asyrského </a:t>
            </a:r>
            <a:r>
              <a:rPr lang="cs-CZ" dirty="0" err="1">
                <a:latin typeface="Times New Roman" panose="02020603050405020304" pitchFamily="18" charset="0"/>
                <a:cs typeface="Times New Roman" panose="02020603050405020304" pitchFamily="18" charset="0"/>
              </a:rPr>
              <a:t>Sargona</a:t>
            </a:r>
            <a:r>
              <a:rPr lang="cs-CZ" dirty="0">
                <a:latin typeface="Times New Roman" panose="02020603050405020304" pitchFamily="18" charset="0"/>
                <a:cs typeface="Times New Roman" panose="02020603050405020304" pitchFamily="18" charset="0"/>
              </a:rPr>
              <a:t> II. (722-705), který z izraelského území deportoval deseti tisíce lidí a navíc do svého vojska začlenil </a:t>
            </a:r>
            <a:r>
              <a:rPr lang="cs-CZ" b="1" dirty="0">
                <a:latin typeface="Times New Roman" panose="02020603050405020304" pitchFamily="18" charset="0"/>
                <a:cs typeface="Times New Roman" panose="02020603050405020304" pitchFamily="18" charset="0"/>
              </a:rPr>
              <a:t>200 izraelských válečných vozů</a:t>
            </a:r>
            <a:r>
              <a:rPr lang="cs-CZ" dirty="0">
                <a:latin typeface="Times New Roman" panose="02020603050405020304" pitchFamily="18" charset="0"/>
                <a:cs typeface="Times New Roman" panose="02020603050405020304" pitchFamily="18" charset="0"/>
              </a:rPr>
              <a:t>. Zatímco cizí vojenské oddíly byly rozptylovány po asyrské armády, izraelská jednotko si zachovala svou národní identitu.</a:t>
            </a:r>
          </a:p>
          <a:p>
            <a:pPr marL="0" indent="0">
              <a:buNone/>
            </a:pPr>
            <a:r>
              <a:rPr lang="cs-CZ" sz="2600" i="1" dirty="0">
                <a:latin typeface="Times New Roman" panose="02020603050405020304" pitchFamily="18" charset="0"/>
                <a:cs typeface="Times New Roman" panose="02020603050405020304" pitchFamily="18" charset="0"/>
              </a:rPr>
              <a:t>„Z jejich 200 válečných vozů jsem vytvořil jednotku svého královského vojska.“</a:t>
            </a:r>
          </a:p>
        </p:txBody>
      </p:sp>
    </p:spTree>
    <p:extLst>
      <p:ext uri="{BB962C8B-B14F-4D97-AF65-F5344CB8AC3E}">
        <p14:creationId xmlns:p14="http://schemas.microsoft.com/office/powerpoint/2010/main" val="1824133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A91D6A-24CF-447E-932A-309112921FF9}"/>
              </a:ext>
            </a:extLst>
          </p:cNvPr>
          <p:cNvSpPr>
            <a:spLocks noGrp="1"/>
          </p:cNvSpPr>
          <p:nvPr>
            <p:ph idx="1"/>
          </p:nvPr>
        </p:nvSpPr>
        <p:spPr>
          <a:xfrm>
            <a:off x="838200" y="1253331"/>
            <a:ext cx="10515600" cy="4351338"/>
          </a:xfrm>
        </p:spPr>
        <p:txBody>
          <a:bodyPr/>
          <a:lstStyle/>
          <a:p>
            <a:r>
              <a:rPr lang="cs-CZ" sz="2600" dirty="0">
                <a:latin typeface="Times New Roman" panose="02020603050405020304" pitchFamily="18" charset="0"/>
                <a:cs typeface="Times New Roman" panose="02020603050405020304" pitchFamily="18" charset="0"/>
              </a:rPr>
              <a:t>Porovnání obou pramenů:</a:t>
            </a:r>
          </a:p>
          <a:p>
            <a:pPr lvl="1"/>
            <a:r>
              <a:rPr lang="cs-CZ" sz="2200" dirty="0">
                <a:latin typeface="Times New Roman" panose="02020603050405020304" pitchFamily="18" charset="0"/>
                <a:cs typeface="Times New Roman" panose="02020603050405020304" pitchFamily="18" charset="0"/>
              </a:rPr>
              <a:t>Bible připisuje Jóšafatovi celých 1 060 000 vojáků</a:t>
            </a:r>
          </a:p>
          <a:p>
            <a:pPr lvl="2"/>
            <a:r>
              <a:rPr lang="cs-CZ" sz="1800" dirty="0">
                <a:latin typeface="Times New Roman" panose="02020603050405020304" pitchFamily="18" charset="0"/>
                <a:cs typeface="Times New Roman" panose="02020603050405020304" pitchFamily="18" charset="0"/>
              </a:rPr>
              <a:t>starozákonní tradice oslavuje vládu krále Jóšafata</a:t>
            </a:r>
          </a:p>
          <a:p>
            <a:pPr marL="914400" lvl="2" indent="0">
              <a:buNone/>
            </a:pPr>
            <a:endParaRPr lang="cs-CZ" sz="1800" dirty="0">
              <a:latin typeface="Times New Roman" panose="02020603050405020304" pitchFamily="18" charset="0"/>
              <a:cs typeface="Times New Roman" panose="02020603050405020304" pitchFamily="18" charset="0"/>
            </a:endParaRPr>
          </a:p>
          <a:p>
            <a:pPr lvl="1"/>
            <a:r>
              <a:rPr lang="cs-CZ" sz="2200" dirty="0">
                <a:latin typeface="Times New Roman" panose="02020603050405020304" pitchFamily="18" charset="0"/>
                <a:cs typeface="Times New Roman" panose="02020603050405020304" pitchFamily="18" charset="0"/>
              </a:rPr>
              <a:t>Stéla z </a:t>
            </a:r>
            <a:r>
              <a:rPr lang="cs-CZ" sz="2200" dirty="0" err="1">
                <a:latin typeface="Times New Roman" panose="02020603050405020304" pitchFamily="18" charset="0"/>
                <a:cs typeface="Times New Roman" panose="02020603050405020304" pitchFamily="18" charset="0"/>
              </a:rPr>
              <a:t>Kurchu</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Achabovi</a:t>
            </a:r>
            <a:r>
              <a:rPr lang="cs-CZ" sz="2200" dirty="0">
                <a:latin typeface="Times New Roman" panose="02020603050405020304" pitchFamily="18" charset="0"/>
                <a:cs typeface="Times New Roman" panose="02020603050405020304" pitchFamily="18" charset="0"/>
              </a:rPr>
              <a:t> jen 10000 pěších vojáků a 2000 válečných vozů</a:t>
            </a:r>
          </a:p>
          <a:p>
            <a:pPr lvl="2"/>
            <a:r>
              <a:rPr lang="cs-CZ" sz="1800" dirty="0">
                <a:latin typeface="Times New Roman" panose="02020603050405020304" pitchFamily="18" charset="0"/>
                <a:cs typeface="Times New Roman" panose="02020603050405020304" pitchFamily="18" charset="0"/>
              </a:rPr>
              <a:t>stéla z </a:t>
            </a:r>
            <a:r>
              <a:rPr lang="cs-CZ" sz="1800" dirty="0" err="1">
                <a:latin typeface="Times New Roman" panose="02020603050405020304" pitchFamily="18" charset="0"/>
                <a:cs typeface="Times New Roman" panose="02020603050405020304" pitchFamily="18" charset="0"/>
              </a:rPr>
              <a:t>Kurchu</a:t>
            </a:r>
            <a:r>
              <a:rPr lang="cs-CZ" sz="1800" dirty="0">
                <a:latin typeface="Times New Roman" panose="02020603050405020304" pitchFamily="18" charset="0"/>
                <a:cs typeface="Times New Roman" panose="02020603050405020304" pitchFamily="18" charset="0"/>
              </a:rPr>
              <a:t> poskytuje reálnější obraz o velikosti izraelského vojska. V souvislosti s vojskem se </a:t>
            </a:r>
          </a:p>
          <a:p>
            <a:pPr lvl="2"/>
            <a:r>
              <a:rPr lang="cs-CZ" sz="1800" dirty="0">
                <a:latin typeface="Times New Roman" panose="02020603050405020304" pitchFamily="18" charset="0"/>
                <a:cs typeface="Times New Roman" panose="02020603050405020304" pitchFamily="18" charset="0"/>
              </a:rPr>
              <a:t>Bible zmiňuje většinou jen o pěchotě, asyrský pramen hovoří také o válečných vozech, které byly v izraelské armádě mezi  9. – 8. st. př. n. l. typické</a:t>
            </a:r>
          </a:p>
          <a:p>
            <a:pPr lvl="2"/>
            <a:r>
              <a:rPr lang="cs-CZ" sz="1800" dirty="0" err="1">
                <a:latin typeface="Times New Roman" panose="02020603050405020304" pitchFamily="18" charset="0"/>
                <a:cs typeface="Times New Roman" panose="02020603050405020304" pitchFamily="18" charset="0"/>
              </a:rPr>
              <a:t>Achabovo</a:t>
            </a:r>
            <a:r>
              <a:rPr lang="cs-CZ" sz="1800" dirty="0">
                <a:latin typeface="Times New Roman" panose="02020603050405020304" pitchFamily="18" charset="0"/>
                <a:cs typeface="Times New Roman" panose="02020603050405020304" pitchFamily="18" charset="0"/>
              </a:rPr>
              <a:t> vojsko patřilo k jedněm z největších v celé koalici, což dosvědčuje velkou sílu a vážnost izraelského království za jeho vlády</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3194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141511A-DE53-4024-9105-316ACBDE735D}"/>
              </a:ext>
            </a:extLst>
          </p:cNvPr>
          <p:cNvSpPr>
            <a:spLocks noGrp="1"/>
          </p:cNvSpPr>
          <p:nvPr>
            <p:ph idx="1"/>
          </p:nvPr>
        </p:nvSpPr>
        <p:spPr>
          <a:xfrm>
            <a:off x="838200" y="499730"/>
            <a:ext cx="10515600" cy="5677233"/>
          </a:xfrm>
        </p:spPr>
        <p:txBody>
          <a:bodyPr/>
          <a:lstStyle/>
          <a:p>
            <a:r>
              <a:rPr lang="cs-CZ" dirty="0">
                <a:latin typeface="Times New Roman" panose="02020603050405020304" pitchFamily="18" charset="0"/>
                <a:cs typeface="Times New Roman" panose="02020603050405020304" pitchFamily="18" charset="0"/>
              </a:rPr>
              <a:t>Velikost vojska izraelského krále </a:t>
            </a:r>
            <a:r>
              <a:rPr lang="cs-CZ" dirty="0" err="1">
                <a:latin typeface="Times New Roman" panose="02020603050405020304" pitchFamily="18" charset="0"/>
                <a:cs typeface="Times New Roman" panose="02020603050405020304" pitchFamily="18" charset="0"/>
              </a:rPr>
              <a:t>Jóachaza</a:t>
            </a:r>
            <a:r>
              <a:rPr lang="cs-CZ" dirty="0">
                <a:latin typeface="Times New Roman" panose="02020603050405020304" pitchFamily="18" charset="0"/>
                <a:cs typeface="Times New Roman" panose="02020603050405020304" pitchFamily="18" charset="0"/>
              </a:rPr>
              <a:t> (817-800). Po rozpadu </a:t>
            </a:r>
            <a:r>
              <a:rPr lang="cs-CZ" dirty="0" err="1">
                <a:latin typeface="Times New Roman" panose="02020603050405020304" pitchFamily="18" charset="0"/>
                <a:cs typeface="Times New Roman" panose="02020603050405020304" pitchFamily="18" charset="0"/>
              </a:rPr>
              <a:t>syropalestinské</a:t>
            </a:r>
            <a:r>
              <a:rPr lang="cs-CZ" dirty="0">
                <a:latin typeface="Times New Roman" panose="02020603050405020304" pitchFamily="18" charset="0"/>
                <a:cs typeface="Times New Roman" panose="02020603050405020304" pitchFamily="18" charset="0"/>
              </a:rPr>
              <a:t> koalice, z doby krále </a:t>
            </a:r>
            <a:r>
              <a:rPr lang="cs-CZ" dirty="0" err="1">
                <a:latin typeface="Times New Roman" panose="02020603050405020304" pitchFamily="18" charset="0"/>
                <a:cs typeface="Times New Roman" panose="02020603050405020304" pitchFamily="18" charset="0"/>
              </a:rPr>
              <a:t>Achaba</a:t>
            </a:r>
            <a:r>
              <a:rPr lang="cs-CZ" dirty="0">
                <a:latin typeface="Times New Roman" panose="02020603050405020304" pitchFamily="18" charset="0"/>
                <a:cs typeface="Times New Roman" panose="02020603050405020304" pitchFamily="18" charset="0"/>
              </a:rPr>
              <a:t>, se izraelské království muselo potýkat s opakovanými výboji damašského krále </a:t>
            </a:r>
            <a:r>
              <a:rPr lang="cs-CZ" dirty="0" err="1">
                <a:latin typeface="Times New Roman" panose="02020603050405020304" pitchFamily="18" charset="0"/>
                <a:cs typeface="Times New Roman" panose="02020603050405020304" pitchFamily="18" charset="0"/>
              </a:rPr>
              <a:t>Chazaela</a:t>
            </a:r>
            <a:r>
              <a:rPr lang="cs-CZ" dirty="0">
                <a:latin typeface="Times New Roman" panose="02020603050405020304" pitchFamily="18" charset="0"/>
                <a:cs typeface="Times New Roman" panose="02020603050405020304" pitchFamily="18" charset="0"/>
              </a:rPr>
              <a:t>, který omezil izraelskou vojenskou moc </a:t>
            </a:r>
          </a:p>
          <a:p>
            <a:pPr marL="0" indent="0">
              <a:buNone/>
            </a:pPr>
            <a:r>
              <a:rPr lang="cs-CZ" sz="2000" i="1" dirty="0">
                <a:latin typeface="Times New Roman" panose="02020603050405020304" pitchFamily="18" charset="0"/>
                <a:cs typeface="Times New Roman" panose="02020603050405020304" pitchFamily="18" charset="0"/>
              </a:rPr>
              <a:t>„Proto vzplanul Hospodin proti Izraeli hněvem. Vydal je po všechen ten čas do rukou aramejského krále </a:t>
            </a:r>
            <a:r>
              <a:rPr lang="cs-CZ" sz="2000" i="1" dirty="0" err="1">
                <a:latin typeface="Times New Roman" panose="02020603050405020304" pitchFamily="18" charset="0"/>
                <a:cs typeface="Times New Roman" panose="02020603050405020304" pitchFamily="18" charset="0"/>
              </a:rPr>
              <a:t>Chazaela</a:t>
            </a:r>
            <a:r>
              <a:rPr lang="cs-CZ" sz="2000" i="1" dirty="0">
                <a:latin typeface="Times New Roman" panose="02020603050405020304" pitchFamily="18" charset="0"/>
                <a:cs typeface="Times New Roman" panose="02020603050405020304" pitchFamily="18" charset="0"/>
              </a:rPr>
              <a:t> a do rukou Ben-</a:t>
            </a:r>
            <a:r>
              <a:rPr lang="cs-CZ" sz="2000" i="1" dirty="0" err="1">
                <a:latin typeface="Times New Roman" panose="02020603050405020304" pitchFamily="18" charset="0"/>
                <a:cs typeface="Times New Roman" panose="02020603050405020304" pitchFamily="18" charset="0"/>
              </a:rPr>
              <a:t>hadada</a:t>
            </a:r>
            <a:r>
              <a:rPr lang="cs-CZ" sz="2000" i="1" dirty="0">
                <a:latin typeface="Times New Roman" panose="02020603050405020304" pitchFamily="18" charset="0"/>
                <a:cs typeface="Times New Roman" panose="02020603050405020304" pitchFamily="18" charset="0"/>
              </a:rPr>
              <a:t>, Syna </a:t>
            </a:r>
            <a:r>
              <a:rPr lang="cs-CZ" sz="2000" i="1" dirty="0" err="1">
                <a:latin typeface="Times New Roman" panose="02020603050405020304" pitchFamily="18" charset="0"/>
                <a:cs typeface="Times New Roman" panose="02020603050405020304" pitchFamily="18" charset="0"/>
              </a:rPr>
              <a:t>Chazaelova</a:t>
            </a:r>
            <a:r>
              <a:rPr lang="cs-CZ" sz="2000" i="1" dirty="0">
                <a:latin typeface="Times New Roman" panose="02020603050405020304" pitchFamily="18" charset="0"/>
                <a:cs typeface="Times New Roman" panose="02020603050405020304" pitchFamily="18" charset="0"/>
              </a:rPr>
              <a:t>. </a:t>
            </a:r>
            <a:r>
              <a:rPr lang="cs-CZ" sz="2000" i="1" dirty="0" err="1">
                <a:latin typeface="Times New Roman" panose="02020603050405020304" pitchFamily="18" charset="0"/>
                <a:cs typeface="Times New Roman" panose="02020603050405020304" pitchFamily="18" charset="0"/>
              </a:rPr>
              <a:t>Jóachaz</a:t>
            </a:r>
            <a:r>
              <a:rPr lang="cs-CZ" sz="2000" i="1" dirty="0">
                <a:latin typeface="Times New Roman" panose="02020603050405020304" pitchFamily="18" charset="0"/>
                <a:cs typeface="Times New Roman" panose="02020603050405020304" pitchFamily="18" charset="0"/>
              </a:rPr>
              <a:t> však prosil Hospodina o shovívavost a Hospodin ho vyslyšel. Viděl totiž, jak je Izrael utlačován, že jej utlačuje král aramejský. Hospodin neponechal </a:t>
            </a:r>
            <a:r>
              <a:rPr lang="cs-CZ" sz="2000" i="1" dirty="0" err="1">
                <a:latin typeface="Times New Roman" panose="02020603050405020304" pitchFamily="18" charset="0"/>
                <a:cs typeface="Times New Roman" panose="02020603050405020304" pitchFamily="18" charset="0"/>
              </a:rPr>
              <a:t>Jóachazovi</a:t>
            </a:r>
            <a:r>
              <a:rPr lang="cs-CZ" sz="2000" i="1" dirty="0">
                <a:latin typeface="Times New Roman" panose="02020603050405020304" pitchFamily="18" charset="0"/>
                <a:cs typeface="Times New Roman" panose="02020603050405020304" pitchFamily="18" charset="0"/>
              </a:rPr>
              <a:t> z válečného lidu více než 50 jezdců a 10 vozů a 10 000 pěších. Aramejský král je totiž zničil tak, že byli jako prach při mlácení.“ 		</a:t>
            </a:r>
            <a:r>
              <a:rPr lang="cs-CZ" sz="2000" dirty="0">
                <a:latin typeface="Times New Roman" panose="02020603050405020304" pitchFamily="18" charset="0"/>
                <a:cs typeface="Times New Roman" panose="02020603050405020304" pitchFamily="18" charset="0"/>
              </a:rPr>
              <a:t>2Kr 13,3-7</a:t>
            </a:r>
          </a:p>
          <a:p>
            <a:pPr marL="0" indent="0">
              <a:buNone/>
            </a:pPr>
            <a:endParaRPr lang="cs-CZ" sz="2000" dirty="0">
              <a:latin typeface="Times New Roman" panose="02020603050405020304" pitchFamily="18" charset="0"/>
              <a:cs typeface="Times New Roman" panose="02020603050405020304" pitchFamily="18" charset="0"/>
            </a:endParaRPr>
          </a:p>
          <a:p>
            <a:pPr marL="0" indent="0">
              <a:buNone/>
            </a:pPr>
            <a:r>
              <a:rPr lang="cs-CZ" dirty="0">
                <a:latin typeface="Times New Roman" panose="02020603050405020304" pitchFamily="18" charset="0"/>
                <a:cs typeface="Times New Roman" panose="02020603050405020304" pitchFamily="18" charset="0"/>
              </a:rPr>
              <a:t>Údaje o počtu vojáků se skoro shodují s počty jaké uvádí stéla z </a:t>
            </a:r>
            <a:r>
              <a:rPr lang="cs-CZ" dirty="0" err="1">
                <a:latin typeface="Times New Roman" panose="02020603050405020304" pitchFamily="18" charset="0"/>
                <a:cs typeface="Times New Roman" panose="02020603050405020304" pitchFamily="18" charset="0"/>
              </a:rPr>
              <a:t>Kurchu</a:t>
            </a:r>
            <a:r>
              <a:rPr lang="cs-CZ"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91205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52F026-9CA6-1B54-13F5-D612B47E493A}"/>
              </a:ext>
            </a:extLst>
          </p:cNvPr>
          <p:cNvSpPr>
            <a:spLocks noGrp="1"/>
          </p:cNvSpPr>
          <p:nvPr>
            <p:ph type="title"/>
          </p:nvPr>
        </p:nvSpPr>
        <p:spPr>
          <a:xfrm>
            <a:off x="876694" y="741391"/>
            <a:ext cx="4503518" cy="1616203"/>
          </a:xfrm>
        </p:spPr>
        <p:txBody>
          <a:bodyPr anchor="b">
            <a:normAutofit/>
          </a:bodyPr>
          <a:lstStyle/>
          <a:p>
            <a:r>
              <a:rPr lang="cs-CZ" sz="3200" dirty="0">
                <a:latin typeface="Times New Roman" panose="02020603050405020304" pitchFamily="18" charset="0"/>
                <a:cs typeface="Times New Roman" panose="02020603050405020304" pitchFamily="18" charset="0"/>
              </a:rPr>
              <a:t>Prameny</a:t>
            </a:r>
          </a:p>
        </p:txBody>
      </p:sp>
      <p:sp>
        <p:nvSpPr>
          <p:cNvPr id="3" name="Zástupný obsah 2">
            <a:extLst>
              <a:ext uri="{FF2B5EF4-FFF2-40B4-BE49-F238E27FC236}">
                <a16:creationId xmlns:a16="http://schemas.microsoft.com/office/drawing/2014/main" id="{771A1772-C8D1-8DE5-B69F-04DA797FBF45}"/>
              </a:ext>
            </a:extLst>
          </p:cNvPr>
          <p:cNvSpPr>
            <a:spLocks noGrp="1"/>
          </p:cNvSpPr>
          <p:nvPr>
            <p:ph idx="1"/>
          </p:nvPr>
        </p:nvSpPr>
        <p:spPr>
          <a:xfrm>
            <a:off x="876692" y="2533476"/>
            <a:ext cx="4379632" cy="3447832"/>
          </a:xfrm>
        </p:spPr>
        <p:txBody>
          <a:bodyPr anchor="t">
            <a:normAutofit/>
          </a:bodyPr>
          <a:lstStyle/>
          <a:p>
            <a:r>
              <a:rPr lang="cs-CZ" sz="2000" dirty="0">
                <a:latin typeface="Times New Roman" panose="02020603050405020304" pitchFamily="18" charset="0"/>
                <a:cs typeface="Times New Roman" panose="02020603050405020304" pitchFamily="18" charset="0"/>
              </a:rPr>
              <a:t>Biblické (knihy Královské, Letopisy) X nebiblické (asyrské – </a:t>
            </a:r>
            <a:r>
              <a:rPr lang="cs-CZ" sz="2000" b="1" dirty="0">
                <a:latin typeface="Times New Roman" panose="02020603050405020304" pitchFamily="18" charset="0"/>
                <a:cs typeface="Times New Roman" panose="02020603050405020304" pitchFamily="18" charset="0"/>
              </a:rPr>
              <a:t>stéla z </a:t>
            </a:r>
            <a:r>
              <a:rPr lang="cs-CZ" sz="2000" b="1">
                <a:latin typeface="Times New Roman" panose="02020603050405020304" pitchFamily="18" charset="0"/>
                <a:cs typeface="Times New Roman" panose="02020603050405020304" pitchFamily="18" charset="0"/>
              </a:rPr>
              <a:t>Kurchu</a:t>
            </a:r>
            <a:r>
              <a:rPr lang="cs-CZ" sz="2000" dirty="0">
                <a:latin typeface="Times New Roman" panose="02020603050405020304" pitchFamily="18" charset="0"/>
                <a:cs typeface="Times New Roman" panose="02020603050405020304" pitchFamily="18" charset="0"/>
              </a:rPr>
              <a:t>, </a:t>
            </a:r>
            <a:r>
              <a:rPr lang="cs-CZ" sz="2000" b="1">
                <a:latin typeface="Times New Roman" panose="02020603050405020304" pitchFamily="18" charset="0"/>
                <a:cs typeface="Times New Roman" panose="02020603050405020304" pitchFamily="18" charset="0"/>
              </a:rPr>
              <a:t>Taylorův</a:t>
            </a:r>
            <a:r>
              <a:rPr lang="cs-CZ" sz="2000" b="1" dirty="0">
                <a:latin typeface="Times New Roman" panose="02020603050405020304" pitchFamily="18" charset="0"/>
                <a:cs typeface="Times New Roman" panose="02020603050405020304" pitchFamily="18" charset="0"/>
              </a:rPr>
              <a:t> hranol</a:t>
            </a:r>
            <a:r>
              <a:rPr lang="cs-CZ" sz="2000" dirty="0">
                <a:latin typeface="Times New Roman" panose="02020603050405020304" pitchFamily="18" charset="0"/>
                <a:cs typeface="Times New Roman" panose="02020603050405020304" pitchFamily="18" charset="0"/>
              </a:rPr>
              <a:t>, aramejské – </a:t>
            </a:r>
            <a:r>
              <a:rPr lang="cs-CZ" sz="2000" b="1" dirty="0">
                <a:latin typeface="Times New Roman" panose="02020603050405020304" pitchFamily="18" charset="0"/>
                <a:cs typeface="Times New Roman" panose="02020603050405020304" pitchFamily="18" charset="0"/>
              </a:rPr>
              <a:t>stéla z Tel Danu </a:t>
            </a:r>
            <a:r>
              <a:rPr lang="cs-CZ" sz="2000" dirty="0">
                <a:latin typeface="Times New Roman" panose="02020603050405020304" pitchFamily="18" charset="0"/>
                <a:cs typeface="Times New Roman" panose="02020603050405020304" pitchFamily="18" charset="0"/>
              </a:rPr>
              <a:t>, </a:t>
            </a:r>
            <a:r>
              <a:rPr lang="cs-CZ" sz="2000">
                <a:latin typeface="Times New Roman" panose="02020603050405020304" pitchFamily="18" charset="0"/>
                <a:cs typeface="Times New Roman" panose="02020603050405020304" pitchFamily="18" charset="0"/>
              </a:rPr>
              <a:t>moabské</a:t>
            </a:r>
            <a:r>
              <a:rPr lang="cs-CZ" sz="2000" dirty="0">
                <a:latin typeface="Times New Roman" panose="02020603050405020304" pitchFamily="18" charset="0"/>
                <a:cs typeface="Times New Roman" panose="02020603050405020304" pitchFamily="18" charset="0"/>
              </a:rPr>
              <a:t> – </a:t>
            </a:r>
            <a:r>
              <a:rPr lang="cs-CZ" sz="2000" b="1">
                <a:latin typeface="Times New Roman" panose="02020603050405020304" pitchFamily="18" charset="0"/>
                <a:cs typeface="Times New Roman" panose="02020603050405020304" pitchFamily="18" charset="0"/>
              </a:rPr>
              <a:t>Mešova</a:t>
            </a:r>
            <a:r>
              <a:rPr lang="cs-CZ" sz="2000" b="1" dirty="0">
                <a:latin typeface="Times New Roman" panose="02020603050405020304" pitchFamily="18" charset="0"/>
                <a:cs typeface="Times New Roman" panose="02020603050405020304" pitchFamily="18" charset="0"/>
              </a:rPr>
              <a:t> stéla</a:t>
            </a:r>
            <a:r>
              <a:rPr lang="cs-CZ" sz="2000" dirty="0">
                <a:latin typeface="Times New Roman" panose="02020603050405020304" pitchFamily="18" charset="0"/>
                <a:cs typeface="Times New Roman" panose="02020603050405020304" pitchFamily="18" charset="0"/>
              </a:rPr>
              <a:t>)</a:t>
            </a:r>
          </a:p>
        </p:txBody>
      </p:sp>
      <p:pic>
        <p:nvPicPr>
          <p:cNvPr id="7" name="Obrázek 6" descr="Obsah obrázku žula, kov, interiér&#10;&#10;Popis byl vytvořen automaticky">
            <a:extLst>
              <a:ext uri="{FF2B5EF4-FFF2-40B4-BE49-F238E27FC236}">
                <a16:creationId xmlns:a16="http://schemas.microsoft.com/office/drawing/2014/main" id="{DEB19FBC-F950-D7DA-6AA6-01E6E78378CA}"/>
              </a:ext>
            </a:extLst>
          </p:cNvPr>
          <p:cNvPicPr>
            <a:picLocks noChangeAspect="1"/>
          </p:cNvPicPr>
          <p:nvPr/>
        </p:nvPicPr>
        <p:blipFill rotWithShape="1">
          <a:blip r:embed="rId2">
            <a:extLst>
              <a:ext uri="{28A0092B-C50C-407E-A947-70E740481C1C}">
                <a14:useLocalDpi xmlns:a14="http://schemas.microsoft.com/office/drawing/2010/main" val="0"/>
              </a:ext>
            </a:extLst>
          </a:blip>
          <a:srcRect t="5248" r="-5" b="29723"/>
          <a:stretch/>
        </p:blipFill>
        <p:spPr>
          <a:xfrm>
            <a:off x="6125494" y="904875"/>
            <a:ext cx="2470205" cy="2490349"/>
          </a:xfrm>
          <a:prstGeom prst="rect">
            <a:avLst/>
          </a:prstGeom>
        </p:spPr>
      </p:pic>
      <p:pic>
        <p:nvPicPr>
          <p:cNvPr id="9" name="Obrázek 8" descr="Obsah obrázku stavební materiál, budova, Magmatická hornina, kámen&#10;&#10;Popis byl vytvořen automaticky">
            <a:extLst>
              <a:ext uri="{FF2B5EF4-FFF2-40B4-BE49-F238E27FC236}">
                <a16:creationId xmlns:a16="http://schemas.microsoft.com/office/drawing/2014/main" id="{40A38E03-B7A0-E7C9-6C2E-019D24B1896E}"/>
              </a:ext>
            </a:extLst>
          </p:cNvPr>
          <p:cNvPicPr>
            <a:picLocks noChangeAspect="1"/>
          </p:cNvPicPr>
          <p:nvPr/>
        </p:nvPicPr>
        <p:blipFill rotWithShape="1">
          <a:blip r:embed="rId3">
            <a:extLst>
              <a:ext uri="{28A0092B-C50C-407E-A947-70E740481C1C}">
                <a14:useLocalDpi xmlns:a14="http://schemas.microsoft.com/office/drawing/2010/main" val="0"/>
              </a:ext>
            </a:extLst>
          </a:blip>
          <a:srcRect l="2625" r="1141"/>
          <a:stretch/>
        </p:blipFill>
        <p:spPr>
          <a:xfrm>
            <a:off x="8673328" y="904875"/>
            <a:ext cx="2477075" cy="2490349"/>
          </a:xfrm>
          <a:prstGeom prst="rect">
            <a:avLst/>
          </a:prstGeom>
        </p:spPr>
      </p:pic>
      <p:pic>
        <p:nvPicPr>
          <p:cNvPr id="5" name="Obrázek 4" descr="Obsah obrázku muzeum, kniha, umění, Artefakt&#10;&#10;Popis byl vytvořen automaticky">
            <a:extLst>
              <a:ext uri="{FF2B5EF4-FFF2-40B4-BE49-F238E27FC236}">
                <a16:creationId xmlns:a16="http://schemas.microsoft.com/office/drawing/2014/main" id="{B3074FBE-28F7-3AF8-C6A4-041AF22F2A85}"/>
              </a:ext>
            </a:extLst>
          </p:cNvPr>
          <p:cNvPicPr>
            <a:picLocks noChangeAspect="1"/>
          </p:cNvPicPr>
          <p:nvPr/>
        </p:nvPicPr>
        <p:blipFill rotWithShape="1">
          <a:blip r:embed="rId4">
            <a:extLst>
              <a:ext uri="{28A0092B-C50C-407E-A947-70E740481C1C}">
                <a14:useLocalDpi xmlns:a14="http://schemas.microsoft.com/office/drawing/2010/main" val="0"/>
              </a:ext>
            </a:extLst>
          </a:blip>
          <a:srcRect t="21609" r="-3" b="29808"/>
          <a:stretch/>
        </p:blipFill>
        <p:spPr>
          <a:xfrm>
            <a:off x="6118625" y="3470419"/>
            <a:ext cx="2477075" cy="2507079"/>
          </a:xfrm>
          <a:prstGeom prst="rect">
            <a:avLst/>
          </a:prstGeom>
        </p:spPr>
      </p:pic>
      <p:pic>
        <p:nvPicPr>
          <p:cNvPr id="11" name="Obrázek 10" descr="Obsah obrázku Artefakt, Historie, Stéla, Dávná historie&#10;&#10;Popis byl vytvořen automaticky">
            <a:extLst>
              <a:ext uri="{FF2B5EF4-FFF2-40B4-BE49-F238E27FC236}">
                <a16:creationId xmlns:a16="http://schemas.microsoft.com/office/drawing/2014/main" id="{7C1F7517-4825-B6F9-32FA-D5D91AECA62A}"/>
              </a:ext>
            </a:extLst>
          </p:cNvPr>
          <p:cNvPicPr>
            <a:picLocks noChangeAspect="1"/>
          </p:cNvPicPr>
          <p:nvPr/>
        </p:nvPicPr>
        <p:blipFill rotWithShape="1">
          <a:blip r:embed="rId5">
            <a:extLst>
              <a:ext uri="{28A0092B-C50C-407E-A947-70E740481C1C}">
                <a14:useLocalDpi xmlns:a14="http://schemas.microsoft.com/office/drawing/2010/main" val="0"/>
              </a:ext>
            </a:extLst>
          </a:blip>
          <a:srcRect t="19628" r="-2" b="34654"/>
          <a:stretch/>
        </p:blipFill>
        <p:spPr>
          <a:xfrm>
            <a:off x="8673329" y="3470419"/>
            <a:ext cx="2477075" cy="2507078"/>
          </a:xfrm>
          <a:prstGeom prst="rect">
            <a:avLst/>
          </a:prstGeom>
        </p:spPr>
      </p:pic>
      <p:grpSp>
        <p:nvGrpSpPr>
          <p:cNvPr id="28" name="Group 27">
            <a:extLst>
              <a:ext uri="{FF2B5EF4-FFF2-40B4-BE49-F238E27FC236}">
                <a16:creationId xmlns:a16="http://schemas.microsoft.com/office/drawing/2014/main" id="{F353E4C9-91CB-B3CB-4315-EE03EF8523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29" name="Rectangle 28">
              <a:extLst>
                <a:ext uri="{FF2B5EF4-FFF2-40B4-BE49-F238E27FC236}">
                  <a16:creationId xmlns:a16="http://schemas.microsoft.com/office/drawing/2014/main" id="{86994612-18AC-5B16-0902-B2D920E72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0330283-6A91-C4CD-BBC4-B4F88944D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34000">
                  <a:schemeClr val="accent5">
                    <a:alpha val="0"/>
                  </a:schemeClr>
                </a:gs>
                <a:gs pos="100000">
                  <a:schemeClr val="accent5">
                    <a:lumMod val="60000"/>
                    <a:lumOff val="40000"/>
                    <a:alpha val="73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46061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2937883-E9CC-4701-9512-445F371FD2E8}"/>
              </a:ext>
            </a:extLst>
          </p:cNvPr>
          <p:cNvSpPr>
            <a:spLocks noGrp="1"/>
          </p:cNvSpPr>
          <p:nvPr>
            <p:ph idx="1"/>
          </p:nvPr>
        </p:nvSpPr>
        <p:spPr>
          <a:xfrm>
            <a:off x="838200" y="489098"/>
            <a:ext cx="10515600" cy="5687865"/>
          </a:xfrm>
        </p:spPr>
        <p:txBody>
          <a:bodyPr>
            <a:normAutofit/>
          </a:bodyPr>
          <a:lstStyle/>
          <a:p>
            <a:r>
              <a:rPr lang="cs-CZ" dirty="0">
                <a:latin typeface="Times New Roman" panose="02020603050405020304" pitchFamily="18" charset="0"/>
                <a:cs typeface="Times New Roman" panose="02020603050405020304" pitchFamily="18" charset="0"/>
              </a:rPr>
              <a:t>Starý zákon se nesnažil zachytit přesné údaje o velikosti izraelského a judského vojska</a:t>
            </a:r>
          </a:p>
          <a:p>
            <a:r>
              <a:rPr lang="cs-CZ" dirty="0">
                <a:latin typeface="Times New Roman" panose="02020603050405020304" pitchFamily="18" charset="0"/>
                <a:cs typeface="Times New Roman" panose="02020603050405020304" pitchFamily="18" charset="0"/>
              </a:rPr>
              <a:t>Účelem bylo spíše vyzdvihnout význam a velikost obou království a jednotlivých králů v průběhu dějin</a:t>
            </a:r>
          </a:p>
          <a:p>
            <a:r>
              <a:rPr lang="cs-CZ" dirty="0">
                <a:latin typeface="Times New Roman" panose="02020603050405020304" pitchFamily="18" charset="0"/>
                <a:cs typeface="Times New Roman" panose="02020603050405020304" pitchFamily="18" charset="0"/>
              </a:rPr>
              <a:t>I početně slabší vojsko, dokázalo s Hospodinovou pomocí přemoci silnější nepřátele</a:t>
            </a:r>
          </a:p>
          <a:p>
            <a:r>
              <a:rPr lang="cs-CZ" dirty="0">
                <a:latin typeface="Times New Roman" panose="02020603050405020304" pitchFamily="18" charset="0"/>
                <a:cs typeface="Times New Roman" panose="02020603050405020304" pitchFamily="18" charset="0"/>
              </a:rPr>
              <a:t>Relevantnější číselné údaje jsou z asyrských pramenů</a:t>
            </a:r>
          </a:p>
          <a:p>
            <a:r>
              <a:rPr lang="cs-CZ" dirty="0">
                <a:latin typeface="Times New Roman" panose="02020603050405020304" pitchFamily="18" charset="0"/>
                <a:cs typeface="Times New Roman" panose="02020603050405020304" pitchFamily="18" charset="0"/>
              </a:rPr>
              <a:t>Podle hrubých odhadů o počtu obyvatel žilo ve „spojeném království“ v 10 st. př. n. l. zhruba </a:t>
            </a:r>
            <a:r>
              <a:rPr lang="cs-CZ" b="1" dirty="0">
                <a:latin typeface="Times New Roman" panose="02020603050405020304" pitchFamily="18" charset="0"/>
                <a:cs typeface="Times New Roman" panose="02020603050405020304" pitchFamily="18" charset="0"/>
              </a:rPr>
              <a:t>45 000 obyvatel </a:t>
            </a:r>
            <a:r>
              <a:rPr lang="cs-CZ" dirty="0">
                <a:latin typeface="Times New Roman" panose="02020603050405020304" pitchFamily="18" charset="0"/>
                <a:cs typeface="Times New Roman" panose="02020603050405020304" pitchFamily="18" charset="0"/>
              </a:rPr>
              <a:t>a jejich sídla byla převážně v hornatých částech Palestiny. Pro 8 st. př. n. l. se odhaduje, že v severním izraelském království mohlo žít až </a:t>
            </a:r>
            <a:r>
              <a:rPr lang="cs-CZ" b="1" dirty="0">
                <a:latin typeface="Times New Roman" panose="02020603050405020304" pitchFamily="18" charset="0"/>
                <a:cs typeface="Times New Roman" panose="02020603050405020304" pitchFamily="18" charset="0"/>
              </a:rPr>
              <a:t>350 000 obyvatel</a:t>
            </a:r>
            <a:r>
              <a:rPr lang="cs-CZ" dirty="0">
                <a:latin typeface="Times New Roman" panose="02020603050405020304" pitchFamily="18" charset="0"/>
                <a:cs typeface="Times New Roman" panose="02020603050405020304" pitchFamily="18" charset="0"/>
              </a:rPr>
              <a:t>, zatímco na jihu v Judsku jen okolo </a:t>
            </a:r>
            <a:r>
              <a:rPr lang="cs-CZ" b="1" dirty="0">
                <a:latin typeface="Times New Roman" panose="02020603050405020304" pitchFamily="18" charset="0"/>
                <a:cs typeface="Times New Roman" panose="02020603050405020304" pitchFamily="18" charset="0"/>
              </a:rPr>
              <a:t>100 000 obyvatel</a:t>
            </a:r>
          </a:p>
        </p:txBody>
      </p:sp>
    </p:spTree>
    <p:extLst>
      <p:ext uri="{BB962C8B-B14F-4D97-AF65-F5344CB8AC3E}">
        <p14:creationId xmlns:p14="http://schemas.microsoft.com/office/powerpoint/2010/main" val="971330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A1E15C-2473-4313-947F-68416E729C67}"/>
              </a:ext>
            </a:extLst>
          </p:cNvPr>
          <p:cNvSpPr>
            <a:spLocks noGrp="1"/>
          </p:cNvSpPr>
          <p:nvPr>
            <p:ph type="ctrTitle"/>
          </p:nvPr>
        </p:nvSpPr>
        <p:spPr/>
        <p:txBody>
          <a:bodyPr>
            <a:normAutofit/>
          </a:bodyPr>
          <a:lstStyle/>
          <a:p>
            <a:r>
              <a:rPr lang="cs-CZ" sz="4800" dirty="0">
                <a:latin typeface="Times New Roman" panose="02020603050405020304" pitchFamily="18" charset="0"/>
                <a:cs typeface="Times New Roman" panose="02020603050405020304" pitchFamily="18" charset="0"/>
              </a:rPr>
              <a:t>Válečná tažení do </a:t>
            </a:r>
            <a:r>
              <a:rPr lang="cs-CZ" sz="4800" dirty="0" err="1">
                <a:latin typeface="Times New Roman" panose="02020603050405020304" pitchFamily="18" charset="0"/>
                <a:cs typeface="Times New Roman" panose="02020603050405020304" pitchFamily="18" charset="0"/>
              </a:rPr>
              <a:t>Syropalestiny</a:t>
            </a:r>
            <a:endParaRPr lang="cs-CZ"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6349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F7DAE8-B2FD-493E-8B9A-57E67C6A0F4E}"/>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Tažení </a:t>
            </a:r>
            <a:r>
              <a:rPr lang="cs-CZ" dirty="0" err="1">
                <a:latin typeface="Times New Roman" panose="02020603050405020304" pitchFamily="18" charset="0"/>
                <a:cs typeface="Times New Roman" panose="02020603050405020304" pitchFamily="18" charset="0"/>
              </a:rPr>
              <a:t>Salmanassara</a:t>
            </a:r>
            <a:r>
              <a:rPr lang="cs-CZ" dirty="0">
                <a:latin typeface="Times New Roman" panose="02020603050405020304" pitchFamily="18" charset="0"/>
                <a:cs typeface="Times New Roman" panose="02020603050405020304" pitchFamily="18" charset="0"/>
              </a:rPr>
              <a:t> III.</a:t>
            </a:r>
          </a:p>
        </p:txBody>
      </p:sp>
      <p:sp>
        <p:nvSpPr>
          <p:cNvPr id="3" name="Zástupný obsah 2">
            <a:extLst>
              <a:ext uri="{FF2B5EF4-FFF2-40B4-BE49-F238E27FC236}">
                <a16:creationId xmlns:a16="http://schemas.microsoft.com/office/drawing/2014/main" id="{5359CABC-8F47-472E-A94F-7707C856BD6E}"/>
              </a:ext>
            </a:extLst>
          </p:cNvPr>
          <p:cNvSpPr>
            <a:spLocks noGrp="1"/>
          </p:cNvSpPr>
          <p:nvPr>
            <p:ph idx="1"/>
          </p:nvPr>
        </p:nvSpPr>
        <p:spPr/>
        <p:txBody>
          <a:bodyPr>
            <a:normAutofit/>
          </a:bodyPr>
          <a:lstStyle/>
          <a:p>
            <a:r>
              <a:rPr lang="cs-CZ" sz="2400" dirty="0">
                <a:latin typeface="Times New Roman" panose="02020603050405020304" pitchFamily="18" charset="0"/>
                <a:cs typeface="Times New Roman" panose="02020603050405020304" pitchFamily="18" charset="0"/>
              </a:rPr>
              <a:t>V dobyvačné politice </a:t>
            </a:r>
            <a:r>
              <a:rPr lang="cs-CZ" sz="2400" dirty="0" err="1">
                <a:latin typeface="Times New Roman" panose="02020603050405020304" pitchFamily="18" charset="0"/>
                <a:cs typeface="Times New Roman" panose="02020603050405020304" pitchFamily="18" charset="0"/>
              </a:rPr>
              <a:t>Aššurnasirpala</a:t>
            </a:r>
            <a:r>
              <a:rPr lang="cs-CZ" sz="2400" dirty="0">
                <a:latin typeface="Times New Roman" panose="02020603050405020304" pitchFamily="18" charset="0"/>
                <a:cs typeface="Times New Roman" panose="02020603050405020304" pitchFamily="18" charset="0"/>
              </a:rPr>
              <a:t> II (883-859) pokračoval také jeho syn  </a:t>
            </a:r>
            <a:r>
              <a:rPr lang="cs-CZ" sz="2400" dirty="0" err="1">
                <a:latin typeface="Times New Roman" panose="02020603050405020304" pitchFamily="18" charset="0"/>
                <a:cs typeface="Times New Roman" panose="02020603050405020304" pitchFamily="18" charset="0"/>
              </a:rPr>
              <a:t>Salmanassara</a:t>
            </a:r>
            <a:r>
              <a:rPr lang="cs-CZ" sz="2400" dirty="0">
                <a:latin typeface="Times New Roman" panose="02020603050405020304" pitchFamily="18" charset="0"/>
                <a:cs typeface="Times New Roman" panose="02020603050405020304" pitchFamily="18" charset="0"/>
              </a:rPr>
              <a:t> III. (859-824). V šestém roce své vlády, </a:t>
            </a:r>
            <a:r>
              <a:rPr lang="cs-CZ" sz="2400" b="1" dirty="0">
                <a:latin typeface="Times New Roman" panose="02020603050405020304" pitchFamily="18" charset="0"/>
                <a:cs typeface="Times New Roman" panose="02020603050405020304" pitchFamily="18" charset="0"/>
              </a:rPr>
              <a:t>roku 853 př. n. l. </a:t>
            </a:r>
            <a:r>
              <a:rPr lang="cs-CZ" sz="2400" dirty="0">
                <a:latin typeface="Times New Roman" panose="02020603050405020304" pitchFamily="18" charset="0"/>
                <a:cs typeface="Times New Roman" panose="02020603050405020304" pitchFamily="18" charset="0"/>
              </a:rPr>
              <a:t>se vydal na vojenské tažení směrem na západ do oblasti </a:t>
            </a:r>
            <a:r>
              <a:rPr lang="cs-CZ" sz="2400" dirty="0" err="1">
                <a:latin typeface="Times New Roman" panose="02020603050405020304" pitchFamily="18" charset="0"/>
                <a:cs typeface="Times New Roman" panose="02020603050405020304" pitchFamily="18" charset="0"/>
              </a:rPr>
              <a:t>syropalaestiny</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Salmanassar</a:t>
            </a:r>
            <a:r>
              <a:rPr lang="cs-CZ" sz="2400" dirty="0">
                <a:latin typeface="Times New Roman" panose="02020603050405020304" pitchFamily="18" charset="0"/>
                <a:cs typeface="Times New Roman" panose="02020603050405020304" pitchFamily="18" charset="0"/>
              </a:rPr>
              <a:t> se bez problémů dostal do severní Sýrie, kde si podrobil některá království a vymohl si na nich tribut. Poté obrátil svou pozornost na jih. Zde narazil na </a:t>
            </a:r>
            <a:r>
              <a:rPr lang="cs-CZ" sz="2400" b="1" dirty="0">
                <a:latin typeface="Times New Roman" panose="02020603050405020304" pitchFamily="18" charset="0"/>
                <a:cs typeface="Times New Roman" panose="02020603050405020304" pitchFamily="18" charset="0"/>
              </a:rPr>
              <a:t>koalici 12 králů </a:t>
            </a:r>
            <a:r>
              <a:rPr lang="cs-CZ" sz="2400" dirty="0">
                <a:latin typeface="Times New Roman" panose="02020603050405020304" pitchFamily="18" charset="0"/>
                <a:cs typeface="Times New Roman" panose="02020603050405020304" pitchFamily="18" charset="0"/>
              </a:rPr>
              <a:t>vedenou damašským králem </a:t>
            </a:r>
            <a:r>
              <a:rPr lang="cs-CZ" sz="2400" dirty="0" err="1">
                <a:latin typeface="Times New Roman" panose="02020603050405020304" pitchFamily="18" charset="0"/>
                <a:cs typeface="Times New Roman" panose="02020603050405020304" pitchFamily="18" charset="0"/>
              </a:rPr>
              <a:t>Hadadeserou</a:t>
            </a:r>
            <a:r>
              <a:rPr lang="cs-CZ" sz="2400" dirty="0">
                <a:latin typeface="Times New Roman" panose="02020603050405020304" pitchFamily="18" charset="0"/>
                <a:cs typeface="Times New Roman" panose="02020603050405020304" pitchFamily="18" charset="0"/>
              </a:rPr>
              <a:t>, se kterou se střetl ve stejném roce u města </a:t>
            </a:r>
            <a:r>
              <a:rPr lang="cs-CZ" sz="2400" b="1" dirty="0" err="1">
                <a:latin typeface="Times New Roman" panose="02020603050405020304" pitchFamily="18" charset="0"/>
                <a:cs typeface="Times New Roman" panose="02020603050405020304" pitchFamily="18" charset="0"/>
              </a:rPr>
              <a:t>Karkar</a:t>
            </a:r>
            <a:r>
              <a:rPr lang="cs-CZ" sz="2400" dirty="0">
                <a:latin typeface="Times New Roman" panose="02020603050405020304" pitchFamily="18" charset="0"/>
                <a:cs typeface="Times New Roman" panose="02020603050405020304" pitchFamily="18" charset="0"/>
              </a:rPr>
              <a:t> na řece </a:t>
            </a:r>
            <a:r>
              <a:rPr lang="cs-CZ" sz="2400" dirty="0" err="1">
                <a:latin typeface="Times New Roman" panose="02020603050405020304" pitchFamily="18" charset="0"/>
                <a:cs typeface="Times New Roman" panose="02020603050405020304" pitchFamily="18" charset="0"/>
              </a:rPr>
              <a:t>Orontu</a:t>
            </a:r>
            <a:r>
              <a:rPr lang="cs-CZ" sz="2400" dirty="0">
                <a:latin typeface="Times New Roman" panose="02020603050405020304" pitchFamily="18" charset="0"/>
                <a:cs typeface="Times New Roman" panose="02020603050405020304" pitchFamily="18" charset="0"/>
              </a:rPr>
              <a:t>. O asyrském tažení se nám dochovaly informace na </a:t>
            </a:r>
            <a:r>
              <a:rPr lang="cs-CZ" sz="2400" b="1" dirty="0">
                <a:latin typeface="Times New Roman" panose="02020603050405020304" pitchFamily="18" charset="0"/>
                <a:cs typeface="Times New Roman" panose="02020603050405020304" pitchFamily="18" charset="0"/>
              </a:rPr>
              <a:t>stéle z </a:t>
            </a:r>
            <a:r>
              <a:rPr lang="cs-CZ" sz="2400" b="1" dirty="0" err="1">
                <a:latin typeface="Times New Roman" panose="02020603050405020304" pitchFamily="18" charset="0"/>
                <a:cs typeface="Times New Roman" panose="02020603050405020304" pitchFamily="18" charset="0"/>
              </a:rPr>
              <a:t>Kurchu</a:t>
            </a:r>
            <a:r>
              <a:rPr lang="cs-CZ" sz="2400" dirty="0">
                <a:latin typeface="Times New Roman" panose="02020603050405020304" pitchFamily="18" charset="0"/>
                <a:cs typeface="Times New Roman" panose="02020603050405020304" pitchFamily="18" charset="0"/>
              </a:rPr>
              <a:t>.</a:t>
            </a:r>
          </a:p>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5909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13DF2B-9167-4872-86FF-5269069F932C}"/>
              </a:ext>
            </a:extLst>
          </p:cNvPr>
          <p:cNvSpPr>
            <a:spLocks noGrp="1"/>
          </p:cNvSpPr>
          <p:nvPr>
            <p:ph idx="1"/>
          </p:nvPr>
        </p:nvSpPr>
        <p:spPr/>
        <p:txBody>
          <a:bodyPr>
            <a:normAutofit fontScale="77500" lnSpcReduction="20000"/>
          </a:bodyPr>
          <a:lstStyle/>
          <a:p>
            <a:r>
              <a:rPr lang="cs-CZ" sz="2800" i="1" dirty="0">
                <a:latin typeface="Times New Roman" panose="02020603050405020304" pitchFamily="18" charset="0"/>
                <a:cs typeface="Times New Roman" panose="02020603050405020304" pitchFamily="18" charset="0"/>
              </a:rPr>
              <a:t>„I vytáhl jsem z </a:t>
            </a:r>
            <a:r>
              <a:rPr lang="cs-CZ" sz="2800" i="1" dirty="0" err="1">
                <a:latin typeface="Times New Roman" panose="02020603050405020304" pitchFamily="18" charset="0"/>
                <a:cs typeface="Times New Roman" panose="02020603050405020304" pitchFamily="18" charset="0"/>
              </a:rPr>
              <a:t>Argany</a:t>
            </a:r>
            <a:r>
              <a:rPr lang="cs-CZ" sz="2800" i="1" dirty="0">
                <a:latin typeface="Times New Roman" panose="02020603050405020304" pitchFamily="18" charset="0"/>
                <a:cs typeface="Times New Roman" panose="02020603050405020304" pitchFamily="18" charset="0"/>
              </a:rPr>
              <a:t> a přiblížil se k (městu) </a:t>
            </a:r>
            <a:r>
              <a:rPr lang="cs-CZ" sz="2800" i="1" dirty="0" err="1">
                <a:latin typeface="Times New Roman" panose="02020603050405020304" pitchFamily="18" charset="0"/>
                <a:cs typeface="Times New Roman" panose="02020603050405020304" pitchFamily="18" charset="0"/>
              </a:rPr>
              <a:t>Karkar</a:t>
            </a:r>
            <a:r>
              <a:rPr lang="cs-CZ" sz="2800" i="1" dirty="0">
                <a:latin typeface="Times New Roman" panose="02020603050405020304" pitchFamily="18" charset="0"/>
                <a:cs typeface="Times New Roman" panose="02020603050405020304" pitchFamily="18" charset="0"/>
              </a:rPr>
              <a:t>. </a:t>
            </a:r>
            <a:r>
              <a:rPr lang="cs-CZ" sz="2800" i="1" dirty="0" err="1">
                <a:latin typeface="Times New Roman" panose="02020603050405020304" pitchFamily="18" charset="0"/>
                <a:cs typeface="Times New Roman" panose="02020603050405020304" pitchFamily="18" charset="0"/>
              </a:rPr>
              <a:t>Karkar</a:t>
            </a:r>
            <a:r>
              <a:rPr lang="cs-CZ" sz="2800" i="1" dirty="0">
                <a:latin typeface="Times New Roman" panose="02020603050405020304" pitchFamily="18" charset="0"/>
                <a:cs typeface="Times New Roman" panose="02020603050405020304" pitchFamily="18" charset="0"/>
              </a:rPr>
              <a:t>, jeho královské sídlo, jsem zničil, pobořil, sežehl ohněm. 1200 válečných vozů, 1200 jezdců, 20000 vojáků </a:t>
            </a:r>
            <a:r>
              <a:rPr lang="cs-CZ" sz="2800" i="1" dirty="0" err="1">
                <a:latin typeface="Times New Roman" panose="02020603050405020304" pitchFamily="18" charset="0"/>
                <a:cs typeface="Times New Roman" panose="02020603050405020304" pitchFamily="18" charset="0"/>
              </a:rPr>
              <a:t>Hadadesera</a:t>
            </a:r>
            <a:r>
              <a:rPr lang="cs-CZ" sz="2800" i="1" dirty="0">
                <a:latin typeface="Times New Roman" panose="02020603050405020304" pitchFamily="18" charset="0"/>
                <a:cs typeface="Times New Roman" panose="02020603050405020304" pitchFamily="18" charset="0"/>
              </a:rPr>
              <a:t> z Damašku; 700 válečných vozů, 700 jezdců, 10000 vojáků </a:t>
            </a:r>
            <a:r>
              <a:rPr lang="cs-CZ" sz="2800" i="1" dirty="0" err="1">
                <a:latin typeface="Times New Roman" panose="02020603050405020304" pitchFamily="18" charset="0"/>
                <a:cs typeface="Times New Roman" panose="02020603050405020304" pitchFamily="18" charset="0"/>
              </a:rPr>
              <a:t>Irchuleniho</a:t>
            </a:r>
            <a:r>
              <a:rPr lang="cs-CZ" sz="2800" i="1" dirty="0">
                <a:latin typeface="Times New Roman" panose="02020603050405020304" pitchFamily="18" charset="0"/>
                <a:cs typeface="Times New Roman" panose="02020603050405020304" pitchFamily="18" charset="0"/>
              </a:rPr>
              <a:t> z </a:t>
            </a:r>
            <a:r>
              <a:rPr lang="cs-CZ" sz="2800" i="1" dirty="0" err="1">
                <a:latin typeface="Times New Roman" panose="02020603050405020304" pitchFamily="18" charset="0"/>
                <a:cs typeface="Times New Roman" panose="02020603050405020304" pitchFamily="18" charset="0"/>
              </a:rPr>
              <a:t>Chamátu</a:t>
            </a:r>
            <a:r>
              <a:rPr lang="cs-CZ" sz="2800" i="1" dirty="0">
                <a:latin typeface="Times New Roman" panose="02020603050405020304" pitchFamily="18" charset="0"/>
                <a:cs typeface="Times New Roman" panose="02020603050405020304" pitchFamily="18" charset="0"/>
              </a:rPr>
              <a:t>; </a:t>
            </a:r>
            <a:r>
              <a:rPr lang="cs-CZ" sz="2800" b="1" i="1" dirty="0">
                <a:latin typeface="Times New Roman" panose="02020603050405020304" pitchFamily="18" charset="0"/>
                <a:cs typeface="Times New Roman" panose="02020603050405020304" pitchFamily="18" charset="0"/>
              </a:rPr>
              <a:t>2000 válečných vozů</a:t>
            </a:r>
            <a:r>
              <a:rPr lang="cs-CZ" sz="2800" i="1" dirty="0">
                <a:latin typeface="Times New Roman" panose="02020603050405020304" pitchFamily="18" charset="0"/>
                <a:cs typeface="Times New Roman" panose="02020603050405020304" pitchFamily="18" charset="0"/>
              </a:rPr>
              <a:t>, </a:t>
            </a:r>
            <a:r>
              <a:rPr lang="cs-CZ" sz="2800" b="1" i="1" dirty="0">
                <a:latin typeface="Times New Roman" panose="02020603050405020304" pitchFamily="18" charset="0"/>
                <a:cs typeface="Times New Roman" panose="02020603050405020304" pitchFamily="18" charset="0"/>
              </a:rPr>
              <a:t>10000 vojáků </a:t>
            </a:r>
            <a:r>
              <a:rPr lang="cs-CZ" sz="2800" b="1" i="1" dirty="0" err="1">
                <a:latin typeface="Times New Roman" panose="02020603050405020304" pitchFamily="18" charset="0"/>
                <a:cs typeface="Times New Roman" panose="02020603050405020304" pitchFamily="18" charset="0"/>
              </a:rPr>
              <a:t>Achaba</a:t>
            </a:r>
            <a:r>
              <a:rPr lang="cs-CZ" sz="2800" b="1" i="1" dirty="0">
                <a:latin typeface="Times New Roman" panose="02020603050405020304" pitchFamily="18" charset="0"/>
                <a:cs typeface="Times New Roman" panose="02020603050405020304" pitchFamily="18" charset="0"/>
              </a:rPr>
              <a:t> z Izraele</a:t>
            </a:r>
            <a:r>
              <a:rPr lang="cs-CZ" sz="2800" i="1" dirty="0">
                <a:latin typeface="Times New Roman" panose="02020603050405020304" pitchFamily="18" charset="0"/>
                <a:cs typeface="Times New Roman" panose="02020603050405020304" pitchFamily="18" charset="0"/>
              </a:rPr>
              <a:t>; 500 vojáků z </a:t>
            </a:r>
            <a:r>
              <a:rPr lang="cs-CZ" sz="2800" i="1" dirty="0" err="1">
                <a:latin typeface="Times New Roman" panose="02020603050405020304" pitchFamily="18" charset="0"/>
                <a:cs typeface="Times New Roman" panose="02020603050405020304" pitchFamily="18" charset="0"/>
              </a:rPr>
              <a:t>Byblu</a:t>
            </a:r>
            <a:r>
              <a:rPr lang="cs-CZ" sz="2800" i="1" dirty="0">
                <a:latin typeface="Times New Roman" panose="02020603050405020304" pitchFamily="18" charset="0"/>
                <a:cs typeface="Times New Roman" panose="02020603050405020304" pitchFamily="18" charset="0"/>
              </a:rPr>
              <a:t>; 1000 vojáků ze země </a:t>
            </a:r>
            <a:r>
              <a:rPr lang="cs-CZ" sz="2800" i="1" dirty="0" err="1">
                <a:latin typeface="Times New Roman" panose="02020603050405020304" pitchFamily="18" charset="0"/>
                <a:cs typeface="Times New Roman" panose="02020603050405020304" pitchFamily="18" charset="0"/>
              </a:rPr>
              <a:t>Musri</a:t>
            </a:r>
            <a:r>
              <a:rPr lang="cs-CZ" sz="2800" i="1" dirty="0">
                <a:latin typeface="Times New Roman" panose="02020603050405020304" pitchFamily="18" charset="0"/>
                <a:cs typeface="Times New Roman" panose="02020603050405020304" pitchFamily="18" charset="0"/>
              </a:rPr>
              <a:t>; 10 válečných vozů 10000 vojáků ze země </a:t>
            </a:r>
            <a:r>
              <a:rPr lang="cs-CZ" sz="2800" i="1" dirty="0" err="1">
                <a:latin typeface="Times New Roman" panose="02020603050405020304" pitchFamily="18" charset="0"/>
                <a:cs typeface="Times New Roman" panose="02020603050405020304" pitchFamily="18" charset="0"/>
              </a:rPr>
              <a:t>Irkanata</a:t>
            </a:r>
            <a:r>
              <a:rPr lang="cs-CZ" sz="2800" i="1" dirty="0">
                <a:latin typeface="Times New Roman" panose="02020603050405020304" pitchFamily="18" charset="0"/>
                <a:cs typeface="Times New Roman" panose="02020603050405020304" pitchFamily="18" charset="0"/>
              </a:rPr>
              <a:t>; 200 vojáků </a:t>
            </a:r>
            <a:r>
              <a:rPr lang="cs-CZ" sz="2800" i="1" dirty="0" err="1">
                <a:latin typeface="Times New Roman" panose="02020603050405020304" pitchFamily="18" charset="0"/>
                <a:cs typeface="Times New Roman" panose="02020603050405020304" pitchFamily="18" charset="0"/>
              </a:rPr>
              <a:t>Matinu-ba´la</a:t>
            </a:r>
            <a:r>
              <a:rPr lang="cs-CZ" sz="2800" i="1" dirty="0">
                <a:latin typeface="Times New Roman" panose="02020603050405020304" pitchFamily="18" charset="0"/>
                <a:cs typeface="Times New Roman" panose="02020603050405020304" pitchFamily="18" charset="0"/>
              </a:rPr>
              <a:t> z </a:t>
            </a:r>
            <a:r>
              <a:rPr lang="cs-CZ" sz="2800" i="1" dirty="0" err="1">
                <a:latin typeface="Times New Roman" panose="02020603050405020304" pitchFamily="18" charset="0"/>
                <a:cs typeface="Times New Roman" panose="02020603050405020304" pitchFamily="18" charset="0"/>
              </a:rPr>
              <a:t>Arvadu</a:t>
            </a:r>
            <a:r>
              <a:rPr lang="cs-CZ" sz="2800" i="1" dirty="0">
                <a:latin typeface="Times New Roman" panose="02020603050405020304" pitchFamily="18" charset="0"/>
                <a:cs typeface="Times New Roman" panose="02020603050405020304" pitchFamily="18" charset="0"/>
              </a:rPr>
              <a:t>; 200 vojáků ze země </a:t>
            </a:r>
            <a:r>
              <a:rPr lang="cs-CZ" sz="2800" i="1" dirty="0" err="1">
                <a:latin typeface="Times New Roman" panose="02020603050405020304" pitchFamily="18" charset="0"/>
                <a:cs typeface="Times New Roman" panose="02020603050405020304" pitchFamily="18" charset="0"/>
              </a:rPr>
              <a:t>Usanata</a:t>
            </a:r>
            <a:r>
              <a:rPr lang="cs-CZ" sz="2800" i="1" dirty="0">
                <a:latin typeface="Times New Roman" panose="02020603050405020304" pitchFamily="18" charset="0"/>
                <a:cs typeface="Times New Roman" panose="02020603050405020304" pitchFamily="18" charset="0"/>
              </a:rPr>
              <a:t>; 30 válečných vozů, 10000 vojáků </a:t>
            </a:r>
            <a:r>
              <a:rPr lang="cs-CZ" sz="2800" i="1" dirty="0" err="1">
                <a:latin typeface="Times New Roman" panose="02020603050405020304" pitchFamily="18" charset="0"/>
                <a:cs typeface="Times New Roman" panose="02020603050405020304" pitchFamily="18" charset="0"/>
              </a:rPr>
              <a:t>Adunu-ba´laze</a:t>
            </a:r>
            <a:r>
              <a:rPr lang="cs-CZ" sz="2800" i="1" dirty="0">
                <a:latin typeface="Times New Roman" panose="02020603050405020304" pitchFamily="18" charset="0"/>
                <a:cs typeface="Times New Roman" panose="02020603050405020304" pitchFamily="18" charset="0"/>
              </a:rPr>
              <a:t> země </a:t>
            </a:r>
            <a:r>
              <a:rPr lang="cs-CZ" sz="2800" i="1" dirty="0" err="1">
                <a:latin typeface="Times New Roman" panose="02020603050405020304" pitchFamily="18" charset="0"/>
                <a:cs typeface="Times New Roman" panose="02020603050405020304" pitchFamily="18" charset="0"/>
              </a:rPr>
              <a:t>Šian</a:t>
            </a:r>
            <a:r>
              <a:rPr lang="cs-CZ" sz="2800" i="1" dirty="0">
                <a:latin typeface="Times New Roman" panose="02020603050405020304" pitchFamily="18" charset="0"/>
                <a:cs typeface="Times New Roman" panose="02020603050405020304" pitchFamily="18" charset="0"/>
              </a:rPr>
              <a:t>; 1000 velbloudů </a:t>
            </a:r>
            <a:r>
              <a:rPr lang="cs-CZ" sz="2800" i="1" dirty="0" err="1">
                <a:latin typeface="Times New Roman" panose="02020603050405020304" pitchFamily="18" charset="0"/>
                <a:cs typeface="Times New Roman" panose="02020603050405020304" pitchFamily="18" charset="0"/>
              </a:rPr>
              <a:t>Gindibu´a</a:t>
            </a:r>
            <a:r>
              <a:rPr lang="cs-CZ" sz="2800" i="1" dirty="0">
                <a:latin typeface="Times New Roman" panose="02020603050405020304" pitchFamily="18" charset="0"/>
                <a:cs typeface="Times New Roman" panose="02020603050405020304" pitchFamily="18" charset="0"/>
              </a:rPr>
              <a:t> z Arábie; …000 vojáků </a:t>
            </a:r>
            <a:r>
              <a:rPr lang="cs-CZ" sz="2800" i="1" dirty="0" err="1">
                <a:latin typeface="Times New Roman" panose="02020603050405020304" pitchFamily="18" charset="0"/>
                <a:cs typeface="Times New Roman" panose="02020603050405020304" pitchFamily="18" charset="0"/>
              </a:rPr>
              <a:t>Ba´sy</a:t>
            </a:r>
            <a:r>
              <a:rPr lang="cs-CZ" sz="2800" i="1" dirty="0">
                <a:latin typeface="Times New Roman" panose="02020603050405020304" pitchFamily="18" charset="0"/>
                <a:cs typeface="Times New Roman" panose="02020603050405020304" pitchFamily="18" charset="0"/>
              </a:rPr>
              <a:t>, syna </a:t>
            </a:r>
            <a:r>
              <a:rPr lang="cs-CZ" sz="2800" i="1" dirty="0" err="1">
                <a:latin typeface="Times New Roman" panose="02020603050405020304" pitchFamily="18" charset="0"/>
                <a:cs typeface="Times New Roman" panose="02020603050405020304" pitchFamily="18" charset="0"/>
              </a:rPr>
              <a:t>Ruchubovaz</a:t>
            </a:r>
            <a:r>
              <a:rPr lang="cs-CZ" sz="2800" i="1" dirty="0">
                <a:latin typeface="Times New Roman" panose="02020603050405020304" pitchFamily="18" charset="0"/>
                <a:cs typeface="Times New Roman" panose="02020603050405020304" pitchFamily="18" charset="0"/>
              </a:rPr>
              <a:t> </a:t>
            </a:r>
            <a:r>
              <a:rPr lang="cs-CZ" sz="2800" i="1" dirty="0" err="1">
                <a:latin typeface="Times New Roman" panose="02020603050405020304" pitchFamily="18" charset="0"/>
                <a:cs typeface="Times New Roman" panose="02020603050405020304" pitchFamily="18" charset="0"/>
              </a:rPr>
              <a:t>Amón</a:t>
            </a:r>
            <a:r>
              <a:rPr lang="cs-CZ" sz="2800" i="1" dirty="0">
                <a:latin typeface="Times New Roman" panose="02020603050405020304" pitchFamily="18" charset="0"/>
                <a:cs typeface="Times New Roman" panose="02020603050405020304" pitchFamily="18" charset="0"/>
              </a:rPr>
              <a:t>, těchto 12 králů si vzal na pomoc. Povstali proti mně k boji a válce. I bojoval jsem s nimi se vznešenou silou, jíž </a:t>
            </a:r>
            <a:r>
              <a:rPr lang="cs-CZ" sz="2800" i="1" dirty="0" err="1">
                <a:latin typeface="Times New Roman" panose="02020603050405020304" pitchFamily="18" charset="0"/>
                <a:cs typeface="Times New Roman" panose="02020603050405020304" pitchFamily="18" charset="0"/>
              </a:rPr>
              <a:t>Aššur</a:t>
            </a:r>
            <a:r>
              <a:rPr lang="cs-CZ" sz="2800" i="1" dirty="0">
                <a:latin typeface="Times New Roman" panose="02020603050405020304" pitchFamily="18" charset="0"/>
                <a:cs typeface="Times New Roman" panose="02020603050405020304" pitchFamily="18" charset="0"/>
              </a:rPr>
              <a:t>, pán, mne obdařil, a s mocnými zbraněmi, jež </a:t>
            </a:r>
            <a:r>
              <a:rPr lang="cs-CZ" sz="2800" i="1" dirty="0" err="1">
                <a:latin typeface="Times New Roman" panose="02020603050405020304" pitchFamily="18" charset="0"/>
                <a:cs typeface="Times New Roman" panose="02020603050405020304" pitchFamily="18" charset="0"/>
              </a:rPr>
              <a:t>Nergal</a:t>
            </a:r>
            <a:r>
              <a:rPr lang="cs-CZ" sz="2800" i="1" dirty="0">
                <a:latin typeface="Times New Roman" panose="02020603050405020304" pitchFamily="18" charset="0"/>
                <a:cs typeface="Times New Roman" panose="02020603050405020304" pitchFamily="18" charset="0"/>
              </a:rPr>
              <a:t>, můj vůdce, mi daroval. Věru, že jsem je rozdrtil </a:t>
            </a:r>
            <a:r>
              <a:rPr lang="cs-CZ" sz="2800" i="1" dirty="0" err="1">
                <a:latin typeface="Times New Roman" panose="02020603050405020304" pitchFamily="18" charset="0"/>
                <a:cs typeface="Times New Roman" panose="02020603050405020304" pitchFamily="18" charset="0"/>
              </a:rPr>
              <a:t>Karkaru</a:t>
            </a:r>
            <a:r>
              <a:rPr lang="cs-CZ" sz="2800" i="1" dirty="0">
                <a:latin typeface="Times New Roman" panose="02020603050405020304" pitchFamily="18" charset="0"/>
                <a:cs typeface="Times New Roman" panose="02020603050405020304" pitchFamily="18" charset="0"/>
              </a:rPr>
              <a:t> až po </a:t>
            </a:r>
            <a:r>
              <a:rPr lang="cs-CZ" sz="2800" i="1" dirty="0" err="1">
                <a:latin typeface="Times New Roman" panose="02020603050405020304" pitchFamily="18" charset="0"/>
                <a:cs typeface="Times New Roman" panose="02020603050405020304" pitchFamily="18" charset="0"/>
              </a:rPr>
              <a:t>Giltau</a:t>
            </a:r>
            <a:r>
              <a:rPr lang="cs-CZ" sz="2800" i="1" dirty="0">
                <a:latin typeface="Times New Roman" panose="02020603050405020304" pitchFamily="18" charset="0"/>
                <a:cs typeface="Times New Roman" panose="02020603050405020304" pitchFamily="18" charset="0"/>
              </a:rPr>
              <a:t>. 14000 bojovníků jejich jsem nechal pobít zbraněmi, jak </a:t>
            </a:r>
            <a:r>
              <a:rPr lang="cs-CZ" sz="2800" i="1" dirty="0" err="1">
                <a:latin typeface="Times New Roman" panose="02020603050405020304" pitchFamily="18" charset="0"/>
                <a:cs typeface="Times New Roman" panose="02020603050405020304" pitchFamily="18" charset="0"/>
              </a:rPr>
              <a:t>Adad</a:t>
            </a:r>
            <a:r>
              <a:rPr lang="cs-CZ" sz="2800" i="1" dirty="0">
                <a:latin typeface="Times New Roman" panose="02020603050405020304" pitchFamily="18" charset="0"/>
                <a:cs typeface="Times New Roman" panose="02020603050405020304" pitchFamily="18" charset="0"/>
              </a:rPr>
              <a:t> jsem na ně nechal pršet rány, jejich mrtvoly rozházel, celou step jsem naplnil jejich početnými sbory, zbraněmi jsem prolil jejich krev … Step byla (příliš) malá, aby na ni padla všechna jejich těla. Širá pláň zmizela pod jejich hroby. Řeku </a:t>
            </a:r>
            <a:r>
              <a:rPr lang="cs-CZ" sz="2800" i="1" dirty="0" err="1">
                <a:latin typeface="Times New Roman" panose="02020603050405020304" pitchFamily="18" charset="0"/>
                <a:cs typeface="Times New Roman" panose="02020603050405020304" pitchFamily="18" charset="0"/>
              </a:rPr>
              <a:t>Orontés</a:t>
            </a:r>
            <a:r>
              <a:rPr lang="cs-CZ" sz="2800" i="1" dirty="0">
                <a:latin typeface="Times New Roman" panose="02020603050405020304" pitchFamily="18" charset="0"/>
                <a:cs typeface="Times New Roman" panose="02020603050405020304" pitchFamily="18" charset="0"/>
              </a:rPr>
              <a:t> jsem zahradil jejich mrtvolami jako mostem. V této bitvě jsem jim odňal jejich válečné vozy, jejich jízdní koně, jejich přípřežné koně.“</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6402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descr="Obsah obrázku text, mapa, atlas, diagram&#10;&#10;Popis byl vytvořen automaticky">
            <a:extLst>
              <a:ext uri="{FF2B5EF4-FFF2-40B4-BE49-F238E27FC236}">
                <a16:creationId xmlns:a16="http://schemas.microsoft.com/office/drawing/2014/main" id="{69117BF0-2157-BA4C-E575-F5666E511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5790" y="21079"/>
            <a:ext cx="8560419" cy="6836921"/>
          </a:xfrm>
          <a:prstGeom prst="rect">
            <a:avLst/>
          </a:prstGeom>
        </p:spPr>
      </p:pic>
    </p:spTree>
    <p:extLst>
      <p:ext uri="{BB962C8B-B14F-4D97-AF65-F5344CB8AC3E}">
        <p14:creationId xmlns:p14="http://schemas.microsoft.com/office/powerpoint/2010/main" val="1913511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56CFAB5-F05B-41EE-BEA3-DF862BDFD1A1}"/>
              </a:ext>
            </a:extLst>
          </p:cNvPr>
          <p:cNvSpPr>
            <a:spLocks noGrp="1"/>
          </p:cNvSpPr>
          <p:nvPr>
            <p:ph idx="1"/>
          </p:nvPr>
        </p:nvSpPr>
        <p:spPr>
          <a:xfrm>
            <a:off x="838200" y="584791"/>
            <a:ext cx="10515600" cy="5592172"/>
          </a:xfrm>
        </p:spPr>
        <p:txBody>
          <a:bodyPr>
            <a:normAutofit fontScale="70000" lnSpcReduction="20000"/>
          </a:bodyPr>
          <a:lstStyle/>
          <a:p>
            <a:r>
              <a:rPr lang="cs-CZ" dirty="0">
                <a:latin typeface="Times New Roman" panose="02020603050405020304" pitchFamily="18" charset="0"/>
                <a:cs typeface="Times New Roman" panose="02020603050405020304" pitchFamily="18" charset="0"/>
              </a:rPr>
              <a:t>Podle </a:t>
            </a:r>
            <a:r>
              <a:rPr lang="cs-CZ" dirty="0" err="1">
                <a:latin typeface="Times New Roman" panose="02020603050405020304" pitchFamily="18" charset="0"/>
                <a:cs typeface="Times New Roman" panose="02020603050405020304" pitchFamily="18" charset="0"/>
              </a:rPr>
              <a:t>Salmanassarových</a:t>
            </a:r>
            <a:r>
              <a:rPr lang="cs-CZ" dirty="0">
                <a:latin typeface="Times New Roman" panose="02020603050405020304" pitchFamily="18" charset="0"/>
                <a:cs typeface="Times New Roman" panose="02020603050405020304" pitchFamily="18" charset="0"/>
              </a:rPr>
              <a:t> slov by se mohlo zdát, že bylo tažení úspěšné a nepřítel byl poražen. Nicméně se v textu nemluví ani o podrobení poražených králů, dobytí jejich měst nebo o placení tributu. Taky se zdá, že se </a:t>
            </a:r>
            <a:r>
              <a:rPr lang="cs-CZ" dirty="0" err="1">
                <a:latin typeface="Times New Roman" panose="02020603050405020304" pitchFamily="18" charset="0"/>
                <a:cs typeface="Times New Roman" panose="02020603050405020304" pitchFamily="18" charset="0"/>
              </a:rPr>
              <a:t>Salmanassarův</a:t>
            </a:r>
            <a:r>
              <a:rPr lang="cs-CZ" dirty="0">
                <a:latin typeface="Times New Roman" panose="02020603050405020304" pitchFamily="18" charset="0"/>
                <a:cs typeface="Times New Roman" panose="02020603050405020304" pitchFamily="18" charset="0"/>
              </a:rPr>
              <a:t> postup směrem na jih zastavil, takže je dost možné, že bitva dopadla přinejmenším nerozhodně. Z pozdějších zpráv vyplývá, že se </a:t>
            </a:r>
            <a:r>
              <a:rPr lang="cs-CZ" dirty="0" err="1">
                <a:latin typeface="Times New Roman" panose="02020603050405020304" pitchFamily="18" charset="0"/>
                <a:cs typeface="Times New Roman" panose="02020603050405020304" pitchFamily="18" charset="0"/>
              </a:rPr>
              <a:t>Salmanassar</a:t>
            </a:r>
            <a:r>
              <a:rPr lang="cs-CZ" dirty="0">
                <a:latin typeface="Times New Roman" panose="02020603050405020304" pitchFamily="18" charset="0"/>
                <a:cs typeface="Times New Roman" panose="02020603050405020304" pitchFamily="18" charset="0"/>
              </a:rPr>
              <a:t> s koalicí ještě několikrát střetl (v roce 849, 848 a 845 př. n. l.)</a:t>
            </a:r>
          </a:p>
          <a:p>
            <a:r>
              <a:rPr lang="cs-CZ" dirty="0">
                <a:latin typeface="Times New Roman" panose="02020603050405020304" pitchFamily="18" charset="0"/>
                <a:cs typeface="Times New Roman" panose="02020603050405020304" pitchFamily="18" charset="0"/>
              </a:rPr>
              <a:t>Koalice dokázala odrazit Asyřany s armádou čítající 61 900 vojáků, 3940 válečných vozů, 1900 jezdců a 1000 velbloudů. Bohužel stéla z Kurku neobsahuje přesné informace o průběhu boje</a:t>
            </a:r>
          </a:p>
          <a:p>
            <a:r>
              <a:rPr lang="cs-CZ" dirty="0">
                <a:latin typeface="Times New Roman" panose="02020603050405020304" pitchFamily="18" charset="0"/>
                <a:cs typeface="Times New Roman" panose="02020603050405020304" pitchFamily="18" charset="0"/>
              </a:rPr>
              <a:t>Pro nás je důležitá informace o účasti krále </a:t>
            </a:r>
            <a:r>
              <a:rPr lang="cs-CZ" dirty="0" err="1">
                <a:latin typeface="Times New Roman" panose="02020603050405020304" pitchFamily="18" charset="0"/>
                <a:cs typeface="Times New Roman" panose="02020603050405020304" pitchFamily="18" charset="0"/>
              </a:rPr>
              <a:t>Achaba</a:t>
            </a:r>
            <a:r>
              <a:rPr lang="cs-CZ" dirty="0">
                <a:latin typeface="Times New Roman" panose="02020603050405020304" pitchFamily="18" charset="0"/>
                <a:cs typeface="Times New Roman" panose="02020603050405020304" pitchFamily="18" charset="0"/>
              </a:rPr>
              <a:t> z izraelského království. Ten přispěl nemalou vojenskou silou 10000 vojáků a 2000 jezdců</a:t>
            </a:r>
          </a:p>
          <a:p>
            <a:r>
              <a:rPr lang="cs-CZ" dirty="0">
                <a:latin typeface="Times New Roman" panose="02020603050405020304" pitchFamily="18" charset="0"/>
                <a:cs typeface="Times New Roman" panose="02020603050405020304" pitchFamily="18" charset="0"/>
              </a:rPr>
              <a:t>Někteří historici se domnívají, že jsou údaje o </a:t>
            </a:r>
            <a:r>
              <a:rPr lang="cs-CZ" dirty="0" err="1">
                <a:latin typeface="Times New Roman" panose="02020603050405020304" pitchFamily="18" charset="0"/>
                <a:cs typeface="Times New Roman" panose="02020603050405020304" pitchFamily="18" charset="0"/>
              </a:rPr>
              <a:t>Achabově</a:t>
            </a:r>
            <a:r>
              <a:rPr lang="cs-CZ" dirty="0">
                <a:latin typeface="Times New Roman" panose="02020603050405020304" pitchFamily="18" charset="0"/>
                <a:cs typeface="Times New Roman" panose="02020603050405020304" pitchFamily="18" charset="0"/>
              </a:rPr>
              <a:t> vojsku příliš vysoké, než aby šlo jen o vojsko izraelského království. Konstatují tím, že pod </a:t>
            </a:r>
            <a:r>
              <a:rPr lang="cs-CZ" dirty="0" err="1">
                <a:latin typeface="Times New Roman" panose="02020603050405020304" pitchFamily="18" charset="0"/>
                <a:cs typeface="Times New Roman" panose="02020603050405020304" pitchFamily="18" charset="0"/>
              </a:rPr>
              <a:t>Achabovím</a:t>
            </a:r>
            <a:r>
              <a:rPr lang="cs-CZ" dirty="0">
                <a:latin typeface="Times New Roman" panose="02020603050405020304" pitchFamily="18" charset="0"/>
                <a:cs typeface="Times New Roman" panose="02020603050405020304" pitchFamily="18" charset="0"/>
              </a:rPr>
              <a:t> velením museli být také králové z podrobených území </a:t>
            </a:r>
            <a:r>
              <a:rPr lang="cs-CZ" dirty="0" err="1">
                <a:latin typeface="Times New Roman" panose="02020603050405020304" pitchFamily="18" charset="0"/>
                <a:cs typeface="Times New Roman" panose="02020603050405020304" pitchFamily="18" charset="0"/>
              </a:rPr>
              <a:t>Moábu</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Edómu</a:t>
            </a:r>
            <a:r>
              <a:rPr lang="cs-CZ" dirty="0">
                <a:latin typeface="Times New Roman" panose="02020603050405020304" pitchFamily="18" charset="0"/>
                <a:cs typeface="Times New Roman" panose="02020603050405020304" pitchFamily="18" charset="0"/>
              </a:rPr>
              <a:t> a  judského království, které v této době nebylo příliš významné.</a:t>
            </a:r>
          </a:p>
          <a:p>
            <a:r>
              <a:rPr lang="cs-CZ" dirty="0">
                <a:latin typeface="Times New Roman" panose="02020603050405020304" pitchFamily="18" charset="0"/>
                <a:cs typeface="Times New Roman" panose="02020603050405020304" pitchFamily="18" charset="0"/>
              </a:rPr>
              <a:t> V té době byl vztah mezi severním a jižním královstvím přátelský. </a:t>
            </a:r>
          </a:p>
          <a:p>
            <a:pPr marL="0" indent="0">
              <a:buNone/>
            </a:pPr>
            <a:r>
              <a:rPr lang="cs-CZ" sz="2400" dirty="0">
                <a:latin typeface="Times New Roman" panose="02020603050405020304" pitchFamily="18" charset="0"/>
                <a:cs typeface="Times New Roman" panose="02020603050405020304" pitchFamily="18" charset="0"/>
              </a:rPr>
              <a:t>„Pak se (</a:t>
            </a:r>
            <a:r>
              <a:rPr lang="cs-CZ" sz="2400" dirty="0" err="1">
                <a:latin typeface="Times New Roman" panose="02020603050405020304" pitchFamily="18" charset="0"/>
                <a:cs typeface="Times New Roman" panose="02020603050405020304" pitchFamily="18" charset="0"/>
              </a:rPr>
              <a:t>Achab</a:t>
            </a:r>
            <a:r>
              <a:rPr lang="cs-CZ" sz="2400" dirty="0">
                <a:latin typeface="Times New Roman" panose="02020603050405020304" pitchFamily="18" charset="0"/>
                <a:cs typeface="Times New Roman" panose="02020603050405020304" pitchFamily="18" charset="0"/>
              </a:rPr>
              <a:t>) dotázal Jóšafata: Půjdeš se mnou do války o </a:t>
            </a:r>
            <a:r>
              <a:rPr lang="cs-CZ" sz="2400" dirty="0" err="1">
                <a:latin typeface="Times New Roman" panose="02020603050405020304" pitchFamily="18" charset="0"/>
                <a:cs typeface="Times New Roman" panose="02020603050405020304" pitchFamily="18" charset="0"/>
              </a:rPr>
              <a:t>Rámot</a:t>
            </a:r>
            <a:r>
              <a:rPr lang="cs-CZ" sz="2400" dirty="0">
                <a:latin typeface="Times New Roman" panose="02020603050405020304" pitchFamily="18" charset="0"/>
                <a:cs typeface="Times New Roman" panose="02020603050405020304" pitchFamily="18" charset="0"/>
              </a:rPr>
              <a:t> v </a:t>
            </a:r>
            <a:r>
              <a:rPr lang="cs-CZ" sz="2400" dirty="0" err="1">
                <a:latin typeface="Times New Roman" panose="02020603050405020304" pitchFamily="18" charset="0"/>
                <a:cs typeface="Times New Roman" panose="02020603050405020304" pitchFamily="18" charset="0"/>
              </a:rPr>
              <a:t>Gileádu</a:t>
            </a:r>
            <a:r>
              <a:rPr lang="cs-CZ" sz="2400" dirty="0">
                <a:latin typeface="Times New Roman" panose="02020603050405020304" pitchFamily="18" charset="0"/>
                <a:cs typeface="Times New Roman" panose="02020603050405020304" pitchFamily="18" charset="0"/>
              </a:rPr>
              <a:t>? Jóšafat izraelskému králi odvětil: Jsme jedno, já jako ty, můj lid jako tvůj lid, mí koně jako tví koně.“				1Kr 22,4</a:t>
            </a:r>
          </a:p>
          <a:p>
            <a:r>
              <a:rPr lang="cs-CZ" dirty="0">
                <a:latin typeface="Times New Roman" panose="02020603050405020304" pitchFamily="18" charset="0"/>
                <a:cs typeface="Times New Roman" panose="02020603050405020304" pitchFamily="18" charset="0"/>
              </a:rPr>
              <a:t>Královské rody spolu navíc byli spojeny skrze sňatek </a:t>
            </a:r>
            <a:r>
              <a:rPr lang="cs-CZ" dirty="0" err="1">
                <a:latin typeface="Times New Roman" panose="02020603050405020304" pitchFamily="18" charset="0"/>
                <a:cs typeface="Times New Roman" panose="02020603050405020304" pitchFamily="18" charset="0"/>
              </a:rPr>
              <a:t>Jóšafatova</a:t>
            </a:r>
            <a:r>
              <a:rPr lang="cs-CZ" dirty="0">
                <a:latin typeface="Times New Roman" panose="02020603050405020304" pitchFamily="18" charset="0"/>
                <a:cs typeface="Times New Roman" panose="02020603050405020304" pitchFamily="18" charset="0"/>
              </a:rPr>
              <a:t> syna </a:t>
            </a:r>
            <a:r>
              <a:rPr lang="cs-CZ" dirty="0" err="1">
                <a:latin typeface="Times New Roman" panose="02020603050405020304" pitchFamily="18" charset="0"/>
                <a:cs typeface="Times New Roman" panose="02020603050405020304" pitchFamily="18" charset="0"/>
              </a:rPr>
              <a:t>Jórama</a:t>
            </a:r>
            <a:r>
              <a:rPr lang="cs-CZ" dirty="0">
                <a:latin typeface="Times New Roman" panose="02020603050405020304" pitchFamily="18" charset="0"/>
                <a:cs typeface="Times New Roman" panose="02020603050405020304" pitchFamily="18" charset="0"/>
              </a:rPr>
              <a:t> a </a:t>
            </a:r>
            <a:r>
              <a:rPr lang="cs-CZ" dirty="0" err="1">
                <a:latin typeface="Times New Roman" panose="02020603050405020304" pitchFamily="18" charset="0"/>
                <a:cs typeface="Times New Roman" panose="02020603050405020304" pitchFamily="18" charset="0"/>
              </a:rPr>
              <a:t>Achabovu</a:t>
            </a:r>
            <a:r>
              <a:rPr lang="cs-CZ" dirty="0">
                <a:latin typeface="Times New Roman" panose="02020603050405020304" pitchFamily="18" charset="0"/>
                <a:cs typeface="Times New Roman" panose="02020603050405020304" pitchFamily="18" charset="0"/>
              </a:rPr>
              <a:t> dceru </a:t>
            </a:r>
            <a:r>
              <a:rPr lang="cs-CZ" dirty="0" err="1">
                <a:latin typeface="Times New Roman" panose="02020603050405020304" pitchFamily="18" charset="0"/>
                <a:cs typeface="Times New Roman" panose="02020603050405020304" pitchFamily="18" charset="0"/>
              </a:rPr>
              <a:t>Atalju</a:t>
            </a:r>
            <a:r>
              <a:rPr lang="cs-CZ" dirty="0">
                <a:latin typeface="Times New Roman" panose="02020603050405020304" pitchFamily="18" charset="0"/>
                <a:cs typeface="Times New Roman" panose="02020603050405020304" pitchFamily="18" charset="0"/>
              </a:rPr>
              <a:t>.</a:t>
            </a:r>
          </a:p>
          <a:p>
            <a:pPr marL="0" indent="0">
              <a:buNone/>
            </a:pPr>
            <a:r>
              <a:rPr lang="cs-CZ" sz="2400" i="1" dirty="0">
                <a:latin typeface="Times New Roman" panose="02020603050405020304" pitchFamily="18" charset="0"/>
                <a:cs typeface="Times New Roman" panose="02020603050405020304" pitchFamily="18" charset="0"/>
              </a:rPr>
              <a:t>„…jeho ženou (</a:t>
            </a:r>
            <a:r>
              <a:rPr lang="cs-CZ" sz="2400" i="1" dirty="0" err="1">
                <a:latin typeface="Times New Roman" panose="02020603050405020304" pitchFamily="18" charset="0"/>
                <a:cs typeface="Times New Roman" panose="02020603050405020304" pitchFamily="18" charset="0"/>
              </a:rPr>
              <a:t>Jórámovou</a:t>
            </a:r>
            <a:r>
              <a:rPr lang="cs-CZ" sz="2400" i="1" dirty="0">
                <a:latin typeface="Times New Roman" panose="02020603050405020304" pitchFamily="18" charset="0"/>
                <a:cs typeface="Times New Roman" panose="02020603050405020304" pitchFamily="18" charset="0"/>
              </a:rPr>
              <a:t>) byla totiž dcera </a:t>
            </a:r>
            <a:r>
              <a:rPr lang="cs-CZ" sz="2400" i="1" dirty="0" err="1">
                <a:latin typeface="Times New Roman" panose="02020603050405020304" pitchFamily="18" charset="0"/>
                <a:cs typeface="Times New Roman" panose="02020603050405020304" pitchFamily="18" charset="0"/>
              </a:rPr>
              <a:t>Achabova</a:t>
            </a:r>
            <a:r>
              <a:rPr lang="cs-CZ" sz="2400" i="1" dirty="0">
                <a:latin typeface="Times New Roman" panose="02020603050405020304" pitchFamily="18" charset="0"/>
                <a:cs typeface="Times New Roman" panose="02020603050405020304" pitchFamily="18" charset="0"/>
              </a:rPr>
              <a:t>“				</a:t>
            </a:r>
            <a:r>
              <a:rPr lang="cs-CZ" sz="2400" dirty="0">
                <a:latin typeface="Times New Roman" panose="02020603050405020304" pitchFamily="18" charset="0"/>
                <a:cs typeface="Times New Roman" panose="02020603050405020304" pitchFamily="18" charset="0"/>
              </a:rPr>
              <a:t>2Kr 8,18</a:t>
            </a:r>
          </a:p>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8621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6E649E-F29E-4868-86E7-98B8C5A45479}"/>
              </a:ext>
            </a:extLst>
          </p:cNvPr>
          <p:cNvSpPr>
            <a:spLocks noGrp="1"/>
          </p:cNvSpPr>
          <p:nvPr>
            <p:ph type="title"/>
          </p:nvPr>
        </p:nvSpPr>
        <p:spPr>
          <a:xfrm>
            <a:off x="838200" y="365126"/>
            <a:ext cx="10515600" cy="868252"/>
          </a:xfrm>
        </p:spPr>
        <p:txBody>
          <a:bodyPr/>
          <a:lstStyle/>
          <a:p>
            <a:r>
              <a:rPr lang="cs-CZ" dirty="0" err="1">
                <a:latin typeface="Times New Roman" panose="02020603050405020304" pitchFamily="18" charset="0"/>
                <a:cs typeface="Times New Roman" panose="02020603050405020304" pitchFamily="18" charset="0"/>
              </a:rPr>
              <a:t>Sinacheribovy</a:t>
            </a:r>
            <a:r>
              <a:rPr lang="cs-CZ" dirty="0">
                <a:latin typeface="Times New Roman" panose="02020603050405020304" pitchFamily="18" charset="0"/>
                <a:cs typeface="Times New Roman" panose="02020603050405020304" pitchFamily="18" charset="0"/>
              </a:rPr>
              <a:t> výboje</a:t>
            </a:r>
          </a:p>
        </p:txBody>
      </p:sp>
      <p:sp>
        <p:nvSpPr>
          <p:cNvPr id="3" name="Zástupný obsah 2">
            <a:extLst>
              <a:ext uri="{FF2B5EF4-FFF2-40B4-BE49-F238E27FC236}">
                <a16:creationId xmlns:a16="http://schemas.microsoft.com/office/drawing/2014/main" id="{4FEE6C28-3194-4575-9175-01E717D4661B}"/>
              </a:ext>
            </a:extLst>
          </p:cNvPr>
          <p:cNvSpPr>
            <a:spLocks noGrp="1"/>
          </p:cNvSpPr>
          <p:nvPr>
            <p:ph idx="1"/>
          </p:nvPr>
        </p:nvSpPr>
        <p:spPr>
          <a:xfrm>
            <a:off x="838200" y="1605516"/>
            <a:ext cx="10515600" cy="4571447"/>
          </a:xfrm>
        </p:spPr>
        <p:txBody>
          <a:bodyPr>
            <a:normAutofit fontScale="92500"/>
          </a:bodyPr>
          <a:lstStyle/>
          <a:p>
            <a:r>
              <a:rPr lang="cs-CZ" dirty="0">
                <a:latin typeface="Times New Roman" panose="02020603050405020304" pitchFamily="18" charset="0"/>
                <a:cs typeface="Times New Roman" panose="02020603050405020304" pitchFamily="18" charset="0"/>
              </a:rPr>
              <a:t>Vojenské výboje </a:t>
            </a:r>
            <a:r>
              <a:rPr lang="cs-CZ" dirty="0" err="1">
                <a:latin typeface="Times New Roman" panose="02020603050405020304" pitchFamily="18" charset="0"/>
                <a:cs typeface="Times New Roman" panose="02020603050405020304" pitchFamily="18" charset="0"/>
              </a:rPr>
              <a:t>Sargona</a:t>
            </a:r>
            <a:r>
              <a:rPr lang="cs-CZ" dirty="0">
                <a:latin typeface="Times New Roman" panose="02020603050405020304" pitchFamily="18" charset="0"/>
                <a:cs typeface="Times New Roman" panose="02020603050405020304" pitchFamily="18" charset="0"/>
              </a:rPr>
              <a:t> II. (722-705) do </a:t>
            </a:r>
            <a:r>
              <a:rPr lang="cs-CZ" dirty="0" err="1">
                <a:latin typeface="Times New Roman" panose="02020603050405020304" pitchFamily="18" charset="0"/>
                <a:cs typeface="Times New Roman" panose="02020603050405020304" pitchFamily="18" charset="0"/>
              </a:rPr>
              <a:t>Syropaletiny</a:t>
            </a:r>
            <a:r>
              <a:rPr lang="cs-CZ" dirty="0">
                <a:latin typeface="Times New Roman" panose="02020603050405020304" pitchFamily="18" charset="0"/>
                <a:cs typeface="Times New Roman" panose="02020603050405020304" pitchFamily="18" charset="0"/>
              </a:rPr>
              <a:t> donutily tamní království platit asyrské říši tribut. Po jeho smrti a </a:t>
            </a:r>
            <a:r>
              <a:rPr lang="cs-CZ" dirty="0" err="1">
                <a:latin typeface="Times New Roman" panose="02020603050405020304" pitchFamily="18" charset="0"/>
                <a:cs typeface="Times New Roman" panose="02020603050405020304" pitchFamily="18" charset="0"/>
              </a:rPr>
              <a:t>Sinacheribově</a:t>
            </a:r>
            <a:r>
              <a:rPr lang="cs-CZ" dirty="0">
                <a:latin typeface="Times New Roman" panose="02020603050405020304" pitchFamily="18" charset="0"/>
                <a:cs typeface="Times New Roman" panose="02020603050405020304" pitchFamily="18" charset="0"/>
              </a:rPr>
              <a:t> (705-681) nastoupení na trůn se zdálo, že pro vazalské státy nastala naděje na vymanění se z asyrského jha. Do čela koalice palestinských států se postavil judský král </a:t>
            </a:r>
            <a:r>
              <a:rPr lang="cs-CZ" dirty="0" err="1">
                <a:latin typeface="Times New Roman" panose="02020603050405020304" pitchFamily="18" charset="0"/>
                <a:cs typeface="Times New Roman" panose="02020603050405020304" pitchFamily="18" charset="0"/>
              </a:rPr>
              <a:t>Chizkijáš</a:t>
            </a:r>
            <a:r>
              <a:rPr lang="cs-CZ" dirty="0">
                <a:latin typeface="Times New Roman" panose="02020603050405020304" pitchFamily="18" charset="0"/>
                <a:cs typeface="Times New Roman" panose="02020603050405020304" pitchFamily="18" charset="0"/>
              </a:rPr>
              <a:t> (727-698), který si předem zajistil egyptskou a babylonskou pomoc. Pro Egypťany to byla možnost, jak oslabit asyrský vliv a mocensky proniknout do Palestiny. Teprve ve čtvrtém roce své vlády (701) podnikl </a:t>
            </a:r>
            <a:r>
              <a:rPr lang="cs-CZ" dirty="0" err="1">
                <a:latin typeface="Times New Roman" panose="02020603050405020304" pitchFamily="18" charset="0"/>
                <a:cs typeface="Times New Roman" panose="02020603050405020304" pitchFamily="18" charset="0"/>
              </a:rPr>
              <a:t>Sinacherib</a:t>
            </a:r>
            <a:r>
              <a:rPr lang="cs-CZ" dirty="0">
                <a:latin typeface="Times New Roman" panose="02020603050405020304" pitchFamily="18" charset="0"/>
                <a:cs typeface="Times New Roman" panose="02020603050405020304" pitchFamily="18" charset="0"/>
              </a:rPr>
              <a:t> tažení do Palestiny, o němž nám podává zprávu </a:t>
            </a:r>
            <a:r>
              <a:rPr lang="cs-CZ" b="1" dirty="0" err="1">
                <a:latin typeface="Times New Roman" panose="02020603050405020304" pitchFamily="18" charset="0"/>
                <a:cs typeface="Times New Roman" panose="02020603050405020304" pitchFamily="18" charset="0"/>
              </a:rPr>
              <a:t>Taylorův</a:t>
            </a:r>
            <a:r>
              <a:rPr lang="cs-CZ" b="1" dirty="0">
                <a:latin typeface="Times New Roman" panose="02020603050405020304" pitchFamily="18" charset="0"/>
                <a:cs typeface="Times New Roman" panose="02020603050405020304" pitchFamily="18" charset="0"/>
              </a:rPr>
              <a:t> hranol</a:t>
            </a:r>
            <a:r>
              <a:rPr lang="cs-CZ" dirty="0">
                <a:latin typeface="Times New Roman" panose="02020603050405020304" pitchFamily="18" charset="0"/>
                <a:cs typeface="Times New Roman" panose="02020603050405020304" pitchFamily="18" charset="0"/>
              </a:rPr>
              <a:t>.</a:t>
            </a:r>
          </a:p>
          <a:p>
            <a:r>
              <a:rPr lang="cs-CZ" dirty="0">
                <a:latin typeface="Times New Roman" panose="02020603050405020304" pitchFamily="18" charset="0"/>
                <a:cs typeface="Times New Roman" panose="02020603050405020304" pitchFamily="18" charset="0"/>
              </a:rPr>
              <a:t>Některá království se </a:t>
            </a:r>
            <a:r>
              <a:rPr lang="cs-CZ" dirty="0" err="1">
                <a:latin typeface="Times New Roman" panose="02020603050405020304" pitchFamily="18" charset="0"/>
                <a:cs typeface="Times New Roman" panose="02020603050405020304" pitchFamily="18" charset="0"/>
              </a:rPr>
              <a:t>Sinacheribovi</a:t>
            </a:r>
            <a:r>
              <a:rPr lang="cs-CZ" dirty="0">
                <a:latin typeface="Times New Roman" panose="02020603050405020304" pitchFamily="18" charset="0"/>
                <a:cs typeface="Times New Roman" panose="02020603050405020304" pitchFamily="18" charset="0"/>
              </a:rPr>
              <a:t> vzdávala sama a posílala mu bohaté dary, jiná si musel podrobit silou. Když si takto zajistil poslušnost v severní a východní Palestině, střetl se s egyptským vojskem u města </a:t>
            </a:r>
            <a:r>
              <a:rPr lang="cs-CZ" dirty="0" err="1">
                <a:latin typeface="Times New Roman" panose="02020603050405020304" pitchFamily="18" charset="0"/>
                <a:cs typeface="Times New Roman" panose="02020603050405020304" pitchFamily="18" charset="0"/>
              </a:rPr>
              <a:t>Elteke</a:t>
            </a:r>
            <a:r>
              <a:rPr lang="cs-CZ"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21863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C881D4F-2347-4EC4-838F-F4BFFF9FDA44}"/>
              </a:ext>
            </a:extLst>
          </p:cNvPr>
          <p:cNvSpPr>
            <a:spLocks noGrp="1"/>
          </p:cNvSpPr>
          <p:nvPr>
            <p:ph sz="half" idx="1"/>
          </p:nvPr>
        </p:nvSpPr>
        <p:spPr>
          <a:xfrm>
            <a:off x="838199" y="622852"/>
            <a:ext cx="5522843" cy="5554111"/>
          </a:xfrm>
        </p:spPr>
        <p:txBody>
          <a:bodyPr>
            <a:normAutofit/>
          </a:bodyPr>
          <a:lstStyle/>
          <a:p>
            <a:r>
              <a:rPr lang="cs-CZ" sz="2600" i="1" dirty="0">
                <a:latin typeface="Times New Roman" panose="02020603050405020304" pitchFamily="18" charset="0"/>
                <a:cs typeface="Times New Roman" panose="02020603050405020304" pitchFamily="18" charset="0"/>
              </a:rPr>
              <a:t>„I přivedli si na pomoc krále z Egypta, lučištníky, válečné vozy, koně krále z Etiopie, síly nespočetné, a oni jim šli pomáhat. V blízkosti </a:t>
            </a:r>
            <a:r>
              <a:rPr lang="cs-CZ" sz="2600" i="1" dirty="0" err="1">
                <a:latin typeface="Times New Roman" panose="02020603050405020304" pitchFamily="18" charset="0"/>
                <a:cs typeface="Times New Roman" panose="02020603050405020304" pitchFamily="18" charset="0"/>
              </a:rPr>
              <a:t>Elteke</a:t>
            </a:r>
            <a:r>
              <a:rPr lang="cs-CZ" sz="2600" i="1" dirty="0">
                <a:latin typeface="Times New Roman" panose="02020603050405020304" pitchFamily="18" charset="0"/>
                <a:cs typeface="Times New Roman" panose="02020603050405020304" pitchFamily="18" charset="0"/>
              </a:rPr>
              <a:t> se přede mnou k bitvě seřadili a brousili si zbraně. S pomocí </a:t>
            </a:r>
            <a:r>
              <a:rPr lang="cs-CZ" sz="2600" i="1" dirty="0" err="1">
                <a:latin typeface="Times New Roman" panose="02020603050405020304" pitchFamily="18" charset="0"/>
                <a:cs typeface="Times New Roman" panose="02020603050405020304" pitchFamily="18" charset="0"/>
              </a:rPr>
              <a:t>Aššura</a:t>
            </a:r>
            <a:r>
              <a:rPr lang="cs-CZ" sz="2600" i="1" dirty="0">
                <a:latin typeface="Times New Roman" panose="02020603050405020304" pitchFamily="18" charset="0"/>
                <a:cs typeface="Times New Roman" panose="02020603050405020304" pitchFamily="18" charset="0"/>
              </a:rPr>
              <a:t>, pána mého, jsem s nimi bojoval a porazil jsem je. Velitele vozby a syny egyptského krále i velitel vozby etiopského krále jsem živé svýma rukama zajal vprostřed bitvy.“</a:t>
            </a:r>
          </a:p>
          <a:p>
            <a:r>
              <a:rPr lang="cs-CZ" sz="2600" dirty="0">
                <a:latin typeface="Times New Roman" panose="02020603050405020304" pitchFamily="18" charset="0"/>
                <a:cs typeface="Times New Roman" panose="02020603050405020304" pitchFamily="18" charset="0"/>
              </a:rPr>
              <a:t>Po porážce egyptského vojska nestálo </a:t>
            </a:r>
            <a:r>
              <a:rPr lang="cs-CZ" sz="2600" dirty="0" err="1">
                <a:latin typeface="Times New Roman" panose="02020603050405020304" pitchFamily="18" charset="0"/>
                <a:cs typeface="Times New Roman" panose="02020603050405020304" pitchFamily="18" charset="0"/>
              </a:rPr>
              <a:t>Sinacheribovi</a:t>
            </a:r>
            <a:r>
              <a:rPr lang="cs-CZ" sz="2600" dirty="0">
                <a:latin typeface="Times New Roman" panose="02020603050405020304" pitchFamily="18" charset="0"/>
                <a:cs typeface="Times New Roman" panose="02020603050405020304" pitchFamily="18" charset="0"/>
              </a:rPr>
              <a:t> nic v cestě do Judska.</a:t>
            </a:r>
          </a:p>
          <a:p>
            <a:endParaRPr lang="cs-CZ" sz="2600" dirty="0">
              <a:latin typeface="Times New Roman" panose="02020603050405020304" pitchFamily="18" charset="0"/>
              <a:cs typeface="Times New Roman" panose="02020603050405020304" pitchFamily="18" charset="0"/>
            </a:endParaRPr>
          </a:p>
        </p:txBody>
      </p:sp>
      <p:pic>
        <p:nvPicPr>
          <p:cNvPr id="5" name="Zástupný obsah 3">
            <a:extLst>
              <a:ext uri="{FF2B5EF4-FFF2-40B4-BE49-F238E27FC236}">
                <a16:creationId xmlns:a16="http://schemas.microsoft.com/office/drawing/2014/main" id="{8813EF58-EA65-4FE7-9854-08020E95ED77}"/>
              </a:ext>
            </a:extLst>
          </p:cNvPr>
          <p:cNvPicPr>
            <a:picLocks noGrp="1" noChangeAspect="1"/>
          </p:cNvPicPr>
          <p:nvPr>
            <p:ph sz="half" idx="2"/>
          </p:nvPr>
        </p:nvPicPr>
        <p:blipFill>
          <a:blip r:embed="rId2"/>
          <a:stretch>
            <a:fillRect/>
          </a:stretch>
        </p:blipFill>
        <p:spPr>
          <a:xfrm>
            <a:off x="6824871" y="166860"/>
            <a:ext cx="4995456" cy="6524280"/>
          </a:xfrm>
          <a:prstGeom prst="rect">
            <a:avLst/>
          </a:prstGeom>
        </p:spPr>
      </p:pic>
    </p:spTree>
    <p:extLst>
      <p:ext uri="{BB962C8B-B14F-4D97-AF65-F5344CB8AC3E}">
        <p14:creationId xmlns:p14="http://schemas.microsoft.com/office/powerpoint/2010/main" val="578664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E9A5315-A8EA-4E26-81B9-4F82F3AA9FAA}"/>
              </a:ext>
            </a:extLst>
          </p:cNvPr>
          <p:cNvSpPr>
            <a:spLocks noGrp="1"/>
          </p:cNvSpPr>
          <p:nvPr>
            <p:ph idx="1"/>
          </p:nvPr>
        </p:nvSpPr>
        <p:spPr>
          <a:xfrm>
            <a:off x="410817" y="397565"/>
            <a:ext cx="10942983" cy="5779398"/>
          </a:xfrm>
        </p:spPr>
        <p:txBody>
          <a:bodyPr>
            <a:normAutofit/>
          </a:bodyPr>
          <a:lstStyle/>
          <a:p>
            <a:r>
              <a:rPr lang="cs-CZ" sz="2000" i="1" dirty="0">
                <a:latin typeface="Times New Roman" panose="02020603050405020304" pitchFamily="18" charset="0"/>
                <a:cs typeface="Times New Roman" panose="02020603050405020304" pitchFamily="18" charset="0"/>
              </a:rPr>
              <a:t>„A (co se týče) </a:t>
            </a:r>
            <a:r>
              <a:rPr lang="cs-CZ" sz="2000" i="1" dirty="0" err="1">
                <a:latin typeface="Times New Roman" panose="02020603050405020304" pitchFamily="18" charset="0"/>
                <a:cs typeface="Times New Roman" panose="02020603050405020304" pitchFamily="18" charset="0"/>
              </a:rPr>
              <a:t>Chizkijáše</a:t>
            </a:r>
            <a:r>
              <a:rPr lang="cs-CZ" sz="2000" i="1" dirty="0">
                <a:latin typeface="Times New Roman" panose="02020603050405020304" pitchFamily="18" charset="0"/>
                <a:cs typeface="Times New Roman" panose="02020603050405020304" pitchFamily="18" charset="0"/>
              </a:rPr>
              <a:t> z Judska, který se nesklonil pod mé jho, (s pomocí) zbudovaných obléhacích náspů, úderů beranů, útoků pěchoty, podkopů, průlomů a ztečných žebříků jsem obklíčil a dobyl 46 jeho pevných ohrazených měst a nepočetná malá města v jejich okolí. 200 150 lidí, malých i velkých mužů i žen, koní, mezků, oslů, velbloudů, hovězích dobytčat a ovcí bez počtu jsem z nich vyvedl a počítal ke (své) kořisti. Jeho samého pak jako ptáka v kleci jsem uzavřel uvnitř Jeruzaléma, jeho královského města. Kolem jsem zbudoval opevnění a každého, kdo vycházel městskou branou ven, jsem vracel zpět do neštěstí.“</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Zatímco </a:t>
            </a:r>
            <a:r>
              <a:rPr lang="cs-CZ" sz="2000" dirty="0" err="1">
                <a:latin typeface="Times New Roman" panose="02020603050405020304" pitchFamily="18" charset="0"/>
                <a:cs typeface="Times New Roman" panose="02020603050405020304" pitchFamily="18" charset="0"/>
              </a:rPr>
              <a:t>Sinacherib</a:t>
            </a:r>
            <a:r>
              <a:rPr lang="cs-CZ" sz="2000" dirty="0">
                <a:latin typeface="Times New Roman" panose="02020603050405020304" pitchFamily="18" charset="0"/>
                <a:cs typeface="Times New Roman" panose="02020603050405020304" pitchFamily="18" charset="0"/>
              </a:rPr>
              <a:t> vedl obléhání 							          města </a:t>
            </a:r>
            <a:r>
              <a:rPr lang="cs-CZ" sz="2000" dirty="0" err="1">
                <a:latin typeface="Times New Roman" panose="02020603050405020304" pitchFamily="18" charset="0"/>
                <a:cs typeface="Times New Roman" panose="02020603050405020304" pitchFamily="18" charset="0"/>
              </a:rPr>
              <a:t>Lakíš</a:t>
            </a:r>
            <a:r>
              <a:rPr lang="cs-CZ" sz="2000" dirty="0">
                <a:latin typeface="Times New Roman" panose="02020603050405020304" pitchFamily="18" charset="0"/>
                <a:cs typeface="Times New Roman" panose="02020603050405020304" pitchFamily="18" charset="0"/>
              </a:rPr>
              <a:t>, vyslal nejvyššího velitele 						                vojska, aby oblehl Jeruzalém.</a:t>
            </a:r>
          </a:p>
          <a:p>
            <a:pPr marL="0" indent="0">
              <a:buNone/>
            </a:pPr>
            <a:endParaRPr lang="cs-CZ" sz="2000" dirty="0">
              <a:latin typeface="Times New Roman" panose="02020603050405020304" pitchFamily="18" charset="0"/>
              <a:cs typeface="Times New Roman" panose="02020603050405020304" pitchFamily="18" charset="0"/>
            </a:endParaRPr>
          </a:p>
          <a:p>
            <a:pPr marL="0" indent="0">
              <a:buNone/>
            </a:pPr>
            <a:r>
              <a:rPr lang="cs-CZ" sz="2000" i="1" dirty="0">
                <a:latin typeface="Times New Roman" panose="02020603050405020304" pitchFamily="18" charset="0"/>
                <a:cs typeface="Times New Roman" panose="02020603050405020304" pitchFamily="18" charset="0"/>
              </a:rPr>
              <a:t>„Asyrský král poslal nejvyššího velitele a 						           nejvyššího dvořana a nejvyššího číšníka z 							    </a:t>
            </a:r>
            <a:r>
              <a:rPr lang="cs-CZ" sz="2000" i="1" dirty="0" err="1">
                <a:latin typeface="Times New Roman" panose="02020603050405020304" pitchFamily="18" charset="0"/>
                <a:cs typeface="Times New Roman" panose="02020603050405020304" pitchFamily="18" charset="0"/>
              </a:rPr>
              <a:t>Lakíše</a:t>
            </a:r>
            <a:r>
              <a:rPr lang="cs-CZ" sz="2000" i="1" dirty="0">
                <a:latin typeface="Times New Roman" panose="02020603050405020304" pitchFamily="18" charset="0"/>
                <a:cs typeface="Times New Roman" panose="02020603050405020304" pitchFamily="18" charset="0"/>
              </a:rPr>
              <a:t> ke králi </a:t>
            </a:r>
            <a:r>
              <a:rPr lang="cs-CZ" sz="2000" i="1" dirty="0" err="1">
                <a:latin typeface="Times New Roman" panose="02020603050405020304" pitchFamily="18" charset="0"/>
                <a:cs typeface="Times New Roman" panose="02020603050405020304" pitchFamily="18" charset="0"/>
              </a:rPr>
              <a:t>Chyzkijášovi</a:t>
            </a:r>
            <a:r>
              <a:rPr lang="cs-CZ" sz="2000" i="1" dirty="0">
                <a:latin typeface="Times New Roman" panose="02020603050405020304" pitchFamily="18" charset="0"/>
                <a:cs typeface="Times New Roman" panose="02020603050405020304" pitchFamily="18" charset="0"/>
              </a:rPr>
              <a:t> do Jeruzaléma 							         se silným vojskem.“ 	</a:t>
            </a:r>
            <a:r>
              <a:rPr lang="cs-CZ" sz="2000" dirty="0">
                <a:latin typeface="Times New Roman" panose="02020603050405020304" pitchFamily="18" charset="0"/>
                <a:cs typeface="Times New Roman" panose="02020603050405020304" pitchFamily="18" charset="0"/>
              </a:rPr>
              <a:t>2Kr 18,17</a:t>
            </a:r>
          </a:p>
          <a:p>
            <a:pPr marL="0" indent="0">
              <a:buNone/>
            </a:pPr>
            <a:endParaRPr lang="cs-CZ" sz="2000" dirty="0">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2DC8087F-D101-43C5-9DB2-1EC8194A7AB5}"/>
              </a:ext>
            </a:extLst>
          </p:cNvPr>
          <p:cNvPicPr>
            <a:picLocks noChangeAspect="1"/>
          </p:cNvPicPr>
          <p:nvPr/>
        </p:nvPicPr>
        <p:blipFill>
          <a:blip r:embed="rId2"/>
          <a:stretch>
            <a:fillRect/>
          </a:stretch>
        </p:blipFill>
        <p:spPr>
          <a:xfrm>
            <a:off x="4819650" y="2202760"/>
            <a:ext cx="7372350" cy="4257675"/>
          </a:xfrm>
          <a:prstGeom prst="rect">
            <a:avLst/>
          </a:prstGeom>
        </p:spPr>
      </p:pic>
      <p:sp>
        <p:nvSpPr>
          <p:cNvPr id="5" name="TextovéPole 4">
            <a:extLst>
              <a:ext uri="{FF2B5EF4-FFF2-40B4-BE49-F238E27FC236}">
                <a16:creationId xmlns:a16="http://schemas.microsoft.com/office/drawing/2014/main" id="{50C99338-A96C-443C-BEE0-23B97E430969}"/>
              </a:ext>
            </a:extLst>
          </p:cNvPr>
          <p:cNvSpPr txBox="1"/>
          <p:nvPr/>
        </p:nvSpPr>
        <p:spPr>
          <a:xfrm>
            <a:off x="8123582" y="6460435"/>
            <a:ext cx="4068418" cy="369332"/>
          </a:xfrm>
          <a:prstGeom prst="rect">
            <a:avLst/>
          </a:prstGeom>
          <a:noFill/>
        </p:spPr>
        <p:txBody>
          <a:bodyPr wrap="square" rtlCol="0">
            <a:spAutoFit/>
          </a:bodyPr>
          <a:lstStyle/>
          <a:p>
            <a:r>
              <a:rPr lang="cs-CZ" dirty="0"/>
              <a:t>Obléhání </a:t>
            </a:r>
            <a:r>
              <a:rPr lang="cs-CZ" dirty="0" err="1"/>
              <a:t>Lakíše</a:t>
            </a:r>
            <a:endParaRPr lang="cs-CZ" dirty="0"/>
          </a:p>
        </p:txBody>
      </p:sp>
    </p:spTree>
    <p:extLst>
      <p:ext uri="{BB962C8B-B14F-4D97-AF65-F5344CB8AC3E}">
        <p14:creationId xmlns:p14="http://schemas.microsoft.com/office/powerpoint/2010/main" val="2997824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obsah 6">
            <a:extLst>
              <a:ext uri="{FF2B5EF4-FFF2-40B4-BE49-F238E27FC236}">
                <a16:creationId xmlns:a16="http://schemas.microsoft.com/office/drawing/2014/main" id="{9A3DF619-7B83-4730-B799-1F2DA7A94D20}"/>
              </a:ext>
            </a:extLst>
          </p:cNvPr>
          <p:cNvSpPr>
            <a:spLocks noGrp="1"/>
          </p:cNvSpPr>
          <p:nvPr>
            <p:ph idx="1"/>
          </p:nvPr>
        </p:nvSpPr>
        <p:spPr>
          <a:xfrm>
            <a:off x="586409" y="463826"/>
            <a:ext cx="10515600" cy="6162261"/>
          </a:xfrm>
        </p:spPr>
        <p:txBody>
          <a:bodyPr>
            <a:normAutofit/>
          </a:bodyPr>
          <a:lstStyle/>
          <a:p>
            <a:r>
              <a:rPr lang="cs-CZ" dirty="0" err="1">
                <a:latin typeface="Times New Roman" panose="02020603050405020304" pitchFamily="18" charset="0"/>
                <a:cs typeface="Times New Roman" panose="02020603050405020304" pitchFamily="18" charset="0"/>
              </a:rPr>
              <a:t>Lakíš</a:t>
            </a:r>
            <a:r>
              <a:rPr lang="cs-CZ" dirty="0">
                <a:latin typeface="Times New Roman" panose="02020603050405020304" pitchFamily="18" charset="0"/>
                <a:cs typeface="Times New Roman" panose="02020603050405020304" pitchFamily="18" charset="0"/>
              </a:rPr>
              <a:t> sice padla, ale Jeruzalém se dokázal ubránit a nebyl dobyt. </a:t>
            </a:r>
            <a:r>
              <a:rPr lang="cs-CZ" dirty="0" err="1">
                <a:latin typeface="Times New Roman" panose="02020603050405020304" pitchFamily="18" charset="0"/>
                <a:cs typeface="Times New Roman" panose="02020603050405020304" pitchFamily="18" charset="0"/>
              </a:rPr>
              <a:t>Chizkijáš</a:t>
            </a:r>
            <a:r>
              <a:rPr lang="cs-CZ" dirty="0">
                <a:latin typeface="Times New Roman" panose="02020603050405020304" pitchFamily="18" charset="0"/>
                <a:cs typeface="Times New Roman" panose="02020603050405020304" pitchFamily="18" charset="0"/>
              </a:rPr>
              <a:t> se ale i přes to asyrskému králi podrobil a vyslal k němu poselstvo spolu bohatým tributem</a:t>
            </a:r>
          </a:p>
          <a:p>
            <a:endParaRPr lang="cs-CZ" dirty="0">
              <a:latin typeface="Times New Roman" panose="02020603050405020304" pitchFamily="18" charset="0"/>
              <a:cs typeface="Times New Roman" panose="02020603050405020304" pitchFamily="18" charset="0"/>
            </a:endParaRPr>
          </a:p>
          <a:p>
            <a:pPr marL="0" indent="0">
              <a:buNone/>
            </a:pPr>
            <a:r>
              <a:rPr lang="cs-CZ" sz="2200" i="1" dirty="0">
                <a:latin typeface="Times New Roman" panose="02020603050405020304" pitchFamily="18" charset="0"/>
                <a:cs typeface="Times New Roman" panose="02020603050405020304" pitchFamily="18" charset="0"/>
              </a:rPr>
              <a:t>„Proto poslal </a:t>
            </a:r>
            <a:r>
              <a:rPr lang="cs-CZ" sz="2200" i="1" dirty="0" err="1">
                <a:latin typeface="Times New Roman" panose="02020603050405020304" pitchFamily="18" charset="0"/>
                <a:cs typeface="Times New Roman" panose="02020603050405020304" pitchFamily="18" charset="0"/>
              </a:rPr>
              <a:t>Chizkijáš</a:t>
            </a:r>
            <a:r>
              <a:rPr lang="cs-CZ" sz="2200" i="1" dirty="0">
                <a:latin typeface="Times New Roman" panose="02020603050405020304" pitchFamily="18" charset="0"/>
                <a:cs typeface="Times New Roman" panose="02020603050405020304" pitchFamily="18" charset="0"/>
              </a:rPr>
              <a:t>, král judský, poselství k asyrskému králi do </a:t>
            </a:r>
            <a:r>
              <a:rPr lang="cs-CZ" sz="2200" i="1" dirty="0" err="1">
                <a:latin typeface="Times New Roman" panose="02020603050405020304" pitchFamily="18" charset="0"/>
                <a:cs typeface="Times New Roman" panose="02020603050405020304" pitchFamily="18" charset="0"/>
              </a:rPr>
              <a:t>Lakíše</a:t>
            </a:r>
            <a:r>
              <a:rPr lang="cs-CZ" sz="2200" i="1" dirty="0">
                <a:latin typeface="Times New Roman" panose="02020603050405020304" pitchFamily="18" charset="0"/>
                <a:cs typeface="Times New Roman" panose="02020603050405020304" pitchFamily="18" charset="0"/>
              </a:rPr>
              <a:t>: „Prohřešil jsem se; odejdi ode mne. Cokoli na mne vložíš, ponesu.“ I uložil král asyrský judskému králi </a:t>
            </a:r>
            <a:r>
              <a:rPr lang="cs-CZ" sz="2200" i="1" dirty="0" err="1">
                <a:latin typeface="Times New Roman" panose="02020603050405020304" pitchFamily="18" charset="0"/>
                <a:cs typeface="Times New Roman" panose="02020603050405020304" pitchFamily="18" charset="0"/>
              </a:rPr>
              <a:t>Chizkijášovi</a:t>
            </a:r>
            <a:r>
              <a:rPr lang="cs-CZ" sz="2200" i="1" dirty="0">
                <a:latin typeface="Times New Roman" panose="02020603050405020304" pitchFamily="18" charset="0"/>
                <a:cs typeface="Times New Roman" panose="02020603050405020304" pitchFamily="18" charset="0"/>
              </a:rPr>
              <a:t> tři sta talentů stříbra a třicet talentů zlata. </a:t>
            </a:r>
            <a:r>
              <a:rPr lang="cs-CZ" sz="2200" i="1" dirty="0" err="1">
                <a:latin typeface="Times New Roman" panose="02020603050405020304" pitchFamily="18" charset="0"/>
                <a:cs typeface="Times New Roman" panose="02020603050405020304" pitchFamily="18" charset="0"/>
              </a:rPr>
              <a:t>Chizkijáš</a:t>
            </a:r>
            <a:r>
              <a:rPr lang="cs-CZ" sz="2200" i="1" dirty="0">
                <a:latin typeface="Times New Roman" panose="02020603050405020304" pitchFamily="18" charset="0"/>
                <a:cs typeface="Times New Roman" panose="02020603050405020304" pitchFamily="18" charset="0"/>
              </a:rPr>
              <a:t> tedy odevzdal všechno stříbro, které se nacházelo v Hospodinově domě a mezi poklady domu královského.“									</a:t>
            </a:r>
            <a:r>
              <a:rPr lang="cs-CZ" sz="2200" dirty="0">
                <a:latin typeface="Times New Roman" panose="02020603050405020304" pitchFamily="18" charset="0"/>
                <a:cs typeface="Times New Roman" panose="02020603050405020304" pitchFamily="18" charset="0"/>
              </a:rPr>
              <a:t>2Kr 18,14-15</a:t>
            </a:r>
          </a:p>
          <a:p>
            <a:pPr marL="0" indent="0">
              <a:buNone/>
            </a:pPr>
            <a:endParaRPr lang="cs-CZ" sz="2200" dirty="0">
              <a:latin typeface="Times New Roman" panose="02020603050405020304" pitchFamily="18" charset="0"/>
              <a:cs typeface="Times New Roman" panose="02020603050405020304" pitchFamily="18" charset="0"/>
            </a:endParaRPr>
          </a:p>
          <a:p>
            <a:pPr marL="0" indent="0">
              <a:buNone/>
            </a:pPr>
            <a:r>
              <a:rPr lang="cs-CZ" sz="2200" i="1" dirty="0">
                <a:latin typeface="Times New Roman" panose="02020603050405020304" pitchFamily="18" charset="0"/>
                <a:cs typeface="Times New Roman" panose="02020603050405020304" pitchFamily="18" charset="0"/>
              </a:rPr>
              <a:t>„pracovní oddíly i dobré své vojáky, které přivedl jako posilu do Jeruzaléma …vyslal ke mně do Ninive, mého královského města, i s 30 talenty zlata a 800 talenty stříbra“ </a:t>
            </a:r>
          </a:p>
          <a:p>
            <a:pPr marL="0" indent="0">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964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302143-52EE-4C92-8B48-54D4B77B8344}"/>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Teorie o původu Izraelitů</a:t>
            </a:r>
          </a:p>
        </p:txBody>
      </p:sp>
      <p:sp>
        <p:nvSpPr>
          <p:cNvPr id="3" name="Zástupný obsah 2">
            <a:extLst>
              <a:ext uri="{FF2B5EF4-FFF2-40B4-BE49-F238E27FC236}">
                <a16:creationId xmlns:a16="http://schemas.microsoft.com/office/drawing/2014/main" id="{BD62CF2F-9871-454D-A344-E09EDD9DB146}"/>
              </a:ext>
            </a:extLst>
          </p:cNvPr>
          <p:cNvSpPr>
            <a:spLocks noGrp="1"/>
          </p:cNvSpPr>
          <p:nvPr>
            <p:ph idx="1"/>
          </p:nvPr>
        </p:nvSpPr>
        <p:spPr/>
        <p:txBody>
          <a:bodyPr>
            <a:normAutofit fontScale="85000" lnSpcReduction="10000"/>
          </a:bodyPr>
          <a:lstStyle/>
          <a:p>
            <a:r>
              <a:rPr lang="cs-CZ" dirty="0">
                <a:latin typeface="Times New Roman" panose="02020603050405020304" pitchFamily="18" charset="0"/>
                <a:cs typeface="Times New Roman" panose="02020603050405020304" pitchFamily="18" charset="0"/>
              </a:rPr>
              <a:t>Sjednocená invaze</a:t>
            </a:r>
          </a:p>
          <a:p>
            <a:pPr lvl="1"/>
            <a:r>
              <a:rPr lang="cs-CZ" sz="1700" dirty="0">
                <a:latin typeface="Times New Roman" panose="02020603050405020304" pitchFamily="18" charset="0"/>
                <a:cs typeface="Times New Roman" panose="02020603050405020304" pitchFamily="18" charset="0"/>
              </a:rPr>
              <a:t>Podle bible </a:t>
            </a:r>
            <a:r>
              <a:rPr lang="cs-CZ" sz="1700" dirty="0">
                <a:effectLst/>
                <a:latin typeface="Times New Roman" panose="02020603050405020304" pitchFamily="18" charset="0"/>
                <a:ea typeface="Calibri" panose="020F0502020204030204" pitchFamily="34" charset="0"/>
              </a:rPr>
              <a:t>vojska pod vedením </a:t>
            </a:r>
            <a:r>
              <a:rPr lang="cs-CZ" sz="1700" dirty="0" err="1">
                <a:effectLst/>
                <a:latin typeface="Times New Roman" panose="02020603050405020304" pitchFamily="18" charset="0"/>
                <a:ea typeface="Calibri" panose="020F0502020204030204" pitchFamily="34" charset="0"/>
              </a:rPr>
              <a:t>Jozueho</a:t>
            </a:r>
            <a:r>
              <a:rPr lang="cs-CZ" sz="1700" dirty="0">
                <a:effectLst/>
                <a:latin typeface="Times New Roman" panose="02020603050405020304" pitchFamily="18" charset="0"/>
                <a:ea typeface="Calibri" panose="020F0502020204030204" pitchFamily="34" charset="0"/>
              </a:rPr>
              <a:t> vpadlo do </a:t>
            </a:r>
            <a:r>
              <a:rPr lang="cs-CZ" sz="1700" dirty="0" err="1">
                <a:effectLst/>
                <a:latin typeface="Times New Roman" panose="02020603050405020304" pitchFamily="18" charset="0"/>
                <a:ea typeface="Calibri" panose="020F0502020204030204" pitchFamily="34" charset="0"/>
              </a:rPr>
              <a:t>Kenaanu</a:t>
            </a:r>
            <a:r>
              <a:rPr lang="cs-CZ" sz="1700" dirty="0">
                <a:effectLst/>
                <a:latin typeface="Times New Roman" panose="02020603050405020304" pitchFamily="18" charset="0"/>
                <a:ea typeface="Calibri" panose="020F0502020204030204" pitchFamily="34" charset="0"/>
              </a:rPr>
              <a:t> a podrobila si tamní města </a:t>
            </a:r>
            <a:endParaRPr lang="cs-CZ" sz="1700"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Pokojná infiltrace</a:t>
            </a:r>
          </a:p>
          <a:p>
            <a:pPr lvl="1"/>
            <a:r>
              <a:rPr lang="cs-CZ" sz="1700" dirty="0">
                <a:effectLst/>
                <a:latin typeface="Times New Roman" panose="02020603050405020304" pitchFamily="18" charset="0"/>
                <a:ea typeface="Calibri" panose="020F0502020204030204" pitchFamily="34" charset="0"/>
              </a:rPr>
              <a:t>pastevci, kteří se po klimatických změnách začali usazovat na </a:t>
            </a:r>
            <a:r>
              <a:rPr lang="cs-CZ" sz="1700" dirty="0" err="1">
                <a:effectLst/>
                <a:latin typeface="Times New Roman" panose="02020603050405020304" pitchFamily="18" charset="0"/>
                <a:ea typeface="Calibri" panose="020F0502020204030204" pitchFamily="34" charset="0"/>
              </a:rPr>
              <a:t>kenaanském</a:t>
            </a:r>
            <a:r>
              <a:rPr lang="cs-CZ" sz="1700" dirty="0">
                <a:effectLst/>
                <a:latin typeface="Times New Roman" panose="02020603050405020304" pitchFamily="18" charset="0"/>
                <a:ea typeface="Calibri" panose="020F0502020204030204" pitchFamily="34" charset="0"/>
              </a:rPr>
              <a:t> území a začali se dostávat do sporu s místním obyvatelstvem </a:t>
            </a:r>
            <a:endParaRPr lang="cs-CZ" sz="1700" dirty="0">
              <a:latin typeface="Times New Roman" panose="02020603050405020304" pitchFamily="18" charset="0"/>
              <a:cs typeface="Times New Roman" panose="02020603050405020304" pitchFamily="18" charset="0"/>
            </a:endParaRPr>
          </a:p>
          <a:p>
            <a:pPr marL="0" indent="0">
              <a:buNone/>
            </a:pPr>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Sociální revoluce</a:t>
            </a:r>
          </a:p>
          <a:p>
            <a:pPr lvl="1"/>
            <a:r>
              <a:rPr lang="cs-CZ" sz="1700" dirty="0">
                <a:latin typeface="Times New Roman" panose="02020603050405020304" pitchFamily="18" charset="0"/>
                <a:ea typeface="Calibri" panose="020F0502020204030204" pitchFamily="34" charset="0"/>
              </a:rPr>
              <a:t>I</a:t>
            </a:r>
            <a:r>
              <a:rPr lang="cs-CZ" sz="1700" dirty="0">
                <a:effectLst/>
                <a:latin typeface="Times New Roman" panose="02020603050405020304" pitchFamily="18" charset="0"/>
                <a:ea typeface="Calibri" panose="020F0502020204030204" pitchFamily="34" charset="0"/>
              </a:rPr>
              <a:t>zraelci jako zemědělci z vesnic, které sociální rozdělenost společnosti donutila opustit půdu a vesnice a vydat se do hornatějších oblastí, kde měli založit mnohem spravedlivější a rovnější společnost </a:t>
            </a:r>
            <a:endParaRPr lang="cs-CZ" sz="1700"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r>
              <a:rPr lang="cs-CZ" b="1" dirty="0">
                <a:latin typeface="Times New Roman" panose="02020603050405020304" pitchFamily="18" charset="0"/>
                <a:cs typeface="Times New Roman" panose="02020603050405020304" pitchFamily="18" charset="0"/>
              </a:rPr>
              <a:t>Izraelité jako </a:t>
            </a:r>
            <a:r>
              <a:rPr lang="cs-CZ" b="1" dirty="0" err="1">
                <a:latin typeface="Times New Roman" panose="02020603050405020304" pitchFamily="18" charset="0"/>
                <a:cs typeface="Times New Roman" panose="02020603050405020304" pitchFamily="18" charset="0"/>
              </a:rPr>
              <a:t>Kenaanci</a:t>
            </a:r>
            <a:endParaRPr lang="cs-CZ" b="1" dirty="0">
              <a:latin typeface="Times New Roman" panose="02020603050405020304" pitchFamily="18" charset="0"/>
              <a:cs typeface="Times New Roman" panose="02020603050405020304" pitchFamily="18" charset="0"/>
            </a:endParaRPr>
          </a:p>
          <a:p>
            <a:pPr lvl="1"/>
            <a:r>
              <a:rPr lang="cs-CZ" sz="1700" dirty="0">
                <a:effectLst/>
                <a:latin typeface="Times New Roman" panose="02020603050405020304" pitchFamily="18" charset="0"/>
                <a:ea typeface="Calibri" panose="020F0502020204030204" pitchFamily="34" charset="0"/>
              </a:rPr>
              <a:t>v oblasti Judské vrchoviny na jihu po </a:t>
            </a:r>
            <a:r>
              <a:rPr lang="cs-CZ" sz="1700" dirty="0" err="1">
                <a:effectLst/>
                <a:latin typeface="Times New Roman" panose="02020603050405020304" pitchFamily="18" charset="0"/>
                <a:ea typeface="Calibri" panose="020F0502020204030204" pitchFamily="34" charset="0"/>
              </a:rPr>
              <a:t>Samářské</a:t>
            </a:r>
            <a:r>
              <a:rPr lang="cs-CZ" sz="1700" dirty="0">
                <a:effectLst/>
                <a:latin typeface="Times New Roman" panose="02020603050405020304" pitchFamily="18" charset="0"/>
                <a:ea typeface="Calibri" panose="020F0502020204030204" pitchFamily="34" charset="0"/>
              </a:rPr>
              <a:t> pohoří na severu vznikaly na vrcholcích hor osady. Jednalo se o malé vesnice s cca 100 obyvateli – původní obyvatele měst se stěhovali na venko</a:t>
            </a:r>
            <a:r>
              <a:rPr lang="cs-CZ" sz="1700" dirty="0">
                <a:latin typeface="Times New Roman" panose="02020603050405020304" pitchFamily="18" charset="0"/>
                <a:ea typeface="Calibri" panose="020F0502020204030204" pitchFamily="34" charset="0"/>
              </a:rPr>
              <a:t>v, kde pěstovali primárně pro svoji potřebu</a:t>
            </a:r>
            <a:endParaRPr lang="cs-CZ"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7414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1BF17F-4AC5-472F-ADAA-F99244B77D57}"/>
              </a:ext>
            </a:extLst>
          </p:cNvPr>
          <p:cNvSpPr>
            <a:spLocks noGrp="1"/>
          </p:cNvSpPr>
          <p:nvPr>
            <p:ph idx="1"/>
          </p:nvPr>
        </p:nvSpPr>
        <p:spPr>
          <a:xfrm>
            <a:off x="838200" y="1082180"/>
            <a:ext cx="10515600" cy="5094783"/>
          </a:xfrm>
        </p:spPr>
        <p:txBody>
          <a:bodyPr>
            <a:normAutofit/>
          </a:bodyPr>
          <a:lstStyle/>
          <a:p>
            <a:r>
              <a:rPr lang="cs-CZ" sz="2400" dirty="0">
                <a:latin typeface="Times New Roman" panose="02020603050405020304" pitchFamily="18" charset="0"/>
                <a:cs typeface="Times New Roman" panose="02020603050405020304" pitchFamily="18" charset="0"/>
              </a:rPr>
              <a:t>Podle biblické tradice byl Jeruzalém, zachráněn Hospodinovým zásahem</a:t>
            </a:r>
          </a:p>
          <a:p>
            <a:pPr marL="0" indent="0">
              <a:buNone/>
            </a:pPr>
            <a:endParaRPr lang="cs-CZ" sz="2400" dirty="0">
              <a:latin typeface="Times New Roman" panose="02020603050405020304" pitchFamily="18" charset="0"/>
              <a:cs typeface="Times New Roman" panose="02020603050405020304" pitchFamily="18" charset="0"/>
            </a:endParaRPr>
          </a:p>
          <a:p>
            <a:r>
              <a:rPr lang="cs-CZ" sz="2400" i="1" dirty="0">
                <a:latin typeface="Times New Roman" panose="02020603050405020304" pitchFamily="18" charset="0"/>
                <a:cs typeface="Times New Roman" panose="02020603050405020304" pitchFamily="18" charset="0"/>
              </a:rPr>
              <a:t>„Proto praví Hospodin o králi asyrském toto: „ Nevejde do tohoto města. Ani šíp tam nevstřelí, se štíty proti němu nenastoupí, násep proti němu nenavrší. …Stalo se pak té noci, že vyšel Hospodinův anděl a pobil v asyrském táboře sto osmdesát pět tisíc. Za časného jitra , hle, všichni byli mrtví, všude mrtvá těla.“											</a:t>
            </a:r>
            <a:r>
              <a:rPr lang="cs-CZ" sz="2400" dirty="0">
                <a:latin typeface="Times New Roman" panose="02020603050405020304" pitchFamily="18" charset="0"/>
                <a:cs typeface="Times New Roman" panose="02020603050405020304" pitchFamily="18" charset="0"/>
              </a:rPr>
              <a:t>2Kr 19,32;35</a:t>
            </a:r>
          </a:p>
          <a:p>
            <a:pPr marL="0" indent="0">
              <a:buNone/>
            </a:pPr>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Zásah Hospodinových andělů je sice krajně nepravděpodobný, ale vojsko mohlo odtáhnout kvůli vypuknutí morové epidemie v táboře nebo se </a:t>
            </a:r>
            <a:r>
              <a:rPr lang="cs-CZ" sz="2400" dirty="0" err="1">
                <a:latin typeface="Times New Roman" panose="02020603050405020304" pitchFamily="18" charset="0"/>
                <a:cs typeface="Times New Roman" panose="02020603050405020304" pitchFamily="18" charset="0"/>
              </a:rPr>
              <a:t>Sinacherib</a:t>
            </a:r>
            <a:r>
              <a:rPr lang="cs-CZ" sz="2400" dirty="0">
                <a:latin typeface="Times New Roman" panose="02020603050405020304" pitchFamily="18" charset="0"/>
                <a:cs typeface="Times New Roman" panose="02020603050405020304" pitchFamily="18" charset="0"/>
              </a:rPr>
              <a:t> musel potýkat s problémy ve své vlastní říši, a proto se musel vrátit zpět do Ninive.</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936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2D55F6-75CE-41FA-9A71-7E63C0E5246B}"/>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Izraelské loďstvo</a:t>
            </a:r>
          </a:p>
        </p:txBody>
      </p:sp>
      <p:sp>
        <p:nvSpPr>
          <p:cNvPr id="3" name="Zástupný obsah 2">
            <a:extLst>
              <a:ext uri="{FF2B5EF4-FFF2-40B4-BE49-F238E27FC236}">
                <a16:creationId xmlns:a16="http://schemas.microsoft.com/office/drawing/2014/main" id="{184F6165-78B9-48EF-8F70-4ECDB9B99F9F}"/>
              </a:ext>
            </a:extLst>
          </p:cNvPr>
          <p:cNvSpPr>
            <a:spLocks noGrp="1"/>
          </p:cNvSpPr>
          <p:nvPr>
            <p:ph idx="1"/>
          </p:nvPr>
        </p:nvSpPr>
        <p:spPr/>
        <p:txBody>
          <a:bodyPr>
            <a:normAutofit/>
          </a:bodyPr>
          <a:lstStyle/>
          <a:p>
            <a:r>
              <a:rPr lang="cs-CZ" dirty="0">
                <a:latin typeface="Times New Roman" panose="02020603050405020304" pitchFamily="18" charset="0"/>
                <a:cs typeface="Times New Roman" panose="02020603050405020304" pitchFamily="18" charset="0"/>
              </a:rPr>
              <a:t>Podle dochovaných písemných zpráv nehrálo válečné loďstvo ve vojenství starověké Izraele významnou roli. Mezi starověkými prameny se nedochovaly informace, které by potvrzovaly existenci válečných lodí. Izraelské a judské království ovládala hlavně vnitrozemské oblasti, proto je absence válečné flotily pochopitelná. Navíc se konflikty, do kterých byla obě království zatažena, odehrávaly výlučně na souši. Z pramenů se dovídáme pouze o existence obchodních a nákladních lodích připisovaných biblickou tradicí králi Šalamounovi.</a:t>
            </a:r>
          </a:p>
          <a:p>
            <a:pPr marL="0" indent="0">
              <a:buNone/>
            </a:pPr>
            <a:r>
              <a:rPr lang="cs-CZ" sz="2000" i="1" dirty="0">
                <a:latin typeface="Times New Roman" panose="02020603050405020304" pitchFamily="18" charset="0"/>
                <a:cs typeface="Times New Roman" panose="02020603050405020304" pitchFamily="18" charset="0"/>
              </a:rPr>
              <a:t>„Král Šalamoun dal také udělat lodě v </a:t>
            </a:r>
            <a:r>
              <a:rPr lang="cs-CZ" sz="2000" i="1" dirty="0" err="1">
                <a:latin typeface="Times New Roman" panose="02020603050405020304" pitchFamily="18" charset="0"/>
                <a:cs typeface="Times New Roman" panose="02020603050405020304" pitchFamily="18" charset="0"/>
              </a:rPr>
              <a:t>Esjón-geberu</a:t>
            </a:r>
            <a:r>
              <a:rPr lang="cs-CZ" sz="2000" i="1" dirty="0">
                <a:latin typeface="Times New Roman" panose="02020603050405020304" pitchFamily="18" charset="0"/>
                <a:cs typeface="Times New Roman" panose="02020603050405020304" pitchFamily="18" charset="0"/>
              </a:rPr>
              <a:t>, který je blízko </a:t>
            </a:r>
            <a:r>
              <a:rPr lang="cs-CZ" sz="2000" i="1" dirty="0" err="1">
                <a:latin typeface="Times New Roman" panose="02020603050405020304" pitchFamily="18" charset="0"/>
                <a:cs typeface="Times New Roman" panose="02020603050405020304" pitchFamily="18" charset="0"/>
              </a:rPr>
              <a:t>Elótu</a:t>
            </a:r>
            <a:r>
              <a:rPr lang="cs-CZ" sz="2000" i="1" dirty="0">
                <a:latin typeface="Times New Roman" panose="02020603050405020304" pitchFamily="18" charset="0"/>
                <a:cs typeface="Times New Roman" panose="02020603050405020304" pitchFamily="18" charset="0"/>
              </a:rPr>
              <a:t> na břehu </a:t>
            </a:r>
            <a:r>
              <a:rPr lang="cs-CZ" sz="2000" i="1" dirty="0" err="1">
                <a:latin typeface="Times New Roman" panose="02020603050405020304" pitchFamily="18" charset="0"/>
                <a:cs typeface="Times New Roman" panose="02020603050405020304" pitchFamily="18" charset="0"/>
              </a:rPr>
              <a:t>Rákosovho</a:t>
            </a:r>
            <a:r>
              <a:rPr lang="cs-CZ" sz="2000" i="1" dirty="0">
                <a:latin typeface="Times New Roman" panose="02020603050405020304" pitchFamily="18" charset="0"/>
                <a:cs typeface="Times New Roman" panose="02020603050405020304" pitchFamily="18" charset="0"/>
              </a:rPr>
              <a:t> moře v </a:t>
            </a:r>
            <a:r>
              <a:rPr lang="cs-CZ" sz="2000" i="1" dirty="0" err="1">
                <a:latin typeface="Times New Roman" panose="02020603050405020304" pitchFamily="18" charset="0"/>
                <a:cs typeface="Times New Roman" panose="02020603050405020304" pitchFamily="18" charset="0"/>
              </a:rPr>
              <a:t>edómské</a:t>
            </a:r>
            <a:r>
              <a:rPr lang="cs-CZ" sz="2000" i="1" dirty="0">
                <a:latin typeface="Times New Roman" panose="02020603050405020304" pitchFamily="18" charset="0"/>
                <a:cs typeface="Times New Roman" panose="02020603050405020304" pitchFamily="18" charset="0"/>
              </a:rPr>
              <a:t> zemi.“									</a:t>
            </a:r>
            <a:r>
              <a:rPr lang="cs-CZ" sz="2000" dirty="0">
                <a:latin typeface="Times New Roman" panose="02020603050405020304" pitchFamily="18" charset="0"/>
                <a:cs typeface="Times New Roman" panose="02020603050405020304" pitchFamily="18" charset="0"/>
              </a:rPr>
              <a:t>1Kr 9,26</a:t>
            </a:r>
            <a:endParaRPr lang="cs-CZ" sz="2000" i="1"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4361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B8D9CF0-A400-4840-927B-6831D9A31AFA}"/>
              </a:ext>
            </a:extLst>
          </p:cNvPr>
          <p:cNvSpPr>
            <a:spLocks noGrp="1"/>
          </p:cNvSpPr>
          <p:nvPr>
            <p:ph idx="1"/>
          </p:nvPr>
        </p:nvSpPr>
        <p:spPr>
          <a:xfrm>
            <a:off x="838200" y="425302"/>
            <a:ext cx="10515600" cy="5751661"/>
          </a:xfrm>
        </p:spPr>
        <p:txBody>
          <a:bodyPr>
            <a:normAutofit fontScale="92500" lnSpcReduction="10000"/>
          </a:bodyPr>
          <a:lstStyle/>
          <a:p>
            <a:r>
              <a:rPr lang="cs-CZ" dirty="0">
                <a:latin typeface="Times New Roman" panose="02020603050405020304" pitchFamily="18" charset="0"/>
                <a:cs typeface="Times New Roman" panose="02020603050405020304" pitchFamily="18" charset="0"/>
              </a:rPr>
              <a:t>Tyto lodě opakovaně přivážely luxusní zboží z </a:t>
            </a:r>
            <a:r>
              <a:rPr lang="cs-CZ" dirty="0" err="1">
                <a:latin typeface="Times New Roman" panose="02020603050405020304" pitchFamily="18" charset="0"/>
                <a:cs typeface="Times New Roman" panose="02020603050405020304" pitchFamily="18" charset="0"/>
              </a:rPr>
              <a:t>Ofíru</a:t>
            </a:r>
            <a:endParaRPr lang="cs-CZ" dirty="0">
              <a:latin typeface="Times New Roman" panose="02020603050405020304" pitchFamily="18" charset="0"/>
              <a:cs typeface="Times New Roman" panose="02020603050405020304" pitchFamily="18" charset="0"/>
            </a:endParaRPr>
          </a:p>
          <a:p>
            <a:pPr marL="0" indent="0">
              <a:buNone/>
            </a:pPr>
            <a:r>
              <a:rPr lang="cs-CZ" sz="2400" i="1" dirty="0">
                <a:latin typeface="Times New Roman" panose="02020603050405020304" pitchFamily="18" charset="0"/>
                <a:cs typeface="Times New Roman" panose="02020603050405020304" pitchFamily="18" charset="0"/>
              </a:rPr>
              <a:t>“Dopluli do </a:t>
            </a:r>
            <a:r>
              <a:rPr lang="cs-CZ" sz="2400" i="1" dirty="0" err="1">
                <a:latin typeface="Times New Roman" panose="02020603050405020304" pitchFamily="18" charset="0"/>
                <a:cs typeface="Times New Roman" panose="02020603050405020304" pitchFamily="18" charset="0"/>
              </a:rPr>
              <a:t>Ofíru</a:t>
            </a:r>
            <a:r>
              <a:rPr lang="cs-CZ" sz="2400" i="1" dirty="0">
                <a:latin typeface="Times New Roman" panose="02020603050405020304" pitchFamily="18" charset="0"/>
                <a:cs typeface="Times New Roman" panose="02020603050405020304" pitchFamily="18" charset="0"/>
              </a:rPr>
              <a:t> a přivezli odtamtud králi Šalamounovi </a:t>
            </a:r>
            <a:r>
              <a:rPr lang="cs-CZ" sz="2400" b="1" i="1" dirty="0">
                <a:latin typeface="Times New Roman" panose="02020603050405020304" pitchFamily="18" charset="0"/>
                <a:cs typeface="Times New Roman" panose="02020603050405020304" pitchFamily="18" charset="0"/>
              </a:rPr>
              <a:t>čtyři sta dvacet talentů zlata</a:t>
            </a:r>
            <a:r>
              <a:rPr lang="cs-CZ" sz="2400" i="1" dirty="0">
                <a:latin typeface="Times New Roman" panose="02020603050405020304" pitchFamily="18" charset="0"/>
                <a:cs typeface="Times New Roman" panose="02020603050405020304" pitchFamily="18" charset="0"/>
              </a:rPr>
              <a:t>“									</a:t>
            </a:r>
            <a:r>
              <a:rPr lang="cs-CZ" sz="2000" dirty="0">
                <a:latin typeface="Times New Roman" panose="02020603050405020304" pitchFamily="18" charset="0"/>
                <a:cs typeface="Times New Roman" panose="02020603050405020304" pitchFamily="18" charset="0"/>
              </a:rPr>
              <a:t>1Kr 9,28 </a:t>
            </a:r>
          </a:p>
          <a:p>
            <a:pPr marL="0" indent="0">
              <a:buNone/>
            </a:pPr>
            <a:r>
              <a:rPr lang="cs-CZ" sz="2400" i="1" dirty="0">
                <a:latin typeface="Times New Roman" panose="02020603050405020304" pitchFamily="18" charset="0"/>
                <a:cs typeface="Times New Roman" panose="02020603050405020304" pitchFamily="18" charset="0"/>
              </a:rPr>
              <a:t>„Král měl na moři zámořské loďstvo spolu s loděmi </a:t>
            </a:r>
            <a:r>
              <a:rPr lang="cs-CZ" sz="2400" i="1" dirty="0" err="1">
                <a:latin typeface="Times New Roman" panose="02020603050405020304" pitchFamily="18" charset="0"/>
                <a:cs typeface="Times New Roman" panose="02020603050405020304" pitchFamily="18" charset="0"/>
              </a:rPr>
              <a:t>Chíramovými</a:t>
            </a:r>
            <a:r>
              <a:rPr lang="cs-CZ" sz="2400" i="1" dirty="0">
                <a:latin typeface="Times New Roman" panose="02020603050405020304" pitchFamily="18" charset="0"/>
                <a:cs typeface="Times New Roman" panose="02020603050405020304" pitchFamily="18" charset="0"/>
              </a:rPr>
              <a:t>. Jendou za tři roky zámořské loďstvo přijíždělo a přiváželo zlato a stříbro, slonovinu, opice a pávy.“										</a:t>
            </a:r>
            <a:r>
              <a:rPr lang="cs-CZ" sz="2000" dirty="0">
                <a:latin typeface="Times New Roman" panose="02020603050405020304" pitchFamily="18" charset="0"/>
                <a:cs typeface="Times New Roman" panose="02020603050405020304" pitchFamily="18" charset="0"/>
              </a:rPr>
              <a:t>1Kr 10,22</a:t>
            </a:r>
          </a:p>
          <a:p>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Jednotlivé knihy Starého zákona se ve svých popisech liší pouze částečně např. v množství zlata, které lodě králi Šalamounovi dovážely</a:t>
            </a:r>
          </a:p>
          <a:p>
            <a:pPr marL="0" indent="0">
              <a:buNone/>
            </a:pPr>
            <a:endParaRPr lang="cs-CZ" sz="2400" i="1" dirty="0">
              <a:latin typeface="Times New Roman" panose="02020603050405020304" pitchFamily="18" charset="0"/>
              <a:cs typeface="Times New Roman" panose="02020603050405020304" pitchFamily="18" charset="0"/>
            </a:endParaRPr>
          </a:p>
          <a:p>
            <a:pPr marL="0" indent="0">
              <a:buNone/>
            </a:pPr>
            <a:r>
              <a:rPr lang="cs-CZ" sz="2400" i="1" dirty="0">
                <a:latin typeface="Times New Roman" panose="02020603050405020304" pitchFamily="18" charset="0"/>
                <a:cs typeface="Times New Roman" panose="02020603050405020304" pitchFamily="18" charset="0"/>
              </a:rPr>
              <a:t>„Tehdy táhl Šalamoun do </a:t>
            </a:r>
            <a:r>
              <a:rPr lang="cs-CZ" sz="2400" i="1" dirty="0" err="1">
                <a:latin typeface="Times New Roman" panose="02020603050405020304" pitchFamily="18" charset="0"/>
                <a:cs typeface="Times New Roman" panose="02020603050405020304" pitchFamily="18" charset="0"/>
              </a:rPr>
              <a:t>Esjón-geberu</a:t>
            </a:r>
            <a:r>
              <a:rPr lang="cs-CZ" sz="2400" i="1" dirty="0">
                <a:latin typeface="Times New Roman" panose="02020603050405020304" pitchFamily="18" charset="0"/>
                <a:cs typeface="Times New Roman" panose="02020603050405020304" pitchFamily="18" charset="0"/>
              </a:rPr>
              <a:t> a k </a:t>
            </a:r>
            <a:r>
              <a:rPr lang="cs-CZ" sz="2400" i="1" dirty="0" err="1">
                <a:latin typeface="Times New Roman" panose="02020603050405020304" pitchFamily="18" charset="0"/>
                <a:cs typeface="Times New Roman" panose="02020603050405020304" pitchFamily="18" charset="0"/>
              </a:rPr>
              <a:t>Elótu</a:t>
            </a:r>
            <a:r>
              <a:rPr lang="cs-CZ" sz="2400" i="1" dirty="0">
                <a:latin typeface="Times New Roman" panose="02020603050405020304" pitchFamily="18" charset="0"/>
                <a:cs typeface="Times New Roman" panose="02020603050405020304" pitchFamily="18" charset="0"/>
              </a:rPr>
              <a:t> při mořském pobřeží v </a:t>
            </a:r>
            <a:r>
              <a:rPr lang="cs-CZ" sz="2400" i="1" dirty="0" err="1">
                <a:latin typeface="Times New Roman" panose="02020603050405020304" pitchFamily="18" charset="0"/>
                <a:cs typeface="Times New Roman" panose="02020603050405020304" pitchFamily="18" charset="0"/>
              </a:rPr>
              <a:t>edómské</a:t>
            </a:r>
            <a:r>
              <a:rPr lang="cs-CZ" sz="2400" i="1" dirty="0">
                <a:latin typeface="Times New Roman" panose="02020603050405020304" pitchFamily="18" charset="0"/>
                <a:cs typeface="Times New Roman" panose="02020603050405020304" pitchFamily="18" charset="0"/>
              </a:rPr>
              <a:t> zemi. </a:t>
            </a:r>
            <a:r>
              <a:rPr lang="cs-CZ" sz="2400" i="1" dirty="0" err="1">
                <a:latin typeface="Times New Roman" panose="02020603050405020304" pitchFamily="18" charset="0"/>
                <a:cs typeface="Times New Roman" panose="02020603050405020304" pitchFamily="18" charset="0"/>
              </a:rPr>
              <a:t>Chúram</a:t>
            </a:r>
            <a:r>
              <a:rPr lang="cs-CZ" sz="2400" i="1" dirty="0">
                <a:latin typeface="Times New Roman" panose="02020603050405020304" pitchFamily="18" charset="0"/>
                <a:cs typeface="Times New Roman" panose="02020603050405020304" pitchFamily="18" charset="0"/>
              </a:rPr>
              <a:t> mu poslal po svých služebnících lodě a služebníky znalé moře. Dopluli se Šalamounovými služebníky až do </a:t>
            </a:r>
            <a:r>
              <a:rPr lang="cs-CZ" sz="2400" i="1" dirty="0" err="1">
                <a:latin typeface="Times New Roman" panose="02020603050405020304" pitchFamily="18" charset="0"/>
                <a:cs typeface="Times New Roman" panose="02020603050405020304" pitchFamily="18" charset="0"/>
              </a:rPr>
              <a:t>Ofíru</a:t>
            </a:r>
            <a:r>
              <a:rPr lang="cs-CZ" sz="2400" i="1" dirty="0">
                <a:latin typeface="Times New Roman" panose="02020603050405020304" pitchFamily="18" charset="0"/>
                <a:cs typeface="Times New Roman" panose="02020603050405020304" pitchFamily="18" charset="0"/>
              </a:rPr>
              <a:t> a přivezli odtamtud králi Šalamounovi </a:t>
            </a:r>
            <a:r>
              <a:rPr lang="cs-CZ" sz="2400" b="1" i="1" dirty="0">
                <a:latin typeface="Times New Roman" panose="02020603050405020304" pitchFamily="18" charset="0"/>
                <a:cs typeface="Times New Roman" panose="02020603050405020304" pitchFamily="18" charset="0"/>
              </a:rPr>
              <a:t>čtyři sta padesát talentů zlata</a:t>
            </a:r>
            <a:r>
              <a:rPr lang="cs-CZ" sz="2400" i="1" dirty="0">
                <a:latin typeface="Times New Roman" panose="02020603050405020304" pitchFamily="18" charset="0"/>
                <a:cs typeface="Times New Roman" panose="02020603050405020304" pitchFamily="18" charset="0"/>
              </a:rPr>
              <a:t>.“						</a:t>
            </a:r>
            <a:r>
              <a:rPr lang="cs-CZ" sz="2000" dirty="0">
                <a:latin typeface="Times New Roman" panose="02020603050405020304" pitchFamily="18" charset="0"/>
                <a:cs typeface="Times New Roman" panose="02020603050405020304" pitchFamily="18" charset="0"/>
              </a:rPr>
              <a:t>2Pa 8,17-18 </a:t>
            </a:r>
          </a:p>
          <a:p>
            <a:pPr marL="0" indent="0">
              <a:buNone/>
            </a:pPr>
            <a:r>
              <a:rPr lang="cs-CZ" sz="2400" i="1" dirty="0">
                <a:latin typeface="Times New Roman" panose="02020603050405020304" pitchFamily="18" charset="0"/>
                <a:cs typeface="Times New Roman" panose="02020603050405020304" pitchFamily="18" charset="0"/>
              </a:rPr>
              <a:t>„Král měl lodě, plující do zámoří s </a:t>
            </a:r>
            <a:r>
              <a:rPr lang="cs-CZ" sz="2400" i="1" dirty="0" err="1">
                <a:latin typeface="Times New Roman" panose="02020603050405020304" pitchFamily="18" charset="0"/>
                <a:cs typeface="Times New Roman" panose="02020603050405020304" pitchFamily="18" charset="0"/>
              </a:rPr>
              <a:t>Chúramovými</a:t>
            </a:r>
            <a:r>
              <a:rPr lang="cs-CZ" sz="2400" i="1" dirty="0">
                <a:latin typeface="Times New Roman" panose="02020603050405020304" pitchFamily="18" charset="0"/>
                <a:cs typeface="Times New Roman" panose="02020603050405020304" pitchFamily="18" charset="0"/>
              </a:rPr>
              <a:t> služebníky. Zámořské lodě přijížděly jednou za tři roky a přivážely zlato a stříbro, slonovinu, opice a pávy.“												</a:t>
            </a:r>
            <a:r>
              <a:rPr lang="cs-CZ" sz="2000" dirty="0">
                <a:latin typeface="Times New Roman" panose="02020603050405020304" pitchFamily="18" charset="0"/>
                <a:cs typeface="Times New Roman" panose="02020603050405020304" pitchFamily="18" charset="0"/>
              </a:rPr>
              <a:t>2Pa 9,21 </a:t>
            </a:r>
          </a:p>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8668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14FC47-30FA-4545-92CD-699CD637AA17}"/>
              </a:ext>
            </a:extLst>
          </p:cNvPr>
          <p:cNvSpPr>
            <a:spLocks noGrp="1"/>
          </p:cNvSpPr>
          <p:nvPr>
            <p:ph type="ctrTitle"/>
          </p:nvPr>
        </p:nvSpPr>
        <p:spPr>
          <a:xfrm>
            <a:off x="1652996" y="2121584"/>
            <a:ext cx="9144000" cy="1130299"/>
          </a:xfrm>
        </p:spPr>
        <p:txBody>
          <a:bodyPr>
            <a:normAutofit/>
          </a:bodyPr>
          <a:lstStyle/>
          <a:p>
            <a:r>
              <a:rPr lang="cs-CZ" sz="4800" b="1" dirty="0">
                <a:latin typeface="Times New Roman" panose="02020603050405020304" pitchFamily="18" charset="0"/>
                <a:cs typeface="Times New Roman" panose="02020603050405020304" pitchFamily="18" charset="0"/>
              </a:rPr>
              <a:t>Fortifikace Izraele a Judska</a:t>
            </a:r>
          </a:p>
        </p:txBody>
      </p:sp>
      <p:sp>
        <p:nvSpPr>
          <p:cNvPr id="3" name="Podnadpis 2">
            <a:extLst>
              <a:ext uri="{FF2B5EF4-FFF2-40B4-BE49-F238E27FC236}">
                <a16:creationId xmlns:a16="http://schemas.microsoft.com/office/drawing/2014/main" id="{EE74D303-7188-4B7F-A6B7-4EB99F5D0011}"/>
              </a:ext>
            </a:extLst>
          </p:cNvPr>
          <p:cNvSpPr>
            <a:spLocks noGrp="1"/>
          </p:cNvSpPr>
          <p:nvPr>
            <p:ph type="subTitle" idx="1"/>
          </p:nvPr>
        </p:nvSpPr>
        <p:spPr>
          <a:xfrm>
            <a:off x="1524000" y="2913321"/>
            <a:ext cx="9144000" cy="2344479"/>
          </a:xfrm>
        </p:spPr>
        <p:txBody>
          <a:bodyPr>
            <a:normAutofit/>
          </a:bodyPr>
          <a:lstStyle/>
          <a:p>
            <a:pPr algn="l"/>
            <a:endParaRPr lang="cs-CZ" sz="1600" dirty="0"/>
          </a:p>
          <a:p>
            <a:pPr algn="l"/>
            <a:endParaRPr lang="cs-CZ" sz="1600" dirty="0"/>
          </a:p>
        </p:txBody>
      </p:sp>
    </p:spTree>
    <p:extLst>
      <p:ext uri="{BB962C8B-B14F-4D97-AF65-F5344CB8AC3E}">
        <p14:creationId xmlns:p14="http://schemas.microsoft.com/office/powerpoint/2010/main" val="218114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FFFBF1-4DA5-4E17-AE34-303634031100}"/>
              </a:ext>
            </a:extLst>
          </p:cNvPr>
          <p:cNvSpPr>
            <a:spLocks noGrp="1"/>
          </p:cNvSpPr>
          <p:nvPr>
            <p:ph type="title"/>
          </p:nvPr>
        </p:nvSpPr>
        <p:spPr>
          <a:xfrm>
            <a:off x="838200" y="365126"/>
            <a:ext cx="10515600" cy="761926"/>
          </a:xfrm>
        </p:spPr>
        <p:txBody>
          <a:bodyPr>
            <a:normAutofit/>
          </a:bodyPr>
          <a:lstStyle/>
          <a:p>
            <a:r>
              <a:rPr lang="cs-CZ" sz="4000" dirty="0">
                <a:latin typeface="Times New Roman" panose="02020603050405020304" pitchFamily="18" charset="0"/>
                <a:cs typeface="Times New Roman" panose="02020603050405020304" pitchFamily="18" charset="0"/>
              </a:rPr>
              <a:t>Povaha terénu</a:t>
            </a:r>
          </a:p>
        </p:txBody>
      </p:sp>
      <p:pic>
        <p:nvPicPr>
          <p:cNvPr id="5" name="Zástupný obsah 4">
            <a:extLst>
              <a:ext uri="{FF2B5EF4-FFF2-40B4-BE49-F238E27FC236}">
                <a16:creationId xmlns:a16="http://schemas.microsoft.com/office/drawing/2014/main" id="{2BA12C01-1078-45FD-B399-CB11C386169D}"/>
              </a:ext>
            </a:extLst>
          </p:cNvPr>
          <p:cNvPicPr>
            <a:picLocks noGrp="1" noChangeAspect="1"/>
          </p:cNvPicPr>
          <p:nvPr>
            <p:ph sz="half" idx="2"/>
          </p:nvPr>
        </p:nvPicPr>
        <p:blipFill>
          <a:blip r:embed="rId2"/>
          <a:stretch>
            <a:fillRect/>
          </a:stretch>
        </p:blipFill>
        <p:spPr>
          <a:xfrm>
            <a:off x="7410893" y="41433"/>
            <a:ext cx="4781107" cy="6758088"/>
          </a:xfrm>
          <a:prstGeom prst="rect">
            <a:avLst/>
          </a:prstGeom>
        </p:spPr>
      </p:pic>
      <p:sp>
        <p:nvSpPr>
          <p:cNvPr id="8" name="Zástupný obsah 7">
            <a:extLst>
              <a:ext uri="{FF2B5EF4-FFF2-40B4-BE49-F238E27FC236}">
                <a16:creationId xmlns:a16="http://schemas.microsoft.com/office/drawing/2014/main" id="{8593633E-CD50-4125-8FA2-AC551AFFB50F}"/>
              </a:ext>
            </a:extLst>
          </p:cNvPr>
          <p:cNvSpPr>
            <a:spLocks noGrp="1"/>
          </p:cNvSpPr>
          <p:nvPr>
            <p:ph sz="half" idx="1"/>
          </p:nvPr>
        </p:nvSpPr>
        <p:spPr>
          <a:xfrm>
            <a:off x="838200" y="1492178"/>
            <a:ext cx="6940826" cy="4684785"/>
          </a:xfrm>
        </p:spPr>
        <p:txBody>
          <a:bodyPr>
            <a:normAutofit fontScale="85000" lnSpcReduction="10000"/>
          </a:bodyPr>
          <a:lstStyle/>
          <a:p>
            <a:r>
              <a:rPr lang="cs-CZ" dirty="0">
                <a:latin typeface="Times New Roman" panose="02020603050405020304" pitchFamily="18" charset="0"/>
                <a:cs typeface="Times New Roman" panose="02020603050405020304" pitchFamily="18" charset="0"/>
              </a:rPr>
              <a:t>Oblast, kterou osídlili kanaánské a později izraelské kmeny byla s velké části hornatá </a:t>
            </a:r>
          </a:p>
          <a:p>
            <a:r>
              <a:rPr lang="cs-CZ" dirty="0">
                <a:latin typeface="Times New Roman" panose="02020603050405020304" pitchFamily="18" charset="0"/>
                <a:cs typeface="Times New Roman" panose="02020603050405020304" pitchFamily="18" charset="0"/>
              </a:rPr>
              <a:t>Osady a města zakládali na vyvýšených kopcích (</a:t>
            </a:r>
            <a:r>
              <a:rPr lang="cs-CZ" dirty="0" err="1">
                <a:latin typeface="Times New Roman" panose="02020603050405020304" pitchFamily="18" charset="0"/>
                <a:cs typeface="Times New Roman" panose="02020603050405020304" pitchFamily="18" charset="0"/>
              </a:rPr>
              <a:t>hebr</a:t>
            </a:r>
            <a:r>
              <a:rPr lang="cs-CZ" dirty="0">
                <a:latin typeface="Times New Roman" panose="02020603050405020304" pitchFamily="18" charset="0"/>
                <a:cs typeface="Times New Roman" panose="02020603050405020304" pitchFamily="18" charset="0"/>
              </a:rPr>
              <a:t>. </a:t>
            </a:r>
            <a:r>
              <a:rPr lang="cs-CZ" b="1" i="1" dirty="0" err="1">
                <a:latin typeface="Times New Roman" panose="02020603050405020304" pitchFamily="18" charset="0"/>
                <a:cs typeface="Times New Roman" panose="02020603050405020304" pitchFamily="18" charset="0"/>
              </a:rPr>
              <a:t>tely</a:t>
            </a:r>
            <a:r>
              <a:rPr lang="cs-CZ" dirty="0">
                <a:latin typeface="Times New Roman" panose="02020603050405020304" pitchFamily="18" charset="0"/>
                <a:cs typeface="Times New Roman" panose="02020603050405020304" pitchFamily="18" charset="0"/>
              </a:rPr>
              <a:t>), které měly strategickou pozici pro kontrolu okolních oblastí</a:t>
            </a:r>
          </a:p>
          <a:p>
            <a:r>
              <a:rPr lang="cs-CZ" dirty="0">
                <a:latin typeface="Times New Roman" panose="02020603050405020304" pitchFamily="18" charset="0"/>
                <a:cs typeface="Times New Roman" panose="02020603050405020304" pitchFamily="18" charset="0"/>
              </a:rPr>
              <a:t>Povaha terénu tak městům poskytovala přirozenou ochranu, ale zároveň omezený prostor k zastavění</a:t>
            </a:r>
          </a:p>
          <a:p>
            <a:r>
              <a:rPr lang="cs-CZ" dirty="0">
                <a:latin typeface="Times New Roman" panose="02020603050405020304" pitchFamily="18" charset="0"/>
                <a:cs typeface="Times New Roman" panose="02020603050405020304" pitchFamily="18" charset="0"/>
              </a:rPr>
              <a:t>Samotný </a:t>
            </a:r>
            <a:r>
              <a:rPr lang="cs-CZ" i="1" dirty="0">
                <a:latin typeface="Times New Roman" panose="02020603050405020304" pitchFamily="18" charset="0"/>
                <a:cs typeface="Times New Roman" panose="02020603050405020304" pitchFamily="18" charset="0"/>
              </a:rPr>
              <a:t>tel</a:t>
            </a:r>
            <a:r>
              <a:rPr lang="cs-CZ" dirty="0">
                <a:latin typeface="Times New Roman" panose="02020603050405020304" pitchFamily="18" charset="0"/>
                <a:cs typeface="Times New Roman" panose="02020603050405020304" pitchFamily="18" charset="0"/>
              </a:rPr>
              <a:t> neposkytoval dostatečnou ochranu, proto obyvatele svá města opevňovali hradbami a stavěli sítě vojenských pevnosti, aby se tak chránili před nájezdy nomádů a vpády okolních států</a:t>
            </a:r>
          </a:p>
          <a:p>
            <a:r>
              <a:rPr lang="cs-CZ" dirty="0">
                <a:latin typeface="Times New Roman" panose="02020603050405020304" pitchFamily="18" charset="0"/>
                <a:cs typeface="Times New Roman" panose="02020603050405020304" pitchFamily="18" charset="0"/>
              </a:rPr>
              <a:t>Fortifikace tak tvořila důležitou součást obrany </a:t>
            </a:r>
            <a:r>
              <a:rPr lang="cs-CZ" dirty="0" err="1">
                <a:latin typeface="Times New Roman" panose="02020603050405020304" pitchFamily="18" charset="0"/>
                <a:cs typeface="Times New Roman" panose="02020603050405020304" pitchFamily="18" charset="0"/>
              </a:rPr>
              <a:t>kanankých</a:t>
            </a:r>
            <a:r>
              <a:rPr lang="cs-CZ" dirty="0">
                <a:latin typeface="Times New Roman" panose="02020603050405020304" pitchFamily="18" charset="0"/>
                <a:cs typeface="Times New Roman" panose="02020603050405020304" pitchFamily="18" charset="0"/>
              </a:rPr>
              <a:t> a izraelských měst </a:t>
            </a:r>
          </a:p>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345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6382BB-4DB1-4A45-9635-C5B208AC81F0}"/>
              </a:ext>
            </a:extLst>
          </p:cNvPr>
          <p:cNvSpPr>
            <a:spLocks noGrp="1"/>
          </p:cNvSpPr>
          <p:nvPr>
            <p:ph type="title"/>
          </p:nvPr>
        </p:nvSpPr>
        <p:spPr>
          <a:xfrm>
            <a:off x="838200" y="365126"/>
            <a:ext cx="10515600" cy="995842"/>
          </a:xfrm>
        </p:spPr>
        <p:txBody>
          <a:bodyPr/>
          <a:lstStyle/>
          <a:p>
            <a:r>
              <a:rPr lang="cs-CZ" dirty="0">
                <a:latin typeface="Times New Roman" panose="02020603050405020304" pitchFamily="18" charset="0"/>
                <a:cs typeface="Times New Roman" panose="02020603050405020304" pitchFamily="18" charset="0"/>
              </a:rPr>
              <a:t>Stavební činnost judských a izraelských králů </a:t>
            </a:r>
          </a:p>
        </p:txBody>
      </p:sp>
      <p:sp>
        <p:nvSpPr>
          <p:cNvPr id="3" name="Zástupný obsah 2">
            <a:extLst>
              <a:ext uri="{FF2B5EF4-FFF2-40B4-BE49-F238E27FC236}">
                <a16:creationId xmlns:a16="http://schemas.microsoft.com/office/drawing/2014/main" id="{A56431B5-DE96-4A98-B2AC-D4B6F90F14BB}"/>
              </a:ext>
            </a:extLst>
          </p:cNvPr>
          <p:cNvSpPr>
            <a:spLocks noGrp="1"/>
          </p:cNvSpPr>
          <p:nvPr>
            <p:ph idx="1"/>
          </p:nvPr>
        </p:nvSpPr>
        <p:spPr>
          <a:xfrm>
            <a:off x="838200" y="1509823"/>
            <a:ext cx="10515600" cy="4667140"/>
          </a:xfrm>
        </p:spPr>
        <p:txBody>
          <a:bodyPr>
            <a:normAutofit fontScale="85000" lnSpcReduction="20000"/>
          </a:bodyPr>
          <a:lstStyle/>
          <a:p>
            <a:r>
              <a:rPr lang="cs-CZ" dirty="0">
                <a:latin typeface="Times New Roman" panose="02020603050405020304" pitchFamily="18" charset="0"/>
                <a:cs typeface="Times New Roman" panose="02020603050405020304" pitchFamily="18" charset="0"/>
              </a:rPr>
              <a:t>Důležitost obraného systému měst můžeme najít také ve Starém zákoně. Bible připisuje opevňování, výstavbu nových měst a měst specificky určených pro zásobování nebo válečné vozy celé řadě králů. Uvedeme jen několik příkladů.</a:t>
            </a:r>
          </a:p>
          <a:p>
            <a:pPr marL="0" indent="0">
              <a:buNone/>
            </a:pPr>
            <a:r>
              <a:rPr lang="cs-CZ" sz="2500" i="1" dirty="0">
                <a:latin typeface="Times New Roman" panose="02020603050405020304" pitchFamily="18" charset="0"/>
                <a:cs typeface="Times New Roman" panose="02020603050405020304" pitchFamily="18" charset="0"/>
              </a:rPr>
              <a:t>„(Šalamoun) Vybudoval též </a:t>
            </a:r>
            <a:r>
              <a:rPr lang="cs-CZ" sz="2500" i="1" dirty="0" err="1">
                <a:latin typeface="Times New Roman" panose="02020603050405020304" pitchFamily="18" charset="0"/>
                <a:cs typeface="Times New Roman" panose="02020603050405020304" pitchFamily="18" charset="0"/>
              </a:rPr>
              <a:t>Tadmór</a:t>
            </a:r>
            <a:r>
              <a:rPr lang="cs-CZ" sz="2500" i="1" dirty="0">
                <a:latin typeface="Times New Roman" panose="02020603050405020304" pitchFamily="18" charset="0"/>
                <a:cs typeface="Times New Roman" panose="02020603050405020304" pitchFamily="18" charset="0"/>
              </a:rPr>
              <a:t> v poušti a všechna města skladů v </a:t>
            </a:r>
            <a:r>
              <a:rPr lang="cs-CZ" sz="2500" i="1" dirty="0" err="1">
                <a:latin typeface="Times New Roman" panose="02020603050405020304" pitchFamily="18" charset="0"/>
                <a:cs typeface="Times New Roman" panose="02020603050405020304" pitchFamily="18" charset="0"/>
              </a:rPr>
              <a:t>Chamátu</a:t>
            </a:r>
            <a:r>
              <a:rPr lang="cs-CZ" sz="2500" i="1" dirty="0">
                <a:latin typeface="Times New Roman" panose="02020603050405020304" pitchFamily="18" charset="0"/>
                <a:cs typeface="Times New Roman" panose="02020603050405020304" pitchFamily="18" charset="0"/>
              </a:rPr>
              <a:t>. Pak vybudoval </a:t>
            </a:r>
            <a:r>
              <a:rPr lang="cs-CZ" sz="2500" i="1" dirty="0" err="1">
                <a:latin typeface="Times New Roman" panose="02020603050405020304" pitchFamily="18" charset="0"/>
                <a:cs typeface="Times New Roman" panose="02020603050405020304" pitchFamily="18" charset="0"/>
              </a:rPr>
              <a:t>Bét-chorón</a:t>
            </a:r>
            <a:r>
              <a:rPr lang="cs-CZ" sz="2500" i="1" dirty="0">
                <a:latin typeface="Times New Roman" panose="02020603050405020304" pitchFamily="18" charset="0"/>
                <a:cs typeface="Times New Roman" panose="02020603050405020304" pitchFamily="18" charset="0"/>
              </a:rPr>
              <a:t> Horní a </a:t>
            </a:r>
            <a:r>
              <a:rPr lang="cs-CZ" sz="2500" i="1" dirty="0" err="1">
                <a:latin typeface="Times New Roman" panose="02020603050405020304" pitchFamily="18" charset="0"/>
                <a:cs typeface="Times New Roman" panose="02020603050405020304" pitchFamily="18" charset="0"/>
              </a:rPr>
              <a:t>Bét-chorón</a:t>
            </a:r>
            <a:r>
              <a:rPr lang="cs-CZ" sz="2500" i="1" dirty="0">
                <a:latin typeface="Times New Roman" panose="02020603050405020304" pitchFamily="18" charset="0"/>
                <a:cs typeface="Times New Roman" panose="02020603050405020304" pitchFamily="18" charset="0"/>
              </a:rPr>
              <a:t> Dolní, opevněná města s hradbami vraty a závorami, i </a:t>
            </a:r>
            <a:r>
              <a:rPr lang="cs-CZ" sz="2500" i="1" dirty="0" err="1">
                <a:latin typeface="Times New Roman" panose="02020603050405020304" pitchFamily="18" charset="0"/>
                <a:cs typeface="Times New Roman" panose="02020603050405020304" pitchFamily="18" charset="0"/>
              </a:rPr>
              <a:t>Baalat</a:t>
            </a:r>
            <a:r>
              <a:rPr lang="cs-CZ" sz="2500" i="1" dirty="0">
                <a:latin typeface="Times New Roman" panose="02020603050405020304" pitchFamily="18" charset="0"/>
                <a:cs typeface="Times New Roman" panose="02020603050405020304" pitchFamily="18" charset="0"/>
              </a:rPr>
              <a:t> a všechna města pro sklady. Ta patřila Šalamounovi, též všechna města pro vozbu a města pro koně a vše, co Šalamoun s tak velkým zaujetím budoval v Jeruzalémě i na Libanonu a v celé zemi, v níž vládl.“ 							</a:t>
            </a:r>
            <a:r>
              <a:rPr lang="cs-CZ" sz="2500" dirty="0">
                <a:latin typeface="Times New Roman" panose="02020603050405020304" pitchFamily="18" charset="0"/>
                <a:cs typeface="Times New Roman" panose="02020603050405020304" pitchFamily="18" charset="0"/>
              </a:rPr>
              <a:t>2Let 8,4-6</a:t>
            </a:r>
          </a:p>
          <a:p>
            <a:pPr marL="0" indent="0">
              <a:buNone/>
            </a:pP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Rechabeám</a:t>
            </a:r>
            <a:r>
              <a:rPr lang="cs-CZ" sz="2500" i="1" dirty="0">
                <a:latin typeface="Times New Roman" panose="02020603050405020304" pitchFamily="18" charset="0"/>
                <a:cs typeface="Times New Roman" panose="02020603050405020304" pitchFamily="18" charset="0"/>
              </a:rPr>
              <a:t> se usídlil v Jeruzalémě a vystavěl v Judsku opevněná města. Vystavěl Betlém, </a:t>
            </a:r>
            <a:r>
              <a:rPr lang="cs-CZ" sz="2500" i="1" dirty="0" err="1">
                <a:latin typeface="Times New Roman" panose="02020603050405020304" pitchFamily="18" charset="0"/>
                <a:cs typeface="Times New Roman" panose="02020603050405020304" pitchFamily="18" charset="0"/>
              </a:rPr>
              <a:t>Étam</a:t>
            </a:r>
            <a:r>
              <a:rPr lang="cs-CZ" sz="2500" i="1" dirty="0">
                <a:latin typeface="Times New Roman" panose="02020603050405020304" pitchFamily="18" charset="0"/>
                <a:cs typeface="Times New Roman" panose="02020603050405020304" pitchFamily="18" charset="0"/>
              </a:rPr>
              <a:t> a </a:t>
            </a:r>
            <a:r>
              <a:rPr lang="cs-CZ" sz="2500" i="1" dirty="0" err="1">
                <a:latin typeface="Times New Roman" panose="02020603050405020304" pitchFamily="18" charset="0"/>
                <a:cs typeface="Times New Roman" panose="02020603050405020304" pitchFamily="18" charset="0"/>
              </a:rPr>
              <a:t>Tekóu</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Bét</a:t>
            </a:r>
            <a:r>
              <a:rPr lang="cs-CZ" sz="2500" i="1" dirty="0">
                <a:latin typeface="Times New Roman" panose="02020603050405020304" pitchFamily="18" charset="0"/>
                <a:cs typeface="Times New Roman" panose="02020603050405020304" pitchFamily="18" charset="0"/>
              </a:rPr>
              <a:t>-súr, </a:t>
            </a:r>
            <a:r>
              <a:rPr lang="cs-CZ" sz="2500" i="1" dirty="0" err="1">
                <a:latin typeface="Times New Roman" panose="02020603050405020304" pitchFamily="18" charset="0"/>
                <a:cs typeface="Times New Roman" panose="02020603050405020304" pitchFamily="18" charset="0"/>
              </a:rPr>
              <a:t>Sóko</a:t>
            </a:r>
            <a:r>
              <a:rPr lang="cs-CZ" sz="2500" i="1" dirty="0">
                <a:latin typeface="Times New Roman" panose="02020603050405020304" pitchFamily="18" charset="0"/>
                <a:cs typeface="Times New Roman" panose="02020603050405020304" pitchFamily="18" charset="0"/>
              </a:rPr>
              <a:t> a </a:t>
            </a:r>
            <a:r>
              <a:rPr lang="cs-CZ" sz="2500" i="1" dirty="0" err="1">
                <a:latin typeface="Times New Roman" panose="02020603050405020304" pitchFamily="18" charset="0"/>
                <a:cs typeface="Times New Roman" panose="02020603050405020304" pitchFamily="18" charset="0"/>
              </a:rPr>
              <a:t>Adulám</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Gat</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Maréšu</a:t>
            </a:r>
            <a:r>
              <a:rPr lang="cs-CZ" sz="2500" i="1" dirty="0">
                <a:latin typeface="Times New Roman" panose="02020603050405020304" pitchFamily="18" charset="0"/>
                <a:cs typeface="Times New Roman" panose="02020603050405020304" pitchFamily="18" charset="0"/>
              </a:rPr>
              <a:t> a </a:t>
            </a:r>
            <a:r>
              <a:rPr lang="cs-CZ" sz="2500" i="1" dirty="0" err="1">
                <a:latin typeface="Times New Roman" panose="02020603050405020304" pitchFamily="18" charset="0"/>
                <a:cs typeface="Times New Roman" panose="02020603050405020304" pitchFamily="18" charset="0"/>
              </a:rPr>
              <a:t>Zíf</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Adórajim</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Lakíš</a:t>
            </a:r>
            <a:r>
              <a:rPr lang="cs-CZ" sz="2500" i="1" dirty="0">
                <a:latin typeface="Times New Roman" panose="02020603050405020304" pitchFamily="18" charset="0"/>
                <a:cs typeface="Times New Roman" panose="02020603050405020304" pitchFamily="18" charset="0"/>
              </a:rPr>
              <a:t> a </a:t>
            </a:r>
            <a:r>
              <a:rPr lang="cs-CZ" sz="2500" i="1" dirty="0" err="1">
                <a:latin typeface="Times New Roman" panose="02020603050405020304" pitchFamily="18" charset="0"/>
                <a:cs typeface="Times New Roman" panose="02020603050405020304" pitchFamily="18" charset="0"/>
              </a:rPr>
              <a:t>Azéku</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Soreu</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Ajalón</a:t>
            </a:r>
            <a:r>
              <a:rPr lang="cs-CZ" sz="2500" i="1" dirty="0">
                <a:latin typeface="Times New Roman" panose="02020603050405020304" pitchFamily="18" charset="0"/>
                <a:cs typeface="Times New Roman" panose="02020603050405020304" pitchFamily="18" charset="0"/>
              </a:rPr>
              <a:t> a </a:t>
            </a:r>
            <a:r>
              <a:rPr lang="cs-CZ" sz="2500" i="1" dirty="0" err="1">
                <a:latin typeface="Times New Roman" panose="02020603050405020304" pitchFamily="18" charset="0"/>
                <a:cs typeface="Times New Roman" panose="02020603050405020304" pitchFamily="18" charset="0"/>
              </a:rPr>
              <a:t>Chebrón</a:t>
            </a:r>
            <a:r>
              <a:rPr lang="cs-CZ" sz="2500" i="1" dirty="0">
                <a:latin typeface="Times New Roman" panose="02020603050405020304" pitchFamily="18" charset="0"/>
                <a:cs typeface="Times New Roman" panose="02020603050405020304" pitchFamily="18" charset="0"/>
              </a:rPr>
              <a:t>; to jsou opevněná města v </a:t>
            </a:r>
            <a:r>
              <a:rPr lang="cs-CZ" sz="2500" i="1" dirty="0" err="1">
                <a:latin typeface="Times New Roman" panose="02020603050405020304" pitchFamily="18" charset="0"/>
                <a:cs typeface="Times New Roman" panose="02020603050405020304" pitchFamily="18" charset="0"/>
              </a:rPr>
              <a:t>Judovi</a:t>
            </a:r>
            <a:r>
              <a:rPr lang="cs-CZ" sz="2500" i="1" dirty="0">
                <a:latin typeface="Times New Roman" panose="02020603050405020304" pitchFamily="18" charset="0"/>
                <a:cs typeface="Times New Roman" panose="02020603050405020304" pitchFamily="18" charset="0"/>
              </a:rPr>
              <a:t> a Benjamínovi. Zesílil pevnosti, dal jim vévody i zásoby potravy, oleje a vína a do každého jednotlivého města pavézy a oštěpy. Nesmírně je posílil.“							</a:t>
            </a:r>
            <a:r>
              <a:rPr lang="cs-CZ" sz="2500" dirty="0">
                <a:latin typeface="Times New Roman" panose="02020603050405020304" pitchFamily="18" charset="0"/>
                <a:cs typeface="Times New Roman" panose="02020603050405020304" pitchFamily="18" charset="0"/>
              </a:rPr>
              <a:t>2Let 11,5-11</a:t>
            </a:r>
          </a:p>
          <a:p>
            <a:pPr marL="0" indent="0">
              <a:buNone/>
            </a:pPr>
            <a:r>
              <a:rPr lang="cs-CZ" sz="2500" i="1" dirty="0">
                <a:latin typeface="Times New Roman" panose="02020603050405020304" pitchFamily="18" charset="0"/>
                <a:cs typeface="Times New Roman" panose="02020603050405020304" pitchFamily="18" charset="0"/>
              </a:rPr>
              <a:t>„Od jakéhosi </a:t>
            </a:r>
            <a:r>
              <a:rPr lang="cs-CZ" sz="2500" i="1" dirty="0" err="1">
                <a:latin typeface="Times New Roman" panose="02020603050405020304" pitchFamily="18" charset="0"/>
                <a:cs typeface="Times New Roman" panose="02020603050405020304" pitchFamily="18" charset="0"/>
              </a:rPr>
              <a:t>Šemera</a:t>
            </a:r>
            <a:r>
              <a:rPr lang="cs-CZ" sz="2500" i="1" dirty="0">
                <a:latin typeface="Times New Roman" panose="02020603050405020304" pitchFamily="18" charset="0"/>
                <a:cs typeface="Times New Roman" panose="02020603050405020304" pitchFamily="18" charset="0"/>
              </a:rPr>
              <a:t> získal horu </a:t>
            </a:r>
            <a:r>
              <a:rPr lang="cs-CZ" sz="2500" i="1" dirty="0" err="1">
                <a:latin typeface="Times New Roman" panose="02020603050405020304" pitchFamily="18" charset="0"/>
                <a:cs typeface="Times New Roman" panose="02020603050405020304" pitchFamily="18" charset="0"/>
              </a:rPr>
              <a:t>Šomerón</a:t>
            </a:r>
            <a:r>
              <a:rPr lang="cs-CZ" sz="2500" i="1" dirty="0">
                <a:latin typeface="Times New Roman" panose="02020603050405020304" pitchFamily="18" charset="0"/>
                <a:cs typeface="Times New Roman" panose="02020603050405020304" pitchFamily="18" charset="0"/>
              </a:rPr>
              <a:t> za dva talenty stříbra.  Tu horu obestavěl a město, které vystavěl, pojmenoval </a:t>
            </a:r>
            <a:r>
              <a:rPr lang="cs-CZ" sz="2500" i="1" dirty="0" err="1">
                <a:latin typeface="Times New Roman" panose="02020603050405020304" pitchFamily="18" charset="0"/>
                <a:cs typeface="Times New Roman" panose="02020603050405020304" pitchFamily="18" charset="0"/>
              </a:rPr>
              <a:t>Šomerón</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Samáří</a:t>
            </a:r>
            <a:r>
              <a:rPr lang="cs-CZ" sz="2500" i="1" dirty="0">
                <a:latin typeface="Times New Roman" panose="02020603050405020304" pitchFamily="18" charset="0"/>
                <a:cs typeface="Times New Roman" panose="02020603050405020304" pitchFamily="18" charset="0"/>
              </a:rPr>
              <a:t>) podle jména pána horo </a:t>
            </a:r>
            <a:r>
              <a:rPr lang="cs-CZ" sz="2500" i="1" dirty="0" err="1">
                <a:latin typeface="Times New Roman" panose="02020603050405020304" pitchFamily="18" charset="0"/>
                <a:cs typeface="Times New Roman" panose="02020603050405020304" pitchFamily="18" charset="0"/>
              </a:rPr>
              <a:t>Šemera</a:t>
            </a:r>
            <a:r>
              <a:rPr lang="cs-CZ" sz="2500" i="1" dirty="0">
                <a:latin typeface="Times New Roman" panose="02020603050405020304" pitchFamily="18" charset="0"/>
                <a:cs typeface="Times New Roman" panose="02020603050405020304" pitchFamily="18" charset="0"/>
              </a:rPr>
              <a:t>.“ 											</a:t>
            </a:r>
            <a:r>
              <a:rPr lang="cs-CZ" sz="2500" dirty="0">
                <a:latin typeface="Times New Roman" panose="02020603050405020304" pitchFamily="18" charset="0"/>
                <a:cs typeface="Times New Roman" panose="02020603050405020304" pitchFamily="18" charset="0"/>
              </a:rPr>
              <a:t>1Kr 16,24</a:t>
            </a:r>
          </a:p>
          <a:p>
            <a:pPr marL="0" indent="0">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36391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D84358E-8847-4211-AB57-23F375C9509F}"/>
              </a:ext>
            </a:extLst>
          </p:cNvPr>
          <p:cNvSpPr>
            <a:spLocks noGrp="1"/>
          </p:cNvSpPr>
          <p:nvPr>
            <p:ph idx="1"/>
          </p:nvPr>
        </p:nvSpPr>
        <p:spPr>
          <a:xfrm>
            <a:off x="838200" y="1158949"/>
            <a:ext cx="10515600" cy="5018014"/>
          </a:xfrm>
        </p:spPr>
        <p:txBody>
          <a:bodyPr/>
          <a:lstStyle/>
          <a:p>
            <a:r>
              <a:rPr lang="cs-CZ" dirty="0">
                <a:latin typeface="Times New Roman" panose="02020603050405020304" pitchFamily="18" charset="0"/>
                <a:cs typeface="Times New Roman" panose="02020603050405020304" pitchFamily="18" charset="0"/>
              </a:rPr>
              <a:t>Obraný systém měst netvořily pouze městské hradby, ale také městská brána, obytné, administrativní a vojenské budovy spolu s propracovaný systém zásobování pitnou vodou</a:t>
            </a:r>
          </a:p>
          <a:p>
            <a:r>
              <a:rPr lang="cs-CZ" dirty="0">
                <a:latin typeface="Times New Roman" panose="02020603050405020304" pitchFamily="18" charset="0"/>
                <a:cs typeface="Times New Roman" panose="02020603050405020304" pitchFamily="18" charset="0"/>
              </a:rPr>
              <a:t>Archeologické nálezy objevily desítky sídlišť, díky kterým máme dobrou představu nejen o obraných prvcích měst, ale také o technikách, které se při stavbě používaly</a:t>
            </a:r>
          </a:p>
          <a:p>
            <a:r>
              <a:rPr lang="cs-CZ" dirty="0">
                <a:latin typeface="Times New Roman" panose="02020603050405020304" pitchFamily="18" charset="0"/>
                <a:cs typeface="Times New Roman" panose="02020603050405020304" pitchFamily="18" charset="0"/>
              </a:rPr>
              <a:t>Budování měst sledovalo přesné stavební plány</a:t>
            </a:r>
          </a:p>
          <a:p>
            <a:r>
              <a:rPr lang="cs-CZ" dirty="0">
                <a:latin typeface="Times New Roman" panose="02020603050405020304" pitchFamily="18" charset="0"/>
                <a:cs typeface="Times New Roman" panose="02020603050405020304" pitchFamily="18" charset="0"/>
              </a:rPr>
              <a:t>Na území obou království můžeme rozlišovat 3 hlavní typy městského plánování</a:t>
            </a:r>
          </a:p>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5377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84718C-F755-463B-9B82-E19897408FB5}"/>
              </a:ext>
            </a:extLst>
          </p:cNvPr>
          <p:cNvSpPr>
            <a:spLocks noGrp="1"/>
          </p:cNvSpPr>
          <p:nvPr>
            <p:ph type="title"/>
          </p:nvPr>
        </p:nvSpPr>
        <p:spPr/>
        <p:txBody>
          <a:bodyPr>
            <a:normAutofit/>
          </a:bodyPr>
          <a:lstStyle/>
          <a:p>
            <a:r>
              <a:rPr lang="cs-CZ" sz="4000" dirty="0">
                <a:latin typeface="Times New Roman" panose="02020603050405020304" pitchFamily="18" charset="0"/>
                <a:cs typeface="Times New Roman" panose="02020603050405020304" pitchFamily="18" charset="0"/>
              </a:rPr>
              <a:t>Periferní plánování</a:t>
            </a:r>
          </a:p>
        </p:txBody>
      </p:sp>
      <p:sp>
        <p:nvSpPr>
          <p:cNvPr id="3" name="Zástupný obsah 2">
            <a:extLst>
              <a:ext uri="{FF2B5EF4-FFF2-40B4-BE49-F238E27FC236}">
                <a16:creationId xmlns:a16="http://schemas.microsoft.com/office/drawing/2014/main" id="{69C30798-8DF2-4C54-A9A0-2B10BD319DC5}"/>
              </a:ext>
            </a:extLst>
          </p:cNvPr>
          <p:cNvSpPr>
            <a:spLocks noGrp="1"/>
          </p:cNvSpPr>
          <p:nvPr>
            <p:ph sz="half" idx="1"/>
          </p:nvPr>
        </p:nvSpPr>
        <p:spPr/>
        <p:txBody>
          <a:bodyPr/>
          <a:lstStyle/>
          <a:p>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Periferní stavební plánování využívalo veškerého stavebního prostoru kopce. Hradby města kopírovaly topografii terénu, zatímco veřejné i soukromé budovy byly stavěny bez jednotného plánu</a:t>
            </a:r>
          </a:p>
          <a:p>
            <a:endParaRPr lang="cs-CZ" dirty="0">
              <a:latin typeface="Times New Roman" panose="02020603050405020304" pitchFamily="18" charset="0"/>
              <a:cs typeface="Times New Roman" panose="02020603050405020304" pitchFamily="18" charset="0"/>
            </a:endParaRPr>
          </a:p>
        </p:txBody>
      </p:sp>
      <p:pic>
        <p:nvPicPr>
          <p:cNvPr id="6" name="Zástupný obsah 5" descr="Obsah obrázku tráva, exteriér, stůl, vsedě&#10;&#10;Popis byl vytvořen automaticky">
            <a:extLst>
              <a:ext uri="{FF2B5EF4-FFF2-40B4-BE49-F238E27FC236}">
                <a16:creationId xmlns:a16="http://schemas.microsoft.com/office/drawing/2014/main" id="{6CC7BD1B-440C-405D-92B5-B1397B2C3BF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397465"/>
            <a:ext cx="5181600" cy="3207657"/>
          </a:xfrm>
        </p:spPr>
      </p:pic>
      <p:sp>
        <p:nvSpPr>
          <p:cNvPr id="4" name="TextovéPole 3">
            <a:extLst>
              <a:ext uri="{FF2B5EF4-FFF2-40B4-BE49-F238E27FC236}">
                <a16:creationId xmlns:a16="http://schemas.microsoft.com/office/drawing/2014/main" id="{43B19CD9-6854-4AA1-A6F3-6314DF3CFE42}"/>
              </a:ext>
            </a:extLst>
          </p:cNvPr>
          <p:cNvSpPr txBox="1"/>
          <p:nvPr/>
        </p:nvSpPr>
        <p:spPr>
          <a:xfrm>
            <a:off x="7602279" y="5942567"/>
            <a:ext cx="3009014" cy="369332"/>
          </a:xfrm>
          <a:prstGeom prst="rect">
            <a:avLst/>
          </a:prstGeom>
          <a:noFill/>
        </p:spPr>
        <p:txBody>
          <a:bodyPr wrap="square" rtlCol="0">
            <a:spAutoFit/>
          </a:bodyPr>
          <a:lstStyle/>
          <a:p>
            <a:r>
              <a:rPr lang="cs-CZ" dirty="0"/>
              <a:t>Rekonstrukce </a:t>
            </a:r>
            <a:r>
              <a:rPr lang="cs-CZ" dirty="0" err="1"/>
              <a:t>Megidda</a:t>
            </a:r>
            <a:endParaRPr lang="cs-CZ" dirty="0"/>
          </a:p>
        </p:txBody>
      </p:sp>
    </p:spTree>
    <p:extLst>
      <p:ext uri="{BB962C8B-B14F-4D97-AF65-F5344CB8AC3E}">
        <p14:creationId xmlns:p14="http://schemas.microsoft.com/office/powerpoint/2010/main" val="151628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B56271-2F5D-4E74-9634-E3A49AE08341}"/>
              </a:ext>
            </a:extLst>
          </p:cNvPr>
          <p:cNvSpPr>
            <a:spLocks noGrp="1"/>
          </p:cNvSpPr>
          <p:nvPr>
            <p:ph type="title"/>
          </p:nvPr>
        </p:nvSpPr>
        <p:spPr>
          <a:xfrm>
            <a:off x="838200" y="365126"/>
            <a:ext cx="10515600" cy="933588"/>
          </a:xfrm>
        </p:spPr>
        <p:txBody>
          <a:bodyPr>
            <a:normAutofit/>
          </a:bodyPr>
          <a:lstStyle/>
          <a:p>
            <a:r>
              <a:rPr lang="cs-CZ" sz="4000" dirty="0">
                <a:latin typeface="Times New Roman" panose="02020603050405020304" pitchFamily="18" charset="0"/>
                <a:cs typeface="Times New Roman" panose="02020603050405020304" pitchFamily="18" charset="0"/>
              </a:rPr>
              <a:t>Paprsčité plánování</a:t>
            </a:r>
          </a:p>
        </p:txBody>
      </p:sp>
      <p:sp>
        <p:nvSpPr>
          <p:cNvPr id="3" name="Zástupný obsah 2">
            <a:extLst>
              <a:ext uri="{FF2B5EF4-FFF2-40B4-BE49-F238E27FC236}">
                <a16:creationId xmlns:a16="http://schemas.microsoft.com/office/drawing/2014/main" id="{E3A4EFE1-7E99-4AB5-8C9A-0827F863B4EA}"/>
              </a:ext>
            </a:extLst>
          </p:cNvPr>
          <p:cNvSpPr>
            <a:spLocks noGrp="1"/>
          </p:cNvSpPr>
          <p:nvPr>
            <p:ph sz="half" idx="1"/>
          </p:nvPr>
        </p:nvSpPr>
        <p:spPr>
          <a:xfrm>
            <a:off x="479396" y="1444487"/>
            <a:ext cx="5181600" cy="4732476"/>
          </a:xfrm>
        </p:spPr>
        <p:txBody>
          <a:bodyPr>
            <a:normAutofit fontScale="92500" lnSpcReduction="10000"/>
          </a:bodyPr>
          <a:lstStyle/>
          <a:p>
            <a:r>
              <a:rPr lang="cs-CZ" dirty="0">
                <a:latin typeface="Times New Roman" panose="02020603050405020304" pitchFamily="18" charset="0"/>
                <a:cs typeface="Times New Roman" panose="02020603050405020304" pitchFamily="18" charset="0"/>
              </a:rPr>
              <a:t>Paprsčité plánování vycházelo ze středu města a rozvíjelo se do jeho stran. Taková města byla tvořena pouze třemi ulicemi. První z nich kopírovala tvar hradeb, ale byla od nich oddělena obytnými domy. Druhá ulice, stejně jako první, kopírovala tvar hradeb, ale byla blíže ke středu města, proto byla kratší. Poslední ulice pak vedla od městské brány rovně do středu města. Dobrým příkladem paprsčitého plánování je v osadě Beer-</a:t>
            </a:r>
            <a:r>
              <a:rPr lang="cs-CZ" dirty="0" err="1">
                <a:latin typeface="Times New Roman" panose="02020603050405020304" pitchFamily="18" charset="0"/>
                <a:cs typeface="Times New Roman" panose="02020603050405020304" pitchFamily="18" charset="0"/>
              </a:rPr>
              <a:t>šeba</a:t>
            </a:r>
            <a:r>
              <a:rPr lang="cs-CZ" dirty="0">
                <a:latin typeface="Times New Roman" panose="02020603050405020304" pitchFamily="18" charset="0"/>
                <a:cs typeface="Times New Roman" panose="02020603050405020304" pitchFamily="18" charset="0"/>
              </a:rPr>
              <a:t>.</a:t>
            </a:r>
          </a:p>
          <a:p>
            <a:endParaRPr lang="cs-CZ" dirty="0">
              <a:latin typeface="Times New Roman" panose="02020603050405020304" pitchFamily="18" charset="0"/>
              <a:cs typeface="Times New Roman" panose="02020603050405020304" pitchFamily="18" charset="0"/>
            </a:endParaRPr>
          </a:p>
        </p:txBody>
      </p:sp>
      <p:pic>
        <p:nvPicPr>
          <p:cNvPr id="6" name="Zástupný obsah 5" descr="Obsah obrázku interiér, stůl, vsedě, budova&#10;&#10;Popis byl vytvořen automaticky">
            <a:extLst>
              <a:ext uri="{FF2B5EF4-FFF2-40B4-BE49-F238E27FC236}">
                <a16:creationId xmlns:a16="http://schemas.microsoft.com/office/drawing/2014/main" id="{8763E298-64E9-467F-ADFE-D77816D1BAF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39408" y="1444487"/>
            <a:ext cx="6424987" cy="4809970"/>
          </a:xfrm>
        </p:spPr>
      </p:pic>
    </p:spTree>
    <p:extLst>
      <p:ext uri="{BB962C8B-B14F-4D97-AF65-F5344CB8AC3E}">
        <p14:creationId xmlns:p14="http://schemas.microsoft.com/office/powerpoint/2010/main" val="1982739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1CAF547-0965-4121-8558-8EA3ED799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5220" y="640888"/>
            <a:ext cx="6679728" cy="5576223"/>
          </a:xfrm>
          <a:prstGeom prst="rect">
            <a:avLst/>
          </a:prstGeom>
        </p:spPr>
      </p:pic>
    </p:spTree>
    <p:extLst>
      <p:ext uri="{BB962C8B-B14F-4D97-AF65-F5344CB8AC3E}">
        <p14:creationId xmlns:p14="http://schemas.microsoft.com/office/powerpoint/2010/main" val="2283327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sah 5">
            <a:extLst>
              <a:ext uri="{FF2B5EF4-FFF2-40B4-BE49-F238E27FC236}">
                <a16:creationId xmlns:a16="http://schemas.microsoft.com/office/drawing/2014/main" id="{394364FA-9544-469C-9FC6-8A594127105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587231" y="128479"/>
            <a:ext cx="4439005" cy="6396485"/>
          </a:xfrm>
        </p:spPr>
      </p:pic>
      <p:pic>
        <p:nvPicPr>
          <p:cNvPr id="8" name="Zástupný obsah 7">
            <a:extLst>
              <a:ext uri="{FF2B5EF4-FFF2-40B4-BE49-F238E27FC236}">
                <a16:creationId xmlns:a16="http://schemas.microsoft.com/office/drawing/2014/main" id="{EDD6F99B-0443-45CC-9910-862B00C950B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5826" y="198661"/>
            <a:ext cx="5042327" cy="6169436"/>
          </a:xfrm>
        </p:spPr>
      </p:pic>
    </p:spTree>
    <p:extLst>
      <p:ext uri="{BB962C8B-B14F-4D97-AF65-F5344CB8AC3E}">
        <p14:creationId xmlns:p14="http://schemas.microsoft.com/office/powerpoint/2010/main" val="1835138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65A329-46C4-4BFE-B60E-BC3B72E87648}"/>
              </a:ext>
            </a:extLst>
          </p:cNvPr>
          <p:cNvSpPr>
            <a:spLocks noGrp="1"/>
          </p:cNvSpPr>
          <p:nvPr>
            <p:ph type="title"/>
          </p:nvPr>
        </p:nvSpPr>
        <p:spPr>
          <a:xfrm>
            <a:off x="838200" y="365126"/>
            <a:ext cx="10515600" cy="907084"/>
          </a:xfrm>
        </p:spPr>
        <p:txBody>
          <a:bodyPr>
            <a:normAutofit/>
          </a:bodyPr>
          <a:lstStyle/>
          <a:p>
            <a:r>
              <a:rPr lang="cs-CZ" sz="4000" dirty="0">
                <a:latin typeface="Times New Roman" panose="02020603050405020304" pitchFamily="18" charset="0"/>
                <a:cs typeface="Times New Roman" panose="02020603050405020304" pitchFamily="18" charset="0"/>
              </a:rPr>
              <a:t>Pravoúhlé plánování</a:t>
            </a:r>
          </a:p>
        </p:txBody>
      </p:sp>
      <p:sp>
        <p:nvSpPr>
          <p:cNvPr id="3" name="Zástupný obsah 2">
            <a:extLst>
              <a:ext uri="{FF2B5EF4-FFF2-40B4-BE49-F238E27FC236}">
                <a16:creationId xmlns:a16="http://schemas.microsoft.com/office/drawing/2014/main" id="{82813456-6638-41CA-B31E-FED3D0763DC3}"/>
              </a:ext>
            </a:extLst>
          </p:cNvPr>
          <p:cNvSpPr>
            <a:spLocks noGrp="1"/>
          </p:cNvSpPr>
          <p:nvPr>
            <p:ph sz="half" idx="1"/>
          </p:nvPr>
        </p:nvSpPr>
        <p:spPr>
          <a:xfrm>
            <a:off x="533400" y="1621527"/>
            <a:ext cx="5181600" cy="4586702"/>
          </a:xfrm>
        </p:spPr>
        <p:txBody>
          <a:bodyPr>
            <a:normAutofit fontScale="92500" lnSpcReduction="10000"/>
          </a:bodyPr>
          <a:lstStyle/>
          <a:p>
            <a:r>
              <a:rPr lang="cs-CZ" dirty="0">
                <a:latin typeface="Times New Roman" panose="02020603050405020304" pitchFamily="18" charset="0"/>
                <a:cs typeface="Times New Roman" panose="02020603050405020304" pitchFamily="18" charset="0"/>
              </a:rPr>
              <a:t>Pravoúhlé plánování vyžadovalo větší technické dovednosti a rozsáhlejší stavební práce. Problém představovala samotná povaha terénu, který vždy nesplňoval potřebné parametry a bylo třeba jej zarovnat. Tento typ plánování se uskutečňoval v místech většího společenského, administrativního nebo politického významu jakými jsou akropole, královské paláce či hlavní město. Typickými příklady jsou města </a:t>
            </a:r>
            <a:r>
              <a:rPr lang="cs-CZ" dirty="0" err="1">
                <a:latin typeface="Times New Roman" panose="02020603050405020304" pitchFamily="18" charset="0"/>
                <a:cs typeface="Times New Roman" panose="02020603050405020304" pitchFamily="18" charset="0"/>
              </a:rPr>
              <a:t>Hazor</a:t>
            </a:r>
            <a:r>
              <a:rPr lang="cs-CZ" dirty="0">
                <a:latin typeface="Times New Roman" panose="02020603050405020304" pitchFamily="18" charset="0"/>
                <a:cs typeface="Times New Roman" panose="02020603050405020304" pitchFamily="18" charset="0"/>
              </a:rPr>
              <a:t> a </a:t>
            </a:r>
            <a:r>
              <a:rPr lang="cs-CZ" dirty="0" err="1">
                <a:latin typeface="Times New Roman" panose="02020603050405020304" pitchFamily="18" charset="0"/>
                <a:cs typeface="Times New Roman" panose="02020603050405020304" pitchFamily="18" charset="0"/>
              </a:rPr>
              <a:t>Lakíš</a:t>
            </a:r>
            <a:r>
              <a:rPr lang="cs-CZ" dirty="0">
                <a:latin typeface="Times New Roman" panose="02020603050405020304" pitchFamily="18" charset="0"/>
                <a:cs typeface="Times New Roman" panose="02020603050405020304" pitchFamily="18" charset="0"/>
              </a:rPr>
              <a:t>. </a:t>
            </a:r>
          </a:p>
          <a:p>
            <a:endParaRPr lang="cs-CZ" dirty="0">
              <a:latin typeface="Times New Roman" panose="02020603050405020304" pitchFamily="18" charset="0"/>
              <a:cs typeface="Times New Roman" panose="02020603050405020304" pitchFamily="18" charset="0"/>
            </a:endParaRPr>
          </a:p>
        </p:txBody>
      </p:sp>
      <p:sp>
        <p:nvSpPr>
          <p:cNvPr id="8" name="Zástupný obsah 7">
            <a:extLst>
              <a:ext uri="{FF2B5EF4-FFF2-40B4-BE49-F238E27FC236}">
                <a16:creationId xmlns:a16="http://schemas.microsoft.com/office/drawing/2014/main" id="{32A4BEBA-66C2-456A-A39F-9B7A3CEAB186}"/>
              </a:ext>
            </a:extLst>
          </p:cNvPr>
          <p:cNvSpPr>
            <a:spLocks noGrp="1"/>
          </p:cNvSpPr>
          <p:nvPr>
            <p:ph sz="half" idx="2"/>
          </p:nvPr>
        </p:nvSpPr>
        <p:spPr/>
        <p:txBody>
          <a:bodyPr>
            <a:normAutofit fontScale="92500" lnSpcReduction="10000"/>
          </a:bodyPr>
          <a:lstStyle/>
          <a:p>
            <a:endParaRPr lang="cs-CZ"/>
          </a:p>
        </p:txBody>
      </p:sp>
      <p:pic>
        <p:nvPicPr>
          <p:cNvPr id="9" name="Zástupný obsah 3">
            <a:extLst>
              <a:ext uri="{FF2B5EF4-FFF2-40B4-BE49-F238E27FC236}">
                <a16:creationId xmlns:a16="http://schemas.microsoft.com/office/drawing/2014/main" id="{BFC89364-EBAF-4B0B-AFE5-4B08442FA01A}"/>
              </a:ext>
            </a:extLst>
          </p:cNvPr>
          <p:cNvPicPr>
            <a:picLocks noChangeAspect="1"/>
          </p:cNvPicPr>
          <p:nvPr/>
        </p:nvPicPr>
        <p:blipFill>
          <a:blip r:embed="rId2"/>
          <a:stretch>
            <a:fillRect/>
          </a:stretch>
        </p:blipFill>
        <p:spPr>
          <a:xfrm>
            <a:off x="5807807" y="1472579"/>
            <a:ext cx="6384193" cy="4586702"/>
          </a:xfrm>
          <a:prstGeom prst="rect">
            <a:avLst/>
          </a:prstGeom>
        </p:spPr>
      </p:pic>
    </p:spTree>
    <p:extLst>
      <p:ext uri="{BB962C8B-B14F-4D97-AF65-F5344CB8AC3E}">
        <p14:creationId xmlns:p14="http://schemas.microsoft.com/office/powerpoint/2010/main" val="1549700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C4E8D5-8165-4043-90C3-C7266EB95150}"/>
              </a:ext>
            </a:extLst>
          </p:cNvPr>
          <p:cNvSpPr>
            <a:spLocks noGrp="1"/>
          </p:cNvSpPr>
          <p:nvPr>
            <p:ph type="title"/>
          </p:nvPr>
        </p:nvSpPr>
        <p:spPr>
          <a:xfrm>
            <a:off x="838200" y="588409"/>
            <a:ext cx="10515600" cy="783191"/>
          </a:xfrm>
        </p:spPr>
        <p:txBody>
          <a:bodyPr>
            <a:normAutofit/>
          </a:bodyPr>
          <a:lstStyle/>
          <a:p>
            <a:r>
              <a:rPr lang="cs-CZ" sz="4000" dirty="0" err="1">
                <a:latin typeface="Times New Roman" panose="02020603050405020304" pitchFamily="18" charset="0"/>
                <a:cs typeface="Times New Roman" panose="02020603050405020304" pitchFamily="18" charset="0"/>
              </a:rPr>
              <a:t>Kasematové</a:t>
            </a:r>
            <a:r>
              <a:rPr lang="cs-CZ" sz="4000" dirty="0">
                <a:latin typeface="Times New Roman" panose="02020603050405020304" pitchFamily="18" charset="0"/>
                <a:cs typeface="Times New Roman" panose="02020603050405020304" pitchFamily="18" charset="0"/>
              </a:rPr>
              <a:t> zdi</a:t>
            </a:r>
          </a:p>
        </p:txBody>
      </p:sp>
      <p:sp>
        <p:nvSpPr>
          <p:cNvPr id="3" name="Zástupný obsah 2">
            <a:extLst>
              <a:ext uri="{FF2B5EF4-FFF2-40B4-BE49-F238E27FC236}">
                <a16:creationId xmlns:a16="http://schemas.microsoft.com/office/drawing/2014/main" id="{5A70F37F-CD68-4AB3-9A1C-699791925462}"/>
              </a:ext>
            </a:extLst>
          </p:cNvPr>
          <p:cNvSpPr>
            <a:spLocks noGrp="1"/>
          </p:cNvSpPr>
          <p:nvPr>
            <p:ph idx="1"/>
          </p:nvPr>
        </p:nvSpPr>
        <p:spPr/>
        <p:txBody>
          <a:bodyPr>
            <a:normAutofit fontScale="92500" lnSpcReduction="10000"/>
          </a:bodyPr>
          <a:lstStyle/>
          <a:p>
            <a:r>
              <a:rPr lang="cs-CZ" dirty="0">
                <a:latin typeface="Times New Roman" panose="02020603050405020304" pitchFamily="18" charset="0"/>
                <a:cs typeface="Times New Roman" panose="02020603050405020304" pitchFamily="18" charset="0"/>
              </a:rPr>
              <a:t>Druhým typem hradeb byly tzv. </a:t>
            </a:r>
            <a:r>
              <a:rPr lang="cs-CZ" dirty="0" err="1">
                <a:latin typeface="Times New Roman" panose="02020603050405020304" pitchFamily="18" charset="0"/>
                <a:cs typeface="Times New Roman" panose="02020603050405020304" pitchFamily="18" charset="0"/>
              </a:rPr>
              <a:t>kasematové</a:t>
            </a:r>
            <a:r>
              <a:rPr lang="cs-CZ" dirty="0">
                <a:latin typeface="Times New Roman" panose="02020603050405020304" pitchFamily="18" charset="0"/>
                <a:cs typeface="Times New Roman" panose="02020603050405020304" pitchFamily="18" charset="0"/>
              </a:rPr>
              <a:t> zdi</a:t>
            </a:r>
          </a:p>
          <a:p>
            <a:r>
              <a:rPr lang="cs-CZ" dirty="0">
                <a:latin typeface="Times New Roman" panose="02020603050405020304" pitchFamily="18" charset="0"/>
                <a:cs typeface="Times New Roman" panose="02020603050405020304" pitchFamily="18" charset="0"/>
              </a:rPr>
              <a:t>Tyto hradby byly podstatně slabší – cca 1 metr široké</a:t>
            </a:r>
          </a:p>
          <a:p>
            <a:r>
              <a:rPr lang="cs-CZ" dirty="0">
                <a:latin typeface="Times New Roman" panose="02020603050405020304" pitchFamily="18" charset="0"/>
                <a:cs typeface="Times New Roman" panose="02020603050405020304" pitchFamily="18" charset="0"/>
              </a:rPr>
              <a:t>Šlo o hradbu tvořenou dvěma rovnoběžnými zdmi vzdálenými od sebe několik metrů. Mezi těmito zdmi byly zbudovány kolmé příčky, které celou hradbu vyztužily</a:t>
            </a:r>
          </a:p>
          <a:p>
            <a:r>
              <a:rPr lang="cs-CZ" dirty="0">
                <a:latin typeface="Times New Roman" panose="02020603050405020304" pitchFamily="18" charset="0"/>
                <a:cs typeface="Times New Roman" panose="02020603050405020304" pitchFamily="18" charset="0"/>
              </a:rPr>
              <a:t>Tímto způsobem vznikly mezi zdmi mezery, které se často vyplňovaly kameny nebo zeminou. V jiných případech se mezery spojily s vnějších prostorem dveřmi a sloužily jako skladiště zásob.</a:t>
            </a:r>
          </a:p>
          <a:p>
            <a:r>
              <a:rPr lang="cs-CZ" dirty="0">
                <a:latin typeface="Times New Roman" panose="02020603050405020304" pitchFamily="18" charset="0"/>
                <a:cs typeface="Times New Roman" panose="02020603050405020304" pitchFamily="18" charset="0"/>
              </a:rPr>
              <a:t>Tento typ hradeb dosahoval stejného stupně pevnosti a bezpečnosti jako masivní kanaánské hradby</a:t>
            </a:r>
          </a:p>
          <a:p>
            <a:r>
              <a:rPr lang="cs-CZ" dirty="0">
                <a:latin typeface="Times New Roman" panose="02020603050405020304" pitchFamily="18" charset="0"/>
                <a:cs typeface="Times New Roman" panose="02020603050405020304" pitchFamily="18" charset="0"/>
              </a:rPr>
              <a:t>Výhodou byla menší spotřeba stavebního materiálu při stavbě</a:t>
            </a:r>
          </a:p>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73956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exteriér, loď, hora&#10;&#10;Popis byl vytvořen automaticky">
            <a:extLst>
              <a:ext uri="{FF2B5EF4-FFF2-40B4-BE49-F238E27FC236}">
                <a16:creationId xmlns:a16="http://schemas.microsoft.com/office/drawing/2014/main" id="{F1C4D9B2-0F8A-41F4-8433-D1839E43E7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2239" y="183959"/>
            <a:ext cx="9727521" cy="6490081"/>
          </a:xfrm>
        </p:spPr>
      </p:pic>
    </p:spTree>
    <p:extLst>
      <p:ext uri="{BB962C8B-B14F-4D97-AF65-F5344CB8AC3E}">
        <p14:creationId xmlns:p14="http://schemas.microsoft.com/office/powerpoint/2010/main" val="32965256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F3B8DD-2EE4-4F04-8DAD-C3A8BA0933CD}"/>
              </a:ext>
            </a:extLst>
          </p:cNvPr>
          <p:cNvSpPr>
            <a:spLocks noGrp="1"/>
          </p:cNvSpPr>
          <p:nvPr>
            <p:ph type="title"/>
          </p:nvPr>
        </p:nvSpPr>
        <p:spPr>
          <a:xfrm>
            <a:off x="838200" y="365126"/>
            <a:ext cx="10515600" cy="920336"/>
          </a:xfrm>
        </p:spPr>
        <p:txBody>
          <a:bodyPr>
            <a:normAutofit/>
          </a:bodyPr>
          <a:lstStyle/>
          <a:p>
            <a:r>
              <a:rPr lang="cs-CZ" sz="4000" dirty="0">
                <a:latin typeface="Times New Roman" panose="02020603050405020304" pitchFamily="18" charset="0"/>
                <a:cs typeface="Times New Roman" panose="02020603050405020304" pitchFamily="18" charset="0"/>
              </a:rPr>
              <a:t>Stavební techniky</a:t>
            </a:r>
          </a:p>
        </p:txBody>
      </p:sp>
      <p:sp>
        <p:nvSpPr>
          <p:cNvPr id="3" name="Zástupný obsah 2">
            <a:extLst>
              <a:ext uri="{FF2B5EF4-FFF2-40B4-BE49-F238E27FC236}">
                <a16:creationId xmlns:a16="http://schemas.microsoft.com/office/drawing/2014/main" id="{319D6EC8-7429-4D74-B7E6-CD0023ED1FC3}"/>
              </a:ext>
            </a:extLst>
          </p:cNvPr>
          <p:cNvSpPr>
            <a:spLocks noGrp="1"/>
          </p:cNvSpPr>
          <p:nvPr>
            <p:ph sz="half" idx="1"/>
          </p:nvPr>
        </p:nvSpPr>
        <p:spPr>
          <a:xfrm>
            <a:off x="838200" y="1690688"/>
            <a:ext cx="5181600" cy="4486275"/>
          </a:xfrm>
        </p:spPr>
        <p:txBody>
          <a:bodyPr>
            <a:normAutofit fontScale="92500" lnSpcReduction="10000"/>
          </a:bodyPr>
          <a:lstStyle/>
          <a:p>
            <a:r>
              <a:rPr lang="cs-CZ" sz="2300" dirty="0">
                <a:latin typeface="Times New Roman" panose="02020603050405020304" pitchFamily="18" charset="0"/>
                <a:cs typeface="Times New Roman" panose="02020603050405020304" pitchFamily="18" charset="0"/>
              </a:rPr>
              <a:t>Při stavbě hradem, ale i jiných např. obytných či administrativních budov využívali Izraelité různé stavební techniky</a:t>
            </a:r>
          </a:p>
          <a:p>
            <a:r>
              <a:rPr lang="cs-CZ" sz="2300" dirty="0">
                <a:latin typeface="Times New Roman" panose="02020603050405020304" pitchFamily="18" charset="0"/>
                <a:cs typeface="Times New Roman" panose="02020603050405020304" pitchFamily="18" charset="0"/>
              </a:rPr>
              <a:t>Jako stavební materiál se používaly neopracované kameny, cihly z nepálené (vepřovice) a pálené hlíny nebo také opracované kamenné kvádry</a:t>
            </a:r>
          </a:p>
          <a:p>
            <a:r>
              <a:rPr lang="cs-CZ" sz="2300" dirty="0">
                <a:latin typeface="Times New Roman" panose="02020603050405020304" pitchFamily="18" charset="0"/>
                <a:cs typeface="Times New Roman" panose="02020603050405020304" pitchFamily="18" charset="0"/>
              </a:rPr>
              <a:t>Opracované kamenné kvádry se kladli střídavě ve skupinách po dvou nebo třech vazácích a běhounech, čímž vznikla opravdu pevná kamenná konstrukce</a:t>
            </a:r>
          </a:p>
          <a:p>
            <a:r>
              <a:rPr lang="cs-CZ" sz="2300" dirty="0">
                <a:latin typeface="Times New Roman" panose="02020603050405020304" pitchFamily="18" charset="0"/>
                <a:cs typeface="Times New Roman" panose="02020603050405020304" pitchFamily="18" charset="0"/>
              </a:rPr>
              <a:t>Tato technika se používala buď pro vyztužování rohových konstrukcí nebo stavbu opěrných pilířů hradeb</a:t>
            </a:r>
          </a:p>
          <a:p>
            <a:endParaRPr lang="cs-CZ" dirty="0">
              <a:latin typeface="Times New Roman" panose="02020603050405020304" pitchFamily="18" charset="0"/>
              <a:cs typeface="Times New Roman" panose="02020603050405020304" pitchFamily="18" charset="0"/>
            </a:endParaRPr>
          </a:p>
        </p:txBody>
      </p:sp>
      <p:pic>
        <p:nvPicPr>
          <p:cNvPr id="6" name="Zástupný obsah 5" descr="Obsah obrázku skála, exteriér, skalní, příroda&#10;&#10;Popis byl vytvořen automaticky">
            <a:extLst>
              <a:ext uri="{FF2B5EF4-FFF2-40B4-BE49-F238E27FC236}">
                <a16:creationId xmlns:a16="http://schemas.microsoft.com/office/drawing/2014/main" id="{4E4A1BB8-7C66-423B-BA78-175FA4C2FBD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07374" y="1522526"/>
            <a:ext cx="5532835" cy="4970348"/>
          </a:xfrm>
        </p:spPr>
      </p:pic>
      <p:pic>
        <p:nvPicPr>
          <p:cNvPr id="5" name="Obrázek 4" descr="Obsah obrázku text, hygienické potřeby, kosmetické, stavební materiál&#10;&#10;Popis byl vytvořen automaticky">
            <a:extLst>
              <a:ext uri="{FF2B5EF4-FFF2-40B4-BE49-F238E27FC236}">
                <a16:creationId xmlns:a16="http://schemas.microsoft.com/office/drawing/2014/main" id="{DF0FEC1B-AD85-48F4-9856-911BCEF0C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5424008"/>
            <a:ext cx="3352800" cy="1362075"/>
          </a:xfrm>
          <a:prstGeom prst="rect">
            <a:avLst/>
          </a:prstGeom>
        </p:spPr>
      </p:pic>
    </p:spTree>
    <p:extLst>
      <p:ext uri="{BB962C8B-B14F-4D97-AF65-F5344CB8AC3E}">
        <p14:creationId xmlns:p14="http://schemas.microsoft.com/office/powerpoint/2010/main" val="33248614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AC715A0-B2E7-405D-93BF-AF861F18783A}"/>
              </a:ext>
            </a:extLst>
          </p:cNvPr>
          <p:cNvPicPr>
            <a:picLocks noChangeAspect="1"/>
          </p:cNvPicPr>
          <p:nvPr/>
        </p:nvPicPr>
        <p:blipFill>
          <a:blip r:embed="rId2"/>
          <a:stretch>
            <a:fillRect/>
          </a:stretch>
        </p:blipFill>
        <p:spPr>
          <a:xfrm>
            <a:off x="1171575" y="409020"/>
            <a:ext cx="9848850" cy="5572125"/>
          </a:xfrm>
          <a:prstGeom prst="rect">
            <a:avLst/>
          </a:prstGeom>
        </p:spPr>
      </p:pic>
      <p:sp>
        <p:nvSpPr>
          <p:cNvPr id="2" name="TextovéPole 1">
            <a:extLst>
              <a:ext uri="{FF2B5EF4-FFF2-40B4-BE49-F238E27FC236}">
                <a16:creationId xmlns:a16="http://schemas.microsoft.com/office/drawing/2014/main" id="{E3721CD5-AFAB-4AD7-9253-91E65D56EC28}"/>
              </a:ext>
            </a:extLst>
          </p:cNvPr>
          <p:cNvSpPr txBox="1"/>
          <p:nvPr/>
        </p:nvSpPr>
        <p:spPr>
          <a:xfrm>
            <a:off x="4518837" y="6230679"/>
            <a:ext cx="3965944" cy="369332"/>
          </a:xfrm>
          <a:prstGeom prst="rect">
            <a:avLst/>
          </a:prstGeom>
          <a:noFill/>
        </p:spPr>
        <p:txBody>
          <a:bodyPr wrap="square" rtlCol="0">
            <a:spAutoFit/>
          </a:bodyPr>
          <a:lstStyle/>
          <a:p>
            <a:r>
              <a:rPr lang="cs-CZ" dirty="0"/>
              <a:t>Obléhání města </a:t>
            </a:r>
            <a:r>
              <a:rPr lang="cs-CZ" dirty="0" err="1"/>
              <a:t>Lakíš</a:t>
            </a:r>
            <a:endParaRPr lang="cs-CZ" dirty="0"/>
          </a:p>
        </p:txBody>
      </p:sp>
    </p:spTree>
    <p:extLst>
      <p:ext uri="{BB962C8B-B14F-4D97-AF65-F5344CB8AC3E}">
        <p14:creationId xmlns:p14="http://schemas.microsoft.com/office/powerpoint/2010/main" val="19975706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B04E182-ADBF-41DB-B3B7-DC6CCFAD8885}"/>
              </a:ext>
            </a:extLst>
          </p:cNvPr>
          <p:cNvPicPr>
            <a:picLocks noChangeAspect="1"/>
          </p:cNvPicPr>
          <p:nvPr/>
        </p:nvPicPr>
        <p:blipFill>
          <a:blip r:embed="rId2"/>
          <a:stretch>
            <a:fillRect/>
          </a:stretch>
        </p:blipFill>
        <p:spPr>
          <a:xfrm>
            <a:off x="1999898" y="208462"/>
            <a:ext cx="8638772" cy="6152614"/>
          </a:xfrm>
          <a:prstGeom prst="rect">
            <a:avLst/>
          </a:prstGeom>
        </p:spPr>
      </p:pic>
      <p:sp>
        <p:nvSpPr>
          <p:cNvPr id="5" name="TextovéPole 4">
            <a:extLst>
              <a:ext uri="{FF2B5EF4-FFF2-40B4-BE49-F238E27FC236}">
                <a16:creationId xmlns:a16="http://schemas.microsoft.com/office/drawing/2014/main" id="{CA47BBC3-732F-466C-992F-C9A5480B3C65}"/>
              </a:ext>
            </a:extLst>
          </p:cNvPr>
          <p:cNvSpPr txBox="1"/>
          <p:nvPr/>
        </p:nvSpPr>
        <p:spPr>
          <a:xfrm>
            <a:off x="4367798" y="6361076"/>
            <a:ext cx="2901328" cy="369332"/>
          </a:xfrm>
          <a:prstGeom prst="rect">
            <a:avLst/>
          </a:prstGeom>
          <a:noFill/>
        </p:spPr>
        <p:txBody>
          <a:bodyPr wrap="square" rtlCol="0">
            <a:spAutoFit/>
          </a:bodyPr>
          <a:lstStyle/>
          <a:p>
            <a:r>
              <a:rPr lang="cs-CZ" dirty="0"/>
              <a:t>Malá vojenská pevnost </a:t>
            </a:r>
            <a:r>
              <a:rPr lang="cs-CZ" dirty="0" err="1"/>
              <a:t>Arad</a:t>
            </a:r>
            <a:endParaRPr lang="cs-CZ" dirty="0"/>
          </a:p>
        </p:txBody>
      </p:sp>
    </p:spTree>
    <p:extLst>
      <p:ext uri="{BB962C8B-B14F-4D97-AF65-F5344CB8AC3E}">
        <p14:creationId xmlns:p14="http://schemas.microsoft.com/office/powerpoint/2010/main" val="26088183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5EC45BF-9BF4-4835-98EA-BB9C1D3B1A42}"/>
              </a:ext>
            </a:extLst>
          </p:cNvPr>
          <p:cNvSpPr>
            <a:spLocks noGrp="1"/>
          </p:cNvSpPr>
          <p:nvPr>
            <p:ph idx="1"/>
          </p:nvPr>
        </p:nvSpPr>
        <p:spPr>
          <a:xfrm>
            <a:off x="838200" y="520995"/>
            <a:ext cx="10515600" cy="5655968"/>
          </a:xfrm>
        </p:spPr>
        <p:txBody>
          <a:bodyPr>
            <a:normAutofit/>
          </a:bodyPr>
          <a:lstStyle/>
          <a:p>
            <a:pPr marL="0" indent="0">
              <a:buNone/>
            </a:pPr>
            <a:r>
              <a:rPr lang="cs-CZ" b="1" dirty="0">
                <a:latin typeface="Times New Roman" panose="02020603050405020304" pitchFamily="18" charset="0"/>
                <a:cs typeface="Times New Roman" panose="02020603050405020304" pitchFamily="18" charset="0"/>
              </a:rPr>
              <a:t>Městská brána</a:t>
            </a:r>
          </a:p>
          <a:p>
            <a:pPr marL="0" indent="0">
              <a:buNone/>
            </a:pPr>
            <a:endParaRPr lang="cs-CZ" b="1" dirty="0">
              <a:latin typeface="Times New Roman" panose="02020603050405020304" pitchFamily="18" charset="0"/>
              <a:cs typeface="Times New Roman" panose="02020603050405020304" pitchFamily="18" charset="0"/>
            </a:endParaRPr>
          </a:p>
          <a:p>
            <a:pPr lvl="1"/>
            <a:r>
              <a:rPr lang="cs-CZ" dirty="0">
                <a:latin typeface="Times New Roman" panose="02020603050405020304" pitchFamily="18" charset="0"/>
                <a:cs typeface="Times New Roman" panose="02020603050405020304" pitchFamily="18" charset="0"/>
              </a:rPr>
              <a:t>Typické jsou tzv. klešťové nebo komorové brány s 2-6 komorami (klešťovými konstrukcemi)</a:t>
            </a:r>
          </a:p>
          <a:p>
            <a:pPr lvl="1"/>
            <a:r>
              <a:rPr lang="cs-CZ" dirty="0">
                <a:latin typeface="Times New Roman" panose="02020603050405020304" pitchFamily="18" charset="0"/>
                <a:cs typeface="Times New Roman" panose="02020603050405020304" pitchFamily="18" charset="0"/>
              </a:rPr>
              <a:t>Ve větších osadách byly po obou stranách brány postaveny vyvýšené pevnosti či věže</a:t>
            </a:r>
          </a:p>
          <a:p>
            <a:pPr lvl="1"/>
            <a:r>
              <a:rPr lang="cs-CZ" dirty="0">
                <a:latin typeface="Times New Roman" panose="02020603050405020304" pitchFamily="18" charset="0"/>
                <a:cs typeface="Times New Roman" panose="02020603050405020304" pitchFamily="18" charset="0"/>
              </a:rPr>
              <a:t>Na vhodném přístupovém místě byla zbudována předsunutá brána v pravém úhlu k hlavní bráně</a:t>
            </a:r>
          </a:p>
          <a:p>
            <a:pPr lvl="1"/>
            <a:r>
              <a:rPr lang="cs-CZ" dirty="0">
                <a:latin typeface="Times New Roman" panose="02020603050405020304" pitchFamily="18" charset="0"/>
                <a:cs typeface="Times New Roman" panose="02020603050405020304" pitchFamily="18" charset="0"/>
              </a:rPr>
              <a:t>Obě brány byly spojeny hradbou a obranými věžemi, což dohromady vytvářeno úzkou uličku, kterou bylo možné snadněji bránit</a:t>
            </a:r>
          </a:p>
          <a:p>
            <a:pPr lvl="1"/>
            <a:r>
              <a:rPr lang="cs-CZ" dirty="0">
                <a:latin typeface="Times New Roman" panose="02020603050405020304" pitchFamily="18" charset="0"/>
                <a:cs typeface="Times New Roman" panose="02020603050405020304" pitchFamily="18" charset="0"/>
              </a:rPr>
              <a:t>V obraných věžích a hradbách této uličky se někdy nacházely strážní komory</a:t>
            </a:r>
          </a:p>
          <a:p>
            <a:pPr lvl="1"/>
            <a:r>
              <a:rPr lang="cs-CZ" dirty="0">
                <a:latin typeface="Times New Roman" panose="02020603050405020304" pitchFamily="18" charset="0"/>
                <a:cs typeface="Times New Roman" panose="02020603050405020304" pitchFamily="18" charset="0"/>
              </a:rPr>
              <a:t>Průchod bránou byl široký okolo 4 metrů</a:t>
            </a:r>
          </a:p>
          <a:p>
            <a:pPr lvl="1"/>
            <a:r>
              <a:rPr lang="cs-CZ" dirty="0">
                <a:latin typeface="Times New Roman" panose="02020603050405020304" pitchFamily="18" charset="0"/>
                <a:cs typeface="Times New Roman" panose="02020603050405020304" pitchFamily="18" charset="0"/>
              </a:rPr>
              <a:t>Uzavíral se dvěma cca 7-8 m vysokými dřevěnými křídly</a:t>
            </a:r>
          </a:p>
          <a:p>
            <a:pPr lvl="1"/>
            <a:r>
              <a:rPr lang="cs-CZ" dirty="0">
                <a:latin typeface="Times New Roman" panose="02020603050405020304" pitchFamily="18" charset="0"/>
                <a:cs typeface="Times New Roman" panose="02020603050405020304" pitchFamily="18" charset="0"/>
              </a:rPr>
              <a:t>Obě křídla se dala zajistit dřevěnou či kovovou závorou</a:t>
            </a:r>
          </a:p>
          <a:p>
            <a:pPr lvl="1"/>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96656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796964-FD34-4E14-ABD0-2540306591B7}"/>
              </a:ext>
            </a:extLst>
          </p:cNvPr>
          <p:cNvSpPr>
            <a:spLocks noGrp="1"/>
          </p:cNvSpPr>
          <p:nvPr>
            <p:ph type="title"/>
          </p:nvPr>
        </p:nvSpPr>
        <p:spPr>
          <a:xfrm>
            <a:off x="838200" y="365125"/>
            <a:ext cx="10515600" cy="1006475"/>
          </a:xfrm>
        </p:spPr>
        <p:txBody>
          <a:bodyPr/>
          <a:lstStyle/>
          <a:p>
            <a:r>
              <a:rPr lang="cs-CZ" dirty="0">
                <a:latin typeface="Times New Roman" panose="02020603050405020304" pitchFamily="18" charset="0"/>
                <a:cs typeface="Times New Roman" panose="02020603050405020304" pitchFamily="18" charset="0"/>
              </a:rPr>
              <a:t>„Šalamounovy brány“</a:t>
            </a:r>
          </a:p>
        </p:txBody>
      </p:sp>
      <p:sp>
        <p:nvSpPr>
          <p:cNvPr id="3" name="Zástupný obsah 2">
            <a:extLst>
              <a:ext uri="{FF2B5EF4-FFF2-40B4-BE49-F238E27FC236}">
                <a16:creationId xmlns:a16="http://schemas.microsoft.com/office/drawing/2014/main" id="{20D0BDFB-641E-4FE1-B7CC-459876A1311D}"/>
              </a:ext>
            </a:extLst>
          </p:cNvPr>
          <p:cNvSpPr>
            <a:spLocks noGrp="1"/>
          </p:cNvSpPr>
          <p:nvPr>
            <p:ph sz="half" idx="1"/>
          </p:nvPr>
        </p:nvSpPr>
        <p:spPr>
          <a:xfrm>
            <a:off x="375683" y="1584251"/>
            <a:ext cx="5644117" cy="4592712"/>
          </a:xfrm>
        </p:spPr>
        <p:txBody>
          <a:bodyPr>
            <a:normAutofit fontScale="92500" lnSpcReduction="20000"/>
          </a:bodyPr>
          <a:lstStyle/>
          <a:p>
            <a:r>
              <a:rPr lang="cs-CZ" sz="2100" dirty="0">
                <a:latin typeface="Times New Roman" panose="02020603050405020304" pitchFamily="18" charset="0"/>
                <a:cs typeface="Times New Roman" panose="02020603050405020304" pitchFamily="18" charset="0"/>
              </a:rPr>
              <a:t>Do doby vlády krále Šalamouna byly původně datovány tři dochované šestikomorové brány v </a:t>
            </a:r>
            <a:r>
              <a:rPr lang="cs-CZ" sz="2100" dirty="0" err="1">
                <a:latin typeface="Times New Roman" panose="02020603050405020304" pitchFamily="18" charset="0"/>
                <a:cs typeface="Times New Roman" panose="02020603050405020304" pitchFamily="18" charset="0"/>
              </a:rPr>
              <a:t>Chasóru</a:t>
            </a:r>
            <a:r>
              <a:rPr lang="cs-CZ" sz="2100" dirty="0">
                <a:latin typeface="Times New Roman" panose="02020603050405020304" pitchFamily="18" charset="0"/>
                <a:cs typeface="Times New Roman" panose="02020603050405020304" pitchFamily="18" charset="0"/>
              </a:rPr>
              <a:t>, </a:t>
            </a:r>
            <a:r>
              <a:rPr lang="cs-CZ" sz="2100" dirty="0" err="1">
                <a:latin typeface="Times New Roman" panose="02020603050405020304" pitchFamily="18" charset="0"/>
                <a:cs typeface="Times New Roman" panose="02020603050405020304" pitchFamily="18" charset="0"/>
              </a:rPr>
              <a:t>Megidu</a:t>
            </a:r>
            <a:r>
              <a:rPr lang="cs-CZ" sz="2100" dirty="0">
                <a:latin typeface="Times New Roman" panose="02020603050405020304" pitchFamily="18" charset="0"/>
                <a:cs typeface="Times New Roman" panose="02020603050405020304" pitchFamily="18" charset="0"/>
              </a:rPr>
              <a:t> a </a:t>
            </a:r>
            <a:r>
              <a:rPr lang="cs-CZ" sz="2100" dirty="0" err="1">
                <a:latin typeface="Times New Roman" panose="02020603050405020304" pitchFamily="18" charset="0"/>
                <a:cs typeface="Times New Roman" panose="02020603050405020304" pitchFamily="18" charset="0"/>
              </a:rPr>
              <a:t>Gezeru</a:t>
            </a:r>
            <a:r>
              <a:rPr lang="cs-CZ" sz="2100" dirty="0">
                <a:latin typeface="Times New Roman" panose="02020603050405020304" pitchFamily="18" charset="0"/>
                <a:cs typeface="Times New Roman" panose="02020603050405020304" pitchFamily="18" charset="0"/>
              </a:rPr>
              <a:t>, což nám dokládá i starozákonní tradice</a:t>
            </a:r>
          </a:p>
          <a:p>
            <a:pPr marL="0" indent="0">
              <a:buNone/>
            </a:pPr>
            <a:r>
              <a:rPr lang="cs-CZ" sz="1500" i="1" dirty="0">
                <a:latin typeface="Times New Roman" panose="02020603050405020304" pitchFamily="18" charset="0"/>
                <a:cs typeface="Times New Roman" panose="02020603050405020304" pitchFamily="18" charset="0"/>
              </a:rPr>
              <a:t>„Důvodem nucených prací, které král Šalamoun ukládal, bylo, aby budoval Hospodinův dům a dům svůj, </a:t>
            </a:r>
            <a:r>
              <a:rPr lang="cs-CZ" sz="1500" i="1" dirty="0" err="1">
                <a:latin typeface="Times New Roman" panose="02020603050405020304" pitchFamily="18" charset="0"/>
                <a:cs typeface="Times New Roman" panose="02020603050405020304" pitchFamily="18" charset="0"/>
              </a:rPr>
              <a:t>Miló</a:t>
            </a:r>
            <a:r>
              <a:rPr lang="cs-CZ" sz="1500" i="1" dirty="0">
                <a:latin typeface="Times New Roman" panose="02020603050405020304" pitchFamily="18" charset="0"/>
                <a:cs typeface="Times New Roman" panose="02020603050405020304" pitchFamily="18" charset="0"/>
              </a:rPr>
              <a:t> a jeruzalémské hradby, </a:t>
            </a:r>
            <a:r>
              <a:rPr lang="cs-CZ" sz="1500" i="1" dirty="0" err="1">
                <a:latin typeface="Times New Roman" panose="02020603050405020304" pitchFamily="18" charset="0"/>
                <a:cs typeface="Times New Roman" panose="02020603050405020304" pitchFamily="18" charset="0"/>
              </a:rPr>
              <a:t>Chasór</a:t>
            </a:r>
            <a:r>
              <a:rPr lang="cs-CZ" sz="1500" i="1" dirty="0">
                <a:latin typeface="Times New Roman" panose="02020603050405020304" pitchFamily="18" charset="0"/>
                <a:cs typeface="Times New Roman" panose="02020603050405020304" pitchFamily="18" charset="0"/>
              </a:rPr>
              <a:t>, </a:t>
            </a:r>
            <a:r>
              <a:rPr lang="cs-CZ" sz="1500" i="1" dirty="0" err="1">
                <a:latin typeface="Times New Roman" panose="02020603050405020304" pitchFamily="18" charset="0"/>
                <a:cs typeface="Times New Roman" panose="02020603050405020304" pitchFamily="18" charset="0"/>
              </a:rPr>
              <a:t>Megido</a:t>
            </a:r>
            <a:r>
              <a:rPr lang="cs-CZ" sz="1500" i="1" dirty="0">
                <a:latin typeface="Times New Roman" panose="02020603050405020304" pitchFamily="18" charset="0"/>
                <a:cs typeface="Times New Roman" panose="02020603050405020304" pitchFamily="18" charset="0"/>
              </a:rPr>
              <a:t> a </a:t>
            </a:r>
            <a:r>
              <a:rPr lang="cs-CZ" sz="1500" i="1" dirty="0" err="1">
                <a:latin typeface="Times New Roman" panose="02020603050405020304" pitchFamily="18" charset="0"/>
                <a:cs typeface="Times New Roman" panose="02020603050405020304" pitchFamily="18" charset="0"/>
              </a:rPr>
              <a:t>Gezer</a:t>
            </a:r>
            <a:r>
              <a:rPr lang="cs-CZ" sz="1500" i="1" dirty="0">
                <a:latin typeface="Times New Roman" panose="02020603050405020304" pitchFamily="18" charset="0"/>
                <a:cs typeface="Times New Roman" panose="02020603050405020304" pitchFamily="18" charset="0"/>
              </a:rPr>
              <a:t>.“</a:t>
            </a:r>
            <a:r>
              <a:rPr lang="cs-CZ" sz="1500" dirty="0">
                <a:latin typeface="Times New Roman" panose="02020603050405020304" pitchFamily="18" charset="0"/>
                <a:cs typeface="Times New Roman" panose="02020603050405020304" pitchFamily="18" charset="0"/>
              </a:rPr>
              <a:t> 			1Kr 9,15</a:t>
            </a:r>
          </a:p>
          <a:p>
            <a:r>
              <a:rPr lang="cs-CZ" sz="2100" dirty="0">
                <a:latin typeface="Times New Roman" panose="02020603050405020304" pitchFamily="18" charset="0"/>
                <a:cs typeface="Times New Roman" panose="02020603050405020304" pitchFamily="18" charset="0"/>
              </a:rPr>
              <a:t>´“Šalamounovy“ brány byly doplněny čtvercovými obranými věžemi po obou stranách vchodu, uvnitř brány byly na každé straně 3 komory s kamennými lavicemi</a:t>
            </a:r>
          </a:p>
          <a:p>
            <a:r>
              <a:rPr lang="cs-CZ" sz="2100" dirty="0">
                <a:latin typeface="Times New Roman" panose="02020603050405020304" pitchFamily="18" charset="0"/>
                <a:cs typeface="Times New Roman" panose="02020603050405020304" pitchFamily="18" charset="0"/>
              </a:rPr>
              <a:t>Tyto komory sloužili např. jako hlídkové pozice pro stráže, místa odpočinku městských starších či obchodníků nebo se zde konaly soudy</a:t>
            </a:r>
          </a:p>
          <a:p>
            <a:pPr marL="0" indent="0">
              <a:buNone/>
            </a:pPr>
            <a:r>
              <a:rPr lang="cs-CZ" sz="1500" i="1" dirty="0">
                <a:latin typeface="Times New Roman" panose="02020603050405020304" pitchFamily="18" charset="0"/>
                <a:cs typeface="Times New Roman" panose="02020603050405020304" pitchFamily="18" charset="0"/>
              </a:rPr>
              <a:t>„Eliáš řekl: „Slyšte slovo Hospodinovo. Toto praví Hospodin“: „Zítra v tuto dobu bude v samařské bráně míra bílé mouky za šekel a dvě míry ječmene budou za šekel.“ 		</a:t>
            </a:r>
            <a:r>
              <a:rPr lang="cs-CZ" sz="1500" dirty="0">
                <a:latin typeface="Times New Roman" panose="02020603050405020304" pitchFamily="18" charset="0"/>
                <a:cs typeface="Times New Roman" panose="02020603050405020304" pitchFamily="18" charset="0"/>
              </a:rPr>
              <a:t>2Kr 7,1</a:t>
            </a:r>
          </a:p>
          <a:p>
            <a:pPr marL="0" indent="0">
              <a:buNone/>
            </a:pPr>
            <a:r>
              <a:rPr lang="cs-CZ" sz="1500" i="1" dirty="0">
                <a:latin typeface="Times New Roman" panose="02020603050405020304" pitchFamily="18" charset="0"/>
                <a:cs typeface="Times New Roman" panose="02020603050405020304" pitchFamily="18" charset="0"/>
              </a:rPr>
              <a:t>„Vy ale nenávidíte toho, kdo soudí v bráně, štítíte se toho, kdo mluví pravdivě.“ 				</a:t>
            </a:r>
            <a:r>
              <a:rPr lang="cs-CZ" sz="1500" dirty="0" err="1">
                <a:latin typeface="Times New Roman" panose="02020603050405020304" pitchFamily="18" charset="0"/>
                <a:cs typeface="Times New Roman" panose="02020603050405020304" pitchFamily="18" charset="0"/>
              </a:rPr>
              <a:t>Am</a:t>
            </a:r>
            <a:r>
              <a:rPr lang="cs-CZ" sz="1500" dirty="0">
                <a:latin typeface="Times New Roman" panose="02020603050405020304" pitchFamily="18" charset="0"/>
                <a:cs typeface="Times New Roman" panose="02020603050405020304" pitchFamily="18" charset="0"/>
              </a:rPr>
              <a:t> 5,10</a:t>
            </a:r>
            <a:endParaRPr lang="cs-CZ" sz="1100" dirty="0">
              <a:latin typeface="Times New Roman" panose="02020603050405020304" pitchFamily="18" charset="0"/>
              <a:cs typeface="Times New Roman" panose="02020603050405020304" pitchFamily="18" charset="0"/>
            </a:endParaRPr>
          </a:p>
          <a:p>
            <a:endParaRPr lang="cs-CZ" sz="1100"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p:txBody>
      </p:sp>
      <p:pic>
        <p:nvPicPr>
          <p:cNvPr id="6" name="Zástupný obsah 5" descr="Obsah obrázku text&#10;&#10;Popis byl vytvořen automaticky">
            <a:extLst>
              <a:ext uri="{FF2B5EF4-FFF2-40B4-BE49-F238E27FC236}">
                <a16:creationId xmlns:a16="http://schemas.microsoft.com/office/drawing/2014/main" id="{D9763F5D-7D01-4538-8927-ED7F24285A6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51944" y="1822145"/>
            <a:ext cx="5644117" cy="4028199"/>
          </a:xfrm>
        </p:spPr>
      </p:pic>
    </p:spTree>
    <p:extLst>
      <p:ext uri="{BB962C8B-B14F-4D97-AF65-F5344CB8AC3E}">
        <p14:creationId xmlns:p14="http://schemas.microsoft.com/office/powerpoint/2010/main" val="1438474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01E337CA-6DDA-40EE-A2D3-35707AC630ED}"/>
              </a:ext>
            </a:extLst>
          </p:cNvPr>
          <p:cNvPicPr>
            <a:picLocks noChangeAspect="1"/>
          </p:cNvPicPr>
          <p:nvPr/>
        </p:nvPicPr>
        <p:blipFill rotWithShape="1">
          <a:blip r:embed="rId2"/>
          <a:srcRect t="11125"/>
          <a:stretch/>
        </p:blipFill>
        <p:spPr>
          <a:xfrm>
            <a:off x="20" y="0"/>
            <a:ext cx="6095980" cy="6857990"/>
          </a:xfrm>
          <a:prstGeom prst="rect">
            <a:avLst/>
          </a:prstGeom>
        </p:spPr>
      </p:pic>
      <p:pic>
        <p:nvPicPr>
          <p:cNvPr id="6" name="Zástupný obsah 5" descr="Obsah obrázku kreslení&#10;&#10;Popis byl vytvořen automaticky">
            <a:extLst>
              <a:ext uri="{FF2B5EF4-FFF2-40B4-BE49-F238E27FC236}">
                <a16:creationId xmlns:a16="http://schemas.microsoft.com/office/drawing/2014/main" id="{1CA7F19C-3244-4066-8C98-D0DEF24E371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333" r="8333"/>
          <a:stretch/>
        </p:blipFill>
        <p:spPr>
          <a:xfrm>
            <a:off x="5989983" y="10"/>
            <a:ext cx="6202017" cy="6857990"/>
          </a:xfrm>
          <a:prstGeom prst="rect">
            <a:avLst/>
          </a:prstGeom>
        </p:spPr>
      </p:pic>
    </p:spTree>
    <p:extLst>
      <p:ext uri="{BB962C8B-B14F-4D97-AF65-F5344CB8AC3E}">
        <p14:creationId xmlns:p14="http://schemas.microsoft.com/office/powerpoint/2010/main" val="2723384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1359DE9-8AAF-4670-B0FE-AE4CA1978982}"/>
              </a:ext>
            </a:extLst>
          </p:cNvPr>
          <p:cNvSpPr>
            <a:spLocks noGrp="1"/>
          </p:cNvSpPr>
          <p:nvPr>
            <p:ph idx="1"/>
          </p:nvPr>
        </p:nvSpPr>
        <p:spPr>
          <a:xfrm>
            <a:off x="838200" y="781878"/>
            <a:ext cx="10515600" cy="5395085"/>
          </a:xfrm>
        </p:spPr>
        <p:txBody>
          <a:bodyPr/>
          <a:lstStyle/>
          <a:p>
            <a:r>
              <a:rPr lang="cs-CZ" dirty="0">
                <a:latin typeface="Times New Roman" panose="02020603050405020304" pitchFamily="18" charset="0"/>
                <a:cs typeface="Times New Roman" panose="02020603050405020304" pitchFamily="18" charset="0"/>
              </a:rPr>
              <a:t>Šestikomorové brány, původně spojené s vládou Šalamouna, pocházejí až z 9 st. kdy vládla </a:t>
            </a:r>
            <a:r>
              <a:rPr lang="cs-CZ" dirty="0" err="1">
                <a:latin typeface="Times New Roman" panose="02020603050405020304" pitchFamily="18" charset="0"/>
                <a:cs typeface="Times New Roman" panose="02020603050405020304" pitchFamily="18" charset="0"/>
              </a:rPr>
              <a:t>Omrího</a:t>
            </a:r>
            <a:r>
              <a:rPr lang="cs-CZ" dirty="0">
                <a:latin typeface="Times New Roman" panose="02020603050405020304" pitchFamily="18" charset="0"/>
                <a:cs typeface="Times New Roman" panose="02020603050405020304" pitchFamily="18" charset="0"/>
              </a:rPr>
              <a:t> dynastie</a:t>
            </a:r>
          </a:p>
          <a:p>
            <a:r>
              <a:rPr lang="cs-CZ" dirty="0">
                <a:latin typeface="Times New Roman" panose="02020603050405020304" pitchFamily="18" charset="0"/>
                <a:cs typeface="Times New Roman" panose="02020603050405020304" pitchFamily="18" charset="0"/>
              </a:rPr>
              <a:t>Se sílícím tlakem a s nárůstem válečných kampaní Asyřanů na území </a:t>
            </a:r>
            <a:r>
              <a:rPr lang="cs-CZ" dirty="0" err="1">
                <a:latin typeface="Times New Roman" panose="02020603050405020304" pitchFamily="18" charset="0"/>
                <a:cs typeface="Times New Roman" panose="02020603050405020304" pitchFamily="18" charset="0"/>
              </a:rPr>
              <a:t>syropalestiny</a:t>
            </a:r>
            <a:r>
              <a:rPr lang="cs-CZ" dirty="0">
                <a:latin typeface="Times New Roman" panose="02020603050405020304" pitchFamily="18" charset="0"/>
                <a:cs typeface="Times New Roman" panose="02020603050405020304" pitchFamily="18" charset="0"/>
              </a:rPr>
              <a:t> v 8 st. př. n. l. se začala měnit podoba městských bran</a:t>
            </a:r>
          </a:p>
          <a:p>
            <a:pPr lvl="1"/>
            <a:r>
              <a:rPr lang="cs-CZ" dirty="0">
                <a:latin typeface="Times New Roman" panose="02020603050405020304" pitchFamily="18" charset="0"/>
                <a:cs typeface="Times New Roman" panose="02020603050405020304" pitchFamily="18" charset="0"/>
              </a:rPr>
              <a:t>Původně 6 komorové brány byly zmenšovány na 4 komorové</a:t>
            </a:r>
          </a:p>
          <a:p>
            <a:pPr lvl="1"/>
            <a:r>
              <a:rPr lang="cs-CZ" dirty="0">
                <a:latin typeface="Times New Roman" panose="02020603050405020304" pitchFamily="18" charset="0"/>
                <a:cs typeface="Times New Roman" panose="02020603050405020304" pitchFamily="18" charset="0"/>
              </a:rPr>
              <a:t>Tato redukce měla přinést větší vojenský charakter městským branám</a:t>
            </a:r>
          </a:p>
          <a:p>
            <a:r>
              <a:rPr lang="cs-CZ" dirty="0">
                <a:latin typeface="Times New Roman" panose="02020603050405020304" pitchFamily="18" charset="0"/>
                <a:cs typeface="Times New Roman" panose="02020603050405020304" pitchFamily="18" charset="0"/>
              </a:rPr>
              <a:t>V průběhu 7 st. př. n. l. docházelo k další redukci a brány se přestavovaly na ještě menší 2 komorové</a:t>
            </a:r>
          </a:p>
          <a:p>
            <a:endParaRPr lang="cs-CZ" dirty="0">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E9D9DEB5-53C9-4285-BF20-77E486B639F8}"/>
              </a:ext>
            </a:extLst>
          </p:cNvPr>
          <p:cNvPicPr>
            <a:picLocks noChangeAspect="1"/>
          </p:cNvPicPr>
          <p:nvPr/>
        </p:nvPicPr>
        <p:blipFill>
          <a:blip r:embed="rId2"/>
          <a:stretch>
            <a:fillRect/>
          </a:stretch>
        </p:blipFill>
        <p:spPr>
          <a:xfrm>
            <a:off x="7793521" y="3999672"/>
            <a:ext cx="3228975" cy="2362200"/>
          </a:xfrm>
          <a:prstGeom prst="rect">
            <a:avLst/>
          </a:prstGeom>
        </p:spPr>
      </p:pic>
      <p:pic>
        <p:nvPicPr>
          <p:cNvPr id="6" name="Obrázek 5">
            <a:extLst>
              <a:ext uri="{FF2B5EF4-FFF2-40B4-BE49-F238E27FC236}">
                <a16:creationId xmlns:a16="http://schemas.microsoft.com/office/drawing/2014/main" id="{A9B5E457-225A-4AEC-AD2D-B28B2342D6D9}"/>
              </a:ext>
            </a:extLst>
          </p:cNvPr>
          <p:cNvPicPr>
            <a:picLocks noChangeAspect="1"/>
          </p:cNvPicPr>
          <p:nvPr/>
        </p:nvPicPr>
        <p:blipFill>
          <a:blip r:embed="rId3"/>
          <a:stretch>
            <a:fillRect/>
          </a:stretch>
        </p:blipFill>
        <p:spPr>
          <a:xfrm>
            <a:off x="2406098" y="4285422"/>
            <a:ext cx="3819525" cy="2076450"/>
          </a:xfrm>
          <a:prstGeom prst="rect">
            <a:avLst/>
          </a:prstGeom>
        </p:spPr>
      </p:pic>
    </p:spTree>
    <p:extLst>
      <p:ext uri="{BB962C8B-B14F-4D97-AF65-F5344CB8AC3E}">
        <p14:creationId xmlns:p14="http://schemas.microsoft.com/office/powerpoint/2010/main" val="3409524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CF7015-2C85-45D1-8A32-92CDF25B9E7B}"/>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Vojsko v kmenovém období</a:t>
            </a:r>
          </a:p>
        </p:txBody>
      </p:sp>
      <p:sp>
        <p:nvSpPr>
          <p:cNvPr id="3" name="Zástupný obsah 2">
            <a:extLst>
              <a:ext uri="{FF2B5EF4-FFF2-40B4-BE49-F238E27FC236}">
                <a16:creationId xmlns:a16="http://schemas.microsoft.com/office/drawing/2014/main" id="{37C68F1B-754F-41C0-BD82-1645A9ABCB3B}"/>
              </a:ext>
            </a:extLst>
          </p:cNvPr>
          <p:cNvSpPr>
            <a:spLocks noGrp="1"/>
          </p:cNvSpPr>
          <p:nvPr>
            <p:ph idx="1"/>
          </p:nvPr>
        </p:nvSpPr>
        <p:spPr/>
        <p:txBody>
          <a:bodyPr>
            <a:normAutofit fontScale="85000" lnSpcReduction="20000"/>
          </a:bodyPr>
          <a:lstStyle/>
          <a:p>
            <a:r>
              <a:rPr lang="cs-CZ" dirty="0">
                <a:latin typeface="Times New Roman" panose="02020603050405020304" pitchFamily="18" charset="0"/>
                <a:cs typeface="Times New Roman" panose="02020603050405020304" pitchFamily="18" charset="0"/>
              </a:rPr>
              <a:t>V období kmenových svazů byli vojáci rekrutováni na základě jejich </a:t>
            </a:r>
            <a:r>
              <a:rPr lang="cs-CZ" b="1" dirty="0">
                <a:latin typeface="Times New Roman" panose="02020603050405020304" pitchFamily="18" charset="0"/>
                <a:cs typeface="Times New Roman" panose="02020603050405020304" pitchFamily="18" charset="0"/>
              </a:rPr>
              <a:t>příslušnosti k danému kmeni či rodu</a:t>
            </a:r>
          </a:p>
          <a:p>
            <a:r>
              <a:rPr lang="cs-CZ" dirty="0">
                <a:latin typeface="Times New Roman" panose="02020603050405020304" pitchFamily="18" charset="0"/>
                <a:cs typeface="Times New Roman" panose="02020603050405020304" pitchFamily="18" charset="0"/>
              </a:rPr>
              <a:t>Do čela bojovníků se stavěl </a:t>
            </a:r>
            <a:r>
              <a:rPr lang="cs-CZ" b="1" dirty="0">
                <a:latin typeface="Times New Roman" panose="02020603050405020304" pitchFamily="18" charset="0"/>
                <a:cs typeface="Times New Roman" panose="02020603050405020304" pitchFamily="18" charset="0"/>
              </a:rPr>
              <a:t>uznávaný vůdce</a:t>
            </a:r>
            <a:r>
              <a:rPr lang="cs-CZ" dirty="0">
                <a:latin typeface="Times New Roman" panose="02020603050405020304" pitchFamily="18" charset="0"/>
                <a:cs typeface="Times New Roman" panose="02020603050405020304" pitchFamily="18" charset="0"/>
              </a:rPr>
              <a:t>, který povolával muže do zbraně</a:t>
            </a:r>
          </a:p>
          <a:p>
            <a:r>
              <a:rPr lang="cs-CZ" dirty="0">
                <a:latin typeface="Times New Roman" panose="02020603050405020304" pitchFamily="18" charset="0"/>
                <a:cs typeface="Times New Roman" panose="02020603050405020304" pitchFamily="18" charset="0"/>
              </a:rPr>
              <a:t>Povolán mohl být každý muž starší 20 let schopný bojovat</a:t>
            </a:r>
          </a:p>
          <a:p>
            <a:r>
              <a:rPr lang="cs-CZ" dirty="0">
                <a:latin typeface="Times New Roman" panose="02020603050405020304" pitchFamily="18" charset="0"/>
                <a:cs typeface="Times New Roman" panose="02020603050405020304" pitchFamily="18" charset="0"/>
              </a:rPr>
              <a:t>Bojovníci byli rozdělování podle desítkového systému do menších jednotek s veliteli, kteří veleli jednotkám o 100 a 1000 mužích</a:t>
            </a:r>
          </a:p>
          <a:p>
            <a:r>
              <a:rPr lang="cs-CZ" dirty="0">
                <a:latin typeface="Times New Roman" panose="02020603050405020304" pitchFamily="18" charset="0"/>
                <a:cs typeface="Times New Roman" panose="02020603050405020304" pitchFamily="18" charset="0"/>
              </a:rPr>
              <a:t>Velikost povolaného vojska a jeho rozdělení se určovalo těsně před bojem podle odhadované síly nepřítele</a:t>
            </a:r>
          </a:p>
          <a:p>
            <a:pPr marL="0" indent="0">
              <a:buNone/>
            </a:pPr>
            <a:r>
              <a:rPr lang="cs-CZ" sz="2600" i="1" dirty="0">
                <a:latin typeface="Times New Roman" panose="02020603050405020304" pitchFamily="18" charset="0"/>
                <a:cs typeface="Times New Roman" panose="02020603050405020304" pitchFamily="18" charset="0"/>
              </a:rPr>
              <a:t>„Jozue totiž z Jericha vyslal muže do místa zvaného Aj (jež leží u Bet-avenu východně od Bet-</a:t>
            </a:r>
            <a:r>
              <a:rPr lang="cs-CZ" sz="2600" i="1" dirty="0" err="1">
                <a:latin typeface="Times New Roman" panose="02020603050405020304" pitchFamily="18" charset="0"/>
                <a:cs typeface="Times New Roman" panose="02020603050405020304" pitchFamily="18" charset="0"/>
              </a:rPr>
              <a:t>elu</a:t>
            </a:r>
            <a:r>
              <a:rPr lang="cs-CZ" sz="2600" i="1" dirty="0">
                <a:latin typeface="Times New Roman" panose="02020603050405020304" pitchFamily="18" charset="0"/>
                <a:cs typeface="Times New Roman" panose="02020603050405020304" pitchFamily="18" charset="0"/>
              </a:rPr>
              <a:t>) a řekl jim, ať jdou prozkoumat tu zem. Muži tedy šli a prozkoumali Aj. Když se vrátili k Jozuovi, řekli mu: „Není potřeba, aby se tam vypravoval všechen lid. Stačí, když vytáhnou dva nebo tři tisíce mužů a obyvatele Aj pobijí. Nezatěžuj všechen lid, vždyť je jich tam málo. A tak z lidu vytáhlo asi tři tisíce mužů, ale museli se před </a:t>
            </a:r>
            <a:r>
              <a:rPr lang="cs-CZ" sz="2600" i="1" dirty="0" err="1">
                <a:latin typeface="Times New Roman" panose="02020603050405020304" pitchFamily="18" charset="0"/>
                <a:cs typeface="Times New Roman" panose="02020603050405020304" pitchFamily="18" charset="0"/>
              </a:rPr>
              <a:t>ajskými</a:t>
            </a:r>
            <a:r>
              <a:rPr lang="cs-CZ" sz="2600" i="1" dirty="0">
                <a:latin typeface="Times New Roman" panose="02020603050405020304" pitchFamily="18" charset="0"/>
                <a:cs typeface="Times New Roman" panose="02020603050405020304" pitchFamily="18" charset="0"/>
              </a:rPr>
              <a:t> dát na útěk.“				</a:t>
            </a:r>
            <a:r>
              <a:rPr lang="cs-CZ" i="1"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Joz</a:t>
            </a:r>
            <a:r>
              <a:rPr lang="cs-CZ" dirty="0">
                <a:latin typeface="Times New Roman" panose="02020603050405020304" pitchFamily="18" charset="0"/>
                <a:cs typeface="Times New Roman" panose="02020603050405020304" pitchFamily="18" charset="0"/>
              </a:rPr>
              <a:t>. 7,2-4</a:t>
            </a:r>
            <a:endParaRPr lang="cs-CZ"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18907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9C6AFDE-445E-5EBB-D96C-929CC9880258}"/>
              </a:ext>
            </a:extLst>
          </p:cNvPr>
          <p:cNvSpPr>
            <a:spLocks noGrp="1"/>
          </p:cNvSpPr>
          <p:nvPr>
            <p:ph type="title"/>
          </p:nvPr>
        </p:nvSpPr>
        <p:spPr>
          <a:xfrm>
            <a:off x="1198181" y="557189"/>
            <a:ext cx="9795637" cy="1104857"/>
          </a:xfrm>
        </p:spPr>
        <p:txBody>
          <a:bodyPr vert="horz" lIns="91440" tIns="45720" rIns="91440" bIns="45720" rtlCol="0" anchor="b">
            <a:normAutofit/>
          </a:bodyPr>
          <a:lstStyle/>
          <a:p>
            <a:r>
              <a:rPr lang="en-US" sz="5200" dirty="0" err="1"/>
              <a:t>Palác</a:t>
            </a:r>
            <a:r>
              <a:rPr lang="en-US" sz="5200" dirty="0"/>
              <a:t> </a:t>
            </a:r>
            <a:r>
              <a:rPr lang="en-US" sz="5200" dirty="0" err="1"/>
              <a:t>Bît-Hilani</a:t>
            </a:r>
            <a:endParaRPr lang="en-US" sz="5200" dirty="0"/>
          </a:p>
        </p:txBody>
      </p:sp>
      <p:pic>
        <p:nvPicPr>
          <p:cNvPr id="5" name="Zástupný obsah 4" descr="Obsah obrázku Obdélník, skica, diagram, bílé&#10;&#10;Popis byl vytvořen automaticky">
            <a:extLst>
              <a:ext uri="{FF2B5EF4-FFF2-40B4-BE49-F238E27FC236}">
                <a16:creationId xmlns:a16="http://schemas.microsoft.com/office/drawing/2014/main" id="{7F7F583A-87B9-2ADD-64CB-4C6AB104AC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2444" y="2128726"/>
            <a:ext cx="3180943" cy="3514855"/>
          </a:xfrm>
          <a:prstGeom prst="rect">
            <a:avLst/>
          </a:prstGeom>
        </p:spPr>
      </p:pic>
      <p:pic>
        <p:nvPicPr>
          <p:cNvPr id="7" name="Obrázek 6" descr="Obsah obrázku design, černobílá&#10;&#10;Popis byl vytvořen automaticky s nízkou mírou spolehlivosti">
            <a:extLst>
              <a:ext uri="{FF2B5EF4-FFF2-40B4-BE49-F238E27FC236}">
                <a16:creationId xmlns:a16="http://schemas.microsoft.com/office/drawing/2014/main" id="{E93CA78E-B0C0-D9E5-9BD3-01728881F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4731" y="4651475"/>
            <a:ext cx="3797536" cy="1984212"/>
          </a:xfrm>
          <a:prstGeom prst="rect">
            <a:avLst/>
          </a:prstGeom>
        </p:spPr>
      </p:pic>
      <p:pic>
        <p:nvPicPr>
          <p:cNvPr id="9" name="Obrázek 8" descr="Obsah obrázku diagram, Obdélník, Technický výkres, Plán&#10;&#10;Popis byl vytvořen automaticky">
            <a:extLst>
              <a:ext uri="{FF2B5EF4-FFF2-40B4-BE49-F238E27FC236}">
                <a16:creationId xmlns:a16="http://schemas.microsoft.com/office/drawing/2014/main" id="{DAECC157-9FC9-E567-9159-20BDA63F9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540" y="1737910"/>
            <a:ext cx="6225455" cy="2614691"/>
          </a:xfrm>
          <a:prstGeom prst="rect">
            <a:avLst/>
          </a:prstGeom>
        </p:spPr>
      </p:pic>
    </p:spTree>
    <p:extLst>
      <p:ext uri="{BB962C8B-B14F-4D97-AF65-F5344CB8AC3E}">
        <p14:creationId xmlns:p14="http://schemas.microsoft.com/office/powerpoint/2010/main" val="34490110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DD680B-83B2-4F8E-8A90-FFB91DDEE05A}"/>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Zásobování pitnou vodou</a:t>
            </a:r>
          </a:p>
        </p:txBody>
      </p:sp>
      <p:sp>
        <p:nvSpPr>
          <p:cNvPr id="3" name="Zástupný obsah 2">
            <a:extLst>
              <a:ext uri="{FF2B5EF4-FFF2-40B4-BE49-F238E27FC236}">
                <a16:creationId xmlns:a16="http://schemas.microsoft.com/office/drawing/2014/main" id="{1E70E94F-4526-44B6-9978-3B5A2A75B6C1}"/>
              </a:ext>
            </a:extLst>
          </p:cNvPr>
          <p:cNvSpPr>
            <a:spLocks noGrp="1"/>
          </p:cNvSpPr>
          <p:nvPr>
            <p:ph idx="1"/>
          </p:nvPr>
        </p:nvSpPr>
        <p:spPr/>
        <p:txBody>
          <a:bodyPr>
            <a:normAutofit lnSpcReduction="10000"/>
          </a:bodyPr>
          <a:lstStyle/>
          <a:p>
            <a:r>
              <a:rPr lang="cs-CZ" sz="2400" dirty="0">
                <a:latin typeface="Times New Roman" panose="02020603050405020304" pitchFamily="18" charset="0"/>
                <a:cs typeface="Times New Roman" panose="02020603050405020304" pitchFamily="18" charset="0"/>
              </a:rPr>
              <a:t>Jedním ze způsobů jak shromažďovat pitnou vodu bylo budování cisteren, vymazaných nepropustnou vápennou maltou, které měly omezenou kapacita vody</a:t>
            </a:r>
          </a:p>
          <a:p>
            <a:r>
              <a:rPr lang="cs-CZ" sz="2400" dirty="0">
                <a:latin typeface="Times New Roman" panose="02020603050405020304" pitchFamily="18" charset="0"/>
                <a:cs typeface="Times New Roman" panose="02020603050405020304" pitchFamily="18" charset="0"/>
              </a:rPr>
              <a:t>Takovéto zásobárny vody představovali omezené prostředky v dobách obležení, a proto bylo třeba zajistit i další zdroj pitné vody</a:t>
            </a:r>
          </a:p>
          <a:p>
            <a:r>
              <a:rPr lang="cs-CZ" sz="2400" dirty="0">
                <a:latin typeface="Times New Roman" panose="02020603050405020304" pitchFamily="18" charset="0"/>
                <a:cs typeface="Times New Roman" panose="02020603050405020304" pitchFamily="18" charset="0"/>
              </a:rPr>
              <a:t>Vodní šachty – již okolo roku 1200 př. n. l. se objevují dlouhé svažité, kamenem vyzděné štoly, které vedly přímo k podzemnímu prameni</a:t>
            </a:r>
          </a:p>
          <a:p>
            <a:pPr lvl="1"/>
            <a:r>
              <a:rPr lang="cs-CZ" sz="2000" dirty="0">
                <a:latin typeface="Times New Roman" panose="02020603050405020304" pitchFamily="18" charset="0"/>
                <a:cs typeface="Times New Roman" panose="02020603050405020304" pitchFamily="18" charset="0"/>
              </a:rPr>
              <a:t>Byly opatřeny strážní komorou s hlídačem, jelikož byly dostupné také nepříteli</a:t>
            </a:r>
          </a:p>
          <a:p>
            <a:r>
              <a:rPr lang="cs-CZ" sz="2400" dirty="0">
                <a:latin typeface="Times New Roman" panose="02020603050405020304" pitchFamily="18" charset="0"/>
                <a:cs typeface="Times New Roman" panose="02020603050405020304" pitchFamily="18" charset="0"/>
              </a:rPr>
              <a:t>Později se můžeme setkat s dokonalejším systémem podzemních šachet</a:t>
            </a:r>
          </a:p>
          <a:p>
            <a:pPr lvl="1"/>
            <a:r>
              <a:rPr lang="cs-CZ" sz="2000" dirty="0">
                <a:latin typeface="Times New Roman" panose="02020603050405020304" pitchFamily="18" charset="0"/>
                <a:cs typeface="Times New Roman" panose="02020603050405020304" pitchFamily="18" charset="0"/>
              </a:rPr>
              <a:t>Nově se začaly budovat nejprve vertikální šachty několik metrů hluboké a až od dna této šachty se vykopal horizontální tunel vedoucí přímo k prameni</a:t>
            </a:r>
          </a:p>
          <a:p>
            <a:pPr lvl="1"/>
            <a:r>
              <a:rPr lang="cs-CZ" sz="2000" dirty="0">
                <a:latin typeface="Times New Roman" panose="02020603050405020304" pitchFamily="18" charset="0"/>
                <a:cs typeface="Times New Roman" panose="02020603050405020304" pitchFamily="18" charset="0"/>
              </a:rPr>
              <a:t>Jelikož se pramen nacházel mimo město, byl zajištěn hradbou proti útočníkům</a:t>
            </a:r>
          </a:p>
          <a:p>
            <a:pPr lvl="1"/>
            <a:r>
              <a:rPr lang="cs-CZ" sz="2000" dirty="0">
                <a:latin typeface="Times New Roman" panose="02020603050405020304" pitchFamily="18" charset="0"/>
                <a:cs typeface="Times New Roman" panose="02020603050405020304" pitchFamily="18" charset="0"/>
              </a:rPr>
              <a:t>Vstup do šachty se nacházel vždy uvnitř města</a:t>
            </a:r>
          </a:p>
          <a:p>
            <a:pPr lvl="1"/>
            <a:endParaRPr lang="cs-CZ" sz="2000" dirty="0">
              <a:latin typeface="Times New Roman" panose="02020603050405020304" pitchFamily="18" charset="0"/>
              <a:cs typeface="Times New Roman" panose="02020603050405020304" pitchFamily="18" charset="0"/>
            </a:endParaRPr>
          </a:p>
          <a:p>
            <a:pPr marL="457200" lvl="1" indent="0">
              <a:buNone/>
            </a:pP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38788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33994D7-A1D5-417F-84F6-D061B13A5AB2}"/>
              </a:ext>
            </a:extLst>
          </p:cNvPr>
          <p:cNvSpPr>
            <a:spLocks noGrp="1"/>
          </p:cNvSpPr>
          <p:nvPr>
            <p:ph idx="1"/>
          </p:nvPr>
        </p:nvSpPr>
        <p:spPr>
          <a:xfrm>
            <a:off x="838200" y="457200"/>
            <a:ext cx="10515600" cy="5719763"/>
          </a:xfrm>
        </p:spPr>
        <p:txBody>
          <a:bodyPr/>
          <a:lstStyle/>
          <a:p>
            <a:r>
              <a:rPr lang="cs-CZ" dirty="0">
                <a:latin typeface="Times New Roman" panose="02020603050405020304" pitchFamily="18" charset="0"/>
                <a:cs typeface="Times New Roman" panose="02020603050405020304" pitchFamily="18" charset="0"/>
              </a:rPr>
              <a:t>Svažující se šachty byly opatřovány kamenným schodištěm pro snazší pohyb při sestupu a výstupu</a:t>
            </a:r>
          </a:p>
          <a:p>
            <a:r>
              <a:rPr lang="cs-CZ" dirty="0">
                <a:latin typeface="Times New Roman" panose="02020603050405020304" pitchFamily="18" charset="0"/>
                <a:cs typeface="Times New Roman" panose="02020603050405020304" pitchFamily="18" charset="0"/>
              </a:rPr>
              <a:t>Při existenci těchto tunelů bylo možné odolávat obležení velmi dlouhou dobu, mělo-li město také dostatečnou zásobu jídla</a:t>
            </a:r>
          </a:p>
        </p:txBody>
      </p:sp>
      <p:pic>
        <p:nvPicPr>
          <p:cNvPr id="4" name="Obrázek 3">
            <a:extLst>
              <a:ext uri="{FF2B5EF4-FFF2-40B4-BE49-F238E27FC236}">
                <a16:creationId xmlns:a16="http://schemas.microsoft.com/office/drawing/2014/main" id="{23CC9297-C192-4EF1-A8C6-C7EDDBEA1848}"/>
              </a:ext>
            </a:extLst>
          </p:cNvPr>
          <p:cNvPicPr>
            <a:picLocks noChangeAspect="1"/>
          </p:cNvPicPr>
          <p:nvPr/>
        </p:nvPicPr>
        <p:blipFill>
          <a:blip r:embed="rId2"/>
          <a:stretch>
            <a:fillRect/>
          </a:stretch>
        </p:blipFill>
        <p:spPr>
          <a:xfrm>
            <a:off x="2547937" y="2998271"/>
            <a:ext cx="7096125" cy="2924175"/>
          </a:xfrm>
          <a:prstGeom prst="rect">
            <a:avLst/>
          </a:prstGeom>
        </p:spPr>
      </p:pic>
    </p:spTree>
    <p:extLst>
      <p:ext uri="{BB962C8B-B14F-4D97-AF65-F5344CB8AC3E}">
        <p14:creationId xmlns:p14="http://schemas.microsoft.com/office/powerpoint/2010/main" val="36034529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FF0A91-2310-4196-B9E5-39ADD2B169C1}"/>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Vstupní šachta v </a:t>
            </a:r>
            <a:r>
              <a:rPr lang="cs-CZ" dirty="0" err="1">
                <a:latin typeface="Times New Roman" panose="02020603050405020304" pitchFamily="18" charset="0"/>
                <a:cs typeface="Times New Roman" panose="02020603050405020304" pitchFamily="18" charset="0"/>
              </a:rPr>
              <a:t>Chásoru</a:t>
            </a:r>
            <a:br>
              <a:rPr lang="en-US" dirty="0">
                <a:latin typeface="Times New Roman" panose="02020603050405020304" pitchFamily="18" charset="0"/>
                <a:cs typeface="Times New Roman" panose="02020603050405020304" pitchFamily="18" charset="0"/>
              </a:rPr>
            </a:br>
            <a:endParaRPr lang="cs-CZ" dirty="0">
              <a:latin typeface="Times New Roman" panose="02020603050405020304" pitchFamily="18" charset="0"/>
              <a:cs typeface="Times New Roman" panose="02020603050405020304" pitchFamily="18" charset="0"/>
            </a:endParaRPr>
          </a:p>
        </p:txBody>
      </p:sp>
      <p:sp>
        <p:nvSpPr>
          <p:cNvPr id="3" name="Zástupný obsah 2">
            <a:extLst>
              <a:ext uri="{FF2B5EF4-FFF2-40B4-BE49-F238E27FC236}">
                <a16:creationId xmlns:a16="http://schemas.microsoft.com/office/drawing/2014/main" id="{16B5817E-FCED-454A-81EF-8CAE0E1B0FA1}"/>
              </a:ext>
            </a:extLst>
          </p:cNvPr>
          <p:cNvSpPr>
            <a:spLocks noGrp="1"/>
          </p:cNvSpPr>
          <p:nvPr>
            <p:ph sz="half" idx="1"/>
          </p:nvPr>
        </p:nvSpPr>
        <p:spPr/>
        <p:txBody>
          <a:bodyPr>
            <a:normAutofit fontScale="85000" lnSpcReduction="10000"/>
          </a:bodyPr>
          <a:lstStyle/>
          <a:p>
            <a:r>
              <a:rPr lang="en-US" dirty="0" err="1">
                <a:latin typeface="Times New Roman" panose="02020603050405020304" pitchFamily="18" charset="0"/>
                <a:cs typeface="Times New Roman" panose="02020603050405020304" pitchFamily="18" charset="0"/>
              </a:rPr>
              <a:t>Systém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tunelů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vedoucích</a:t>
            </a:r>
            <a:r>
              <a:rPr lang="en-US" dirty="0">
                <a:latin typeface="Times New Roman" panose="02020603050405020304" pitchFamily="18" charset="0"/>
                <a:cs typeface="Times New Roman" panose="02020603050405020304" pitchFamily="18" charset="0"/>
              </a:rPr>
              <a:t> k </a:t>
            </a:r>
            <a:r>
              <a:rPr lang="en-US" dirty="0" err="1">
                <a:latin typeface="Times New Roman" panose="02020603050405020304" pitchFamily="18" charset="0"/>
                <a:cs typeface="Times New Roman" panose="02020603050405020304" pitchFamily="18" charset="0"/>
              </a:rPr>
              <a:t>podzemním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pramenům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byly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nalezeny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mnoha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místech</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e </a:t>
            </a:r>
            <a:r>
              <a:rPr lang="en-US" dirty="0" err="1">
                <a:latin typeface="Times New Roman" panose="02020603050405020304" pitchFamily="18" charset="0"/>
                <a:cs typeface="Times New Roman" panose="02020603050405020304" pitchFamily="18" charset="0"/>
              </a:rPr>
              <a:t>městě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Chásor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byl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objeven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systém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zbudovaný</a:t>
            </a:r>
            <a:r>
              <a:rPr lang="en-US" dirty="0">
                <a:latin typeface="Times New Roman" panose="02020603050405020304" pitchFamily="18" charset="0"/>
                <a:cs typeface="Times New Roman" panose="02020603050405020304" pitchFamily="18" charset="0"/>
              </a:rPr>
              <a:t> v 9 </a:t>
            </a:r>
            <a:r>
              <a:rPr lang="en-US" dirty="0" err="1">
                <a:latin typeface="Times New Roman" panose="02020603050405020304" pitchFamily="18" charset="0"/>
                <a:cs typeface="Times New Roman" panose="02020603050405020304" pitchFamily="18" charset="0"/>
              </a:rPr>
              <a:t>st.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př</a:t>
            </a:r>
            <a:r>
              <a:rPr lang="en-US" dirty="0">
                <a:latin typeface="Times New Roman" panose="02020603050405020304" pitchFamily="18" charset="0"/>
                <a:cs typeface="Times New Roman" panose="02020603050405020304" pitchFamily="18" charset="0"/>
              </a:rPr>
              <a:t>. n . l. </a:t>
            </a:r>
            <a:r>
              <a:rPr lang="en-US" dirty="0" err="1">
                <a:latin typeface="Times New Roman" panose="02020603050405020304" pitchFamily="18" charset="0"/>
                <a:cs typeface="Times New Roman" panose="02020603050405020304" pitchFamily="18" charset="0"/>
              </a:rPr>
              <a:t>Uvnitř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sídliště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byla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objevena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kruhová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jáma</a:t>
            </a:r>
            <a:r>
              <a:rPr lang="en-US" dirty="0">
                <a:latin typeface="Times New Roman" panose="02020603050405020304" pitchFamily="18" charset="0"/>
                <a:cs typeface="Times New Roman" panose="02020603050405020304" pitchFamily="18" charset="0"/>
              </a:rPr>
              <a:t> o </a:t>
            </a:r>
            <a:r>
              <a:rPr lang="en-US" dirty="0" err="1">
                <a:latin typeface="Times New Roman" panose="02020603050405020304" pitchFamily="18" charset="0"/>
                <a:cs typeface="Times New Roman" panose="02020603050405020304" pitchFamily="18" charset="0"/>
              </a:rPr>
              <a:t>průměru</a:t>
            </a:r>
            <a:r>
              <a:rPr lang="en-US" dirty="0">
                <a:latin typeface="Times New Roman" panose="02020603050405020304" pitchFamily="18" charset="0"/>
                <a:cs typeface="Times New Roman" panose="02020603050405020304" pitchFamily="18" charset="0"/>
              </a:rPr>
              <a:t> 12,3 m a </a:t>
            </a:r>
            <a:r>
              <a:rPr lang="en-US" dirty="0" err="1">
                <a:latin typeface="Times New Roman" panose="02020603050405020304" pitchFamily="18" charset="0"/>
                <a:cs typeface="Times New Roman" panose="02020603050405020304" pitchFamily="18" charset="0"/>
              </a:rPr>
              <a:t>hloubce</a:t>
            </a:r>
            <a:r>
              <a:rPr lang="en-US" dirty="0">
                <a:latin typeface="Times New Roman" panose="02020603050405020304" pitchFamily="18" charset="0"/>
                <a:cs typeface="Times New Roman" panose="02020603050405020304" pitchFamily="18" charset="0"/>
              </a:rPr>
              <a:t> 10,8 m, </a:t>
            </a:r>
            <a:r>
              <a:rPr lang="en-US" dirty="0" err="1">
                <a:latin typeface="Times New Roman" panose="02020603050405020304" pitchFamily="18" charset="0"/>
                <a:cs typeface="Times New Roman" panose="02020603050405020304" pitchFamily="18" charset="0"/>
              </a:rPr>
              <a:t>která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byla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vnitřní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stěně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opatřena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cca</a:t>
            </a:r>
            <a:r>
              <a:rPr lang="en-US" dirty="0">
                <a:latin typeface="Times New Roman" panose="02020603050405020304" pitchFamily="18" charset="0"/>
                <a:cs typeface="Times New Roman" panose="02020603050405020304" pitchFamily="18" charset="0"/>
              </a:rPr>
              <a:t> 40 </a:t>
            </a:r>
            <a:r>
              <a:rPr lang="en-US" dirty="0" err="1">
                <a:latin typeface="Times New Roman" panose="02020603050405020304" pitchFamily="18" charset="0"/>
                <a:cs typeface="Times New Roman" panose="02020603050405020304" pitchFamily="18" charset="0"/>
              </a:rPr>
              <a:t>schody</a:t>
            </a: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balustrádou</a:t>
            </a:r>
            <a:r>
              <a:rPr lang="en-US" dirty="0">
                <a:latin typeface="Times New Roman" panose="02020603050405020304" pitchFamily="18" charset="0"/>
                <a:cs typeface="Times New Roman" panose="02020603050405020304" pitchFamily="18" charset="0"/>
              </a:rPr>
              <a:t>. Pod </a:t>
            </a:r>
            <a:r>
              <a:rPr lang="en-US" dirty="0" err="1">
                <a:latin typeface="Times New Roman" panose="02020603050405020304" pitchFamily="18" charset="0"/>
                <a:cs typeface="Times New Roman" panose="02020603050405020304" pitchFamily="18" charset="0"/>
              </a:rPr>
              <a:t>tímto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vstupem</a:t>
            </a:r>
            <a:r>
              <a:rPr lang="en-US" dirty="0">
                <a:latin typeface="Times New Roman" panose="02020603050405020304" pitchFamily="18" charset="0"/>
                <a:cs typeface="Times New Roman" panose="02020603050405020304" pitchFamily="18" charset="0"/>
              </a:rPr>
              <a:t> se </a:t>
            </a:r>
            <a:r>
              <a:rPr lang="en-US" dirty="0" err="1">
                <a:latin typeface="Times New Roman" panose="02020603050405020304" pitchFamily="18" charset="0"/>
                <a:cs typeface="Times New Roman" panose="02020603050405020304" pitchFamily="18" charset="0"/>
              </a:rPr>
              <a:t>nacházelo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další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schodiště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vedoucí</a:t>
            </a:r>
            <a:r>
              <a:rPr lang="en-US" dirty="0">
                <a:latin typeface="Times New Roman" panose="02020603050405020304" pitchFamily="18" charset="0"/>
                <a:cs typeface="Times New Roman" panose="02020603050405020304" pitchFamily="18" charset="0"/>
              </a:rPr>
              <a:t> pod </a:t>
            </a:r>
            <a:r>
              <a:rPr lang="en-US" dirty="0" err="1">
                <a:latin typeface="Times New Roman" panose="02020603050405020304" pitchFamily="18" charset="0"/>
                <a:cs typeface="Times New Roman" panose="02020603050405020304" pitchFamily="18" charset="0"/>
              </a:rPr>
              <a:t>zem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Celý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systém</a:t>
            </a:r>
            <a:r>
              <a:rPr lang="en-US" dirty="0">
                <a:latin typeface="Times New Roman" panose="02020603050405020304" pitchFamily="18" charset="0"/>
                <a:cs typeface="Times New Roman" panose="02020603050405020304" pitchFamily="18" charset="0"/>
              </a:rPr>
              <a:t> je </a:t>
            </a:r>
            <a:r>
              <a:rPr lang="en-US" dirty="0" err="1">
                <a:latin typeface="Times New Roman" panose="02020603050405020304" pitchFamily="18" charset="0"/>
                <a:cs typeface="Times New Roman" panose="02020603050405020304" pitchFamily="18" charset="0"/>
              </a:rPr>
              <a:t>tvořen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asi</a:t>
            </a:r>
            <a:r>
              <a:rPr lang="en-US" dirty="0">
                <a:latin typeface="Times New Roman" panose="02020603050405020304" pitchFamily="18" charset="0"/>
                <a:cs typeface="Times New Roman" panose="02020603050405020304" pitchFamily="18" charset="0"/>
              </a:rPr>
              <a:t> 30 m </a:t>
            </a:r>
            <a:r>
              <a:rPr lang="en-US" dirty="0" err="1">
                <a:latin typeface="Times New Roman" panose="02020603050405020304" pitchFamily="18" charset="0"/>
                <a:cs typeface="Times New Roman" panose="02020603050405020304" pitchFamily="18" charset="0"/>
              </a:rPr>
              <a:t>hlubokou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šachtou</a:t>
            </a:r>
            <a:r>
              <a:rPr lang="en-US" dirty="0">
                <a:latin typeface="Times New Roman" panose="02020603050405020304" pitchFamily="18" charset="0"/>
                <a:cs typeface="Times New Roman" panose="02020603050405020304" pitchFamily="18" charset="0"/>
              </a:rPr>
              <a:t> a 25 m </a:t>
            </a:r>
            <a:r>
              <a:rPr lang="en-US" dirty="0" err="1">
                <a:latin typeface="Times New Roman" panose="02020603050405020304" pitchFamily="18" charset="0"/>
                <a:cs typeface="Times New Roman" panose="02020603050405020304" pitchFamily="18" charset="0"/>
              </a:rPr>
              <a:t>dlouhým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tunelem</a:t>
            </a:r>
            <a:r>
              <a:rPr lang="en-US" dirty="0">
                <a:latin typeface="Times New Roman" panose="02020603050405020304" pitchFamily="18" charset="0"/>
                <a:cs typeface="Times New Roman" panose="02020603050405020304" pitchFamily="18" charset="0"/>
              </a:rPr>
              <a:t> o </a:t>
            </a:r>
            <a:r>
              <a:rPr lang="en-US" dirty="0" err="1">
                <a:latin typeface="Times New Roman" panose="02020603050405020304" pitchFamily="18" charset="0"/>
                <a:cs typeface="Times New Roman" panose="02020603050405020304" pitchFamily="18" charset="0"/>
              </a:rPr>
              <a:t>průměru</a:t>
            </a:r>
            <a:r>
              <a:rPr lang="en-US" dirty="0">
                <a:latin typeface="Times New Roman" panose="02020603050405020304" pitchFamily="18" charset="0"/>
                <a:cs typeface="Times New Roman" panose="02020603050405020304" pitchFamily="18" charset="0"/>
              </a:rPr>
              <a:t> 4 m, </a:t>
            </a:r>
            <a:r>
              <a:rPr lang="en-US" dirty="0" err="1">
                <a:latin typeface="Times New Roman" panose="02020603050405020304" pitchFamily="18" charset="0"/>
                <a:cs typeface="Times New Roman" panose="02020603050405020304" pitchFamily="18" charset="0"/>
              </a:rPr>
              <a:t>který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ústil</a:t>
            </a:r>
            <a:r>
              <a:rPr lang="en-US" dirty="0">
                <a:latin typeface="Times New Roman" panose="02020603050405020304" pitchFamily="18" charset="0"/>
                <a:cs typeface="Times New Roman" panose="02020603050405020304" pitchFamily="18" charset="0"/>
              </a:rPr>
              <a:t> u </a:t>
            </a:r>
            <a:r>
              <a:rPr lang="en-US" dirty="0" err="1">
                <a:latin typeface="Times New Roman" panose="02020603050405020304" pitchFamily="18" charset="0"/>
                <a:cs typeface="Times New Roman" panose="02020603050405020304" pitchFamily="18" charset="0"/>
              </a:rPr>
              <a:t>čtvercovému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vodojemu</a:t>
            </a:r>
            <a:r>
              <a:rPr lang="en-US" dirty="0">
                <a:latin typeface="Times New Roman" panose="02020603050405020304" pitchFamily="18" charset="0"/>
                <a:cs typeface="Times New Roman" panose="02020603050405020304" pitchFamily="18" charset="0"/>
              </a:rPr>
              <a:t>.</a:t>
            </a:r>
          </a:p>
          <a:p>
            <a:endParaRPr lang="cs-CZ" dirty="0">
              <a:latin typeface="Times New Roman" panose="02020603050405020304" pitchFamily="18" charset="0"/>
              <a:cs typeface="Times New Roman" panose="02020603050405020304" pitchFamily="18" charset="0"/>
            </a:endParaRPr>
          </a:p>
        </p:txBody>
      </p:sp>
      <p:pic>
        <p:nvPicPr>
          <p:cNvPr id="6" name="Zástupný obsah 5" descr="Obsah obrázku dort, kousek, vsedě, hnědá&#10;&#10;Popis byl vytvořen automaticky">
            <a:extLst>
              <a:ext uri="{FF2B5EF4-FFF2-40B4-BE49-F238E27FC236}">
                <a16:creationId xmlns:a16="http://schemas.microsoft.com/office/drawing/2014/main" id="{E9A3B240-D968-473A-B3D7-9B9B9F19C2E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90562" y="1604371"/>
            <a:ext cx="4663238" cy="4572592"/>
          </a:xfrm>
        </p:spPr>
      </p:pic>
    </p:spTree>
    <p:extLst>
      <p:ext uri="{BB962C8B-B14F-4D97-AF65-F5344CB8AC3E}">
        <p14:creationId xmlns:p14="http://schemas.microsoft.com/office/powerpoint/2010/main" val="30554861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198C3EA-215D-4A09-A374-D3C37F2C26D1}"/>
              </a:ext>
            </a:extLst>
          </p:cNvPr>
          <p:cNvSpPr>
            <a:spLocks noGrp="1"/>
          </p:cNvSpPr>
          <p:nvPr>
            <p:ph idx="1"/>
          </p:nvPr>
        </p:nvSpPr>
        <p:spPr>
          <a:xfrm>
            <a:off x="838200" y="446567"/>
            <a:ext cx="10515600" cy="5730396"/>
          </a:xfrm>
        </p:spPr>
        <p:txBody>
          <a:bodyPr>
            <a:noAutofit/>
          </a:bodyPr>
          <a:lstStyle/>
          <a:p>
            <a:r>
              <a:rPr lang="cs-CZ" sz="2600" dirty="0">
                <a:latin typeface="Times New Roman" panose="02020603050405020304" pitchFamily="18" charset="0"/>
                <a:cs typeface="Times New Roman" panose="02020603050405020304" pitchFamily="18" charset="0"/>
              </a:rPr>
              <a:t>O budování vodních systémů nás informuje také Starý zákon</a:t>
            </a:r>
          </a:p>
          <a:p>
            <a:r>
              <a:rPr lang="cs-CZ" sz="2600" dirty="0">
                <a:latin typeface="Times New Roman" panose="02020603050405020304" pitchFamily="18" charset="0"/>
                <a:cs typeface="Times New Roman" panose="02020603050405020304" pitchFamily="18" charset="0"/>
              </a:rPr>
              <a:t>Za vlády krále </a:t>
            </a:r>
            <a:r>
              <a:rPr lang="cs-CZ" sz="2600" dirty="0" err="1">
                <a:latin typeface="Times New Roman" panose="02020603050405020304" pitchFamily="18" charset="0"/>
                <a:cs typeface="Times New Roman" panose="02020603050405020304" pitchFamily="18" charset="0"/>
              </a:rPr>
              <a:t>Chizkijáše</a:t>
            </a:r>
            <a:r>
              <a:rPr lang="cs-CZ" sz="2600" dirty="0">
                <a:latin typeface="Times New Roman" panose="02020603050405020304" pitchFamily="18" charset="0"/>
                <a:cs typeface="Times New Roman" panose="02020603050405020304" pitchFamily="18" charset="0"/>
              </a:rPr>
              <a:t> byl zbudován tzv. </a:t>
            </a:r>
            <a:r>
              <a:rPr lang="cs-CZ" sz="2600" dirty="0" err="1">
                <a:latin typeface="Times New Roman" panose="02020603050405020304" pitchFamily="18" charset="0"/>
                <a:cs typeface="Times New Roman" panose="02020603050405020304" pitchFamily="18" charset="0"/>
              </a:rPr>
              <a:t>Chizkijášův</a:t>
            </a:r>
            <a:r>
              <a:rPr lang="cs-CZ" sz="2600" dirty="0">
                <a:latin typeface="Times New Roman" panose="02020603050405020304" pitchFamily="18" charset="0"/>
                <a:cs typeface="Times New Roman" panose="02020603050405020304" pitchFamily="18" charset="0"/>
              </a:rPr>
              <a:t> kanál, který měl přivádět vodu z </a:t>
            </a:r>
            <a:r>
              <a:rPr lang="cs-CZ" sz="2600" dirty="0" err="1">
                <a:latin typeface="Times New Roman" panose="02020603050405020304" pitchFamily="18" charset="0"/>
                <a:cs typeface="Times New Roman" panose="02020603050405020304" pitchFamily="18" charset="0"/>
              </a:rPr>
              <a:t>Gichonského</a:t>
            </a:r>
            <a:r>
              <a:rPr lang="cs-CZ" sz="2600" dirty="0">
                <a:latin typeface="Times New Roman" panose="02020603050405020304" pitchFamily="18" charset="0"/>
                <a:cs typeface="Times New Roman" panose="02020603050405020304" pitchFamily="18" charset="0"/>
              </a:rPr>
              <a:t> pramene do </a:t>
            </a:r>
            <a:r>
              <a:rPr lang="cs-CZ" sz="2600" dirty="0" err="1">
                <a:latin typeface="Times New Roman" panose="02020603050405020304" pitchFamily="18" charset="0"/>
                <a:cs typeface="Times New Roman" panose="02020603050405020304" pitchFamily="18" charset="0"/>
              </a:rPr>
              <a:t>Šiloašského</a:t>
            </a:r>
            <a:r>
              <a:rPr lang="cs-CZ" sz="2600" dirty="0">
                <a:latin typeface="Times New Roman" panose="02020603050405020304" pitchFamily="18" charset="0"/>
                <a:cs typeface="Times New Roman" panose="02020603050405020304" pitchFamily="18" charset="0"/>
              </a:rPr>
              <a:t> rybníka</a:t>
            </a:r>
          </a:p>
          <a:p>
            <a:r>
              <a:rPr lang="cs-CZ" sz="2600" dirty="0">
                <a:latin typeface="Times New Roman" panose="02020603050405020304" pitchFamily="18" charset="0"/>
                <a:cs typeface="Times New Roman" panose="02020603050405020304" pitchFamily="18" charset="0"/>
              </a:rPr>
              <a:t>Král </a:t>
            </a:r>
            <a:r>
              <a:rPr lang="cs-CZ" sz="2600" dirty="0" err="1">
                <a:latin typeface="Times New Roman" panose="02020603050405020304" pitchFamily="18" charset="0"/>
                <a:cs typeface="Times New Roman" panose="02020603050405020304" pitchFamily="18" charset="0"/>
              </a:rPr>
              <a:t>Chizkijáš</a:t>
            </a:r>
            <a:r>
              <a:rPr lang="cs-CZ" sz="2600" dirty="0">
                <a:latin typeface="Times New Roman" panose="02020603050405020304" pitchFamily="18" charset="0"/>
                <a:cs typeface="Times New Roman" panose="02020603050405020304" pitchFamily="18" charset="0"/>
              </a:rPr>
              <a:t> tak reagoval na blížící se obléhání Jeruzaléma asyrským králem </a:t>
            </a:r>
            <a:r>
              <a:rPr lang="cs-CZ" sz="2600" dirty="0" err="1">
                <a:latin typeface="Times New Roman" panose="02020603050405020304" pitchFamily="18" charset="0"/>
                <a:cs typeface="Times New Roman" panose="02020603050405020304" pitchFamily="18" charset="0"/>
              </a:rPr>
              <a:t>Sancheribem</a:t>
            </a:r>
            <a:endParaRPr lang="cs-CZ" sz="2600" dirty="0">
              <a:latin typeface="Times New Roman" panose="02020603050405020304" pitchFamily="18" charset="0"/>
              <a:cs typeface="Times New Roman" panose="02020603050405020304" pitchFamily="18" charset="0"/>
            </a:endParaRPr>
          </a:p>
          <a:p>
            <a:r>
              <a:rPr lang="cs-CZ" sz="2200" i="1" dirty="0">
                <a:latin typeface="Times New Roman" panose="02020603050405020304" pitchFamily="18" charset="0"/>
                <a:cs typeface="Times New Roman" panose="02020603050405020304" pitchFamily="18" charset="0"/>
              </a:rPr>
              <a:t>„O Ostatních příbězích </a:t>
            </a:r>
            <a:r>
              <a:rPr lang="cs-CZ" sz="2200" i="1" dirty="0" err="1">
                <a:latin typeface="Times New Roman" panose="02020603050405020304" pitchFamily="18" charset="0"/>
                <a:cs typeface="Times New Roman" panose="02020603050405020304" pitchFamily="18" charset="0"/>
              </a:rPr>
              <a:t>Chizkijášových</a:t>
            </a:r>
            <a:r>
              <a:rPr lang="cs-CZ" sz="2200" i="1" dirty="0">
                <a:latin typeface="Times New Roman" panose="02020603050405020304" pitchFamily="18" charset="0"/>
                <a:cs typeface="Times New Roman" panose="02020603050405020304" pitchFamily="18" charset="0"/>
              </a:rPr>
              <a:t>, o všech jeho bohatýrských činech, a jak udělal rybník a vodovod, jímž přivedl vodu do města, se píše jak známo v Knize letopisů králů judských.“ 							</a:t>
            </a:r>
            <a:r>
              <a:rPr lang="cs-CZ" sz="2200" dirty="0">
                <a:latin typeface="Times New Roman" panose="02020603050405020304" pitchFamily="18" charset="0"/>
                <a:cs typeface="Times New Roman" panose="02020603050405020304" pitchFamily="18" charset="0"/>
              </a:rPr>
              <a:t>2Kr 20,20.</a:t>
            </a:r>
          </a:p>
          <a:p>
            <a:r>
              <a:rPr lang="cs-CZ" sz="2200" i="1" dirty="0">
                <a:latin typeface="Times New Roman" panose="02020603050405020304" pitchFamily="18" charset="0"/>
                <a:cs typeface="Times New Roman" panose="02020603050405020304" pitchFamily="18" charset="0"/>
              </a:rPr>
              <a:t>„Když uviděl </a:t>
            </a:r>
            <a:r>
              <a:rPr lang="cs-CZ" sz="2200" i="1" dirty="0" err="1">
                <a:latin typeface="Times New Roman" panose="02020603050405020304" pitchFamily="18" charset="0"/>
                <a:cs typeface="Times New Roman" panose="02020603050405020304" pitchFamily="18" charset="0"/>
              </a:rPr>
              <a:t>Chizkijáš</a:t>
            </a:r>
            <a:r>
              <a:rPr lang="cs-CZ" sz="2200" i="1" dirty="0">
                <a:latin typeface="Times New Roman" panose="02020603050405020304" pitchFamily="18" charset="0"/>
                <a:cs typeface="Times New Roman" panose="02020603050405020304" pitchFamily="18" charset="0"/>
              </a:rPr>
              <a:t>, že </a:t>
            </a:r>
            <a:r>
              <a:rPr lang="cs-CZ" sz="2200" i="1" dirty="0" err="1">
                <a:latin typeface="Times New Roman" panose="02020603050405020304" pitchFamily="18" charset="0"/>
                <a:cs typeface="Times New Roman" panose="02020603050405020304" pitchFamily="18" charset="0"/>
              </a:rPr>
              <a:t>Sancheríb</a:t>
            </a:r>
            <a:r>
              <a:rPr lang="cs-CZ" sz="2200" i="1" dirty="0">
                <a:latin typeface="Times New Roman" panose="02020603050405020304" pitchFamily="18" charset="0"/>
                <a:cs typeface="Times New Roman" panose="02020603050405020304" pitchFamily="18" charset="0"/>
              </a:rPr>
              <a:t> přitáhl a že se chystá do boje proti Jeruzalému, dohodl se s velmoži a bohatýry, že zasypou vodní prameny, které byly vně města, a ti mu poskytli pomoc. Shromáždilo se množství lidu a zasypali všechny prameny i potok, který protékal středem země. Řekli: „Proč mají asyrští králové najít tolik vody, až přitáhnou?“ </a:t>
            </a:r>
          </a:p>
          <a:p>
            <a:pPr marL="0" indent="0">
              <a:buNone/>
            </a:pPr>
            <a:r>
              <a:rPr lang="cs-CZ" sz="2200" dirty="0">
                <a:latin typeface="Times New Roman" panose="02020603050405020304" pitchFamily="18" charset="0"/>
                <a:cs typeface="Times New Roman" panose="02020603050405020304" pitchFamily="18" charset="0"/>
              </a:rPr>
              <a:t>								2Pa 32,2-4</a:t>
            </a:r>
          </a:p>
          <a:p>
            <a:r>
              <a:rPr lang="cs-CZ" sz="2200" i="1" dirty="0">
                <a:latin typeface="Times New Roman" panose="02020603050405020304" pitchFamily="18" charset="0"/>
                <a:cs typeface="Times New Roman" panose="02020603050405020304" pitchFamily="18" charset="0"/>
              </a:rPr>
              <a:t>„</a:t>
            </a:r>
            <a:r>
              <a:rPr lang="cs-CZ" sz="2200" i="1" dirty="0" err="1">
                <a:latin typeface="Times New Roman" panose="02020603050405020304" pitchFamily="18" charset="0"/>
                <a:cs typeface="Times New Roman" panose="02020603050405020304" pitchFamily="18" charset="0"/>
              </a:rPr>
              <a:t>Chizkijáš</a:t>
            </a:r>
            <a:r>
              <a:rPr lang="cs-CZ" sz="2200" i="1" dirty="0">
                <a:latin typeface="Times New Roman" panose="02020603050405020304" pitchFamily="18" charset="0"/>
                <a:cs typeface="Times New Roman" panose="02020603050405020304" pitchFamily="18" charset="0"/>
              </a:rPr>
              <a:t> zasypal horní vody </a:t>
            </a:r>
            <a:r>
              <a:rPr lang="cs-CZ" sz="2200" i="1" dirty="0" err="1">
                <a:latin typeface="Times New Roman" panose="02020603050405020304" pitchFamily="18" charset="0"/>
                <a:cs typeface="Times New Roman" panose="02020603050405020304" pitchFamily="18" charset="0"/>
              </a:rPr>
              <a:t>Gichónu</a:t>
            </a:r>
            <a:r>
              <a:rPr lang="cs-CZ" sz="2200" i="1" dirty="0">
                <a:latin typeface="Times New Roman" panose="02020603050405020304" pitchFamily="18" charset="0"/>
                <a:cs typeface="Times New Roman" panose="02020603050405020304" pitchFamily="18" charset="0"/>
              </a:rPr>
              <a:t> a svedl je sponem přímo na západ do Města Davidova“ 							</a:t>
            </a:r>
            <a:r>
              <a:rPr lang="cs-CZ" sz="2200" dirty="0">
                <a:latin typeface="Times New Roman" panose="02020603050405020304" pitchFamily="18" charset="0"/>
                <a:cs typeface="Times New Roman" panose="02020603050405020304" pitchFamily="18" charset="0"/>
              </a:rPr>
              <a:t>2Pa 32,20</a:t>
            </a:r>
          </a:p>
        </p:txBody>
      </p:sp>
    </p:spTree>
    <p:extLst>
      <p:ext uri="{BB962C8B-B14F-4D97-AF65-F5344CB8AC3E}">
        <p14:creationId xmlns:p14="http://schemas.microsoft.com/office/powerpoint/2010/main" val="40534540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E4F9C4-DEDF-416E-827D-F17401653AC4}"/>
              </a:ext>
            </a:extLst>
          </p:cNvPr>
          <p:cNvSpPr>
            <a:spLocks noGrp="1"/>
          </p:cNvSpPr>
          <p:nvPr>
            <p:ph type="title"/>
          </p:nvPr>
        </p:nvSpPr>
        <p:spPr>
          <a:xfrm>
            <a:off x="4965430" y="629268"/>
            <a:ext cx="6586491" cy="1286160"/>
          </a:xfrm>
        </p:spPr>
        <p:txBody>
          <a:bodyPr anchor="b">
            <a:normAutofit/>
          </a:bodyPr>
          <a:lstStyle/>
          <a:p>
            <a:r>
              <a:rPr lang="cs-CZ" b="1" dirty="0" err="1">
                <a:latin typeface="Times New Roman" panose="02020603050405020304" pitchFamily="18" charset="0"/>
                <a:cs typeface="Times New Roman" panose="02020603050405020304" pitchFamily="18" charset="0"/>
              </a:rPr>
              <a:t>Šiloašský</a:t>
            </a:r>
            <a:r>
              <a:rPr lang="cs-CZ" b="1" dirty="0">
                <a:latin typeface="Times New Roman" panose="02020603050405020304" pitchFamily="18" charset="0"/>
                <a:cs typeface="Times New Roman" panose="02020603050405020304" pitchFamily="18" charset="0"/>
              </a:rPr>
              <a:t> nápis</a:t>
            </a:r>
          </a:p>
        </p:txBody>
      </p:sp>
      <p:sp>
        <p:nvSpPr>
          <p:cNvPr id="3" name="Zástupný obsah 2">
            <a:extLst>
              <a:ext uri="{FF2B5EF4-FFF2-40B4-BE49-F238E27FC236}">
                <a16:creationId xmlns:a16="http://schemas.microsoft.com/office/drawing/2014/main" id="{CB2A3C70-7A48-4466-A48A-FA6995FCF58E}"/>
              </a:ext>
            </a:extLst>
          </p:cNvPr>
          <p:cNvSpPr>
            <a:spLocks noGrp="1"/>
          </p:cNvSpPr>
          <p:nvPr>
            <p:ph idx="1"/>
          </p:nvPr>
        </p:nvSpPr>
        <p:spPr>
          <a:xfrm>
            <a:off x="4965431" y="2438400"/>
            <a:ext cx="6586489" cy="3785419"/>
          </a:xfrm>
        </p:spPr>
        <p:txBody>
          <a:bodyPr>
            <a:normAutofit/>
          </a:bodyPr>
          <a:lstStyle/>
          <a:p>
            <a:r>
              <a:rPr lang="cs-CZ" sz="2000" dirty="0">
                <a:latin typeface="Times New Roman" panose="02020603050405020304" pitchFamily="18" charset="0"/>
                <a:cs typeface="Times New Roman" panose="02020603050405020304" pitchFamily="18" charset="0"/>
              </a:rPr>
              <a:t>Kromě zmínek ze Starého zákona se nám dochoval také </a:t>
            </a:r>
            <a:r>
              <a:rPr lang="cs-CZ" sz="2000" dirty="0" err="1">
                <a:latin typeface="Times New Roman" panose="02020603050405020304" pitchFamily="18" charset="0"/>
                <a:cs typeface="Times New Roman" panose="02020603050405020304" pitchFamily="18" charset="0"/>
              </a:rPr>
              <a:t>Šiloašský</a:t>
            </a:r>
            <a:r>
              <a:rPr lang="cs-CZ" sz="2000" dirty="0">
                <a:latin typeface="Times New Roman" panose="02020603050405020304" pitchFamily="18" charset="0"/>
                <a:cs typeface="Times New Roman" panose="02020603050405020304" pitchFamily="18" charset="0"/>
              </a:rPr>
              <a:t> nápis, který nám dokládá průběh výkopových prací na </a:t>
            </a:r>
            <a:r>
              <a:rPr lang="cs-CZ" sz="2000" dirty="0" err="1">
                <a:latin typeface="Times New Roman" panose="02020603050405020304" pitchFamily="18" charset="0"/>
                <a:cs typeface="Times New Roman" panose="02020603050405020304" pitchFamily="18" charset="0"/>
              </a:rPr>
              <a:t>Chizkijášově</a:t>
            </a:r>
            <a:r>
              <a:rPr lang="cs-CZ" sz="2000" dirty="0">
                <a:latin typeface="Times New Roman" panose="02020603050405020304" pitchFamily="18" charset="0"/>
                <a:cs typeface="Times New Roman" panose="02020603050405020304" pitchFamily="18" charset="0"/>
              </a:rPr>
              <a:t> vodním kanálu pod městem těsně před jeho propojením z obou stran</a:t>
            </a:r>
          </a:p>
          <a:p>
            <a:r>
              <a:rPr lang="cs-CZ" sz="2000" i="1" dirty="0">
                <a:latin typeface="Times New Roman" panose="02020603050405020304" pitchFamily="18" charset="0"/>
                <a:cs typeface="Times New Roman" panose="02020603050405020304" pitchFamily="18" charset="0"/>
              </a:rPr>
              <a:t>„Proražení: A taková byla událost proražení: Když ještě …(kopáči zdvihali) motyku jeden proti druhému a když byly ještě tři lokty k proražení, bylo slyšet hlas, (jak) jeden volal na druhého, neboť byla skulina(?) ve skále zprava i zleva. A v den proražení kopali raziči jeden proti druhému, motyka proti motyce, a pak proudila voda od pramene do rybníka, tisíc dvě stě loktů (daleko), a sto loktů byla výška skály nad hlavou razičů.“</a:t>
            </a:r>
          </a:p>
        </p:txBody>
      </p:sp>
      <p:pic>
        <p:nvPicPr>
          <p:cNvPr id="5" name="Obrázek 4">
            <a:extLst>
              <a:ext uri="{FF2B5EF4-FFF2-40B4-BE49-F238E27FC236}">
                <a16:creationId xmlns:a16="http://schemas.microsoft.com/office/drawing/2014/main" id="{C9DAC465-D58B-42B9-B981-204C54F9281B}"/>
              </a:ext>
            </a:extLst>
          </p:cNvPr>
          <p:cNvPicPr>
            <a:picLocks noChangeAspect="1"/>
          </p:cNvPicPr>
          <p:nvPr/>
        </p:nvPicPr>
        <p:blipFill rotWithShape="1">
          <a:blip r:embed="rId2"/>
          <a:srcRect l="962"/>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5045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BEB03-C9B0-49CB-8F32-3BCEBEB82EF4}"/>
              </a:ext>
            </a:extLst>
          </p:cNvPr>
          <p:cNvSpPr>
            <a:spLocks noGrp="1"/>
          </p:cNvSpPr>
          <p:nvPr>
            <p:ph type="ctrTitle"/>
          </p:nvPr>
        </p:nvSpPr>
        <p:spPr/>
        <p:txBody>
          <a:bodyPr>
            <a:normAutofit fontScale="90000"/>
          </a:bodyPr>
          <a:lstStyle/>
          <a:p>
            <a:r>
              <a:rPr lang="en-US" sz="4000" dirty="0">
                <a:hlinkClick r:id="rId2"/>
              </a:rPr>
              <a:t>https://www.youtube.com/watch?v=0pybRWKQO7Q</a:t>
            </a:r>
            <a:br>
              <a:rPr lang="cs-CZ" sz="4000" dirty="0"/>
            </a:br>
            <a:br>
              <a:rPr lang="cs-CZ" sz="4000" dirty="0"/>
            </a:br>
            <a:r>
              <a:rPr lang="cs-CZ" sz="4000" dirty="0">
                <a:hlinkClick r:id="rId3"/>
              </a:rPr>
              <a:t>https://www.youtube.com/watch?v=GdeOZFBsHSE</a:t>
            </a:r>
            <a:endParaRPr lang="en-US" sz="4000" dirty="0"/>
          </a:p>
        </p:txBody>
      </p:sp>
    </p:spTree>
    <p:extLst>
      <p:ext uri="{BB962C8B-B14F-4D97-AF65-F5344CB8AC3E}">
        <p14:creationId xmlns:p14="http://schemas.microsoft.com/office/powerpoint/2010/main" val="30648292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F27581-9082-41C4-46FF-BF3C6A07D7C3}"/>
              </a:ext>
            </a:extLst>
          </p:cNvPr>
          <p:cNvSpPr>
            <a:spLocks noGrp="1"/>
          </p:cNvSpPr>
          <p:nvPr>
            <p:ph type="title"/>
          </p:nvPr>
        </p:nvSpPr>
        <p:spPr>
          <a:xfrm>
            <a:off x="838200" y="681037"/>
            <a:ext cx="10515600" cy="1325563"/>
          </a:xfrm>
        </p:spPr>
        <p:txBody>
          <a:bodyPr/>
          <a:lstStyle/>
          <a:p>
            <a:pPr algn="ctr"/>
            <a:r>
              <a:rPr lang="cs-CZ" b="1" dirty="0">
                <a:latin typeface="Times New Roman" panose="02020603050405020304" pitchFamily="18" charset="0"/>
                <a:cs typeface="Times New Roman" panose="02020603050405020304" pitchFamily="18" charset="0"/>
              </a:rPr>
              <a:t>Féničané</a:t>
            </a:r>
          </a:p>
        </p:txBody>
      </p:sp>
      <p:sp>
        <p:nvSpPr>
          <p:cNvPr id="3" name="Zástupný obsah 2">
            <a:extLst>
              <a:ext uri="{FF2B5EF4-FFF2-40B4-BE49-F238E27FC236}">
                <a16:creationId xmlns:a16="http://schemas.microsoft.com/office/drawing/2014/main" id="{0FEDFE62-4B68-32DB-3D30-86C009159A15}"/>
              </a:ext>
            </a:extLst>
          </p:cNvPr>
          <p:cNvSpPr>
            <a:spLocks noGrp="1"/>
          </p:cNvSpPr>
          <p:nvPr>
            <p:ph idx="1"/>
          </p:nvPr>
        </p:nvSpPr>
        <p:spPr/>
        <p:txBody>
          <a:bodyPr/>
          <a:lstStyle/>
          <a:p>
            <a:r>
              <a:rPr lang="cs-CZ" dirty="0">
                <a:latin typeface="Times New Roman" panose="02020603050405020304" pitchFamily="18" charset="0"/>
                <a:cs typeface="Times New Roman" panose="02020603050405020304" pitchFamily="18" charset="0"/>
              </a:rPr>
              <a:t>V době bronzové vystupovali fénická města jako obchodní partneři Egypta, často také jako jejich vazalové</a:t>
            </a:r>
          </a:p>
          <a:p>
            <a:r>
              <a:rPr lang="cs-CZ" dirty="0">
                <a:latin typeface="Times New Roman" panose="02020603050405020304" pitchFamily="18" charset="0"/>
                <a:cs typeface="Times New Roman" panose="02020603050405020304" pitchFamily="18" charset="0"/>
              </a:rPr>
              <a:t>Mezi 12. – 10. st. př. n. l. došlo oslabení </a:t>
            </a:r>
            <a:r>
              <a:rPr lang="cs-CZ" dirty="0" err="1">
                <a:latin typeface="Times New Roman" panose="02020603050405020304" pitchFamily="18" charset="0"/>
                <a:cs typeface="Times New Roman" panose="02020603050405020304" pitchFamily="18" charset="0"/>
              </a:rPr>
              <a:t>egyp</a:t>
            </a:r>
            <a:r>
              <a:rPr lang="cs-CZ" dirty="0">
                <a:latin typeface="Times New Roman" panose="02020603050405020304" pitchFamily="18" charset="0"/>
                <a:cs typeface="Times New Roman" panose="02020603050405020304" pitchFamily="18" charset="0"/>
              </a:rPr>
              <a:t>. vlivu, spolu se zánikem města </a:t>
            </a:r>
            <a:r>
              <a:rPr lang="cs-CZ" dirty="0" err="1">
                <a:latin typeface="Times New Roman" panose="02020603050405020304" pitchFamily="18" charset="0"/>
                <a:cs typeface="Times New Roman" panose="02020603050405020304" pitchFamily="18" charset="0"/>
              </a:rPr>
              <a:t>Ugarit</a:t>
            </a:r>
            <a:r>
              <a:rPr lang="cs-CZ" dirty="0">
                <a:latin typeface="Times New Roman" panose="02020603050405020304" pitchFamily="18" charset="0"/>
                <a:cs typeface="Times New Roman" panose="02020603050405020304" pitchFamily="18" charset="0"/>
              </a:rPr>
              <a:t> se Féničanům otevřela možnost stát se námořním hegemonem (hlavně po obchodní stránce)</a:t>
            </a:r>
          </a:p>
          <a:p>
            <a:r>
              <a:rPr lang="cs-CZ" dirty="0">
                <a:latin typeface="Times New Roman" panose="02020603050405020304" pitchFamily="18" charset="0"/>
                <a:cs typeface="Times New Roman" panose="02020603050405020304" pitchFamily="18" charset="0"/>
              </a:rPr>
              <a:t>Féničané se obecně do bojů příliš nezapojovali </a:t>
            </a:r>
          </a:p>
          <a:p>
            <a:pPr lvl="1"/>
            <a:r>
              <a:rPr lang="cs-CZ" dirty="0">
                <a:latin typeface="Times New Roman" panose="02020603050405020304" pitchFamily="18" charset="0"/>
                <a:cs typeface="Times New Roman" panose="02020603050405020304" pitchFamily="18" charset="0"/>
              </a:rPr>
              <a:t>při tažení asyrských panovníků většinou zaplatili tribut – </a:t>
            </a:r>
            <a:r>
              <a:rPr lang="cs-CZ" dirty="0" err="1">
                <a:latin typeface="Times New Roman" panose="02020603050405020304" pitchFamily="18" charset="0"/>
                <a:cs typeface="Times New Roman" panose="02020603050405020304" pitchFamily="18" charset="0"/>
              </a:rPr>
              <a:t>Aššurnasirpal</a:t>
            </a:r>
            <a:r>
              <a:rPr lang="cs-CZ" dirty="0">
                <a:latin typeface="Times New Roman" panose="02020603050405020304" pitchFamily="18" charset="0"/>
                <a:cs typeface="Times New Roman" panose="02020603050405020304" pitchFamily="18" charset="0"/>
              </a:rPr>
              <a:t> II. </a:t>
            </a:r>
          </a:p>
        </p:txBody>
      </p:sp>
    </p:spTree>
    <p:extLst>
      <p:ext uri="{BB962C8B-B14F-4D97-AF65-F5344CB8AC3E}">
        <p14:creationId xmlns:p14="http://schemas.microsoft.com/office/powerpoint/2010/main" val="2200416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13F850-5EE2-69EC-90CE-B6B8DB22DBE9}"/>
              </a:ext>
            </a:extLst>
          </p:cNvPr>
          <p:cNvSpPr>
            <a:spLocks noGrp="1"/>
          </p:cNvSpPr>
          <p:nvPr>
            <p:ph type="title"/>
          </p:nvPr>
        </p:nvSpPr>
        <p:spPr/>
        <p:txBody>
          <a:bodyPr/>
          <a:lstStyle/>
          <a:p>
            <a:r>
              <a:rPr lang="cs-CZ" dirty="0"/>
              <a:t>Obchodní lodě</a:t>
            </a:r>
          </a:p>
        </p:txBody>
      </p:sp>
      <p:pic>
        <p:nvPicPr>
          <p:cNvPr id="5" name="Zástupný obsah 4">
            <a:extLst>
              <a:ext uri="{FF2B5EF4-FFF2-40B4-BE49-F238E27FC236}">
                <a16:creationId xmlns:a16="http://schemas.microsoft.com/office/drawing/2014/main" id="{778E6672-338F-8042-9044-BDA387C8CA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4633" y="2239489"/>
            <a:ext cx="4861560" cy="2933700"/>
          </a:xfrm>
        </p:spPr>
      </p:pic>
      <p:pic>
        <p:nvPicPr>
          <p:cNvPr id="7" name="Obrázek 6">
            <a:extLst>
              <a:ext uri="{FF2B5EF4-FFF2-40B4-BE49-F238E27FC236}">
                <a16:creationId xmlns:a16="http://schemas.microsoft.com/office/drawing/2014/main" id="{B9FC6AA1-F7B2-0796-BAD2-11F024B17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4597" y="1454791"/>
            <a:ext cx="5227320" cy="4267200"/>
          </a:xfrm>
          <a:prstGeom prst="rect">
            <a:avLst/>
          </a:prstGeom>
        </p:spPr>
      </p:pic>
    </p:spTree>
    <p:extLst>
      <p:ext uri="{BB962C8B-B14F-4D97-AF65-F5344CB8AC3E}">
        <p14:creationId xmlns:p14="http://schemas.microsoft.com/office/powerpoint/2010/main" val="35342727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D6B544-1F8D-98E5-CB20-4F267C1ACB59}"/>
              </a:ext>
            </a:extLst>
          </p:cNvPr>
          <p:cNvSpPr>
            <a:spLocks noGrp="1"/>
          </p:cNvSpPr>
          <p:nvPr>
            <p:ph type="title"/>
          </p:nvPr>
        </p:nvSpPr>
        <p:spPr/>
        <p:txBody>
          <a:bodyPr/>
          <a:lstStyle/>
          <a:p>
            <a:endParaRPr lang="cs-CZ" dirty="0"/>
          </a:p>
        </p:txBody>
      </p:sp>
      <p:pic>
        <p:nvPicPr>
          <p:cNvPr id="5" name="Zástupný obsah 4">
            <a:extLst>
              <a:ext uri="{FF2B5EF4-FFF2-40B4-BE49-F238E27FC236}">
                <a16:creationId xmlns:a16="http://schemas.microsoft.com/office/drawing/2014/main" id="{B41CF81F-8EE1-DF9D-95E6-D2FD839B22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0619" y="1421270"/>
            <a:ext cx="6233160" cy="4351020"/>
          </a:xfrm>
        </p:spPr>
      </p:pic>
    </p:spTree>
    <p:extLst>
      <p:ext uri="{BB962C8B-B14F-4D97-AF65-F5344CB8AC3E}">
        <p14:creationId xmlns:p14="http://schemas.microsoft.com/office/powerpoint/2010/main" val="2262740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ECFAB6-82CB-4A32-A8AD-B096C9CA7C3C}"/>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Počátky království</a:t>
            </a:r>
          </a:p>
        </p:txBody>
      </p:sp>
      <p:sp>
        <p:nvSpPr>
          <p:cNvPr id="3" name="Zástupný obsah 2">
            <a:extLst>
              <a:ext uri="{FF2B5EF4-FFF2-40B4-BE49-F238E27FC236}">
                <a16:creationId xmlns:a16="http://schemas.microsoft.com/office/drawing/2014/main" id="{94E7E4CA-A030-47A5-90D0-73161F81DF77}"/>
              </a:ext>
            </a:extLst>
          </p:cNvPr>
          <p:cNvSpPr>
            <a:spLocks noGrp="1"/>
          </p:cNvSpPr>
          <p:nvPr>
            <p:ph idx="1"/>
          </p:nvPr>
        </p:nvSpPr>
        <p:spPr>
          <a:xfrm>
            <a:off x="838200" y="1456660"/>
            <a:ext cx="10515600" cy="4720303"/>
          </a:xfrm>
        </p:spPr>
        <p:txBody>
          <a:bodyPr>
            <a:normAutofit fontScale="85000" lnSpcReduction="20000"/>
          </a:bodyPr>
          <a:lstStyle/>
          <a:p>
            <a:r>
              <a:rPr lang="cs-CZ" dirty="0">
                <a:latin typeface="Times New Roman" panose="02020603050405020304" pitchFamily="18" charset="0"/>
                <a:cs typeface="Times New Roman" panose="02020603050405020304" pitchFamily="18" charset="0"/>
              </a:rPr>
              <a:t>V počátcích království se začala stávat armáda stálejší a povinnost konat vojenskou službu se stala nutnější</a:t>
            </a:r>
          </a:p>
          <a:p>
            <a:r>
              <a:rPr lang="cs-CZ" dirty="0">
                <a:latin typeface="Times New Roman" panose="02020603050405020304" pitchFamily="18" charset="0"/>
                <a:cs typeface="Times New Roman" panose="02020603050405020304" pitchFamily="18" charset="0"/>
              </a:rPr>
              <a:t>Desítkový systém pokračoval i za krále Davida (asi 1005-970). Ten kolem sebe shromáždil nejprve malou skupinu věrných mužů označovaných jako </a:t>
            </a:r>
            <a:r>
              <a:rPr lang="cs-CZ" b="1" i="1" dirty="0" err="1">
                <a:latin typeface="Times New Roman" panose="02020603050405020304" pitchFamily="18" charset="0"/>
                <a:cs typeface="Times New Roman" panose="02020603050405020304" pitchFamily="18" charset="0"/>
              </a:rPr>
              <a:t>is</a:t>
            </a:r>
            <a:r>
              <a:rPr lang="cs-CZ" b="1" i="1" dirty="0">
                <a:latin typeface="Times New Roman" panose="02020603050405020304" pitchFamily="18" charset="0"/>
                <a:cs typeface="Times New Roman" panose="02020603050405020304" pitchFamily="18" charset="0"/>
              </a:rPr>
              <a:t> </a:t>
            </a:r>
            <a:r>
              <a:rPr lang="cs-CZ" b="1" i="1" dirty="0" err="1">
                <a:latin typeface="Times New Roman" panose="02020603050405020304" pitchFamily="18" charset="0"/>
                <a:cs typeface="Times New Roman" panose="02020603050405020304" pitchFamily="18" charset="0"/>
              </a:rPr>
              <a:t>hayil</a:t>
            </a:r>
            <a:r>
              <a:rPr lang="cs-CZ" b="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a:t>
            </a:r>
            <a:r>
              <a:rPr lang="cs-CZ" b="1" dirty="0">
                <a:latin typeface="Times New Roman" panose="02020603050405020304" pitchFamily="18" charset="0"/>
                <a:cs typeface="Times New Roman" panose="02020603050405020304" pitchFamily="18" charset="0"/>
              </a:rPr>
              <a:t>stateční mužové</a:t>
            </a:r>
            <a:r>
              <a:rPr lang="cs-CZ" dirty="0">
                <a:latin typeface="Times New Roman" panose="02020603050405020304" pitchFamily="18" charset="0"/>
                <a:cs typeface="Times New Roman" panose="02020603050405020304" pitchFamily="18" charset="0"/>
              </a:rPr>
              <a:t>), kteří se stávali veliteli (</a:t>
            </a:r>
            <a:r>
              <a:rPr lang="cs-CZ" b="1" i="1" dirty="0" err="1">
                <a:latin typeface="Times New Roman" panose="02020603050405020304" pitchFamily="18" charset="0"/>
                <a:cs typeface="Times New Roman" panose="02020603050405020304" pitchFamily="18" charset="0"/>
              </a:rPr>
              <a:t>sar</a:t>
            </a:r>
            <a:r>
              <a:rPr lang="cs-CZ" dirty="0">
                <a:latin typeface="Times New Roman" panose="02020603050405020304" pitchFamily="18" charset="0"/>
                <a:cs typeface="Times New Roman" panose="02020603050405020304" pitchFamily="18" charset="0"/>
              </a:rPr>
              <a:t>) nad jednotkami 1000 (</a:t>
            </a:r>
            <a:r>
              <a:rPr lang="cs-CZ" b="1" i="1" dirty="0" err="1">
                <a:latin typeface="Times New Roman" panose="02020603050405020304" pitchFamily="18" charset="0"/>
                <a:cs typeface="Times New Roman" panose="02020603050405020304" pitchFamily="18" charset="0"/>
              </a:rPr>
              <a:t>a´laphim</a:t>
            </a:r>
            <a:r>
              <a:rPr lang="cs-CZ" dirty="0">
                <a:latin typeface="Times New Roman" panose="02020603050405020304" pitchFamily="18" charset="0"/>
                <a:cs typeface="Times New Roman" panose="02020603050405020304" pitchFamily="18" charset="0"/>
              </a:rPr>
              <a:t>), 100 (</a:t>
            </a:r>
            <a:r>
              <a:rPr lang="cs-CZ" b="1" i="1" dirty="0" err="1">
                <a:latin typeface="Times New Roman" panose="02020603050405020304" pitchFamily="18" charset="0"/>
                <a:cs typeface="Times New Roman" panose="02020603050405020304" pitchFamily="18" charset="0"/>
              </a:rPr>
              <a:t>me´eth</a:t>
            </a:r>
            <a:r>
              <a:rPr lang="cs-CZ" dirty="0">
                <a:latin typeface="Times New Roman" panose="02020603050405020304" pitchFamily="18" charset="0"/>
                <a:cs typeface="Times New Roman" panose="02020603050405020304" pitchFamily="18" charset="0"/>
              </a:rPr>
              <a:t>), 50 a 10 mužů</a:t>
            </a:r>
          </a:p>
          <a:p>
            <a:r>
              <a:rPr lang="cs-CZ" dirty="0">
                <a:latin typeface="Times New Roman" panose="02020603050405020304" pitchFamily="18" charset="0"/>
                <a:cs typeface="Times New Roman" panose="02020603050405020304" pitchFamily="18" charset="0"/>
              </a:rPr>
              <a:t>Podle tradice se skupina </a:t>
            </a:r>
            <a:r>
              <a:rPr lang="cs-CZ" b="1" i="1" dirty="0" err="1">
                <a:latin typeface="Times New Roman" panose="02020603050405020304" pitchFamily="18" charset="0"/>
                <a:cs typeface="Times New Roman" panose="02020603050405020304" pitchFamily="18" charset="0"/>
              </a:rPr>
              <a:t>is</a:t>
            </a:r>
            <a:r>
              <a:rPr lang="cs-CZ" b="1" i="1" dirty="0">
                <a:latin typeface="Times New Roman" panose="02020603050405020304" pitchFamily="18" charset="0"/>
                <a:cs typeface="Times New Roman" panose="02020603050405020304" pitchFamily="18" charset="0"/>
              </a:rPr>
              <a:t> </a:t>
            </a:r>
            <a:r>
              <a:rPr lang="cs-CZ" b="1" i="1" dirty="0" err="1">
                <a:latin typeface="Times New Roman" panose="02020603050405020304" pitchFamily="18" charset="0"/>
                <a:cs typeface="Times New Roman" panose="02020603050405020304" pitchFamily="18" charset="0"/>
              </a:rPr>
              <a:t>hayil</a:t>
            </a:r>
            <a:r>
              <a:rPr lang="cs-CZ" b="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postupně rozrostla o další muže, kteří byli nespokojeni se situací nebo byli zadluženi, když David unikal před Saulem</a:t>
            </a:r>
          </a:p>
          <a:p>
            <a:pPr marL="0" indent="0">
              <a:buNone/>
            </a:pPr>
            <a:r>
              <a:rPr lang="cs-CZ" sz="2200" i="1" dirty="0">
                <a:latin typeface="Times New Roman" panose="02020603050405020304" pitchFamily="18" charset="0"/>
                <a:cs typeface="Times New Roman" panose="02020603050405020304" pitchFamily="18" charset="0"/>
              </a:rPr>
              <a:t>„Tak odtamtud David unikl a ukryl se v jeskyni </a:t>
            </a:r>
            <a:r>
              <a:rPr lang="cs-CZ" sz="2200" i="1" dirty="0" err="1">
                <a:latin typeface="Times New Roman" panose="02020603050405020304" pitchFamily="18" charset="0"/>
                <a:cs typeface="Times New Roman" panose="02020603050405020304" pitchFamily="18" charset="0"/>
              </a:rPr>
              <a:t>Adulam</a:t>
            </a:r>
            <a:r>
              <a:rPr lang="cs-CZ" sz="2200" i="1" dirty="0">
                <a:latin typeface="Times New Roman" panose="02020603050405020304" pitchFamily="18" charset="0"/>
                <a:cs typeface="Times New Roman" panose="02020603050405020304" pitchFamily="18" charset="0"/>
              </a:rPr>
              <a:t>. Když se to doslechli jeho bratři, vydali se s celým otcovským rodem za ním. Shromáždili se k němu také všichni, kdo byli v nesnázích a kdo byli zadlužení a zatrpklí. Bylo s ním na </a:t>
            </a:r>
            <a:r>
              <a:rPr lang="cs-CZ" sz="2200" b="1" i="1" dirty="0">
                <a:latin typeface="Times New Roman" panose="02020603050405020304" pitchFamily="18" charset="0"/>
                <a:cs typeface="Times New Roman" panose="02020603050405020304" pitchFamily="18" charset="0"/>
              </a:rPr>
              <a:t>čtyři sta mužů</a:t>
            </a:r>
            <a:r>
              <a:rPr lang="cs-CZ" sz="2200" i="1" dirty="0">
                <a:latin typeface="Times New Roman" panose="02020603050405020304" pitchFamily="18" charset="0"/>
                <a:cs typeface="Times New Roman" panose="02020603050405020304" pitchFamily="18" charset="0"/>
              </a:rPr>
              <a:t> a on se stal jejich velitelem.“	</a:t>
            </a:r>
            <a:r>
              <a:rPr lang="cs-CZ" sz="2200" dirty="0">
                <a:latin typeface="Times New Roman" panose="02020603050405020304" pitchFamily="18" charset="0"/>
                <a:cs typeface="Times New Roman" panose="02020603050405020304" pitchFamily="18" charset="0"/>
              </a:rPr>
              <a:t> 	1Sam. 22,1-2</a:t>
            </a:r>
          </a:p>
          <a:p>
            <a:r>
              <a:rPr lang="cs-CZ" dirty="0">
                <a:latin typeface="Times New Roman" panose="02020603050405020304" pitchFamily="18" charset="0"/>
                <a:cs typeface="Times New Roman" panose="02020603050405020304" pitchFamily="18" charset="0"/>
              </a:rPr>
              <a:t>Brzy na to se skupina ještě zvětšila na 600 mužů</a:t>
            </a:r>
          </a:p>
          <a:p>
            <a:pPr marL="0" indent="0">
              <a:buNone/>
            </a:pPr>
            <a:r>
              <a:rPr lang="cs-CZ" sz="2200" i="1" dirty="0">
                <a:latin typeface="Times New Roman" panose="02020603050405020304" pitchFamily="18" charset="0"/>
                <a:cs typeface="Times New Roman" panose="02020603050405020304" pitchFamily="18" charset="0"/>
              </a:rPr>
              <a:t>„A tak David se svými asi </a:t>
            </a:r>
            <a:r>
              <a:rPr lang="cs-CZ" sz="2200" b="1" i="1" dirty="0">
                <a:latin typeface="Times New Roman" panose="02020603050405020304" pitchFamily="18" charset="0"/>
                <a:cs typeface="Times New Roman" panose="02020603050405020304" pitchFamily="18" charset="0"/>
              </a:rPr>
              <a:t>šesti sty muži</a:t>
            </a:r>
            <a:r>
              <a:rPr lang="cs-CZ" sz="2200" i="1" dirty="0">
                <a:latin typeface="Times New Roman" panose="02020603050405020304" pitchFamily="18" charset="0"/>
                <a:cs typeface="Times New Roman" panose="02020603050405020304" pitchFamily="18" charset="0"/>
              </a:rPr>
              <a:t> opustil </a:t>
            </a:r>
            <a:r>
              <a:rPr lang="cs-CZ" sz="2200" i="1" dirty="0" err="1">
                <a:latin typeface="Times New Roman" panose="02020603050405020304" pitchFamily="18" charset="0"/>
                <a:cs typeface="Times New Roman" panose="02020603050405020304" pitchFamily="18" charset="0"/>
              </a:rPr>
              <a:t>Keilu</a:t>
            </a:r>
            <a:r>
              <a:rPr lang="cs-CZ" sz="2200" i="1" dirty="0">
                <a:latin typeface="Times New Roman" panose="02020603050405020304" pitchFamily="18" charset="0"/>
                <a:cs typeface="Times New Roman" panose="02020603050405020304" pitchFamily="18" charset="0"/>
              </a:rPr>
              <a:t> a přesunovali se z místa na místo. Když Saulovi bylo oznámeno, že David unikl z </a:t>
            </a:r>
            <a:r>
              <a:rPr lang="cs-CZ" sz="2200" i="1" dirty="0" err="1">
                <a:latin typeface="Times New Roman" panose="02020603050405020304" pitchFamily="18" charset="0"/>
                <a:cs typeface="Times New Roman" panose="02020603050405020304" pitchFamily="18" charset="0"/>
              </a:rPr>
              <a:t>Keily</a:t>
            </a:r>
            <a:r>
              <a:rPr lang="cs-CZ" sz="2200" i="1" dirty="0">
                <a:latin typeface="Times New Roman" panose="02020603050405020304" pitchFamily="18" charset="0"/>
                <a:cs typeface="Times New Roman" panose="02020603050405020304" pitchFamily="18" charset="0"/>
              </a:rPr>
              <a:t>, ukončil tažení.“				</a:t>
            </a:r>
            <a:r>
              <a:rPr lang="cs-CZ" sz="2200" dirty="0">
                <a:latin typeface="Times New Roman" panose="02020603050405020304" pitchFamily="18" charset="0"/>
                <a:cs typeface="Times New Roman" panose="02020603050405020304" pitchFamily="18" charset="0"/>
              </a:rPr>
              <a:t>1Sam. 23,13 </a:t>
            </a:r>
            <a:r>
              <a:rPr lang="cs-CZ" sz="2200" i="1" dirty="0">
                <a:latin typeface="Times New Roman" panose="02020603050405020304" pitchFamily="18" charset="0"/>
                <a:cs typeface="Times New Roman" panose="02020603050405020304" pitchFamily="18" charset="0"/>
              </a:rPr>
              <a:t>								</a:t>
            </a:r>
            <a:endParaRPr lang="cs-CZ" sz="2200" dirty="0">
              <a:latin typeface="Times New Roman" panose="02020603050405020304" pitchFamily="18" charset="0"/>
              <a:cs typeface="Times New Roman" panose="02020603050405020304" pitchFamily="18" charset="0"/>
            </a:endParaRPr>
          </a:p>
          <a:p>
            <a:pPr marL="0" indent="0">
              <a:buNone/>
            </a:pPr>
            <a:endParaRPr lang="cs-CZ" i="1" dirty="0">
              <a:latin typeface="Times New Roman" panose="02020603050405020304" pitchFamily="18" charset="0"/>
              <a:cs typeface="Times New Roman" panose="02020603050405020304" pitchFamily="18" charset="0"/>
            </a:endParaRPr>
          </a:p>
          <a:p>
            <a:pPr marL="0" indent="0">
              <a:buNone/>
            </a:pPr>
            <a:endParaRPr lang="cs-CZ" dirty="0">
              <a:latin typeface="Times New Roman" panose="02020603050405020304" pitchFamily="18" charset="0"/>
              <a:cs typeface="Times New Roman" panose="02020603050405020304" pitchFamily="18" charset="0"/>
            </a:endParaRPr>
          </a:p>
          <a:p>
            <a:pPr marL="0" indent="0">
              <a:buNone/>
            </a:pPr>
            <a:endParaRPr lang="cs-CZ" i="1" dirty="0">
              <a:latin typeface="Times New Roman" panose="02020603050405020304" pitchFamily="18" charset="0"/>
              <a:cs typeface="Times New Roman" panose="02020603050405020304" pitchFamily="18" charset="0"/>
            </a:endParaRPr>
          </a:p>
          <a:p>
            <a:pPr marL="0" indent="0">
              <a:buNone/>
            </a:pPr>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0292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D2A272-3B5A-DAC3-A660-2E216E990ACA}"/>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Bitva u </a:t>
            </a:r>
            <a:r>
              <a:rPr lang="cs-CZ" dirty="0" err="1">
                <a:latin typeface="Times New Roman" panose="02020603050405020304" pitchFamily="18" charset="0"/>
                <a:cs typeface="Times New Roman" panose="02020603050405020304" pitchFamily="18" charset="0"/>
              </a:rPr>
              <a:t>Karkar</a:t>
            </a:r>
            <a:r>
              <a:rPr lang="cs-CZ" dirty="0">
                <a:latin typeface="Times New Roman" panose="02020603050405020304" pitchFamily="18" charset="0"/>
                <a:cs typeface="Times New Roman" panose="02020603050405020304" pitchFamily="18" charset="0"/>
              </a:rPr>
              <a:t> </a:t>
            </a:r>
            <a:r>
              <a:rPr lang="cs-CZ" sz="4400" dirty="0">
                <a:latin typeface="Times New Roman" panose="02020603050405020304" pitchFamily="18" charset="0"/>
                <a:cs typeface="Times New Roman" panose="02020603050405020304" pitchFamily="18" charset="0"/>
              </a:rPr>
              <a:t>853 př. n. l. </a:t>
            </a:r>
            <a:endParaRPr lang="cs-CZ" dirty="0">
              <a:latin typeface="Times New Roman" panose="02020603050405020304" pitchFamily="18" charset="0"/>
              <a:cs typeface="Times New Roman" panose="02020603050405020304" pitchFamily="18" charset="0"/>
            </a:endParaRPr>
          </a:p>
        </p:txBody>
      </p:sp>
      <p:sp>
        <p:nvSpPr>
          <p:cNvPr id="3" name="Zástupný obsah 2">
            <a:extLst>
              <a:ext uri="{FF2B5EF4-FFF2-40B4-BE49-F238E27FC236}">
                <a16:creationId xmlns:a16="http://schemas.microsoft.com/office/drawing/2014/main" id="{89447A27-E9C9-A741-540A-4725002B6341}"/>
              </a:ext>
            </a:extLst>
          </p:cNvPr>
          <p:cNvSpPr>
            <a:spLocks noGrp="1"/>
          </p:cNvSpPr>
          <p:nvPr>
            <p:ph idx="1"/>
          </p:nvPr>
        </p:nvSpPr>
        <p:spPr/>
        <p:txBody>
          <a:bodyPr/>
          <a:lstStyle/>
          <a:p>
            <a:r>
              <a:rPr lang="cs-CZ" dirty="0">
                <a:latin typeface="Times New Roman" panose="02020603050405020304" pitchFamily="18" charset="0"/>
                <a:cs typeface="Times New Roman" panose="02020603050405020304" pitchFamily="18" charset="0"/>
              </a:rPr>
              <a:t>Podle nápisu ze stély z </a:t>
            </a:r>
            <a:r>
              <a:rPr lang="cs-CZ" dirty="0" err="1">
                <a:latin typeface="Times New Roman" panose="02020603050405020304" pitchFamily="18" charset="0"/>
                <a:cs typeface="Times New Roman" panose="02020603050405020304" pitchFamily="18" charset="0"/>
              </a:rPr>
              <a:t>Kurchu</a:t>
            </a:r>
            <a:r>
              <a:rPr lang="cs-CZ" dirty="0">
                <a:latin typeface="Times New Roman" panose="02020603050405020304" pitchFamily="18" charset="0"/>
                <a:cs typeface="Times New Roman" panose="02020603050405020304" pitchFamily="18" charset="0"/>
              </a:rPr>
              <a:t> se do bitvy u </a:t>
            </a:r>
            <a:r>
              <a:rPr lang="cs-CZ" dirty="0" err="1">
                <a:latin typeface="Times New Roman" panose="02020603050405020304" pitchFamily="18" charset="0"/>
                <a:cs typeface="Times New Roman" panose="02020603050405020304" pitchFamily="18" charset="0"/>
              </a:rPr>
              <a:t>Karkar</a:t>
            </a:r>
            <a:r>
              <a:rPr lang="cs-CZ" dirty="0">
                <a:latin typeface="Times New Roman" panose="02020603050405020304" pitchFamily="18" charset="0"/>
                <a:cs typeface="Times New Roman" panose="02020603050405020304" pitchFamily="18" charset="0"/>
              </a:rPr>
              <a:t> zapojilo také </a:t>
            </a:r>
            <a:r>
              <a:rPr lang="cs-CZ" b="1" dirty="0">
                <a:latin typeface="Times New Roman" panose="02020603050405020304" pitchFamily="18" charset="0"/>
                <a:cs typeface="Times New Roman" panose="02020603050405020304" pitchFamily="18" charset="0"/>
              </a:rPr>
              <a:t>město </a:t>
            </a:r>
            <a:r>
              <a:rPr lang="cs-CZ" b="1" dirty="0" err="1">
                <a:latin typeface="Times New Roman" panose="02020603050405020304" pitchFamily="18" charset="0"/>
                <a:cs typeface="Times New Roman" panose="02020603050405020304" pitchFamily="18" charset="0"/>
              </a:rPr>
              <a:t>Byblos</a:t>
            </a:r>
            <a:r>
              <a:rPr lang="cs-CZ" b="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(originálně označeno jako </a:t>
            </a:r>
            <a:r>
              <a:rPr lang="cs-CZ" dirty="0" err="1">
                <a:latin typeface="Times New Roman" panose="02020603050405020304" pitchFamily="18" charset="0"/>
                <a:cs typeface="Times New Roman" panose="02020603050405020304" pitchFamily="18" charset="0"/>
              </a:rPr>
              <a:t>Gubla</a:t>
            </a:r>
            <a:r>
              <a:rPr lang="cs-CZ" dirty="0">
                <a:latin typeface="Times New Roman" panose="02020603050405020304" pitchFamily="18" charset="0"/>
                <a:cs typeface="Times New Roman" panose="02020603050405020304" pitchFamily="18" charset="0"/>
              </a:rPr>
              <a:t>), které poskytlo </a:t>
            </a:r>
            <a:r>
              <a:rPr lang="cs-CZ" b="1" dirty="0">
                <a:latin typeface="Times New Roman" panose="02020603050405020304" pitchFamily="18" charset="0"/>
                <a:cs typeface="Times New Roman" panose="02020603050405020304" pitchFamily="18" charset="0"/>
              </a:rPr>
              <a:t>500 vojáků</a:t>
            </a:r>
          </a:p>
          <a:p>
            <a:r>
              <a:rPr lang="cs-CZ" sz="2800" i="1" dirty="0">
                <a:latin typeface="Times New Roman" panose="02020603050405020304" pitchFamily="18" charset="0"/>
                <a:cs typeface="Times New Roman" panose="02020603050405020304" pitchFamily="18" charset="0"/>
              </a:rPr>
              <a:t>„I vytáhl jsem z </a:t>
            </a:r>
            <a:r>
              <a:rPr lang="cs-CZ" sz="2800" i="1" dirty="0" err="1">
                <a:latin typeface="Times New Roman" panose="02020603050405020304" pitchFamily="18" charset="0"/>
                <a:cs typeface="Times New Roman" panose="02020603050405020304" pitchFamily="18" charset="0"/>
              </a:rPr>
              <a:t>Argany</a:t>
            </a:r>
            <a:r>
              <a:rPr lang="cs-CZ" sz="2800" i="1" dirty="0">
                <a:latin typeface="Times New Roman" panose="02020603050405020304" pitchFamily="18" charset="0"/>
                <a:cs typeface="Times New Roman" panose="02020603050405020304" pitchFamily="18" charset="0"/>
              </a:rPr>
              <a:t> a přiblížil se k (městu) </a:t>
            </a:r>
            <a:r>
              <a:rPr lang="cs-CZ" sz="2800" i="1" dirty="0" err="1">
                <a:latin typeface="Times New Roman" panose="02020603050405020304" pitchFamily="18" charset="0"/>
                <a:cs typeface="Times New Roman" panose="02020603050405020304" pitchFamily="18" charset="0"/>
              </a:rPr>
              <a:t>Karkar</a:t>
            </a:r>
            <a:r>
              <a:rPr lang="cs-CZ" sz="2800" i="1" dirty="0">
                <a:latin typeface="Times New Roman" panose="02020603050405020304" pitchFamily="18" charset="0"/>
                <a:cs typeface="Times New Roman" panose="02020603050405020304" pitchFamily="18" charset="0"/>
              </a:rPr>
              <a:t>. </a:t>
            </a:r>
            <a:r>
              <a:rPr lang="cs-CZ" sz="2800" i="1" dirty="0" err="1">
                <a:latin typeface="Times New Roman" panose="02020603050405020304" pitchFamily="18" charset="0"/>
                <a:cs typeface="Times New Roman" panose="02020603050405020304" pitchFamily="18" charset="0"/>
              </a:rPr>
              <a:t>Karkar</a:t>
            </a:r>
            <a:r>
              <a:rPr lang="cs-CZ" sz="2800" i="1" dirty="0">
                <a:latin typeface="Times New Roman" panose="02020603050405020304" pitchFamily="18" charset="0"/>
                <a:cs typeface="Times New Roman" panose="02020603050405020304" pitchFamily="18" charset="0"/>
              </a:rPr>
              <a:t>, jeho královské sídlo, jsem zničil, pobořil, sežehl ohněm. 1200 válečných vozů, 1200 jezdců, 20000 vojáků </a:t>
            </a:r>
            <a:r>
              <a:rPr lang="cs-CZ" sz="2800" i="1" dirty="0" err="1">
                <a:latin typeface="Times New Roman" panose="02020603050405020304" pitchFamily="18" charset="0"/>
                <a:cs typeface="Times New Roman" panose="02020603050405020304" pitchFamily="18" charset="0"/>
              </a:rPr>
              <a:t>Hadadesera</a:t>
            </a:r>
            <a:r>
              <a:rPr lang="cs-CZ" sz="2800" i="1" dirty="0">
                <a:latin typeface="Times New Roman" panose="02020603050405020304" pitchFamily="18" charset="0"/>
                <a:cs typeface="Times New Roman" panose="02020603050405020304" pitchFamily="18" charset="0"/>
              </a:rPr>
              <a:t> z Damašku; 700 válečných vozů, 700 jezdců, 10000 vojáků </a:t>
            </a:r>
            <a:r>
              <a:rPr lang="cs-CZ" sz="2800" i="1" dirty="0" err="1">
                <a:latin typeface="Times New Roman" panose="02020603050405020304" pitchFamily="18" charset="0"/>
                <a:cs typeface="Times New Roman" panose="02020603050405020304" pitchFamily="18" charset="0"/>
              </a:rPr>
              <a:t>Irchuleniho</a:t>
            </a:r>
            <a:r>
              <a:rPr lang="cs-CZ" sz="2800" i="1" dirty="0">
                <a:latin typeface="Times New Roman" panose="02020603050405020304" pitchFamily="18" charset="0"/>
                <a:cs typeface="Times New Roman" panose="02020603050405020304" pitchFamily="18" charset="0"/>
              </a:rPr>
              <a:t> z </a:t>
            </a:r>
            <a:r>
              <a:rPr lang="cs-CZ" sz="2800" i="1" dirty="0" err="1">
                <a:latin typeface="Times New Roman" panose="02020603050405020304" pitchFamily="18" charset="0"/>
                <a:cs typeface="Times New Roman" panose="02020603050405020304" pitchFamily="18" charset="0"/>
              </a:rPr>
              <a:t>Chamátu</a:t>
            </a:r>
            <a:r>
              <a:rPr lang="cs-CZ" sz="2800" i="1" dirty="0">
                <a:latin typeface="Times New Roman" panose="02020603050405020304" pitchFamily="18" charset="0"/>
                <a:cs typeface="Times New Roman" panose="02020603050405020304" pitchFamily="18" charset="0"/>
              </a:rPr>
              <a:t>; 2000 válečných vozů, 10000 vojáků </a:t>
            </a:r>
            <a:r>
              <a:rPr lang="cs-CZ" sz="2800" i="1" dirty="0" err="1">
                <a:latin typeface="Times New Roman" panose="02020603050405020304" pitchFamily="18" charset="0"/>
                <a:cs typeface="Times New Roman" panose="02020603050405020304" pitchFamily="18" charset="0"/>
              </a:rPr>
              <a:t>Achaba</a:t>
            </a:r>
            <a:r>
              <a:rPr lang="cs-CZ" sz="2800" i="1" dirty="0">
                <a:latin typeface="Times New Roman" panose="02020603050405020304" pitchFamily="18" charset="0"/>
                <a:cs typeface="Times New Roman" panose="02020603050405020304" pitchFamily="18" charset="0"/>
              </a:rPr>
              <a:t> z Izraele; </a:t>
            </a:r>
            <a:r>
              <a:rPr lang="cs-CZ" sz="2800" b="1" i="1" dirty="0">
                <a:latin typeface="Times New Roman" panose="02020603050405020304" pitchFamily="18" charset="0"/>
                <a:cs typeface="Times New Roman" panose="02020603050405020304" pitchFamily="18" charset="0"/>
              </a:rPr>
              <a:t>500 vojáků z </a:t>
            </a:r>
            <a:r>
              <a:rPr lang="cs-CZ" sz="2800" b="1" i="1" dirty="0" err="1">
                <a:latin typeface="Times New Roman" panose="02020603050405020304" pitchFamily="18" charset="0"/>
                <a:cs typeface="Times New Roman" panose="02020603050405020304" pitchFamily="18" charset="0"/>
              </a:rPr>
              <a:t>Byblu</a:t>
            </a:r>
            <a:r>
              <a:rPr lang="cs-CZ" sz="2800" i="1" dirty="0">
                <a:latin typeface="Times New Roman" panose="02020603050405020304" pitchFamily="18" charset="0"/>
                <a:cs typeface="Times New Roman" panose="02020603050405020304" pitchFamily="18" charset="0"/>
              </a:rPr>
              <a:t>;…</a:t>
            </a:r>
            <a:endParaRPr lang="cs-CZ" dirty="0"/>
          </a:p>
        </p:txBody>
      </p:sp>
    </p:spTree>
    <p:extLst>
      <p:ext uri="{BB962C8B-B14F-4D97-AF65-F5344CB8AC3E}">
        <p14:creationId xmlns:p14="http://schemas.microsoft.com/office/powerpoint/2010/main" val="8563432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B822AE-561B-7AF6-9BF9-F3C655A17249}"/>
              </a:ext>
            </a:extLst>
          </p:cNvPr>
          <p:cNvSpPr>
            <a:spLocks noGrp="1"/>
          </p:cNvSpPr>
          <p:nvPr>
            <p:ph type="title"/>
          </p:nvPr>
        </p:nvSpPr>
        <p:spPr/>
        <p:txBody>
          <a:bodyPr>
            <a:normAutofit/>
          </a:bodyPr>
          <a:lstStyle/>
          <a:p>
            <a:r>
              <a:rPr lang="cs-CZ" sz="3600" dirty="0">
                <a:latin typeface="Times New Roman" panose="02020603050405020304" pitchFamily="18" charset="0"/>
                <a:cs typeface="Times New Roman" panose="02020603050405020304" pitchFamily="18" charset="0"/>
              </a:rPr>
              <a:t>Tažení </a:t>
            </a:r>
            <a:r>
              <a:rPr lang="cs-CZ" sz="3600" dirty="0" err="1">
                <a:latin typeface="Times New Roman" panose="02020603050405020304" pitchFamily="18" charset="0"/>
                <a:cs typeface="Times New Roman" panose="02020603050405020304" pitchFamily="18" charset="0"/>
              </a:rPr>
              <a:t>Salmanasara</a:t>
            </a:r>
            <a:r>
              <a:rPr lang="cs-CZ" sz="3600" dirty="0">
                <a:latin typeface="Times New Roman" panose="02020603050405020304" pitchFamily="18" charset="0"/>
                <a:cs typeface="Times New Roman" panose="02020603050405020304" pitchFamily="18" charset="0"/>
              </a:rPr>
              <a:t> V. proti fénickým městům</a:t>
            </a:r>
          </a:p>
        </p:txBody>
      </p:sp>
      <p:sp>
        <p:nvSpPr>
          <p:cNvPr id="3" name="Zástupný obsah 2">
            <a:extLst>
              <a:ext uri="{FF2B5EF4-FFF2-40B4-BE49-F238E27FC236}">
                <a16:creationId xmlns:a16="http://schemas.microsoft.com/office/drawing/2014/main" id="{F0188BA0-C7DB-AB24-6AD0-C29DBEE3AD27}"/>
              </a:ext>
            </a:extLst>
          </p:cNvPr>
          <p:cNvSpPr>
            <a:spLocks noGrp="1"/>
          </p:cNvSpPr>
          <p:nvPr>
            <p:ph idx="1"/>
          </p:nvPr>
        </p:nvSpPr>
        <p:spPr/>
        <p:txBody>
          <a:bodyPr>
            <a:normAutofit fontScale="92500" lnSpcReduction="10000"/>
          </a:bodyPr>
          <a:lstStyle/>
          <a:p>
            <a:r>
              <a:rPr lang="cs-CZ" dirty="0">
                <a:latin typeface="Times New Roman" panose="02020603050405020304" pitchFamily="18" charset="0"/>
                <a:cs typeface="Times New Roman" panose="02020603050405020304" pitchFamily="18" charset="0"/>
              </a:rPr>
              <a:t>Podle Flavia Josepha dokázali obyvatelé </a:t>
            </a:r>
            <a:r>
              <a:rPr lang="cs-CZ" dirty="0" err="1">
                <a:latin typeface="Times New Roman" panose="02020603050405020304" pitchFamily="18" charset="0"/>
                <a:cs typeface="Times New Roman" panose="02020603050405020304" pitchFamily="18" charset="0"/>
              </a:rPr>
              <a:t>Týru</a:t>
            </a:r>
            <a:r>
              <a:rPr lang="cs-CZ" dirty="0">
                <a:latin typeface="Times New Roman" panose="02020603050405020304" pitchFamily="18" charset="0"/>
                <a:cs typeface="Times New Roman" panose="02020603050405020304" pitchFamily="18" charset="0"/>
              </a:rPr>
              <a:t> odrazit Asyřany v námořní bitvě – jde o jednu </a:t>
            </a:r>
            <a:r>
              <a:rPr lang="cs-CZ" dirty="0" err="1">
                <a:latin typeface="Times New Roman" panose="02020603050405020304" pitchFamily="18" charset="0"/>
                <a:cs typeface="Times New Roman" panose="02020603050405020304" pitchFamily="18" charset="0"/>
              </a:rPr>
              <a:t>vz</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elmi</a:t>
            </a:r>
            <a:r>
              <a:rPr lang="cs-CZ" dirty="0">
                <a:latin typeface="Times New Roman" panose="02020603050405020304" pitchFamily="18" charset="0"/>
                <a:cs typeface="Times New Roman" panose="02020603050405020304" pitchFamily="18" charset="0"/>
              </a:rPr>
              <a:t> mála zmínek o námořních bitev Féničanů, než se stali součástí Perské říše</a:t>
            </a:r>
          </a:p>
          <a:p>
            <a:r>
              <a:rPr lang="cs-CZ" sz="2000" dirty="0">
                <a:latin typeface="Times New Roman" panose="02020603050405020304" pitchFamily="18" charset="0"/>
                <a:cs typeface="Times New Roman" panose="02020603050405020304" pitchFamily="18" charset="0"/>
              </a:rPr>
              <a:t>283 Asyrský král se svým vojskem napadl celou Sýrii a </a:t>
            </a:r>
            <a:r>
              <a:rPr lang="cs-CZ" sz="2000" dirty="0" err="1">
                <a:latin typeface="Times New Roman" panose="02020603050405020304" pitchFamily="18" charset="0"/>
                <a:cs typeface="Times New Roman" panose="02020603050405020304" pitchFamily="18" charset="0"/>
              </a:rPr>
              <a:t>Fínicii</a:t>
            </a:r>
            <a:r>
              <a:rPr lang="cs-CZ" sz="2000" dirty="0">
                <a:latin typeface="Times New Roman" panose="02020603050405020304" pitchFamily="18" charset="0"/>
                <a:cs typeface="Times New Roman" panose="02020603050405020304" pitchFamily="18" charset="0"/>
              </a:rPr>
              <a:t> a jméno tohoto krále je zapsáno v archivu </a:t>
            </a:r>
            <a:r>
              <a:rPr lang="cs-CZ" sz="2000" dirty="0" err="1">
                <a:latin typeface="Times New Roman" panose="02020603050405020304" pitchFamily="18" charset="0"/>
                <a:cs typeface="Times New Roman" panose="02020603050405020304" pitchFamily="18" charset="0"/>
              </a:rPr>
              <a:t>Týru</a:t>
            </a:r>
            <a:r>
              <a:rPr lang="cs-CZ" sz="2000" dirty="0">
                <a:latin typeface="Times New Roman" panose="02020603050405020304" pitchFamily="18" charset="0"/>
                <a:cs typeface="Times New Roman" panose="02020603050405020304" pitchFamily="18" charset="0"/>
              </a:rPr>
              <a:t>, neboť napadl </a:t>
            </a:r>
            <a:r>
              <a:rPr lang="cs-CZ" sz="2000" dirty="0" err="1">
                <a:latin typeface="Times New Roman" panose="02020603050405020304" pitchFamily="18" charset="0"/>
                <a:cs typeface="Times New Roman" panose="02020603050405020304" pitchFamily="18" charset="0"/>
              </a:rPr>
              <a:t>Týr</a:t>
            </a:r>
            <a:r>
              <a:rPr lang="cs-CZ" sz="2000" dirty="0">
                <a:latin typeface="Times New Roman" panose="02020603050405020304" pitchFamily="18" charset="0"/>
                <a:cs typeface="Times New Roman" panose="02020603050405020304" pitchFamily="18" charset="0"/>
              </a:rPr>
              <a:t> za vlády </a:t>
            </a:r>
            <a:r>
              <a:rPr lang="cs-CZ" sz="2000" dirty="0" err="1">
                <a:latin typeface="Times New Roman" panose="02020603050405020304" pitchFamily="18" charset="0"/>
                <a:cs typeface="Times New Roman" panose="02020603050405020304" pitchFamily="18" charset="0"/>
              </a:rPr>
              <a:t>Elulea</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Menander</a:t>
            </a:r>
            <a:r>
              <a:rPr lang="cs-CZ" sz="2000" dirty="0">
                <a:latin typeface="Times New Roman" panose="02020603050405020304" pitchFamily="18" charset="0"/>
                <a:cs typeface="Times New Roman" panose="02020603050405020304" pitchFamily="18" charset="0"/>
              </a:rPr>
              <a:t> to potvrzuje, když psal svou chronologii a překládal archivy z </a:t>
            </a:r>
            <a:r>
              <a:rPr lang="cs-CZ" sz="2000" dirty="0" err="1">
                <a:latin typeface="Times New Roman" panose="02020603050405020304" pitchFamily="18" charset="0"/>
                <a:cs typeface="Times New Roman" panose="02020603050405020304" pitchFamily="18" charset="0"/>
              </a:rPr>
              <a:t>Týru</a:t>
            </a:r>
            <a:r>
              <a:rPr lang="cs-CZ" sz="2000" dirty="0">
                <a:latin typeface="Times New Roman" panose="02020603050405020304" pitchFamily="18" charset="0"/>
                <a:cs typeface="Times New Roman" panose="02020603050405020304" pitchFamily="18" charset="0"/>
              </a:rPr>
              <a:t> do řeckého jazyka, a podává nám následující příběh. 284 </a:t>
            </a:r>
            <a:r>
              <a:rPr lang="cs-CZ" sz="2000" dirty="0" err="1">
                <a:latin typeface="Times New Roman" panose="02020603050405020304" pitchFamily="18" charset="0"/>
                <a:cs typeface="Times New Roman" panose="02020603050405020304" pitchFamily="18" charset="0"/>
              </a:rPr>
              <a:t>Eluleus</a:t>
            </a:r>
            <a:r>
              <a:rPr lang="cs-CZ" sz="2000" dirty="0">
                <a:latin typeface="Times New Roman" panose="02020603050405020304" pitchFamily="18" charset="0"/>
                <a:cs typeface="Times New Roman" panose="02020603050405020304" pitchFamily="18" charset="0"/>
              </a:rPr>
              <a:t>, příjmením </a:t>
            </a:r>
            <a:r>
              <a:rPr lang="cs-CZ" sz="2000" dirty="0" err="1">
                <a:latin typeface="Times New Roman" panose="02020603050405020304" pitchFamily="18" charset="0"/>
                <a:cs typeface="Times New Roman" panose="02020603050405020304" pitchFamily="18" charset="0"/>
              </a:rPr>
              <a:t>Puas</a:t>
            </a:r>
            <a:r>
              <a:rPr lang="cs-CZ" sz="2000" dirty="0">
                <a:latin typeface="Times New Roman" panose="02020603050405020304" pitchFamily="18" charset="0"/>
                <a:cs typeface="Times New Roman" panose="02020603050405020304" pitchFamily="18" charset="0"/>
              </a:rPr>
              <a:t>, vládl třicet šest let. Když se </a:t>
            </a:r>
            <a:r>
              <a:rPr lang="cs-CZ" sz="2000" dirty="0" err="1">
                <a:latin typeface="Times New Roman" panose="02020603050405020304" pitchFamily="18" charset="0"/>
                <a:cs typeface="Times New Roman" panose="02020603050405020304" pitchFamily="18" charset="0"/>
              </a:rPr>
              <a:t>Citteané</a:t>
            </a:r>
            <a:r>
              <a:rPr lang="cs-CZ" sz="2000" dirty="0">
                <a:latin typeface="Times New Roman" panose="02020603050405020304" pitchFamily="18" charset="0"/>
                <a:cs typeface="Times New Roman" panose="02020603050405020304" pitchFamily="18" charset="0"/>
              </a:rPr>
              <a:t> vzbouřili, odplul a znovu je podřídil. Asyrský král proti němu vyslal armádu a obsadil celou Fénicii, ale brzy se všemi uzavřel mír a vrátil se domů. 285 ale vzbouřily se </a:t>
            </a:r>
            <a:r>
              <a:rPr lang="cs-CZ" sz="2000" dirty="0" err="1">
                <a:latin typeface="Times New Roman" panose="02020603050405020304" pitchFamily="18" charset="0"/>
                <a:cs typeface="Times New Roman" panose="02020603050405020304" pitchFamily="18" charset="0"/>
              </a:rPr>
              <a:t>Sidon</a:t>
            </a:r>
            <a:r>
              <a:rPr lang="cs-CZ" sz="2000" dirty="0">
                <a:latin typeface="Times New Roman" panose="02020603050405020304" pitchFamily="18" charset="0"/>
                <a:cs typeface="Times New Roman" panose="02020603050405020304" pitchFamily="18" charset="0"/>
              </a:rPr>
              <a:t>, Arce a Starý </a:t>
            </a:r>
            <a:r>
              <a:rPr lang="cs-CZ" sz="2000" dirty="0" err="1">
                <a:latin typeface="Times New Roman" panose="02020603050405020304" pitchFamily="18" charset="0"/>
                <a:cs typeface="Times New Roman" panose="02020603050405020304" pitchFamily="18" charset="0"/>
              </a:rPr>
              <a:t>Týr</a:t>
            </a:r>
            <a:r>
              <a:rPr lang="cs-CZ" sz="2000" dirty="0">
                <a:latin typeface="Times New Roman" panose="02020603050405020304" pitchFamily="18" charset="0"/>
                <a:cs typeface="Times New Roman" panose="02020603050405020304" pitchFamily="18" charset="0"/>
              </a:rPr>
              <a:t> a bylo tam mnoho dalších měst, která se vzdala asyrskému králi. Když se </a:t>
            </a:r>
            <a:r>
              <a:rPr lang="cs-CZ" sz="2000" dirty="0" err="1">
                <a:latin typeface="Times New Roman" panose="02020603050405020304" pitchFamily="18" charset="0"/>
                <a:cs typeface="Times New Roman" panose="02020603050405020304" pitchFamily="18" charset="0"/>
              </a:rPr>
              <a:t>Týřané</a:t>
            </a:r>
            <a:r>
              <a:rPr lang="cs-CZ" sz="2000" dirty="0">
                <a:latin typeface="Times New Roman" panose="02020603050405020304" pitchFamily="18" charset="0"/>
                <a:cs typeface="Times New Roman" panose="02020603050405020304" pitchFamily="18" charset="0"/>
              </a:rPr>
              <a:t> nechtěli podrobit, král na ně znovu zaútočil a </a:t>
            </a:r>
            <a:r>
              <a:rPr lang="cs-CZ" sz="2000" b="1" dirty="0">
                <a:latin typeface="Times New Roman" panose="02020603050405020304" pitchFamily="18" charset="0"/>
                <a:cs typeface="Times New Roman" panose="02020603050405020304" pitchFamily="18" charset="0"/>
              </a:rPr>
              <a:t>Féničané mu poskytli šedesát lodí a osm set mužů</a:t>
            </a:r>
            <a:r>
              <a:rPr lang="cs-CZ" sz="2000" dirty="0">
                <a:latin typeface="Times New Roman" panose="02020603050405020304" pitchFamily="18" charset="0"/>
                <a:cs typeface="Times New Roman" panose="02020603050405020304" pitchFamily="18" charset="0"/>
              </a:rPr>
              <a:t>, aby je veslovali. 286 Když proti nim </a:t>
            </a:r>
            <a:r>
              <a:rPr lang="cs-CZ" sz="2000" dirty="0" err="1">
                <a:latin typeface="Times New Roman" panose="02020603050405020304" pitchFamily="18" charset="0"/>
                <a:cs typeface="Times New Roman" panose="02020603050405020304" pitchFamily="18" charset="0"/>
              </a:rPr>
              <a:t>Týřané</a:t>
            </a:r>
            <a:r>
              <a:rPr lang="cs-CZ" sz="2000" dirty="0">
                <a:latin typeface="Times New Roman" panose="02020603050405020304" pitchFamily="18" charset="0"/>
                <a:cs typeface="Times New Roman" panose="02020603050405020304" pitchFamily="18" charset="0"/>
              </a:rPr>
              <a:t> vypluli na </a:t>
            </a:r>
            <a:r>
              <a:rPr lang="cs-CZ" sz="2000" b="1" dirty="0">
                <a:latin typeface="Times New Roman" panose="02020603050405020304" pitchFamily="18" charset="0"/>
                <a:cs typeface="Times New Roman" panose="02020603050405020304" pitchFamily="18" charset="0"/>
              </a:rPr>
              <a:t>dvanácti lodích </a:t>
            </a:r>
            <a:r>
              <a:rPr lang="cs-CZ" sz="2000" dirty="0">
                <a:latin typeface="Times New Roman" panose="02020603050405020304" pitchFamily="18" charset="0"/>
                <a:cs typeface="Times New Roman" panose="02020603050405020304" pitchFamily="18" charset="0"/>
              </a:rPr>
              <a:t>a </a:t>
            </a:r>
            <a:r>
              <a:rPr lang="cs-CZ" sz="2000" b="1" dirty="0">
                <a:latin typeface="Times New Roman" panose="02020603050405020304" pitchFamily="18" charset="0"/>
                <a:cs typeface="Times New Roman" panose="02020603050405020304" pitchFamily="18" charset="0"/>
              </a:rPr>
              <a:t>nepřátelé byli rozprášeni</a:t>
            </a:r>
            <a:r>
              <a:rPr lang="cs-CZ" sz="2000" dirty="0">
                <a:latin typeface="Times New Roman" panose="02020603050405020304" pitchFamily="18" charset="0"/>
                <a:cs typeface="Times New Roman" panose="02020603050405020304" pitchFamily="18" charset="0"/>
              </a:rPr>
              <a:t>, zajali pět set mužů a hodnota všeho v </a:t>
            </a:r>
            <a:r>
              <a:rPr lang="cs-CZ" sz="2000" dirty="0" err="1">
                <a:latin typeface="Times New Roman" panose="02020603050405020304" pitchFamily="18" charset="0"/>
                <a:cs typeface="Times New Roman" panose="02020603050405020304" pitchFamily="18" charset="0"/>
              </a:rPr>
              <a:t>Týru</a:t>
            </a:r>
            <a:r>
              <a:rPr lang="cs-CZ" sz="2000" dirty="0">
                <a:latin typeface="Times New Roman" panose="02020603050405020304" pitchFamily="18" charset="0"/>
                <a:cs typeface="Times New Roman" panose="02020603050405020304" pitchFamily="18" charset="0"/>
              </a:rPr>
              <a:t> stoupla. 287 Ale asyrský král se vrátil a postavil stráže na jejich řeky a akvadukty, aby zabránil </a:t>
            </a:r>
            <a:r>
              <a:rPr lang="cs-CZ" sz="2000" dirty="0" err="1">
                <a:latin typeface="Times New Roman" panose="02020603050405020304" pitchFamily="18" charset="0"/>
                <a:cs typeface="Times New Roman" panose="02020603050405020304" pitchFamily="18" charset="0"/>
              </a:rPr>
              <a:t>Týřanům</a:t>
            </a:r>
            <a:r>
              <a:rPr lang="cs-CZ" sz="2000" dirty="0">
                <a:latin typeface="Times New Roman" panose="02020603050405020304" pitchFamily="18" charset="0"/>
                <a:cs typeface="Times New Roman" panose="02020603050405020304" pitchFamily="18" charset="0"/>
              </a:rPr>
              <a:t> čerpat vodu. To pokračovalo pět let a </a:t>
            </a:r>
            <a:r>
              <a:rPr lang="cs-CZ" sz="2000" dirty="0" err="1">
                <a:latin typeface="Times New Roman" panose="02020603050405020304" pitchFamily="18" charset="0"/>
                <a:cs typeface="Times New Roman" panose="02020603050405020304" pitchFamily="18" charset="0"/>
              </a:rPr>
              <a:t>Týřané</a:t>
            </a:r>
            <a:r>
              <a:rPr lang="cs-CZ" sz="2000" dirty="0">
                <a:latin typeface="Times New Roman" panose="02020603050405020304" pitchFamily="18" charset="0"/>
                <a:cs typeface="Times New Roman" panose="02020603050405020304" pitchFamily="18" charset="0"/>
              </a:rPr>
              <a:t> stále snášeli obležení a pili vodu, kterou získali ze studní, které vykopali. To je to, co je napsáno v tyrských archivech o </a:t>
            </a:r>
            <a:r>
              <a:rPr lang="cs-CZ" sz="2000" dirty="0" err="1">
                <a:latin typeface="Times New Roman" panose="02020603050405020304" pitchFamily="18" charset="0"/>
                <a:cs typeface="Times New Roman" panose="02020603050405020304" pitchFamily="18" charset="0"/>
              </a:rPr>
              <a:t>Shalmanaserovi</a:t>
            </a:r>
            <a:r>
              <a:rPr lang="cs-CZ" sz="2000" dirty="0">
                <a:latin typeface="Times New Roman" panose="02020603050405020304" pitchFamily="18" charset="0"/>
                <a:cs typeface="Times New Roman" panose="02020603050405020304" pitchFamily="18" charset="0"/>
              </a:rPr>
              <a:t>, králi </a:t>
            </a:r>
            <a:r>
              <a:rPr lang="cs-CZ" sz="2000" dirty="0" err="1">
                <a:latin typeface="Times New Roman" panose="02020603050405020304" pitchFamily="18" charset="0"/>
                <a:cs typeface="Times New Roman" panose="02020603050405020304" pitchFamily="18" charset="0"/>
              </a:rPr>
              <a:t>Assyrie</a:t>
            </a:r>
            <a:r>
              <a:rPr lang="cs-CZ" sz="2000" dirty="0">
                <a:latin typeface="Times New Roman" panose="02020603050405020304" pitchFamily="18" charset="0"/>
                <a:cs typeface="Times New Roman" panose="02020603050405020304" pitchFamily="18" charset="0"/>
              </a:rPr>
              <a:t>. 			Joseph. </a:t>
            </a:r>
            <a:r>
              <a:rPr lang="cs-CZ" sz="2000" i="1" dirty="0">
                <a:latin typeface="Times New Roman" panose="02020603050405020304" pitchFamily="18" charset="0"/>
                <a:cs typeface="Times New Roman" panose="02020603050405020304" pitchFamily="18" charset="0"/>
              </a:rPr>
              <a:t>AJ</a:t>
            </a:r>
            <a:r>
              <a:rPr lang="cs-CZ" sz="2000" dirty="0">
                <a:latin typeface="Times New Roman" panose="02020603050405020304" pitchFamily="18" charset="0"/>
                <a:cs typeface="Times New Roman" panose="02020603050405020304" pitchFamily="18" charset="0"/>
              </a:rPr>
              <a:t>. 9.283-287</a:t>
            </a:r>
          </a:p>
        </p:txBody>
      </p:sp>
    </p:spTree>
    <p:extLst>
      <p:ext uri="{BB962C8B-B14F-4D97-AF65-F5344CB8AC3E}">
        <p14:creationId xmlns:p14="http://schemas.microsoft.com/office/powerpoint/2010/main" val="30109491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4005FD-40B2-F4B6-3F5B-6DCD54076F4A}"/>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Tažení </a:t>
            </a:r>
            <a:r>
              <a:rPr lang="cs-CZ" dirty="0" err="1">
                <a:latin typeface="Times New Roman" panose="02020603050405020304" pitchFamily="18" charset="0"/>
                <a:cs typeface="Times New Roman" panose="02020603050405020304" pitchFamily="18" charset="0"/>
              </a:rPr>
              <a:t>Sinacheriba</a:t>
            </a:r>
            <a:r>
              <a:rPr lang="cs-CZ" dirty="0">
                <a:latin typeface="Times New Roman" panose="02020603050405020304" pitchFamily="18" charset="0"/>
                <a:cs typeface="Times New Roman" panose="02020603050405020304" pitchFamily="18" charset="0"/>
              </a:rPr>
              <a:t> 701 př. n. l. </a:t>
            </a:r>
          </a:p>
        </p:txBody>
      </p:sp>
      <p:sp>
        <p:nvSpPr>
          <p:cNvPr id="3" name="Zástupný obsah 2">
            <a:extLst>
              <a:ext uri="{FF2B5EF4-FFF2-40B4-BE49-F238E27FC236}">
                <a16:creationId xmlns:a16="http://schemas.microsoft.com/office/drawing/2014/main" id="{103369EB-2519-E7CD-3A34-0A4658F23650}"/>
              </a:ext>
            </a:extLst>
          </p:cNvPr>
          <p:cNvSpPr>
            <a:spLocks noGrp="1"/>
          </p:cNvSpPr>
          <p:nvPr>
            <p:ph sz="half" idx="1"/>
          </p:nvPr>
        </p:nvSpPr>
        <p:spPr/>
        <p:txBody>
          <a:bodyPr/>
          <a:lstStyle/>
          <a:p>
            <a:r>
              <a:rPr lang="cs-CZ" dirty="0">
                <a:latin typeface="Times New Roman" panose="02020603050405020304" pitchFamily="18" charset="0"/>
                <a:cs typeface="Times New Roman" panose="02020603050405020304" pitchFamily="18" charset="0"/>
              </a:rPr>
              <a:t>Při svém tažení </a:t>
            </a:r>
            <a:r>
              <a:rPr lang="cs-CZ" dirty="0" err="1">
                <a:latin typeface="Times New Roman" panose="02020603050405020304" pitchFamily="18" charset="0"/>
                <a:cs typeface="Times New Roman" panose="02020603050405020304" pitchFamily="18" charset="0"/>
              </a:rPr>
              <a:t>Sinacherib</a:t>
            </a:r>
            <a:r>
              <a:rPr lang="cs-CZ" dirty="0">
                <a:latin typeface="Times New Roman" panose="02020603050405020304" pitchFamily="18" charset="0"/>
                <a:cs typeface="Times New Roman" panose="02020603050405020304" pitchFamily="18" charset="0"/>
              </a:rPr>
              <a:t> nejprve dobyl fénická města</a:t>
            </a:r>
          </a:p>
          <a:p>
            <a:r>
              <a:rPr lang="cs-CZ" dirty="0">
                <a:latin typeface="Times New Roman" panose="02020603050405020304" pitchFamily="18" charset="0"/>
                <a:cs typeface="Times New Roman" panose="02020603050405020304" pitchFamily="18" charset="0"/>
              </a:rPr>
              <a:t>Již zmíněný </a:t>
            </a:r>
            <a:r>
              <a:rPr lang="cs-CZ" dirty="0" err="1">
                <a:latin typeface="Times New Roman" panose="02020603050405020304" pitchFamily="18" charset="0"/>
                <a:cs typeface="Times New Roman" panose="02020603050405020304" pitchFamily="18" charset="0"/>
              </a:rPr>
              <a:t>týrský</a:t>
            </a:r>
            <a:r>
              <a:rPr lang="cs-CZ" dirty="0">
                <a:latin typeface="Times New Roman" panose="02020603050405020304" pitchFamily="18" charset="0"/>
                <a:cs typeface="Times New Roman" panose="02020603050405020304" pitchFamily="18" charset="0"/>
              </a:rPr>
              <a:t> král </a:t>
            </a:r>
            <a:r>
              <a:rPr lang="cs-CZ" dirty="0" err="1">
                <a:latin typeface="Times New Roman" panose="02020603050405020304" pitchFamily="18" charset="0"/>
                <a:cs typeface="Times New Roman" panose="02020603050405020304" pitchFamily="18" charset="0"/>
              </a:rPr>
              <a:t>Eluleus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Luli</a:t>
            </a:r>
            <a:r>
              <a:rPr lang="cs-CZ" dirty="0">
                <a:latin typeface="Times New Roman" panose="02020603050405020304" pitchFamily="18" charset="0"/>
                <a:cs typeface="Times New Roman" panose="02020603050405020304" pitchFamily="18" charset="0"/>
              </a:rPr>
              <a:t>) raději uprchl – reliéf z chrámu v Ninive </a:t>
            </a:r>
          </a:p>
        </p:txBody>
      </p:sp>
      <p:pic>
        <p:nvPicPr>
          <p:cNvPr id="10" name="Zástupný obsah 9" descr="Obsah obrázku text, skica, kresba, kniha&#10;&#10;Popis byl vytvořen automaticky">
            <a:extLst>
              <a:ext uri="{FF2B5EF4-FFF2-40B4-BE49-F238E27FC236}">
                <a16:creationId xmlns:a16="http://schemas.microsoft.com/office/drawing/2014/main" id="{1005BECA-F184-7A5E-3E77-732DC5ED319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1447817"/>
            <a:ext cx="5995641" cy="4729146"/>
          </a:xfrm>
        </p:spPr>
      </p:pic>
    </p:spTree>
    <p:extLst>
      <p:ext uri="{BB962C8B-B14F-4D97-AF65-F5344CB8AC3E}">
        <p14:creationId xmlns:p14="http://schemas.microsoft.com/office/powerpoint/2010/main" val="7186671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A9962-A653-1195-26F2-0421580CAA48}"/>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Birémy</a:t>
            </a:r>
          </a:p>
        </p:txBody>
      </p:sp>
      <p:sp>
        <p:nvSpPr>
          <p:cNvPr id="3" name="Zástupný obsah 2">
            <a:extLst>
              <a:ext uri="{FF2B5EF4-FFF2-40B4-BE49-F238E27FC236}">
                <a16:creationId xmlns:a16="http://schemas.microsoft.com/office/drawing/2014/main" id="{A1CAC318-D5EE-CF2B-D9C2-7590D047D89A}"/>
              </a:ext>
            </a:extLst>
          </p:cNvPr>
          <p:cNvSpPr>
            <a:spLocks noGrp="1"/>
          </p:cNvSpPr>
          <p:nvPr>
            <p:ph sz="half" idx="1"/>
          </p:nvPr>
        </p:nvSpPr>
        <p:spPr/>
        <p:txBody>
          <a:bodyPr>
            <a:normAutofit/>
          </a:bodyPr>
          <a:lstStyle/>
          <a:p>
            <a:r>
              <a:rPr lang="cs-CZ" dirty="0">
                <a:latin typeface="Times New Roman" panose="02020603050405020304" pitchFamily="18" charset="0"/>
                <a:cs typeface="Times New Roman" panose="02020603050405020304" pitchFamily="18" charset="0"/>
              </a:rPr>
              <a:t>na reliéfu jsou vidět 2 typy válečných lodí – s beranem a bez</a:t>
            </a:r>
          </a:p>
          <a:p>
            <a:r>
              <a:rPr lang="cs-CZ" dirty="0">
                <a:latin typeface="Times New Roman" panose="02020603050405020304" pitchFamily="18" charset="0"/>
                <a:cs typeface="Times New Roman" panose="02020603050405020304" pitchFamily="18" charset="0"/>
              </a:rPr>
              <a:t>lze tedy usuzovat, že beran byl odnímatelný</a:t>
            </a:r>
          </a:p>
          <a:p>
            <a:r>
              <a:rPr lang="cs-CZ" dirty="0">
                <a:latin typeface="Times New Roman" panose="02020603050405020304" pitchFamily="18" charset="0"/>
                <a:cs typeface="Times New Roman" panose="02020603050405020304" pitchFamily="18" charset="0"/>
              </a:rPr>
              <a:t>sloužil k nárazu do nepřátelské lodi</a:t>
            </a:r>
          </a:p>
          <a:p>
            <a:r>
              <a:rPr lang="cs-CZ" dirty="0">
                <a:latin typeface="Times New Roman" panose="02020603050405020304" pitchFamily="18" charset="0"/>
                <a:cs typeface="Times New Roman" panose="02020603050405020304" pitchFamily="18" charset="0"/>
              </a:rPr>
              <a:t>2 řady vesel na každé straně</a:t>
            </a:r>
          </a:p>
          <a:p>
            <a:pPr marL="0" indent="0">
              <a:buNone/>
            </a:pPr>
            <a:endParaRPr lang="cs-CZ" dirty="0">
              <a:latin typeface="Times New Roman" panose="02020603050405020304" pitchFamily="18" charset="0"/>
              <a:cs typeface="Times New Roman" panose="02020603050405020304" pitchFamily="18" charset="0"/>
            </a:endParaRPr>
          </a:p>
        </p:txBody>
      </p:sp>
      <p:pic>
        <p:nvPicPr>
          <p:cNvPr id="5" name="Zástupný obsah 4">
            <a:extLst>
              <a:ext uri="{FF2B5EF4-FFF2-40B4-BE49-F238E27FC236}">
                <a16:creationId xmlns:a16="http://schemas.microsoft.com/office/drawing/2014/main" id="{5AD9BC2F-FD62-83BB-8523-79E5C135704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74260" y="605563"/>
            <a:ext cx="5181600" cy="1849241"/>
          </a:xfrm>
          <a:prstGeom prst="rect">
            <a:avLst/>
          </a:prstGeom>
        </p:spPr>
      </p:pic>
      <p:pic>
        <p:nvPicPr>
          <p:cNvPr id="6" name="Zástupný obsah 4">
            <a:extLst>
              <a:ext uri="{FF2B5EF4-FFF2-40B4-BE49-F238E27FC236}">
                <a16:creationId xmlns:a16="http://schemas.microsoft.com/office/drawing/2014/main" id="{EF8D5A44-5DC9-45A3-9030-53979326A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164" y="2454804"/>
            <a:ext cx="2918016" cy="4351338"/>
          </a:xfrm>
          <a:prstGeom prst="rect">
            <a:avLst/>
          </a:prstGeom>
        </p:spPr>
      </p:pic>
    </p:spTree>
    <p:extLst>
      <p:ext uri="{BB962C8B-B14F-4D97-AF65-F5344CB8AC3E}">
        <p14:creationId xmlns:p14="http://schemas.microsoft.com/office/powerpoint/2010/main" val="24463064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0ED675-6CDE-8A8B-2824-0324B06BA2FC}"/>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463FC6A9-61A7-BEA5-9C53-B9DDD331CF03}"/>
              </a:ext>
            </a:extLst>
          </p:cNvPr>
          <p:cNvSpPr>
            <a:spLocks noGrp="1"/>
          </p:cNvSpPr>
          <p:nvPr>
            <p:ph type="subTitle" idx="1"/>
          </p:nvPr>
        </p:nvSpPr>
        <p:spPr/>
        <p:txBody>
          <a:bodyPr/>
          <a:lstStyle/>
          <a:p>
            <a:endParaRPr lang="cs-CZ"/>
          </a:p>
        </p:txBody>
      </p:sp>
      <p:pic>
        <p:nvPicPr>
          <p:cNvPr id="5" name="Obrázek 4">
            <a:extLst>
              <a:ext uri="{FF2B5EF4-FFF2-40B4-BE49-F238E27FC236}">
                <a16:creationId xmlns:a16="http://schemas.microsoft.com/office/drawing/2014/main" id="{257B6DBC-B2B0-9B98-3088-8BB65081B4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 y="114300"/>
            <a:ext cx="11003280" cy="6629400"/>
          </a:xfrm>
          <a:prstGeom prst="rect">
            <a:avLst/>
          </a:prstGeom>
        </p:spPr>
      </p:pic>
    </p:spTree>
    <p:extLst>
      <p:ext uri="{BB962C8B-B14F-4D97-AF65-F5344CB8AC3E}">
        <p14:creationId xmlns:p14="http://schemas.microsoft.com/office/powerpoint/2010/main" val="7934757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02E57E-B53F-AF8D-C5C6-1146282B8FCE}"/>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6EB7989A-D597-2C15-A8E0-F28A47BBA9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840" y="2426669"/>
            <a:ext cx="6271260" cy="2118360"/>
          </a:xfrm>
        </p:spPr>
      </p:pic>
      <p:pic>
        <p:nvPicPr>
          <p:cNvPr id="3" name="Zástupný obsah 4">
            <a:extLst>
              <a:ext uri="{FF2B5EF4-FFF2-40B4-BE49-F238E27FC236}">
                <a16:creationId xmlns:a16="http://schemas.microsoft.com/office/drawing/2014/main" id="{5C696860-1F55-F13C-ED0C-459362A16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6537" y="2386361"/>
            <a:ext cx="4936623" cy="3915496"/>
          </a:xfrm>
          <a:prstGeom prst="rect">
            <a:avLst/>
          </a:prstGeom>
        </p:spPr>
      </p:pic>
    </p:spTree>
    <p:extLst>
      <p:ext uri="{BB962C8B-B14F-4D97-AF65-F5344CB8AC3E}">
        <p14:creationId xmlns:p14="http://schemas.microsoft.com/office/powerpoint/2010/main" val="5306323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F0FC62-937E-47CA-CF07-C604E4C2C1B2}"/>
              </a:ext>
            </a:extLst>
          </p:cNvPr>
          <p:cNvSpPr>
            <a:spLocks noGrp="1"/>
          </p:cNvSpPr>
          <p:nvPr>
            <p:ph type="title"/>
          </p:nvPr>
        </p:nvSpPr>
        <p:spPr/>
        <p:txBody>
          <a:bodyPr/>
          <a:lstStyle/>
          <a:p>
            <a:endParaRPr lang="cs-CZ" dirty="0"/>
          </a:p>
        </p:txBody>
      </p:sp>
      <p:pic>
        <p:nvPicPr>
          <p:cNvPr id="5" name="Zástupný obsah 4">
            <a:extLst>
              <a:ext uri="{FF2B5EF4-FFF2-40B4-BE49-F238E27FC236}">
                <a16:creationId xmlns:a16="http://schemas.microsoft.com/office/drawing/2014/main" id="{2111BC83-911D-7D0D-0875-8EB160291B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9826" y="1397786"/>
            <a:ext cx="7265785" cy="4351338"/>
          </a:xfrm>
        </p:spPr>
      </p:pic>
    </p:spTree>
    <p:extLst>
      <p:ext uri="{BB962C8B-B14F-4D97-AF65-F5344CB8AC3E}">
        <p14:creationId xmlns:p14="http://schemas.microsoft.com/office/powerpoint/2010/main" val="20316082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FBD465C4-D32E-6A3C-9C21-2D5993C1E2D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95070" y="3429000"/>
            <a:ext cx="7396930" cy="2622781"/>
          </a:xfrm>
        </p:spPr>
      </p:pic>
      <p:sp>
        <p:nvSpPr>
          <p:cNvPr id="2" name="Nadpis 1">
            <a:extLst>
              <a:ext uri="{FF2B5EF4-FFF2-40B4-BE49-F238E27FC236}">
                <a16:creationId xmlns:a16="http://schemas.microsoft.com/office/drawing/2014/main" id="{17320986-B5DE-9FA6-8968-04D0B7DD7EFE}"/>
              </a:ext>
            </a:extLst>
          </p:cNvPr>
          <p:cNvSpPr>
            <a:spLocks noGrp="1"/>
          </p:cNvSpPr>
          <p:nvPr>
            <p:ph type="title"/>
          </p:nvPr>
        </p:nvSpPr>
        <p:spPr/>
        <p:txBody>
          <a:bodyPr/>
          <a:lstStyle/>
          <a:p>
            <a:r>
              <a:rPr lang="cs-CZ" b="1" dirty="0">
                <a:latin typeface="Times New Roman" panose="02020603050405020304" pitchFamily="18" charset="0"/>
                <a:cs typeface="Times New Roman" panose="02020603050405020304" pitchFamily="18" charset="0"/>
              </a:rPr>
              <a:t>Trirémy</a:t>
            </a:r>
          </a:p>
        </p:txBody>
      </p:sp>
      <p:sp>
        <p:nvSpPr>
          <p:cNvPr id="3" name="Zástupný obsah 2">
            <a:extLst>
              <a:ext uri="{FF2B5EF4-FFF2-40B4-BE49-F238E27FC236}">
                <a16:creationId xmlns:a16="http://schemas.microsoft.com/office/drawing/2014/main" id="{8E07DC48-2BF8-BF5C-8455-16CEBB18D15B}"/>
              </a:ext>
            </a:extLst>
          </p:cNvPr>
          <p:cNvSpPr>
            <a:spLocks noGrp="1"/>
          </p:cNvSpPr>
          <p:nvPr>
            <p:ph sz="half" idx="1"/>
          </p:nvPr>
        </p:nvSpPr>
        <p:spPr>
          <a:xfrm>
            <a:off x="436756" y="1481679"/>
            <a:ext cx="5181600" cy="4351338"/>
          </a:xfrm>
        </p:spPr>
        <p:txBody>
          <a:bodyPr>
            <a:normAutofit fontScale="92500"/>
          </a:bodyPr>
          <a:lstStyle/>
          <a:p>
            <a:r>
              <a:rPr lang="cs-CZ" dirty="0">
                <a:latin typeface="Times New Roman" panose="02020603050405020304" pitchFamily="18" charset="0"/>
                <a:cs typeface="Times New Roman" panose="02020603050405020304" pitchFamily="18" charset="0"/>
              </a:rPr>
              <a:t>u Féničanů se objevují cca okolo roku 670 př. n. l.</a:t>
            </a:r>
          </a:p>
          <a:p>
            <a:r>
              <a:rPr lang="cs-CZ" dirty="0">
                <a:latin typeface="Times New Roman" panose="02020603050405020304" pitchFamily="18" charset="0"/>
                <a:cs typeface="Times New Roman" panose="02020603050405020304" pitchFamily="18" charset="0"/>
              </a:rPr>
              <a:t>kvůli zvyšujícím se požadavkům na rychlost byla přidána 3 řada vesel</a:t>
            </a:r>
          </a:p>
          <a:p>
            <a:r>
              <a:rPr lang="cs-CZ" dirty="0">
                <a:latin typeface="Times New Roman" panose="02020603050405020304" pitchFamily="18" charset="0"/>
                <a:cs typeface="Times New Roman" panose="02020603050405020304" pitchFamily="18" charset="0"/>
              </a:rPr>
              <a:t>tím se zvětšil i prostor pro manévrování – důležitost zručnosti a koordinace veslařů</a:t>
            </a:r>
          </a:p>
          <a:p>
            <a:r>
              <a:rPr lang="cs-CZ" dirty="0">
                <a:latin typeface="Times New Roman" panose="02020603050405020304" pitchFamily="18" charset="0"/>
                <a:cs typeface="Times New Roman" panose="02020603050405020304" pitchFamily="18" charset="0"/>
              </a:rPr>
              <a:t>150-170 veslařů</a:t>
            </a:r>
          </a:p>
          <a:p>
            <a:r>
              <a:rPr lang="cs-CZ" dirty="0">
                <a:latin typeface="Times New Roman" panose="02020603050405020304" pitchFamily="18" charset="0"/>
                <a:cs typeface="Times New Roman" panose="02020603050405020304" pitchFamily="18" charset="0"/>
              </a:rPr>
              <a:t>taktika spočívala v nárazu do protivníkovi lodě z boku</a:t>
            </a:r>
          </a:p>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21310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826389-FE28-8D4A-958E-162BB5EFE459}"/>
              </a:ext>
            </a:extLst>
          </p:cNvPr>
          <p:cNvSpPr>
            <a:spLocks noGrp="1"/>
          </p:cNvSpPr>
          <p:nvPr>
            <p:ph type="title"/>
          </p:nvPr>
        </p:nvSpPr>
        <p:spPr/>
        <p:txBody>
          <a:bodyPr/>
          <a:lstStyle/>
          <a:p>
            <a:endParaRPr lang="cs-CZ" dirty="0"/>
          </a:p>
        </p:txBody>
      </p:sp>
      <p:pic>
        <p:nvPicPr>
          <p:cNvPr id="7" name="Zástupný obsah 4">
            <a:extLst>
              <a:ext uri="{FF2B5EF4-FFF2-40B4-BE49-F238E27FC236}">
                <a16:creationId xmlns:a16="http://schemas.microsoft.com/office/drawing/2014/main" id="{41E41193-9EFD-9C42-FBE3-3A7D94628BD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77577" y="4282767"/>
            <a:ext cx="4791744" cy="2210108"/>
          </a:xfrm>
        </p:spPr>
      </p:pic>
      <p:pic>
        <p:nvPicPr>
          <p:cNvPr id="8" name="Obrázek 7">
            <a:extLst>
              <a:ext uri="{FF2B5EF4-FFF2-40B4-BE49-F238E27FC236}">
                <a16:creationId xmlns:a16="http://schemas.microsoft.com/office/drawing/2014/main" id="{1A1F38D1-B99D-C085-63B3-4CE48EFE0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247" y="181235"/>
            <a:ext cx="7182852" cy="3820058"/>
          </a:xfrm>
          <a:prstGeom prst="rect">
            <a:avLst/>
          </a:prstGeom>
        </p:spPr>
      </p:pic>
      <p:pic>
        <p:nvPicPr>
          <p:cNvPr id="6" name="Zástupný obsah 5" descr="Obsah obrázku loď, černobílá&#10;&#10;Popis byl vytvořen automaticky">
            <a:extLst>
              <a:ext uri="{FF2B5EF4-FFF2-40B4-BE49-F238E27FC236}">
                <a16:creationId xmlns:a16="http://schemas.microsoft.com/office/drawing/2014/main" id="{7E50FAF9-BFE5-6053-CC33-0861F302DBFE}"/>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70067" y="1874579"/>
            <a:ext cx="5511957" cy="4274712"/>
          </a:xfrm>
        </p:spPr>
      </p:pic>
    </p:spTree>
    <p:extLst>
      <p:ext uri="{BB962C8B-B14F-4D97-AF65-F5344CB8AC3E}">
        <p14:creationId xmlns:p14="http://schemas.microsoft.com/office/powerpoint/2010/main" val="29897324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4DAF37-956D-2329-186C-AD99F3B7AD51}"/>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Féničané jako součást perského námořnictva</a:t>
            </a:r>
          </a:p>
        </p:txBody>
      </p:sp>
      <p:sp>
        <p:nvSpPr>
          <p:cNvPr id="3" name="Zástupný obsah 2">
            <a:extLst>
              <a:ext uri="{FF2B5EF4-FFF2-40B4-BE49-F238E27FC236}">
                <a16:creationId xmlns:a16="http://schemas.microsoft.com/office/drawing/2014/main" id="{CAB421EB-864D-3A8F-64C6-069D0A656D97}"/>
              </a:ext>
            </a:extLst>
          </p:cNvPr>
          <p:cNvSpPr>
            <a:spLocks noGrp="1"/>
          </p:cNvSpPr>
          <p:nvPr>
            <p:ph idx="1"/>
          </p:nvPr>
        </p:nvSpPr>
        <p:spPr/>
        <p:txBody>
          <a:bodyPr/>
          <a:lstStyle/>
          <a:p>
            <a:pPr marL="0" indent="0">
              <a:buNone/>
            </a:pPr>
            <a:r>
              <a:rPr lang="cs-CZ" sz="1800" b="1" dirty="0">
                <a:effectLst/>
                <a:latin typeface="Times New Roman" panose="02020603050405020304" pitchFamily="18" charset="0"/>
                <a:ea typeface="Calibri" panose="020F0502020204030204" pitchFamily="34" charset="0"/>
              </a:rPr>
              <a:t>Výprava </a:t>
            </a:r>
            <a:r>
              <a:rPr lang="cs-CZ" sz="1800" b="1" dirty="0" err="1">
                <a:effectLst/>
                <a:latin typeface="Times New Roman" panose="02020603050405020304" pitchFamily="18" charset="0"/>
                <a:ea typeface="Calibri" panose="020F0502020204030204" pitchFamily="34" charset="0"/>
              </a:rPr>
              <a:t>Kambýsa</a:t>
            </a:r>
            <a:r>
              <a:rPr lang="cs-CZ" sz="1800" b="1" dirty="0">
                <a:effectLst/>
                <a:latin typeface="Times New Roman" panose="02020603050405020304" pitchFamily="18" charset="0"/>
                <a:ea typeface="Calibri" panose="020F0502020204030204" pitchFamily="34" charset="0"/>
              </a:rPr>
              <a:t> II. (530-522) proti Egyptu a jeho následné plány táhnout proti Kartágu (založené osadníky z </a:t>
            </a:r>
            <a:r>
              <a:rPr lang="cs-CZ" sz="1800" b="1" dirty="0" err="1">
                <a:effectLst/>
                <a:latin typeface="Times New Roman" panose="02020603050405020304" pitchFamily="18" charset="0"/>
                <a:ea typeface="Calibri" panose="020F0502020204030204" pitchFamily="34" charset="0"/>
              </a:rPr>
              <a:t>Tyru</a:t>
            </a:r>
            <a:r>
              <a:rPr lang="cs-CZ" sz="1800" b="1" dirty="0">
                <a:effectLst/>
                <a:latin typeface="Times New Roman" panose="02020603050405020304" pitchFamily="18" charset="0"/>
                <a:ea typeface="Calibri" panose="020F0502020204030204" pitchFamily="34" charset="0"/>
              </a:rPr>
              <a:t>)</a:t>
            </a:r>
          </a:p>
          <a:p>
            <a:pPr algn="just">
              <a:lnSpc>
                <a:spcPct val="150000"/>
              </a:lnSpc>
            </a:pPr>
            <a:r>
              <a:rPr lang="cs-CZ" sz="1800" i="1" dirty="0">
                <a:effectLst/>
                <a:latin typeface="Times New Roman" panose="02020603050405020304" pitchFamily="18" charset="0"/>
                <a:ea typeface="Calibri" panose="020F0502020204030204" pitchFamily="34" charset="0"/>
              </a:rPr>
              <a:t>Her. </a:t>
            </a:r>
            <a:r>
              <a:rPr lang="cs-CZ" sz="1800" dirty="0">
                <a:effectLst/>
                <a:latin typeface="Times New Roman" panose="02020603050405020304" pitchFamily="18" charset="0"/>
                <a:ea typeface="Calibri" panose="020F0502020204030204" pitchFamily="34" charset="0"/>
              </a:rPr>
              <a:t>3.19. </a:t>
            </a:r>
            <a:r>
              <a:rPr lang="cs-CZ" sz="1800" i="1" dirty="0">
                <a:effectLst/>
                <a:latin typeface="Times New Roman" panose="02020603050405020304" pitchFamily="18" charset="0"/>
                <a:ea typeface="Calibri" panose="020F0502020204030204" pitchFamily="34" charset="0"/>
              </a:rPr>
              <a:t>„Mezitím co pro ně poslové šli, vdal rozkaz, aby se válečné loďstvo vypravilo proti </a:t>
            </a:r>
            <a:r>
              <a:rPr lang="cs-CZ" sz="1800" i="1" dirty="0" err="1">
                <a:effectLst/>
                <a:latin typeface="Times New Roman" panose="02020603050405020304" pitchFamily="18" charset="0"/>
                <a:ea typeface="Calibri" panose="020F0502020204030204" pitchFamily="34" charset="0"/>
              </a:rPr>
              <a:t>Kartagině</a:t>
            </a:r>
            <a:r>
              <a:rPr lang="cs-CZ" sz="1800" i="1" dirty="0">
                <a:effectLst/>
                <a:latin typeface="Times New Roman" panose="02020603050405020304" pitchFamily="18" charset="0"/>
                <a:ea typeface="Calibri" panose="020F0502020204030204" pitchFamily="34" charset="0"/>
              </a:rPr>
              <a:t>. </a:t>
            </a:r>
            <a:r>
              <a:rPr lang="cs-CZ" sz="1800" i="1" dirty="0" err="1">
                <a:effectLst/>
                <a:latin typeface="Times New Roman" panose="02020603050405020304" pitchFamily="18" charset="0"/>
                <a:ea typeface="Calibri" panose="020F0502020204030204" pitchFamily="34" charset="0"/>
              </a:rPr>
              <a:t>Foiničané</a:t>
            </a:r>
            <a:r>
              <a:rPr lang="cs-CZ" sz="1800" i="1" dirty="0">
                <a:effectLst/>
                <a:latin typeface="Times New Roman" panose="02020603050405020304" pitchFamily="18" charset="0"/>
                <a:ea typeface="Calibri" panose="020F0502020204030204" pitchFamily="34" charset="0"/>
              </a:rPr>
              <a:t> však to odmítli učinit, prý jsou vázáni velkými přísahami a bylo by od nich bezbožné, kdyby se válečně vypravili proti svým synům. Když </a:t>
            </a:r>
            <a:r>
              <a:rPr lang="cs-CZ" sz="1800" i="1" dirty="0" err="1">
                <a:effectLst/>
                <a:latin typeface="Times New Roman" panose="02020603050405020304" pitchFamily="18" charset="0"/>
                <a:ea typeface="Calibri" panose="020F0502020204030204" pitchFamily="34" charset="0"/>
              </a:rPr>
              <a:t>Foiničané</a:t>
            </a:r>
            <a:r>
              <a:rPr lang="cs-CZ" sz="1800" i="1" dirty="0">
                <a:effectLst/>
                <a:latin typeface="Times New Roman" panose="02020603050405020304" pitchFamily="18" charset="0"/>
                <a:ea typeface="Calibri" panose="020F0502020204030204" pitchFamily="34" charset="0"/>
              </a:rPr>
              <a:t> nechtěli, nebyl ostatek vojska dostatečně silný. Tak unikli </a:t>
            </a:r>
            <a:r>
              <a:rPr lang="cs-CZ" sz="1800" i="1" dirty="0" err="1">
                <a:effectLst/>
                <a:latin typeface="Times New Roman" panose="02020603050405020304" pitchFamily="18" charset="0"/>
                <a:ea typeface="Calibri" panose="020F0502020204030204" pitchFamily="34" charset="0"/>
              </a:rPr>
              <a:t>Karthagiňané</a:t>
            </a:r>
            <a:r>
              <a:rPr lang="cs-CZ" sz="1800" i="1" dirty="0">
                <a:effectLst/>
                <a:latin typeface="Times New Roman" panose="02020603050405020304" pitchFamily="18" charset="0"/>
                <a:ea typeface="Calibri" panose="020F0502020204030204" pitchFamily="34" charset="0"/>
              </a:rPr>
              <a:t> perskému otroctví. </a:t>
            </a:r>
            <a:r>
              <a:rPr lang="cs-CZ" sz="1800" i="1" dirty="0" err="1">
                <a:effectLst/>
                <a:latin typeface="Times New Roman" panose="02020603050405020304" pitchFamily="18" charset="0"/>
                <a:ea typeface="Calibri" panose="020F0502020204030204" pitchFamily="34" charset="0"/>
              </a:rPr>
              <a:t>Kambýses</a:t>
            </a:r>
            <a:r>
              <a:rPr lang="cs-CZ" sz="1800" i="1" dirty="0">
                <a:effectLst/>
                <a:latin typeface="Times New Roman" panose="02020603050405020304" pitchFamily="18" charset="0"/>
                <a:ea typeface="Calibri" panose="020F0502020204030204" pitchFamily="34" charset="0"/>
              </a:rPr>
              <a:t>  neuznal za vhodné použít proti </a:t>
            </a:r>
            <a:r>
              <a:rPr lang="cs-CZ" sz="1800" i="1" dirty="0" err="1">
                <a:effectLst/>
                <a:latin typeface="Times New Roman" panose="02020603050405020304" pitchFamily="18" charset="0"/>
                <a:ea typeface="Calibri" panose="020F0502020204030204" pitchFamily="34" charset="0"/>
              </a:rPr>
              <a:t>Foiničanům</a:t>
            </a:r>
            <a:r>
              <a:rPr lang="cs-CZ" sz="1800" i="1" dirty="0">
                <a:effectLst/>
                <a:latin typeface="Times New Roman" panose="02020603050405020304" pitchFamily="18" charset="0"/>
                <a:ea typeface="Calibri" panose="020F0502020204030204" pitchFamily="34" charset="0"/>
              </a:rPr>
              <a:t> násilí, protože se Peršanům poddali sami a celé válečné loďstvo se rekrutovalo z nich.“</a:t>
            </a:r>
          </a:p>
          <a:p>
            <a:pPr algn="just">
              <a:lnSpc>
                <a:spcPct val="150000"/>
              </a:lnSpc>
            </a:pPr>
            <a:endParaRPr lang="cs-CZ" sz="1800" dirty="0">
              <a:effectLst/>
              <a:latin typeface="Times New Roman" panose="02020603050405020304" pitchFamily="18" charset="0"/>
              <a:ea typeface="Calibri" panose="020F0502020204030204" pitchFamily="34" charset="0"/>
            </a:endParaRPr>
          </a:p>
          <a:p>
            <a:pPr algn="just">
              <a:lnSpc>
                <a:spcPct val="150000"/>
              </a:lnSpc>
            </a:pPr>
            <a:r>
              <a:rPr lang="cs-CZ" sz="1800" i="1" dirty="0">
                <a:effectLst/>
                <a:latin typeface="Times New Roman" panose="02020603050405020304" pitchFamily="18" charset="0"/>
                <a:ea typeface="Calibri" panose="020F0502020204030204" pitchFamily="34" charset="0"/>
              </a:rPr>
              <a:t>Her. </a:t>
            </a:r>
            <a:r>
              <a:rPr lang="cs-CZ" sz="1800" dirty="0">
                <a:effectLst/>
                <a:latin typeface="Times New Roman" panose="02020603050405020304" pitchFamily="18" charset="0"/>
                <a:ea typeface="Calibri" panose="020F0502020204030204" pitchFamily="34" charset="0"/>
              </a:rPr>
              <a:t>1.143. </a:t>
            </a:r>
            <a:r>
              <a:rPr lang="cs-CZ" sz="1800" i="1" dirty="0">
                <a:effectLst/>
                <a:latin typeface="Times New Roman" panose="02020603050405020304" pitchFamily="18" charset="0"/>
                <a:ea typeface="Calibri" panose="020F0502020204030204" pitchFamily="34" charset="0"/>
              </a:rPr>
              <a:t>„Iónové sídlící na ostrovech také neměli z ničeho strach, protože tehdy ještě nebyli </a:t>
            </a:r>
            <a:r>
              <a:rPr lang="cs-CZ" sz="1800" i="1" dirty="0" err="1">
                <a:effectLst/>
                <a:latin typeface="Times New Roman" panose="02020603050405020304" pitchFamily="18" charset="0"/>
                <a:ea typeface="Calibri" panose="020F0502020204030204" pitchFamily="34" charset="0"/>
              </a:rPr>
              <a:t>Fioničané</a:t>
            </a:r>
            <a:r>
              <a:rPr lang="cs-CZ" sz="1800" i="1" dirty="0">
                <a:effectLst/>
                <a:latin typeface="Times New Roman" panose="02020603050405020304" pitchFamily="18" charset="0"/>
                <a:ea typeface="Calibri" panose="020F0502020204030204" pitchFamily="34" charset="0"/>
              </a:rPr>
              <a:t> perskými poddanými a samotní Peršané námořníky nebyli.“</a:t>
            </a:r>
          </a:p>
          <a:p>
            <a:endParaRPr lang="cs-CZ" dirty="0"/>
          </a:p>
        </p:txBody>
      </p:sp>
    </p:spTree>
    <p:extLst>
      <p:ext uri="{BB962C8B-B14F-4D97-AF65-F5344CB8AC3E}">
        <p14:creationId xmlns:p14="http://schemas.microsoft.com/office/powerpoint/2010/main" val="3212586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1159CFF-12C2-423B-B4DD-AF1D7044C78E}"/>
              </a:ext>
            </a:extLst>
          </p:cNvPr>
          <p:cNvSpPr>
            <a:spLocks noGrp="1"/>
          </p:cNvSpPr>
          <p:nvPr>
            <p:ph idx="1"/>
          </p:nvPr>
        </p:nvSpPr>
        <p:spPr>
          <a:xfrm>
            <a:off x="838200" y="893135"/>
            <a:ext cx="10515600" cy="5283828"/>
          </a:xfrm>
        </p:spPr>
        <p:txBody>
          <a:bodyPr>
            <a:normAutofit/>
          </a:bodyPr>
          <a:lstStyle/>
          <a:p>
            <a:r>
              <a:rPr lang="cs-CZ" dirty="0">
                <a:latin typeface="Times New Roman" panose="02020603050405020304" pitchFamily="18" charset="0"/>
                <a:cs typeface="Times New Roman" panose="02020603050405020304" pitchFamily="18" charset="0"/>
              </a:rPr>
              <a:t>Těchto 600 mužů vytvořilo královskou gardu – </a:t>
            </a:r>
            <a:r>
              <a:rPr lang="cs-CZ" b="1" dirty="0" err="1">
                <a:latin typeface="Times New Roman" panose="02020603050405020304" pitchFamily="18" charset="0"/>
                <a:cs typeface="Times New Roman" panose="02020603050405020304" pitchFamily="18" charset="0"/>
              </a:rPr>
              <a:t>g</a:t>
            </a:r>
            <a:r>
              <a:rPr lang="cs-CZ" b="1" i="1" dirty="0" err="1">
                <a:latin typeface="Times New Roman" panose="02020603050405020304" pitchFamily="18" charset="0"/>
                <a:cs typeface="Times New Roman" panose="02020603050405020304" pitchFamily="18" charset="0"/>
              </a:rPr>
              <a:t>ibborim</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která tvořila jádro izraelské armády</a:t>
            </a:r>
          </a:p>
          <a:p>
            <a:r>
              <a:rPr lang="cs-CZ" dirty="0">
                <a:latin typeface="Times New Roman" panose="02020603050405020304" pitchFamily="18" charset="0"/>
                <a:cs typeface="Times New Roman" panose="02020603050405020304" pitchFamily="18" charset="0"/>
              </a:rPr>
              <a:t>Spolu s nimi se král začal obklopovat také žoldnéřskými skupinami z cizích národů</a:t>
            </a:r>
          </a:p>
          <a:p>
            <a:pPr marL="0" indent="0">
              <a:buNone/>
            </a:pPr>
            <a:r>
              <a:rPr lang="cs-CZ" sz="2000" i="1" dirty="0">
                <a:latin typeface="Times New Roman" panose="02020603050405020304" pitchFamily="18" charset="0"/>
                <a:cs typeface="Times New Roman" panose="02020603050405020304" pitchFamily="18" charset="0"/>
              </a:rPr>
              <a:t>„Když král s celým tím zástupem odcházel, zastavili se u posledního domu. Všichni jeho služebníci procházeli kolem něj – všichni </a:t>
            </a:r>
            <a:r>
              <a:rPr lang="cs-CZ" sz="2000" b="1" i="1" dirty="0" err="1">
                <a:latin typeface="Times New Roman" panose="02020603050405020304" pitchFamily="18" charset="0"/>
                <a:cs typeface="Times New Roman" panose="02020603050405020304" pitchFamily="18" charset="0"/>
              </a:rPr>
              <a:t>Keretejci</a:t>
            </a:r>
            <a:r>
              <a:rPr lang="cs-CZ" sz="2000" i="1" dirty="0">
                <a:latin typeface="Times New Roman" panose="02020603050405020304" pitchFamily="18" charset="0"/>
                <a:cs typeface="Times New Roman" panose="02020603050405020304" pitchFamily="18" charset="0"/>
              </a:rPr>
              <a:t> a </a:t>
            </a:r>
            <a:r>
              <a:rPr lang="cs-CZ" sz="2000" b="1" i="1" dirty="0" err="1">
                <a:latin typeface="Times New Roman" panose="02020603050405020304" pitchFamily="18" charset="0"/>
                <a:cs typeface="Times New Roman" panose="02020603050405020304" pitchFamily="18" charset="0"/>
              </a:rPr>
              <a:t>Peletejci</a:t>
            </a:r>
            <a:r>
              <a:rPr lang="cs-CZ" sz="2000" i="1" dirty="0">
                <a:latin typeface="Times New Roman" panose="02020603050405020304" pitchFamily="18" charset="0"/>
                <a:cs typeface="Times New Roman" panose="02020603050405020304" pitchFamily="18" charset="0"/>
              </a:rPr>
              <a:t> i všech šest set mužů, kteří ho následovali z </a:t>
            </a:r>
            <a:r>
              <a:rPr lang="cs-CZ" sz="2000" i="1" dirty="0" err="1">
                <a:latin typeface="Times New Roman" panose="02020603050405020304" pitchFamily="18" charset="0"/>
                <a:cs typeface="Times New Roman" panose="02020603050405020304" pitchFamily="18" charset="0"/>
              </a:rPr>
              <a:t>Gatu</a:t>
            </a:r>
            <a:r>
              <a:rPr lang="cs-CZ" sz="2000" i="1" dirty="0">
                <a:latin typeface="Times New Roman" panose="02020603050405020304" pitchFamily="18" charset="0"/>
                <a:cs typeface="Times New Roman" panose="02020603050405020304" pitchFamily="18" charset="0"/>
              </a:rPr>
              <a:t> – ti všichni procházeli před králem.“ 					</a:t>
            </a:r>
            <a:r>
              <a:rPr lang="cs-CZ" sz="2000" dirty="0">
                <a:latin typeface="Times New Roman" panose="02020603050405020304" pitchFamily="18" charset="0"/>
                <a:cs typeface="Times New Roman" panose="02020603050405020304" pitchFamily="18" charset="0"/>
              </a:rPr>
              <a:t>2Sam. 15,17-18</a:t>
            </a:r>
            <a:endParaRPr lang="cs-CZ" sz="2000" i="1"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V izraelské armádě tak sloužilo hlavně domácí obyvatelstvo a byli najímány žoldnéřské skupiny</a:t>
            </a:r>
          </a:p>
          <a:p>
            <a:r>
              <a:rPr lang="cs-CZ" sz="2000" i="1" dirty="0">
                <a:latin typeface="Times New Roman" panose="02020603050405020304" pitchFamily="18" charset="0"/>
                <a:cs typeface="Times New Roman" panose="02020603050405020304" pitchFamily="18" charset="0"/>
              </a:rPr>
              <a:t>„Z Izraelců však Šalamoun neudělal otrokem nikoho; ti byli bojovníky, jeho služebníky, veliteli, tvořili osádku jeho válečných vozů a byli veliteli jeho vozby a jízdy.“	</a:t>
            </a:r>
            <a:r>
              <a:rPr lang="cs-CZ" sz="2000" dirty="0">
                <a:latin typeface="Times New Roman" panose="02020603050405020304" pitchFamily="18" charset="0"/>
                <a:cs typeface="Times New Roman" panose="02020603050405020304" pitchFamily="18" charset="0"/>
              </a:rPr>
              <a:t>		1Kr 9,22</a:t>
            </a:r>
            <a:endParaRPr lang="cs-CZ" dirty="0">
              <a:latin typeface="Times New Roman" panose="02020603050405020304" pitchFamily="18" charset="0"/>
              <a:cs typeface="Times New Roman" panose="02020603050405020304" pitchFamily="18" charset="0"/>
            </a:endParaRPr>
          </a:p>
          <a:p>
            <a:pPr marL="0" indent="0">
              <a:buNone/>
            </a:pPr>
            <a:endParaRPr lang="cs-CZ" dirty="0">
              <a:latin typeface="Times New Roman" panose="02020603050405020304" pitchFamily="18" charset="0"/>
              <a:cs typeface="Times New Roman" panose="02020603050405020304" pitchFamily="18" charset="0"/>
            </a:endParaRPr>
          </a:p>
          <a:p>
            <a:pPr marL="0" indent="0">
              <a:buNone/>
            </a:pPr>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82365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F25F58-6A66-90C4-3DE0-2E6513345335}"/>
              </a:ext>
            </a:extLst>
          </p:cNvPr>
          <p:cNvSpPr>
            <a:spLocks noGrp="1"/>
          </p:cNvSpPr>
          <p:nvPr>
            <p:ph type="title"/>
          </p:nvPr>
        </p:nvSpPr>
        <p:spPr/>
        <p:txBody>
          <a:bodyPr>
            <a:normAutofit/>
          </a:bodyPr>
          <a:lstStyle/>
          <a:p>
            <a:r>
              <a:rPr lang="cs-CZ" sz="4000" dirty="0">
                <a:latin typeface="Times New Roman" panose="02020603050405020304" pitchFamily="18" charset="0"/>
                <a:cs typeface="Times New Roman" panose="02020603050405020304" pitchFamily="18" charset="0"/>
              </a:rPr>
              <a:t>Bitva u </a:t>
            </a:r>
            <a:r>
              <a:rPr lang="cs-CZ" sz="4000" dirty="0" err="1">
                <a:latin typeface="Times New Roman" panose="02020603050405020304" pitchFamily="18" charset="0"/>
                <a:cs typeface="Times New Roman" panose="02020603050405020304" pitchFamily="18" charset="0"/>
              </a:rPr>
              <a:t>Ladé</a:t>
            </a:r>
            <a:r>
              <a:rPr lang="cs-CZ" sz="4000" dirty="0">
                <a:latin typeface="Times New Roman" panose="02020603050405020304" pitchFamily="18" charset="0"/>
                <a:cs typeface="Times New Roman" panose="02020603050405020304" pitchFamily="18" charset="0"/>
              </a:rPr>
              <a:t> – povstání iónských měst 495 př. Kr.</a:t>
            </a:r>
          </a:p>
        </p:txBody>
      </p:sp>
      <p:sp>
        <p:nvSpPr>
          <p:cNvPr id="3" name="Zástupný obsah 2">
            <a:extLst>
              <a:ext uri="{FF2B5EF4-FFF2-40B4-BE49-F238E27FC236}">
                <a16:creationId xmlns:a16="http://schemas.microsoft.com/office/drawing/2014/main" id="{9FAFF2FE-C965-35D1-414A-1810AFB13975}"/>
              </a:ext>
            </a:extLst>
          </p:cNvPr>
          <p:cNvSpPr>
            <a:spLocks noGrp="1"/>
          </p:cNvSpPr>
          <p:nvPr>
            <p:ph idx="1"/>
          </p:nvPr>
        </p:nvSpPr>
        <p:spPr/>
        <p:txBody>
          <a:bodyPr/>
          <a:lstStyle/>
          <a:p>
            <a:pPr algn="just">
              <a:lnSpc>
                <a:spcPct val="150000"/>
              </a:lnSpc>
            </a:pPr>
            <a:r>
              <a:rPr lang="cs-CZ" sz="2200" dirty="0">
                <a:effectLst/>
                <a:latin typeface="Times New Roman" panose="02020603050405020304" pitchFamily="18" charset="0"/>
                <a:ea typeface="Calibri" panose="020F0502020204030204" pitchFamily="34" charset="0"/>
              </a:rPr>
              <a:t>Fénické loďstvo tvořilo základ perské flotily </a:t>
            </a:r>
          </a:p>
          <a:p>
            <a:pPr lvl="1" algn="just">
              <a:lnSpc>
                <a:spcPct val="150000"/>
              </a:lnSpc>
            </a:pPr>
            <a:r>
              <a:rPr lang="cs-CZ" sz="1600" i="1" dirty="0">
                <a:effectLst/>
                <a:latin typeface="Times New Roman" panose="02020603050405020304" pitchFamily="18" charset="0"/>
                <a:ea typeface="Calibri" panose="020F0502020204030204" pitchFamily="34" charset="0"/>
              </a:rPr>
              <a:t>Her. </a:t>
            </a:r>
            <a:r>
              <a:rPr lang="cs-CZ" sz="1600" dirty="0">
                <a:effectLst/>
                <a:latin typeface="Times New Roman" panose="02020603050405020304" pitchFamily="18" charset="0"/>
                <a:ea typeface="Calibri" panose="020F0502020204030204" pitchFamily="34" charset="0"/>
              </a:rPr>
              <a:t>6.9. „</a:t>
            </a:r>
            <a:r>
              <a:rPr lang="cs-CZ" sz="1600" i="1" dirty="0">
                <a:effectLst/>
                <a:latin typeface="Times New Roman" panose="02020603050405020304" pitchFamily="18" charset="0"/>
                <a:ea typeface="Calibri" panose="020F0502020204030204" pitchFamily="34" charset="0"/>
              </a:rPr>
              <a:t>Tolik bylo lodí iónských. Barbaři [Peršané] měli lodí šest set</a:t>
            </a:r>
            <a:r>
              <a:rPr lang="cs-CZ" sz="1600" dirty="0">
                <a:effectLst/>
                <a:latin typeface="Times New Roman" panose="02020603050405020304" pitchFamily="18" charset="0"/>
                <a:ea typeface="Calibri" panose="020F0502020204030204" pitchFamily="34" charset="0"/>
              </a:rPr>
              <a:t>. </a:t>
            </a:r>
          </a:p>
          <a:p>
            <a:pPr lvl="1" algn="just">
              <a:lnSpc>
                <a:spcPct val="150000"/>
              </a:lnSpc>
            </a:pPr>
            <a:r>
              <a:rPr lang="cs-CZ" sz="1600" i="1" dirty="0">
                <a:effectLst/>
                <a:latin typeface="Times New Roman" panose="02020603050405020304" pitchFamily="18" charset="0"/>
                <a:ea typeface="Calibri" panose="020F0502020204030204" pitchFamily="34" charset="0"/>
              </a:rPr>
              <a:t>Her. </a:t>
            </a:r>
            <a:r>
              <a:rPr lang="cs-CZ" sz="1600" dirty="0">
                <a:effectLst/>
                <a:latin typeface="Times New Roman" panose="02020603050405020304" pitchFamily="18" charset="0"/>
                <a:ea typeface="Calibri" panose="020F0502020204030204" pitchFamily="34" charset="0"/>
              </a:rPr>
              <a:t>6.6. </a:t>
            </a:r>
            <a:r>
              <a:rPr lang="cs-CZ" sz="1600" i="1" dirty="0">
                <a:effectLst/>
                <a:latin typeface="Times New Roman" panose="02020603050405020304" pitchFamily="18" charset="0"/>
                <a:ea typeface="Calibri" panose="020F0502020204030204" pitchFamily="34" charset="0"/>
              </a:rPr>
              <a:t>Perští vojevůdci totiž spojili své síly v jedno vojsko a táhli na </a:t>
            </a:r>
            <a:r>
              <a:rPr lang="cs-CZ" sz="1600" i="1" dirty="0" err="1">
                <a:effectLst/>
                <a:latin typeface="Times New Roman" panose="02020603050405020304" pitchFamily="18" charset="0"/>
                <a:ea typeface="Calibri" panose="020F0502020204030204" pitchFamily="34" charset="0"/>
              </a:rPr>
              <a:t>Milétos</a:t>
            </a:r>
            <a:r>
              <a:rPr lang="cs-CZ" sz="1600" i="1" dirty="0">
                <a:effectLst/>
                <a:latin typeface="Times New Roman" panose="02020603050405020304" pitchFamily="18" charset="0"/>
                <a:ea typeface="Calibri" panose="020F0502020204030204" pitchFamily="34" charset="0"/>
              </a:rPr>
              <a:t>, protože nepřikládali ostatním městům takovou důležitost. Ve válečném loďstvu nejvíce vynikali </a:t>
            </a:r>
            <a:r>
              <a:rPr lang="cs-CZ" sz="1600" i="1" dirty="0" err="1">
                <a:effectLst/>
                <a:latin typeface="Times New Roman" panose="02020603050405020304" pitchFamily="18" charset="0"/>
                <a:ea typeface="Calibri" panose="020F0502020204030204" pitchFamily="34" charset="0"/>
              </a:rPr>
              <a:t>Foiničané</a:t>
            </a:r>
            <a:r>
              <a:rPr lang="cs-CZ" sz="1600" i="1" dirty="0">
                <a:effectLst/>
                <a:latin typeface="Times New Roman" panose="02020603050405020304" pitchFamily="18" charset="0"/>
                <a:ea typeface="Calibri" panose="020F0502020204030204" pitchFamily="34" charset="0"/>
              </a:rPr>
              <a:t>…“</a:t>
            </a:r>
            <a:endParaRPr lang="cs-CZ" sz="1600" dirty="0">
              <a:effectLst/>
              <a:latin typeface="Times New Roman" panose="02020603050405020304" pitchFamily="18" charset="0"/>
              <a:ea typeface="Calibri" panose="020F0502020204030204" pitchFamily="34" charset="0"/>
            </a:endParaRPr>
          </a:p>
          <a:p>
            <a:pPr lvl="1" algn="just">
              <a:lnSpc>
                <a:spcPct val="150000"/>
              </a:lnSpc>
            </a:pPr>
            <a:r>
              <a:rPr lang="cs-CZ" sz="1600" i="1" dirty="0">
                <a:effectLst/>
                <a:latin typeface="Times New Roman" panose="02020603050405020304" pitchFamily="18" charset="0"/>
                <a:ea typeface="Calibri" panose="020F0502020204030204" pitchFamily="34" charset="0"/>
              </a:rPr>
              <a:t>Her. </a:t>
            </a:r>
            <a:r>
              <a:rPr lang="cs-CZ" sz="1600" dirty="0">
                <a:effectLst/>
                <a:latin typeface="Times New Roman" panose="02020603050405020304" pitchFamily="18" charset="0"/>
                <a:ea typeface="Calibri" panose="020F0502020204030204" pitchFamily="34" charset="0"/>
              </a:rPr>
              <a:t>6.8. „</a:t>
            </a:r>
            <a:r>
              <a:rPr lang="cs-CZ" sz="1600" i="1" dirty="0">
                <a:effectLst/>
                <a:latin typeface="Times New Roman" panose="02020603050405020304" pitchFamily="18" charset="0"/>
                <a:ea typeface="Calibri" panose="020F0502020204030204" pitchFamily="34" charset="0"/>
              </a:rPr>
              <a:t>Nato Iónové vystrojili lodi a dostavili se tak a s nimi i </a:t>
            </a:r>
            <a:r>
              <a:rPr lang="cs-CZ" sz="1600" i="1" dirty="0" err="1">
                <a:effectLst/>
                <a:latin typeface="Times New Roman" panose="02020603050405020304" pitchFamily="18" charset="0"/>
                <a:ea typeface="Calibri" panose="020F0502020204030204" pitchFamily="34" charset="0"/>
              </a:rPr>
              <a:t>Aiolové</a:t>
            </a:r>
            <a:r>
              <a:rPr lang="cs-CZ" sz="1600" i="1" dirty="0">
                <a:effectLst/>
                <a:latin typeface="Times New Roman" panose="02020603050405020304" pitchFamily="18" charset="0"/>
                <a:ea typeface="Calibri" panose="020F0502020204030204" pitchFamily="34" charset="0"/>
              </a:rPr>
              <a:t>, kteří obývají ostrov Lesbos. Sešikovali se takto: Na východním křídle byli samotní Miléťané s 80 loďmi. Vedle nich stáli </a:t>
            </a:r>
            <a:r>
              <a:rPr lang="cs-CZ" sz="1600" i="1" dirty="0" err="1">
                <a:effectLst/>
                <a:latin typeface="Times New Roman" panose="02020603050405020304" pitchFamily="18" charset="0"/>
                <a:ea typeface="Calibri" panose="020F0502020204030204" pitchFamily="34" charset="0"/>
              </a:rPr>
              <a:t>Priénští</a:t>
            </a:r>
            <a:r>
              <a:rPr lang="cs-CZ" sz="1600" i="1" dirty="0">
                <a:effectLst/>
                <a:latin typeface="Times New Roman" panose="02020603050405020304" pitchFamily="18" charset="0"/>
                <a:ea typeface="Calibri" panose="020F0502020204030204" pitchFamily="34" charset="0"/>
              </a:rPr>
              <a:t> s 20 loďmi a jako poslední na západním křídle 60 lodí ze Samu. Celé loďstvo čítalo dohromady 353 lodí.“</a:t>
            </a:r>
            <a:endParaRPr lang="cs-CZ" sz="1600" dirty="0">
              <a:effectLst/>
              <a:latin typeface="Times New Roman" panose="02020603050405020304" pitchFamily="18" charset="0"/>
              <a:ea typeface="Calibri" panose="020F0502020204030204" pitchFamily="34" charset="0"/>
            </a:endParaRPr>
          </a:p>
          <a:p>
            <a:endParaRPr lang="cs-CZ" dirty="0"/>
          </a:p>
        </p:txBody>
      </p:sp>
    </p:spTree>
    <p:extLst>
      <p:ext uri="{BB962C8B-B14F-4D97-AF65-F5344CB8AC3E}">
        <p14:creationId xmlns:p14="http://schemas.microsoft.com/office/powerpoint/2010/main" val="25921495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A64C4A-7AFA-B1ED-AC54-084F95A654AE}"/>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Řecko-perské války</a:t>
            </a:r>
          </a:p>
        </p:txBody>
      </p:sp>
      <p:sp>
        <p:nvSpPr>
          <p:cNvPr id="3" name="Zástupný obsah 2">
            <a:extLst>
              <a:ext uri="{FF2B5EF4-FFF2-40B4-BE49-F238E27FC236}">
                <a16:creationId xmlns:a16="http://schemas.microsoft.com/office/drawing/2014/main" id="{B78F46BA-C56C-44EE-B996-B3FCA3936382}"/>
              </a:ext>
            </a:extLst>
          </p:cNvPr>
          <p:cNvSpPr>
            <a:spLocks noGrp="1"/>
          </p:cNvSpPr>
          <p:nvPr>
            <p:ph idx="1"/>
          </p:nvPr>
        </p:nvSpPr>
        <p:spPr>
          <a:xfrm>
            <a:off x="838200" y="1825624"/>
            <a:ext cx="10515600" cy="4831653"/>
          </a:xfrm>
        </p:spPr>
        <p:txBody>
          <a:bodyPr>
            <a:normAutofit/>
          </a:bodyPr>
          <a:lstStyle/>
          <a:p>
            <a:pPr algn="just">
              <a:lnSpc>
                <a:spcPct val="150000"/>
              </a:lnSpc>
            </a:pPr>
            <a:r>
              <a:rPr lang="cs-CZ" sz="2000" dirty="0">
                <a:effectLst/>
                <a:latin typeface="Times New Roman" panose="02020603050405020304" pitchFamily="18" charset="0"/>
                <a:ea typeface="Calibri" panose="020F0502020204030204" pitchFamily="34" charset="0"/>
              </a:rPr>
              <a:t>Město </a:t>
            </a:r>
            <a:r>
              <a:rPr lang="cs-CZ" sz="2000" dirty="0" err="1">
                <a:effectLst/>
                <a:latin typeface="Times New Roman" panose="02020603050405020304" pitchFamily="18" charset="0"/>
                <a:ea typeface="Calibri" panose="020F0502020204030204" pitchFamily="34" charset="0"/>
              </a:rPr>
              <a:t>Sidón</a:t>
            </a:r>
            <a:r>
              <a:rPr lang="cs-CZ" sz="2000" dirty="0">
                <a:effectLst/>
                <a:latin typeface="Times New Roman" panose="02020603050405020304" pitchFamily="18" charset="0"/>
                <a:ea typeface="Calibri" panose="020F0502020204030204" pitchFamily="34" charset="0"/>
              </a:rPr>
              <a:t> mělo vedoucí postavení mezi fénickými městy v perském námořnictvu</a:t>
            </a:r>
          </a:p>
          <a:p>
            <a:pPr lvl="1" algn="just">
              <a:lnSpc>
                <a:spcPct val="150000"/>
              </a:lnSpc>
            </a:pPr>
            <a:r>
              <a:rPr lang="cs-CZ" sz="1600" i="1" dirty="0">
                <a:effectLst/>
                <a:latin typeface="Times New Roman" panose="02020603050405020304" pitchFamily="18" charset="0"/>
                <a:ea typeface="Calibri" panose="020F0502020204030204" pitchFamily="34" charset="0"/>
              </a:rPr>
              <a:t>Her</a:t>
            </a:r>
            <a:r>
              <a:rPr lang="cs-CZ" sz="1600" dirty="0">
                <a:effectLst/>
                <a:latin typeface="Times New Roman" panose="02020603050405020304" pitchFamily="18" charset="0"/>
                <a:ea typeface="Calibri" panose="020F0502020204030204" pitchFamily="34" charset="0"/>
              </a:rPr>
              <a:t>. 7.96. </a:t>
            </a:r>
            <a:r>
              <a:rPr lang="cs-CZ" sz="1600" i="1" dirty="0">
                <a:effectLst/>
                <a:latin typeface="Times New Roman" panose="02020603050405020304" pitchFamily="18" charset="0"/>
                <a:ea typeface="Calibri" panose="020F0502020204030204" pitchFamily="34" charset="0"/>
              </a:rPr>
              <a:t>„Na všech lodích se k posádce připojili Peršané, Médové a Sakové. Nejlepší lodi měli </a:t>
            </a:r>
            <a:r>
              <a:rPr lang="cs-CZ" sz="1600" i="1" dirty="0" err="1">
                <a:effectLst/>
                <a:latin typeface="Times New Roman" panose="02020603050405020304" pitchFamily="18" charset="0"/>
                <a:ea typeface="Calibri" panose="020F0502020204030204" pitchFamily="34" charset="0"/>
              </a:rPr>
              <a:t>Fioničané</a:t>
            </a:r>
            <a:r>
              <a:rPr lang="cs-CZ" sz="1600" i="1" dirty="0">
                <a:effectLst/>
                <a:latin typeface="Times New Roman" panose="02020603050405020304" pitchFamily="18" charset="0"/>
                <a:ea typeface="Calibri" panose="020F0502020204030204" pitchFamily="34" charset="0"/>
              </a:rPr>
              <a:t> a z </a:t>
            </a:r>
            <a:r>
              <a:rPr lang="cs-CZ" sz="1600" i="1" dirty="0" err="1">
                <a:effectLst/>
                <a:latin typeface="Times New Roman" panose="02020603050405020304" pitchFamily="18" charset="0"/>
                <a:ea typeface="Calibri" panose="020F0502020204030204" pitchFamily="34" charset="0"/>
              </a:rPr>
              <a:t>Fionočanů</a:t>
            </a:r>
            <a:r>
              <a:rPr lang="cs-CZ" sz="1600" i="1" dirty="0">
                <a:effectLst/>
                <a:latin typeface="Times New Roman" panose="02020603050405020304" pitchFamily="18" charset="0"/>
                <a:ea typeface="Calibri" panose="020F0502020204030204" pitchFamily="34" charset="0"/>
              </a:rPr>
              <a:t> </a:t>
            </a:r>
            <a:r>
              <a:rPr lang="cs-CZ" sz="1600" i="1" dirty="0" err="1">
                <a:effectLst/>
                <a:latin typeface="Times New Roman" panose="02020603050405020304" pitchFamily="18" charset="0"/>
                <a:ea typeface="Calibri" panose="020F0502020204030204" pitchFamily="34" charset="0"/>
              </a:rPr>
              <a:t>Sidónští</a:t>
            </a:r>
            <a:r>
              <a:rPr lang="cs-CZ" sz="1600" i="1" dirty="0">
                <a:effectLst/>
                <a:latin typeface="Times New Roman" panose="02020603050405020304" pitchFamily="18" charset="0"/>
                <a:ea typeface="Calibri" panose="020F0502020204030204" pitchFamily="34" charset="0"/>
              </a:rPr>
              <a:t>. Ti všichni, i to, kdo byli zařazeni do pěšího vojska, měli vesměs své domácí náčelníky.“</a:t>
            </a:r>
          </a:p>
          <a:p>
            <a:pPr lvl="1" algn="just">
              <a:lnSpc>
                <a:spcPct val="150000"/>
              </a:lnSpc>
            </a:pPr>
            <a:r>
              <a:rPr lang="cs-CZ" sz="1600" i="1" dirty="0">
                <a:effectLst/>
                <a:latin typeface="Times New Roman" panose="02020603050405020304" pitchFamily="18" charset="0"/>
                <a:ea typeface="Calibri" panose="020F0502020204030204" pitchFamily="34" charset="0"/>
              </a:rPr>
              <a:t>Her. </a:t>
            </a:r>
            <a:r>
              <a:rPr lang="cs-CZ" sz="1600" dirty="0">
                <a:effectLst/>
                <a:latin typeface="Times New Roman" panose="02020603050405020304" pitchFamily="18" charset="0"/>
                <a:ea typeface="Calibri" panose="020F0502020204030204" pitchFamily="34" charset="0"/>
              </a:rPr>
              <a:t>7.100. </a:t>
            </a:r>
            <a:r>
              <a:rPr lang="cs-CZ" sz="1600" i="1" dirty="0">
                <a:effectLst/>
                <a:latin typeface="Times New Roman" panose="02020603050405020304" pitchFamily="18" charset="0"/>
                <a:ea typeface="Calibri" panose="020F0502020204030204" pitchFamily="34" charset="0"/>
              </a:rPr>
              <a:t>„[Xerxes si osobně prohlížel vojsko] Když to bylo vykonáno, dal stáhnout lodi na moře a přestoupil z vozu na </a:t>
            </a:r>
            <a:r>
              <a:rPr lang="cs-CZ" sz="1600" i="1" dirty="0" err="1">
                <a:effectLst/>
                <a:latin typeface="Times New Roman" panose="02020603050405020304" pitchFamily="18" charset="0"/>
                <a:ea typeface="Calibri" panose="020F0502020204030204" pitchFamily="34" charset="0"/>
              </a:rPr>
              <a:t>sidónskou</a:t>
            </a:r>
            <a:r>
              <a:rPr lang="cs-CZ" sz="1600" i="1" dirty="0">
                <a:effectLst/>
                <a:latin typeface="Times New Roman" panose="02020603050405020304" pitchFamily="18" charset="0"/>
                <a:ea typeface="Calibri" panose="020F0502020204030204" pitchFamily="34" charset="0"/>
              </a:rPr>
              <a:t> loď, kde usedl pod zlatým stanem, a plul podél přídí.“</a:t>
            </a:r>
          </a:p>
          <a:p>
            <a:pPr lvl="1" algn="just">
              <a:lnSpc>
                <a:spcPct val="150000"/>
              </a:lnSpc>
            </a:pPr>
            <a:r>
              <a:rPr lang="cs-CZ" sz="1600" i="1" dirty="0">
                <a:effectLst/>
                <a:latin typeface="Times New Roman" panose="02020603050405020304" pitchFamily="18" charset="0"/>
                <a:ea typeface="Calibri" panose="020F0502020204030204" pitchFamily="34" charset="0"/>
              </a:rPr>
              <a:t>Her. </a:t>
            </a:r>
            <a:r>
              <a:rPr lang="cs-CZ" sz="1600" dirty="0">
                <a:effectLst/>
                <a:latin typeface="Times New Roman" panose="02020603050405020304" pitchFamily="18" charset="0"/>
                <a:ea typeface="Calibri" panose="020F0502020204030204" pitchFamily="34" charset="0"/>
              </a:rPr>
              <a:t>47.89 </a:t>
            </a:r>
            <a:r>
              <a:rPr lang="cs-CZ" sz="1600" i="1" dirty="0">
                <a:effectLst/>
                <a:latin typeface="Times New Roman" panose="02020603050405020304" pitchFamily="18" charset="0"/>
                <a:ea typeface="Calibri" panose="020F0502020204030204" pitchFamily="34" charset="0"/>
              </a:rPr>
              <a:t>„Válečných lodí bylo 1207 a vypravily je tyto národy: </a:t>
            </a:r>
            <a:r>
              <a:rPr lang="cs-CZ" sz="1600" i="1" dirty="0" err="1">
                <a:effectLst/>
                <a:latin typeface="Times New Roman" panose="02020603050405020304" pitchFamily="18" charset="0"/>
                <a:ea typeface="Calibri" panose="020F0502020204030204" pitchFamily="34" charset="0"/>
              </a:rPr>
              <a:t>Foiničané</a:t>
            </a:r>
            <a:r>
              <a:rPr lang="cs-CZ" sz="1600" i="1" dirty="0">
                <a:effectLst/>
                <a:latin typeface="Times New Roman" panose="02020603050405020304" pitchFamily="18" charset="0"/>
                <a:ea typeface="Calibri" panose="020F0502020204030204" pitchFamily="34" charset="0"/>
              </a:rPr>
              <a:t> spolu se Syřany palestinskými 300; byli vyzbrojeni takto: na hlavách měli přilby, zhotovené skoro stejně jako řecké, na sobě měli lněné prošívanice, nosili štíty bez okrajů a oštěpy.“</a:t>
            </a:r>
            <a:endParaRPr lang="cs-CZ" sz="1600" dirty="0">
              <a:effectLst/>
              <a:latin typeface="Times New Roman" panose="02020603050405020304" pitchFamily="18" charset="0"/>
              <a:ea typeface="Calibri" panose="020F0502020204030204" pitchFamily="34" charset="0"/>
            </a:endParaRPr>
          </a:p>
          <a:p>
            <a:pPr lvl="1" algn="just">
              <a:lnSpc>
                <a:spcPct val="150000"/>
              </a:lnSpc>
            </a:pPr>
            <a:r>
              <a:rPr lang="cs-CZ" sz="1600" i="1" dirty="0">
                <a:effectLst/>
                <a:latin typeface="Times New Roman" panose="02020603050405020304" pitchFamily="18" charset="0"/>
                <a:ea typeface="Calibri" panose="020F0502020204030204" pitchFamily="34" charset="0"/>
              </a:rPr>
              <a:t>Her. </a:t>
            </a:r>
            <a:r>
              <a:rPr lang="cs-CZ" sz="1600" dirty="0">
                <a:effectLst/>
                <a:latin typeface="Times New Roman" panose="02020603050405020304" pitchFamily="18" charset="0"/>
                <a:ea typeface="Calibri" panose="020F0502020204030204" pitchFamily="34" charset="0"/>
              </a:rPr>
              <a:t>7.99. </a:t>
            </a:r>
            <a:r>
              <a:rPr lang="cs-CZ" sz="1600" i="1" dirty="0">
                <a:effectLst/>
                <a:latin typeface="Times New Roman" panose="02020603050405020304" pitchFamily="18" charset="0"/>
                <a:ea typeface="Calibri" panose="020F0502020204030204" pitchFamily="34" charset="0"/>
              </a:rPr>
              <a:t>„Po </a:t>
            </a:r>
            <a:r>
              <a:rPr lang="cs-CZ" sz="1600" i="1" dirty="0" err="1">
                <a:effectLst/>
                <a:latin typeface="Times New Roman" panose="02020603050405020304" pitchFamily="18" charset="0"/>
                <a:ea typeface="Calibri" panose="020F0502020204030204" pitchFamily="34" charset="0"/>
              </a:rPr>
              <a:t>Sidónských</a:t>
            </a:r>
            <a:r>
              <a:rPr lang="cs-CZ" sz="1600" i="1" dirty="0">
                <a:effectLst/>
                <a:latin typeface="Times New Roman" panose="02020603050405020304" pitchFamily="18" charset="0"/>
                <a:ea typeface="Calibri" panose="020F0502020204030204" pitchFamily="34" charset="0"/>
              </a:rPr>
              <a:t> byly její [</a:t>
            </a:r>
            <a:r>
              <a:rPr lang="cs-CZ" sz="1600" i="1" dirty="0" err="1">
                <a:effectLst/>
                <a:latin typeface="Times New Roman" panose="02020603050405020304" pitchFamily="18" charset="0"/>
                <a:ea typeface="Calibri" panose="020F0502020204030204" pitchFamily="34" charset="0"/>
              </a:rPr>
              <a:t>Artemisie</a:t>
            </a:r>
            <a:r>
              <a:rPr lang="cs-CZ" sz="1600" i="1" dirty="0">
                <a:effectLst/>
                <a:latin typeface="Times New Roman" panose="02020603050405020304" pitchFamily="18" charset="0"/>
                <a:ea typeface="Calibri" panose="020F0502020204030204" pitchFamily="34" charset="0"/>
              </a:rPr>
              <a:t>] lodi nejslavnější a ze všech spojenců dávala králi nejlepší rady.“</a:t>
            </a:r>
          </a:p>
          <a:p>
            <a:pPr lvl="1" algn="just">
              <a:lnSpc>
                <a:spcPct val="150000"/>
              </a:lnSpc>
            </a:pPr>
            <a:r>
              <a:rPr lang="cs-CZ" sz="1600" i="1" dirty="0">
                <a:effectLst/>
                <a:latin typeface="Times New Roman" panose="02020603050405020304" pitchFamily="18" charset="0"/>
                <a:ea typeface="Calibri" panose="020F0502020204030204" pitchFamily="34" charset="0"/>
              </a:rPr>
              <a:t>Her. </a:t>
            </a:r>
            <a:r>
              <a:rPr lang="cs-CZ" sz="1600" dirty="0">
                <a:latin typeface="Times New Roman" panose="02020603050405020304" pitchFamily="18" charset="0"/>
                <a:ea typeface="Calibri" panose="020F0502020204030204" pitchFamily="34" charset="0"/>
              </a:rPr>
              <a:t>8</a:t>
            </a:r>
            <a:r>
              <a:rPr lang="cs-CZ" sz="1600" dirty="0">
                <a:effectLst/>
                <a:latin typeface="Times New Roman" panose="02020603050405020304" pitchFamily="18" charset="0"/>
                <a:ea typeface="Calibri" panose="020F0502020204030204" pitchFamily="34" charset="0"/>
              </a:rPr>
              <a:t>.67. [Xerxes se před bitvou u </a:t>
            </a:r>
            <a:r>
              <a:rPr lang="cs-CZ" sz="1600" dirty="0" err="1">
                <a:effectLst/>
                <a:latin typeface="Times New Roman" panose="02020603050405020304" pitchFamily="18" charset="0"/>
                <a:ea typeface="Calibri" panose="020F0502020204030204" pitchFamily="34" charset="0"/>
              </a:rPr>
              <a:t>Salamini</a:t>
            </a:r>
            <a:r>
              <a:rPr lang="cs-CZ" sz="1600" dirty="0">
                <a:effectLst/>
                <a:latin typeface="Times New Roman" panose="02020603050405020304" pitchFamily="18" charset="0"/>
                <a:ea typeface="Calibri" panose="020F0502020204030204" pitchFamily="34" charset="0"/>
              </a:rPr>
              <a:t> dotazoval svých generálů] </a:t>
            </a:r>
            <a:r>
              <a:rPr lang="cs-CZ" sz="1600" i="1" dirty="0">
                <a:effectLst/>
                <a:latin typeface="Times New Roman" panose="02020603050405020304" pitchFamily="18" charset="0"/>
                <a:ea typeface="Calibri" panose="020F0502020204030204" pitchFamily="34" charset="0"/>
              </a:rPr>
              <a:t>“Usedli tak, jak jim každému jednotlivému král čestné místo vykázal, nejprve král </a:t>
            </a:r>
            <a:r>
              <a:rPr lang="cs-CZ" sz="1600" i="1" dirty="0" err="1">
                <a:effectLst/>
                <a:latin typeface="Times New Roman" panose="02020603050405020304" pitchFamily="18" charset="0"/>
                <a:ea typeface="Calibri" panose="020F0502020204030204" pitchFamily="34" charset="0"/>
              </a:rPr>
              <a:t>sidónský</a:t>
            </a:r>
            <a:r>
              <a:rPr lang="cs-CZ" sz="1600" i="1" dirty="0">
                <a:effectLst/>
                <a:latin typeface="Times New Roman" panose="02020603050405020304" pitchFamily="18" charset="0"/>
                <a:ea typeface="Calibri" panose="020F0502020204030204" pitchFamily="34" charset="0"/>
              </a:rPr>
              <a:t>, dále král tyrský a za nimi ostatní.“</a:t>
            </a:r>
            <a:endParaRPr lang="cs-CZ" sz="1600" dirty="0">
              <a:effectLst/>
              <a:latin typeface="Times New Roman" panose="02020603050405020304" pitchFamily="18" charset="0"/>
              <a:ea typeface="Calibri" panose="020F0502020204030204" pitchFamily="34" charset="0"/>
            </a:endParaRPr>
          </a:p>
          <a:p>
            <a:endParaRPr lang="cs-CZ" sz="1600" dirty="0"/>
          </a:p>
        </p:txBody>
      </p:sp>
    </p:spTree>
    <p:extLst>
      <p:ext uri="{BB962C8B-B14F-4D97-AF65-F5344CB8AC3E}">
        <p14:creationId xmlns:p14="http://schemas.microsoft.com/office/powerpoint/2010/main" val="2861095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2AA7453-6E7F-4232-AF57-50F2B6B15E8A}"/>
              </a:ext>
            </a:extLst>
          </p:cNvPr>
          <p:cNvSpPr>
            <a:spLocks noGrp="1"/>
          </p:cNvSpPr>
          <p:nvPr>
            <p:ph idx="1"/>
          </p:nvPr>
        </p:nvSpPr>
        <p:spPr>
          <a:xfrm>
            <a:off x="838200" y="404036"/>
            <a:ext cx="10515600" cy="5987885"/>
          </a:xfrm>
        </p:spPr>
        <p:txBody>
          <a:bodyPr>
            <a:noAutofit/>
          </a:bodyPr>
          <a:lstStyle/>
          <a:p>
            <a:pPr marL="0" indent="0">
              <a:buNone/>
            </a:pPr>
            <a:r>
              <a:rPr lang="cs-CZ" sz="2400" dirty="0">
                <a:latin typeface="Times New Roman" panose="02020603050405020304" pitchFamily="18" charset="0"/>
                <a:cs typeface="Times New Roman" panose="02020603050405020304" pitchFamily="18" charset="0"/>
              </a:rPr>
              <a:t>Rozdělením země na 12 správních okrsků byly odstraněny odvody vojska podle příslušnosti ke kmeni, nově byli vojáci odváděni podle oblasti, ve které žili. Tradice tuto změnu připisuje začátku vlády krále Šalamouna (asi 970-931) – ale zřejmě přišla až později</a:t>
            </a:r>
          </a:p>
          <a:p>
            <a:pPr marL="0" indent="0">
              <a:buNone/>
            </a:pPr>
            <a:endParaRPr lang="cs-CZ" sz="2200" i="1" baseline="30000" dirty="0">
              <a:latin typeface="Times New Roman" panose="02020603050405020304" pitchFamily="18" charset="0"/>
              <a:cs typeface="Times New Roman" panose="02020603050405020304" pitchFamily="18" charset="0"/>
            </a:endParaRPr>
          </a:p>
          <a:p>
            <a:pPr marL="0" indent="0">
              <a:buNone/>
            </a:pPr>
            <a:r>
              <a:rPr lang="cs-CZ" sz="2200" i="1" baseline="30000" dirty="0">
                <a:latin typeface="Times New Roman" panose="02020603050405020304" pitchFamily="18" charset="0"/>
                <a:cs typeface="Times New Roman" panose="02020603050405020304" pitchFamily="18" charset="0"/>
              </a:rPr>
              <a:t>„</a:t>
            </a:r>
            <a:r>
              <a:rPr lang="cs-CZ" sz="2200" b="1" i="1" dirty="0">
                <a:latin typeface="Times New Roman" panose="02020603050405020304" pitchFamily="18" charset="0"/>
                <a:cs typeface="Times New Roman" panose="02020603050405020304" pitchFamily="18" charset="0"/>
              </a:rPr>
              <a:t>Toto je výčet synů Izraele, náčelníků otcovských rodů, vůdců nad tisíci a stovkami i správců, kteří sloužili králi ve všech záležitostech vojenských oddílů. Oddíly se střídaly měsíc co měsíc po celý rok</a:t>
            </a:r>
            <a:r>
              <a:rPr lang="cs-CZ" sz="2200" i="1" dirty="0">
                <a:latin typeface="Times New Roman" panose="02020603050405020304" pitchFamily="18" charset="0"/>
                <a:cs typeface="Times New Roman" panose="02020603050405020304" pitchFamily="18" charset="0"/>
              </a:rPr>
              <a:t>. Každý oddíl čítal 24 000 mužů. První měsíc sloužil první oddíl. Jeho velitelem byl </a:t>
            </a:r>
            <a:r>
              <a:rPr lang="cs-CZ" sz="2200" i="1" dirty="0" err="1">
                <a:latin typeface="Times New Roman" panose="02020603050405020304" pitchFamily="18" charset="0"/>
                <a:cs typeface="Times New Roman" panose="02020603050405020304" pitchFamily="18" charset="0"/>
              </a:rPr>
              <a:t>Jašobeam</a:t>
            </a:r>
            <a:r>
              <a:rPr lang="cs-CZ" sz="2200" i="1" dirty="0">
                <a:latin typeface="Times New Roman" panose="02020603050405020304" pitchFamily="18" charset="0"/>
                <a:cs typeface="Times New Roman" panose="02020603050405020304" pitchFamily="18" charset="0"/>
              </a:rPr>
              <a:t>, syn </a:t>
            </a:r>
            <a:r>
              <a:rPr lang="cs-CZ" sz="2200" i="1" dirty="0" err="1">
                <a:latin typeface="Times New Roman" panose="02020603050405020304" pitchFamily="18" charset="0"/>
                <a:cs typeface="Times New Roman" panose="02020603050405020304" pitchFamily="18" charset="0"/>
              </a:rPr>
              <a:t>Zabdielův</a:t>
            </a:r>
            <a:r>
              <a:rPr lang="cs-CZ" sz="2200" i="1" dirty="0">
                <a:latin typeface="Times New Roman" panose="02020603050405020304" pitchFamily="18" charset="0"/>
                <a:cs typeface="Times New Roman" panose="02020603050405020304" pitchFamily="18" charset="0"/>
              </a:rPr>
              <a:t>, a jeho oddíl čítal 24 000 mužů. Pocházel ze synů </a:t>
            </a:r>
            <a:r>
              <a:rPr lang="cs-CZ" sz="2200" i="1" dirty="0" err="1">
                <a:latin typeface="Times New Roman" panose="02020603050405020304" pitchFamily="18" charset="0"/>
                <a:cs typeface="Times New Roman" panose="02020603050405020304" pitchFamily="18" charset="0"/>
              </a:rPr>
              <a:t>Peresových</a:t>
            </a:r>
            <a:r>
              <a:rPr lang="cs-CZ" sz="2200" i="1" dirty="0">
                <a:latin typeface="Times New Roman" panose="02020603050405020304" pitchFamily="18" charset="0"/>
                <a:cs typeface="Times New Roman" panose="02020603050405020304" pitchFamily="18" charset="0"/>
              </a:rPr>
              <a:t> a v prvním měsíci byl vrchním velitelem celého vojska. Druhý měsíc byl velitelem oddílu </a:t>
            </a:r>
            <a:r>
              <a:rPr lang="cs-CZ" sz="2200" i="1" dirty="0" err="1">
                <a:latin typeface="Times New Roman" panose="02020603050405020304" pitchFamily="18" charset="0"/>
                <a:cs typeface="Times New Roman" panose="02020603050405020304" pitchFamily="18" charset="0"/>
              </a:rPr>
              <a:t>Dodaj</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Achochijský</a:t>
            </a:r>
            <a:r>
              <a:rPr lang="cs-CZ" sz="2200" i="1" dirty="0">
                <a:latin typeface="Times New Roman" panose="02020603050405020304" pitchFamily="18" charset="0"/>
                <a:cs typeface="Times New Roman" panose="02020603050405020304" pitchFamily="18" charset="0"/>
              </a:rPr>
              <a:t> (jeho oddílu potom velel </a:t>
            </a:r>
            <a:r>
              <a:rPr lang="cs-CZ" sz="2200" i="1" dirty="0" err="1">
                <a:latin typeface="Times New Roman" panose="02020603050405020304" pitchFamily="18" charset="0"/>
                <a:cs typeface="Times New Roman" panose="02020603050405020304" pitchFamily="18" charset="0"/>
              </a:rPr>
              <a:t>Milot</a:t>
            </a:r>
            <a:r>
              <a:rPr lang="cs-CZ" sz="2200" i="1" dirty="0">
                <a:latin typeface="Times New Roman" panose="02020603050405020304" pitchFamily="18" charset="0"/>
                <a:cs typeface="Times New Roman" panose="02020603050405020304" pitchFamily="18" charset="0"/>
              </a:rPr>
              <a:t>). Jeho oddíl čítal 24 000 mužů. Třetí měsíc byl velitelem třetího vojska </a:t>
            </a:r>
            <a:r>
              <a:rPr lang="cs-CZ" sz="2200" i="1" dirty="0" err="1">
                <a:latin typeface="Times New Roman" panose="02020603050405020304" pitchFamily="18" charset="0"/>
                <a:cs typeface="Times New Roman" panose="02020603050405020304" pitchFamily="18" charset="0"/>
              </a:rPr>
              <a:t>Benajáš</a:t>
            </a:r>
            <a:r>
              <a:rPr lang="cs-CZ" sz="2200" i="1" dirty="0">
                <a:latin typeface="Times New Roman" panose="02020603050405020304" pitchFamily="18" charset="0"/>
                <a:cs typeface="Times New Roman" panose="02020603050405020304" pitchFamily="18" charset="0"/>
              </a:rPr>
              <a:t>, syn velekněze </a:t>
            </a:r>
            <a:r>
              <a:rPr lang="cs-CZ" sz="2200" i="1" dirty="0" err="1">
                <a:latin typeface="Times New Roman" panose="02020603050405020304" pitchFamily="18" charset="0"/>
                <a:cs typeface="Times New Roman" panose="02020603050405020304" pitchFamily="18" charset="0"/>
              </a:rPr>
              <a:t>Jojady</a:t>
            </a:r>
            <a:r>
              <a:rPr lang="cs-CZ" sz="2200" i="1" dirty="0">
                <a:latin typeface="Times New Roman" panose="02020603050405020304" pitchFamily="18" charset="0"/>
                <a:cs typeface="Times New Roman" panose="02020603050405020304" pitchFamily="18" charset="0"/>
              </a:rPr>
              <a:t>. Jeho oddíl čítal 24 000 mužů. </a:t>
            </a:r>
            <a:r>
              <a:rPr lang="cs-CZ" sz="2200" i="1" dirty="0" err="1">
                <a:latin typeface="Times New Roman" panose="02020603050405020304" pitchFamily="18" charset="0"/>
                <a:cs typeface="Times New Roman" panose="02020603050405020304" pitchFamily="18" charset="0"/>
              </a:rPr>
              <a:t>Benajáš</a:t>
            </a:r>
            <a:r>
              <a:rPr lang="cs-CZ" sz="2200" i="1" dirty="0">
                <a:latin typeface="Times New Roman" panose="02020603050405020304" pitchFamily="18" charset="0"/>
                <a:cs typeface="Times New Roman" panose="02020603050405020304" pitchFamily="18" charset="0"/>
              </a:rPr>
              <a:t> patřil ke třicítce hrdinů a byl její velitel. (Jeho oddílu potom velel jeho syn </a:t>
            </a:r>
            <a:r>
              <a:rPr lang="cs-CZ" sz="2200" i="1" dirty="0" err="1">
                <a:latin typeface="Times New Roman" panose="02020603050405020304" pitchFamily="18" charset="0"/>
                <a:cs typeface="Times New Roman" panose="02020603050405020304" pitchFamily="18" charset="0"/>
              </a:rPr>
              <a:t>Amizabad</a:t>
            </a:r>
            <a:r>
              <a:rPr lang="cs-CZ" sz="2200" i="1" dirty="0">
                <a:latin typeface="Times New Roman" panose="02020603050405020304" pitchFamily="18" charset="0"/>
                <a:cs typeface="Times New Roman" panose="02020603050405020304" pitchFamily="18" charset="0"/>
              </a:rPr>
              <a:t>.) …“		</a:t>
            </a:r>
            <a:r>
              <a:rPr lang="cs-CZ" dirty="0">
                <a:latin typeface="Times New Roman" panose="02020603050405020304" pitchFamily="18" charset="0"/>
                <a:cs typeface="Times New Roman" panose="02020603050405020304" pitchFamily="18" charset="0"/>
              </a:rPr>
              <a:t> 				</a:t>
            </a:r>
            <a:r>
              <a:rPr lang="cs-CZ" sz="2200" dirty="0">
                <a:latin typeface="Times New Roman" panose="02020603050405020304" pitchFamily="18" charset="0"/>
                <a:cs typeface="Times New Roman" panose="02020603050405020304" pitchFamily="18" charset="0"/>
              </a:rPr>
              <a:t>1Let. 27,1-16</a:t>
            </a:r>
          </a:p>
          <a:p>
            <a:pPr marL="0" indent="0">
              <a:buNone/>
            </a:pPr>
            <a:br>
              <a:rPr lang="cs-CZ" sz="2200" i="1" dirty="0">
                <a:latin typeface="Times New Roman" panose="02020603050405020304" pitchFamily="18" charset="0"/>
                <a:cs typeface="Times New Roman" panose="02020603050405020304" pitchFamily="18" charset="0"/>
              </a:rPr>
            </a:br>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3649365"/>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905</TotalTime>
  <Words>7668</Words>
  <Application>Microsoft Office PowerPoint</Application>
  <PresentationFormat>Širokoúhlá obrazovka</PresentationFormat>
  <Paragraphs>312</Paragraphs>
  <Slides>81</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81</vt:i4>
      </vt:variant>
    </vt:vector>
  </HeadingPairs>
  <TitlesOfParts>
    <vt:vector size="86" baseType="lpstr">
      <vt:lpstr>Arial</vt:lpstr>
      <vt:lpstr>Calibri</vt:lpstr>
      <vt:lpstr>Calibri Light</vt:lpstr>
      <vt:lpstr>Times New Roman</vt:lpstr>
      <vt:lpstr>Motiv Office</vt:lpstr>
      <vt:lpstr> Vojenství starověké Syropalestiny Izrael, Judsko a Féničané </vt:lpstr>
      <vt:lpstr>Prezentace aplikace PowerPoint</vt:lpstr>
      <vt:lpstr>Prameny</vt:lpstr>
      <vt:lpstr>Teorie o původu Izraelitů</vt:lpstr>
      <vt:lpstr>Prezentace aplikace PowerPoint</vt:lpstr>
      <vt:lpstr>Vojsko v kmenovém období</vt:lpstr>
      <vt:lpstr>Počátky království</vt:lpstr>
      <vt:lpstr>Prezentace aplikace PowerPoint</vt:lpstr>
      <vt:lpstr>Prezentace aplikace PowerPoint</vt:lpstr>
      <vt:lpstr>Prezentace aplikace PowerPoint</vt:lpstr>
      <vt:lpstr>Prezentace aplikace PowerPoint</vt:lpstr>
      <vt:lpstr>- Omrího dynastie (884-842 př. Kr. )    - vojenská expanze    - rozsáhlé stavební činnosti    - obchodní styky    - tažení Salmarasara III. 853 př. Kr.     - střety s Aram-Damaškem  835 př. Kr.  - Adad-nirari – 811 př. Kr. - opětovná prosperita za vlády Jarobeáma II. (788-747 př. Kr.) - Pekach a tažení Tigletpilesara III. - Salmanasar V/Sargon II. X Hošeá</vt:lpstr>
      <vt:lpstr>Důležitost válečných vozů v izraelské armádě</vt:lpstr>
      <vt:lpstr>Prezentace aplikace PowerPoint</vt:lpstr>
      <vt:lpstr>Stéla z Kurchu I vytáhl jsem z Argany a přiblížil se k (městu) Karkar. Karkar, jeho královské sídlo, jsem zničil, pobořil, sežehl ohněm. …; 2000 válečných vozů, 10000 vojáků Achaba z Izraele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Vojenská výzbroj izraelských jednotek</vt:lpstr>
      <vt:lpstr>Prezentace aplikace PowerPoint</vt:lpstr>
      <vt:lpstr>Údaje o velikosti armády Izraelského a Judského království z pohledu biblických a nebiblických pramenů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Válečná tažení do Syropalestiny</vt:lpstr>
      <vt:lpstr>Tažení Salmanassara III.</vt:lpstr>
      <vt:lpstr>Prezentace aplikace PowerPoint</vt:lpstr>
      <vt:lpstr>Prezentace aplikace PowerPoint</vt:lpstr>
      <vt:lpstr>Prezentace aplikace PowerPoint</vt:lpstr>
      <vt:lpstr>Sinacheribovy výboje</vt:lpstr>
      <vt:lpstr>Prezentace aplikace PowerPoint</vt:lpstr>
      <vt:lpstr>Prezentace aplikace PowerPoint</vt:lpstr>
      <vt:lpstr>Prezentace aplikace PowerPoint</vt:lpstr>
      <vt:lpstr>Prezentace aplikace PowerPoint</vt:lpstr>
      <vt:lpstr>Izraelské loďstvo</vt:lpstr>
      <vt:lpstr>Prezentace aplikace PowerPoint</vt:lpstr>
      <vt:lpstr>Fortifikace Izraele a Judska</vt:lpstr>
      <vt:lpstr>Povaha terénu</vt:lpstr>
      <vt:lpstr>Stavební činnost judských a izraelských králů </vt:lpstr>
      <vt:lpstr>Prezentace aplikace PowerPoint</vt:lpstr>
      <vt:lpstr>Periferní plánování</vt:lpstr>
      <vt:lpstr>Paprsčité plánování</vt:lpstr>
      <vt:lpstr>Prezentace aplikace PowerPoint</vt:lpstr>
      <vt:lpstr>Pravoúhlé plánování</vt:lpstr>
      <vt:lpstr>Kasematové zdi</vt:lpstr>
      <vt:lpstr>Prezentace aplikace PowerPoint</vt:lpstr>
      <vt:lpstr>Stavební techniky</vt:lpstr>
      <vt:lpstr>Prezentace aplikace PowerPoint</vt:lpstr>
      <vt:lpstr>Prezentace aplikace PowerPoint</vt:lpstr>
      <vt:lpstr>Prezentace aplikace PowerPoint</vt:lpstr>
      <vt:lpstr>„Šalamounovy brány“</vt:lpstr>
      <vt:lpstr>Prezentace aplikace PowerPoint</vt:lpstr>
      <vt:lpstr>Prezentace aplikace PowerPoint</vt:lpstr>
      <vt:lpstr>Palác Bît-Hilani</vt:lpstr>
      <vt:lpstr>Zásobování pitnou vodou</vt:lpstr>
      <vt:lpstr>Prezentace aplikace PowerPoint</vt:lpstr>
      <vt:lpstr>Vstupní šachta v Chásoru </vt:lpstr>
      <vt:lpstr>Prezentace aplikace PowerPoint</vt:lpstr>
      <vt:lpstr>Šiloašský nápis</vt:lpstr>
      <vt:lpstr>https://www.youtube.com/watch?v=0pybRWKQO7Q  https://www.youtube.com/watch?v=GdeOZFBsHSE</vt:lpstr>
      <vt:lpstr>Féničané</vt:lpstr>
      <vt:lpstr>Obchodní lodě</vt:lpstr>
      <vt:lpstr>Prezentace aplikace PowerPoint</vt:lpstr>
      <vt:lpstr>Bitva u Karkar 853 př. n. l. </vt:lpstr>
      <vt:lpstr>Tažení Salmanasara V. proti fénickým městům</vt:lpstr>
      <vt:lpstr>Tažení Sinacheriba 701 př. n. l. </vt:lpstr>
      <vt:lpstr>Birémy</vt:lpstr>
      <vt:lpstr>Prezentace aplikace PowerPoint</vt:lpstr>
      <vt:lpstr>Prezentace aplikace PowerPoint</vt:lpstr>
      <vt:lpstr>Prezentace aplikace PowerPoint</vt:lpstr>
      <vt:lpstr>Trirémy</vt:lpstr>
      <vt:lpstr>Prezentace aplikace PowerPoint</vt:lpstr>
      <vt:lpstr>Féničané jako součást perského námořnictva</vt:lpstr>
      <vt:lpstr>Bitva u Ladé – povstání iónských měst 495 př. Kr.</vt:lpstr>
      <vt:lpstr>Řecko-perské války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Vojenství starověké Syropalestiny</dc:title>
  <dc:creator>šmudla</dc:creator>
  <cp:lastModifiedBy>Jakub Knobloch</cp:lastModifiedBy>
  <cp:revision>85</cp:revision>
  <dcterms:created xsi:type="dcterms:W3CDTF">2020-04-14T18:43:50Z</dcterms:created>
  <dcterms:modified xsi:type="dcterms:W3CDTF">2024-05-25T21:36:04Z</dcterms:modified>
</cp:coreProperties>
</file>