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71" r:id="rId5"/>
    <p:sldId id="314" r:id="rId6"/>
    <p:sldId id="313" r:id="rId7"/>
    <p:sldId id="317" r:id="rId8"/>
    <p:sldId id="319" r:id="rId9"/>
    <p:sldId id="320" r:id="rId10"/>
    <p:sldId id="321" r:id="rId11"/>
    <p:sldId id="323" r:id="rId12"/>
    <p:sldId id="322" r:id="rId13"/>
    <p:sldId id="325" r:id="rId14"/>
    <p:sldId id="324" r:id="rId15"/>
    <p:sldId id="315" r:id="rId16"/>
    <p:sldId id="316" r:id="rId17"/>
    <p:sldId id="326" r:id="rId18"/>
    <p:sldId id="32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AF1FF811-2468-495E-A2D7-22280B6BEFE7}"/>
    <pc:docChg chg="custSel addSld delSld modSld sldOrd">
      <pc:chgData name="Zuzana Urbanová" userId="e6f50e7a-083c-478b-a8cb-b79c35307a76" providerId="ADAL" clId="{AF1FF811-2468-495E-A2D7-22280B6BEFE7}" dt="2024-03-19T08:51:41.311" v="499" actId="113"/>
      <pc:docMkLst>
        <pc:docMk/>
      </pc:docMkLst>
      <pc:sldChg chg="del">
        <pc:chgData name="Zuzana Urbanová" userId="e6f50e7a-083c-478b-a8cb-b79c35307a76" providerId="ADAL" clId="{AF1FF811-2468-495E-A2D7-22280B6BEFE7}" dt="2024-03-18T21:43:40.949" v="191" actId="2696"/>
        <pc:sldMkLst>
          <pc:docMk/>
          <pc:sldMk cId="1321898002" sldId="307"/>
        </pc:sldMkLst>
      </pc:sldChg>
      <pc:sldChg chg="del">
        <pc:chgData name="Zuzana Urbanová" userId="e6f50e7a-083c-478b-a8cb-b79c35307a76" providerId="ADAL" clId="{AF1FF811-2468-495E-A2D7-22280B6BEFE7}" dt="2024-03-18T20:18:57.259" v="0" actId="2696"/>
        <pc:sldMkLst>
          <pc:docMk/>
          <pc:sldMk cId="2565781553" sldId="312"/>
        </pc:sldMkLst>
      </pc:sldChg>
      <pc:sldChg chg="delSp">
        <pc:chgData name="Zuzana Urbanová" userId="e6f50e7a-083c-478b-a8cb-b79c35307a76" providerId="ADAL" clId="{AF1FF811-2468-495E-A2D7-22280B6BEFE7}" dt="2024-03-19T08:39:05.626" v="428" actId="478"/>
        <pc:sldMkLst>
          <pc:docMk/>
          <pc:sldMk cId="14933318" sldId="314"/>
        </pc:sldMkLst>
        <pc:spChg chg="del">
          <ac:chgData name="Zuzana Urbanová" userId="e6f50e7a-083c-478b-a8cb-b79c35307a76" providerId="ADAL" clId="{AF1FF811-2468-495E-A2D7-22280B6BEFE7}" dt="2024-03-19T08:39:05.626" v="428" actId="478"/>
          <ac:spMkLst>
            <pc:docMk/>
            <pc:sldMk cId="14933318" sldId="314"/>
            <ac:spMk id="3" creationId="{9F1317FE-7BD1-483E-82EE-4923BAE5F535}"/>
          </ac:spMkLst>
        </pc:spChg>
      </pc:sldChg>
      <pc:sldChg chg="modSp">
        <pc:chgData name="Zuzana Urbanová" userId="e6f50e7a-083c-478b-a8cb-b79c35307a76" providerId="ADAL" clId="{AF1FF811-2468-495E-A2D7-22280B6BEFE7}" dt="2024-03-18T21:44:21.146" v="262" actId="20577"/>
        <pc:sldMkLst>
          <pc:docMk/>
          <pc:sldMk cId="437978624" sldId="316"/>
        </pc:sldMkLst>
        <pc:spChg chg="mod">
          <ac:chgData name="Zuzana Urbanová" userId="e6f50e7a-083c-478b-a8cb-b79c35307a76" providerId="ADAL" clId="{AF1FF811-2468-495E-A2D7-22280B6BEFE7}" dt="2024-03-18T21:44:21.146" v="262" actId="20577"/>
          <ac:spMkLst>
            <pc:docMk/>
            <pc:sldMk cId="437978624" sldId="316"/>
            <ac:spMk id="3" creationId="{27F4E927-2369-43DB-BCC3-2E7A19A220D3}"/>
          </ac:spMkLst>
        </pc:spChg>
      </pc:sldChg>
      <pc:sldChg chg="modSp">
        <pc:chgData name="Zuzana Urbanová" userId="e6f50e7a-083c-478b-a8cb-b79c35307a76" providerId="ADAL" clId="{AF1FF811-2468-495E-A2D7-22280B6BEFE7}" dt="2024-03-18T21:32:40.751" v="1"/>
        <pc:sldMkLst>
          <pc:docMk/>
          <pc:sldMk cId="2241851152" sldId="320"/>
        </pc:sldMkLst>
        <pc:spChg chg="mod">
          <ac:chgData name="Zuzana Urbanová" userId="e6f50e7a-083c-478b-a8cb-b79c35307a76" providerId="ADAL" clId="{AF1FF811-2468-495E-A2D7-22280B6BEFE7}" dt="2024-03-18T21:32:40.751" v="1"/>
          <ac:spMkLst>
            <pc:docMk/>
            <pc:sldMk cId="2241851152" sldId="320"/>
            <ac:spMk id="2" creationId="{35D64ED2-DC94-46C1-B4FE-82F13F4D30F9}"/>
          </ac:spMkLst>
        </pc:spChg>
      </pc:sldChg>
      <pc:sldChg chg="modSp">
        <pc:chgData name="Zuzana Urbanová" userId="e6f50e7a-083c-478b-a8cb-b79c35307a76" providerId="ADAL" clId="{AF1FF811-2468-495E-A2D7-22280B6BEFE7}" dt="2024-03-18T21:33:07.913" v="8" actId="113"/>
        <pc:sldMkLst>
          <pc:docMk/>
          <pc:sldMk cId="845990551" sldId="321"/>
        </pc:sldMkLst>
        <pc:spChg chg="mod">
          <ac:chgData name="Zuzana Urbanová" userId="e6f50e7a-083c-478b-a8cb-b79c35307a76" providerId="ADAL" clId="{AF1FF811-2468-495E-A2D7-22280B6BEFE7}" dt="2024-03-18T21:33:07.913" v="8" actId="113"/>
          <ac:spMkLst>
            <pc:docMk/>
            <pc:sldMk cId="845990551" sldId="321"/>
            <ac:spMk id="3" creationId="{F422E608-656F-4836-B07A-A4FC7949C4AB}"/>
          </ac:spMkLst>
        </pc:spChg>
      </pc:sldChg>
      <pc:sldChg chg="modSp">
        <pc:chgData name="Zuzana Urbanová" userId="e6f50e7a-083c-478b-a8cb-b79c35307a76" providerId="ADAL" clId="{AF1FF811-2468-495E-A2D7-22280B6BEFE7}" dt="2024-03-18T21:34:57.662" v="73" actId="113"/>
        <pc:sldMkLst>
          <pc:docMk/>
          <pc:sldMk cId="1964327495" sldId="323"/>
        </pc:sldMkLst>
        <pc:spChg chg="mod">
          <ac:chgData name="Zuzana Urbanová" userId="e6f50e7a-083c-478b-a8cb-b79c35307a76" providerId="ADAL" clId="{AF1FF811-2468-495E-A2D7-22280B6BEFE7}" dt="2024-03-18T21:34:57.662" v="73" actId="113"/>
          <ac:spMkLst>
            <pc:docMk/>
            <pc:sldMk cId="1964327495" sldId="323"/>
            <ac:spMk id="3" creationId="{F422E608-656F-4836-B07A-A4FC7949C4AB}"/>
          </ac:spMkLst>
        </pc:spChg>
      </pc:sldChg>
      <pc:sldChg chg="modSp">
        <pc:chgData name="Zuzana Urbanová" userId="e6f50e7a-083c-478b-a8cb-b79c35307a76" providerId="ADAL" clId="{AF1FF811-2468-495E-A2D7-22280B6BEFE7}" dt="2024-03-18T21:36:34.645" v="173" actId="20577"/>
        <pc:sldMkLst>
          <pc:docMk/>
          <pc:sldMk cId="4160220955" sldId="324"/>
        </pc:sldMkLst>
        <pc:spChg chg="mod">
          <ac:chgData name="Zuzana Urbanová" userId="e6f50e7a-083c-478b-a8cb-b79c35307a76" providerId="ADAL" clId="{AF1FF811-2468-495E-A2D7-22280B6BEFE7}" dt="2024-03-18T21:35:52.776" v="96" actId="20577"/>
          <ac:spMkLst>
            <pc:docMk/>
            <pc:sldMk cId="4160220955" sldId="324"/>
            <ac:spMk id="2" creationId="{EA8DA0D1-9BB1-47C5-9587-87FB7EA34906}"/>
          </ac:spMkLst>
        </pc:spChg>
        <pc:spChg chg="mod">
          <ac:chgData name="Zuzana Urbanová" userId="e6f50e7a-083c-478b-a8cb-b79c35307a76" providerId="ADAL" clId="{AF1FF811-2468-495E-A2D7-22280B6BEFE7}" dt="2024-03-18T21:36:34.645" v="173" actId="20577"/>
          <ac:spMkLst>
            <pc:docMk/>
            <pc:sldMk cId="4160220955" sldId="324"/>
            <ac:spMk id="3" creationId="{D55FF09E-BB2F-4C43-BA45-CC26D83B8FE5}"/>
          </ac:spMkLst>
        </pc:spChg>
      </pc:sldChg>
      <pc:sldChg chg="modSp ord">
        <pc:chgData name="Zuzana Urbanová" userId="e6f50e7a-083c-478b-a8cb-b79c35307a76" providerId="ADAL" clId="{AF1FF811-2468-495E-A2D7-22280B6BEFE7}" dt="2024-03-18T21:37:12.217" v="190" actId="20577"/>
        <pc:sldMkLst>
          <pc:docMk/>
          <pc:sldMk cId="2186824541" sldId="325"/>
        </pc:sldMkLst>
        <pc:spChg chg="mod">
          <ac:chgData name="Zuzana Urbanová" userId="e6f50e7a-083c-478b-a8cb-b79c35307a76" providerId="ADAL" clId="{AF1FF811-2468-495E-A2D7-22280B6BEFE7}" dt="2024-03-18T21:37:12.217" v="190" actId="20577"/>
          <ac:spMkLst>
            <pc:docMk/>
            <pc:sldMk cId="2186824541" sldId="325"/>
            <ac:spMk id="3" creationId="{A7BD00BF-95D9-4FD5-BB63-EB3E736ED355}"/>
          </ac:spMkLst>
        </pc:spChg>
      </pc:sldChg>
      <pc:sldChg chg="modSp add">
        <pc:chgData name="Zuzana Urbanová" userId="e6f50e7a-083c-478b-a8cb-b79c35307a76" providerId="ADAL" clId="{AF1FF811-2468-495E-A2D7-22280B6BEFE7}" dt="2024-03-18T21:47:02.589" v="377" actId="113"/>
        <pc:sldMkLst>
          <pc:docMk/>
          <pc:sldMk cId="3061684595" sldId="326"/>
        </pc:sldMkLst>
        <pc:spChg chg="mod">
          <ac:chgData name="Zuzana Urbanová" userId="e6f50e7a-083c-478b-a8cb-b79c35307a76" providerId="ADAL" clId="{AF1FF811-2468-495E-A2D7-22280B6BEFE7}" dt="2024-03-18T21:47:02.589" v="377" actId="113"/>
          <ac:spMkLst>
            <pc:docMk/>
            <pc:sldMk cId="3061684595" sldId="326"/>
            <ac:spMk id="3" creationId="{27F4E927-2369-43DB-BCC3-2E7A19A220D3}"/>
          </ac:spMkLst>
        </pc:spChg>
      </pc:sldChg>
      <pc:sldChg chg="modSp add">
        <pc:chgData name="Zuzana Urbanová" userId="e6f50e7a-083c-478b-a8cb-b79c35307a76" providerId="ADAL" clId="{AF1FF811-2468-495E-A2D7-22280B6BEFE7}" dt="2024-03-19T08:51:41.311" v="499" actId="113"/>
        <pc:sldMkLst>
          <pc:docMk/>
          <pc:sldMk cId="1175926887" sldId="327"/>
        </pc:sldMkLst>
        <pc:spChg chg="mod">
          <ac:chgData name="Zuzana Urbanová" userId="e6f50e7a-083c-478b-a8cb-b79c35307a76" providerId="ADAL" clId="{AF1FF811-2468-495E-A2D7-22280B6BEFE7}" dt="2024-03-18T22:14:19.880" v="427" actId="20577"/>
          <ac:spMkLst>
            <pc:docMk/>
            <pc:sldMk cId="1175926887" sldId="327"/>
            <ac:spMk id="2" creationId="{C00DBEB9-FFAD-49C9-B544-F3BFEB25CD1C}"/>
          </ac:spMkLst>
        </pc:spChg>
        <pc:spChg chg="mod">
          <ac:chgData name="Zuzana Urbanová" userId="e6f50e7a-083c-478b-a8cb-b79c35307a76" providerId="ADAL" clId="{AF1FF811-2468-495E-A2D7-22280B6BEFE7}" dt="2024-03-19T08:51:41.311" v="499" actId="113"/>
          <ac:spMkLst>
            <pc:docMk/>
            <pc:sldMk cId="1175926887" sldId="327"/>
            <ac:spMk id="3" creationId="{16680E3E-6EBD-4B2A-9F87-B49CE2032D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68EC-E16B-4A5B-8D2E-EDA4673BA42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2358-908E-4251-9549-79CE68E66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4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96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3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7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4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5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1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7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38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3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6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17.03.2024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022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19. /21. března 2024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BF286-7BFD-49F3-990B-196BD58C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Aggettivi con più radici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BD00BF-95D9-4FD5-BB63-EB3E736ED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buono – migliore – ottimo</a:t>
            </a:r>
          </a:p>
          <a:p>
            <a:r>
              <a:rPr lang="it-IT" i="1" dirty="0"/>
              <a:t>cattivo – peggiore – pessimo</a:t>
            </a:r>
          </a:p>
          <a:p>
            <a:r>
              <a:rPr lang="it-IT" i="1" dirty="0"/>
              <a:t>grande – maggiore – massimo</a:t>
            </a:r>
          </a:p>
          <a:p>
            <a:r>
              <a:rPr lang="it-IT" i="1" dirty="0"/>
              <a:t>piccolo – minore – minimo</a:t>
            </a:r>
          </a:p>
          <a:p>
            <a:r>
              <a:rPr lang="it-IT" i="1" dirty="0"/>
              <a:t>alto – superiore – supremo/sommo</a:t>
            </a:r>
          </a:p>
          <a:p>
            <a:r>
              <a:rPr lang="it-IT" i="1" dirty="0"/>
              <a:t>basso – inferiore – infimo</a:t>
            </a:r>
          </a:p>
          <a:p>
            <a:r>
              <a:rPr lang="it-IT" i="1" dirty="0"/>
              <a:t>esterno – esteriore – estremo</a:t>
            </a:r>
          </a:p>
          <a:p>
            <a:r>
              <a:rPr lang="it-IT" i="1" dirty="0"/>
              <a:t>interno – interiore – intimo</a:t>
            </a:r>
          </a:p>
          <a:p>
            <a:r>
              <a:rPr lang="it-IT" i="1" dirty="0"/>
              <a:t>vicino – viciniore – prossimo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824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8DA0D1-9BB1-47C5-9587-87FB7EA3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superlativo</a:t>
            </a:r>
            <a:r>
              <a:rPr lang="cs-CZ" dirty="0"/>
              <a:t> </a:t>
            </a:r>
            <a:r>
              <a:rPr lang="cs-CZ" dirty="0" err="1"/>
              <a:t>Assoluto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5FF09E-BB2F-4C43-BA45-CC26D83B8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crea aggiungendo all’aggettivo di </a:t>
            </a:r>
            <a:r>
              <a:rPr lang="it-IT" b="1" dirty="0"/>
              <a:t>grado positivo</a:t>
            </a:r>
            <a:r>
              <a:rPr lang="it-IT" dirty="0"/>
              <a:t> il suffisso </a:t>
            </a:r>
            <a:r>
              <a:rPr lang="it-IT" b="1" i="1" dirty="0"/>
              <a:t>-issimo</a:t>
            </a:r>
            <a:r>
              <a:rPr lang="cs-CZ" b="1" i="1" dirty="0"/>
              <a:t> (-</a:t>
            </a:r>
            <a:r>
              <a:rPr lang="cs-CZ" b="1" i="1" dirty="0" err="1"/>
              <a:t>issima</a:t>
            </a:r>
            <a:r>
              <a:rPr lang="cs-CZ" b="1" i="1" dirty="0"/>
              <a:t>; -</a:t>
            </a:r>
            <a:r>
              <a:rPr lang="cs-CZ" b="1" i="1" dirty="0" err="1"/>
              <a:t>issimi</a:t>
            </a:r>
            <a:r>
              <a:rPr lang="cs-CZ" b="1" i="1" dirty="0"/>
              <a:t>, -</a:t>
            </a:r>
            <a:r>
              <a:rPr lang="cs-CZ" b="1" i="1" dirty="0" err="1"/>
              <a:t>issime</a:t>
            </a:r>
            <a:r>
              <a:rPr lang="cs-CZ" b="1" i="1" dirty="0"/>
              <a:t>)</a:t>
            </a:r>
            <a:endParaRPr lang="it-IT" dirty="0"/>
          </a:p>
          <a:p>
            <a:pPr lvl="1"/>
            <a:r>
              <a:rPr lang="it-IT" dirty="0"/>
              <a:t>La fontana di Trevi è famosissima. </a:t>
            </a:r>
          </a:p>
          <a:p>
            <a:pPr lvl="1"/>
            <a:r>
              <a:rPr lang="it-IT" dirty="0"/>
              <a:t>Roma è bellissima. </a:t>
            </a:r>
          </a:p>
          <a:p>
            <a:pPr lvl="1"/>
            <a:r>
              <a:rPr lang="it-IT" dirty="0"/>
              <a:t>Questo dolce è buonissimo.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220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Participio</a:t>
            </a:r>
            <a:r>
              <a:rPr lang="fr-FR" dirty="0"/>
              <a:t> </a:t>
            </a:r>
            <a:r>
              <a:rPr lang="fr-FR" dirty="0" err="1"/>
              <a:t>Passato</a:t>
            </a:r>
            <a:r>
              <a:rPr lang="fr-FR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3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BAEDC-8965-4C36-8489-0D8FBFA1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4E927-2369-43DB-BCC3-2E7A19A2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participio passato è formato dalla </a:t>
            </a:r>
            <a:r>
              <a:rPr lang="it-IT" b="1" dirty="0"/>
              <a:t>radice del verbo </a:t>
            </a:r>
            <a:r>
              <a:rPr lang="it-IT" dirty="0"/>
              <a:t>e dalle </a:t>
            </a:r>
            <a:r>
              <a:rPr lang="it-IT" b="1" dirty="0"/>
              <a:t>desinenze</a:t>
            </a:r>
            <a:r>
              <a:rPr lang="it-IT" dirty="0"/>
              <a:t> -</a:t>
            </a:r>
            <a:r>
              <a:rPr lang="it-IT" b="1" dirty="0"/>
              <a:t>ato, -uto, -ito: </a:t>
            </a:r>
            <a:endParaRPr lang="cs-CZ" b="1" dirty="0"/>
          </a:p>
          <a:p>
            <a:pPr lvl="1"/>
            <a:r>
              <a:rPr lang="cs-CZ" dirty="0"/>
              <a:t>Amare: </a:t>
            </a:r>
            <a:r>
              <a:rPr lang="it-IT" dirty="0"/>
              <a:t>am</a:t>
            </a:r>
            <a:r>
              <a:rPr lang="it-IT" b="1" dirty="0"/>
              <a:t>ato</a:t>
            </a:r>
            <a:endParaRPr lang="cs-CZ" b="1" dirty="0"/>
          </a:p>
          <a:p>
            <a:pPr lvl="1"/>
            <a:r>
              <a:rPr lang="cs-CZ" dirty="0" err="1"/>
              <a:t>Cadere</a:t>
            </a:r>
            <a:r>
              <a:rPr lang="cs-CZ" dirty="0"/>
              <a:t>:</a:t>
            </a:r>
            <a:r>
              <a:rPr lang="it-IT" dirty="0"/>
              <a:t> cad</a:t>
            </a:r>
            <a:r>
              <a:rPr lang="it-IT" b="1" dirty="0"/>
              <a:t>uto</a:t>
            </a:r>
            <a:endParaRPr lang="cs-CZ" b="1" dirty="0"/>
          </a:p>
          <a:p>
            <a:pPr lvl="1"/>
            <a:r>
              <a:rPr lang="cs-CZ" dirty="0" err="1"/>
              <a:t>Guarire</a:t>
            </a:r>
            <a:r>
              <a:rPr lang="cs-CZ" dirty="0"/>
              <a:t>: </a:t>
            </a:r>
            <a:r>
              <a:rPr lang="it-IT" dirty="0"/>
              <a:t>guar</a:t>
            </a:r>
            <a:r>
              <a:rPr lang="it-IT" b="1" dirty="0"/>
              <a:t>ito</a:t>
            </a:r>
          </a:p>
          <a:p>
            <a:pPr lvl="1"/>
            <a:endParaRPr lang="it-IT" b="1" dirty="0"/>
          </a:p>
          <a:p>
            <a:pPr lvl="1"/>
            <a:r>
              <a:rPr lang="it-IT" dirty="0"/>
              <a:t>Il traditore è rappresentato. </a:t>
            </a:r>
          </a:p>
          <a:p>
            <a:pPr lvl="1"/>
            <a:r>
              <a:rPr lang="it-IT" dirty="0"/>
              <a:t>Il gruppo è formato.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978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BAEDC-8965-4C36-8489-0D8FBFA1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4E927-2369-43DB-BCC3-2E7A19A2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participio passato è formato dalla </a:t>
            </a:r>
            <a:r>
              <a:rPr lang="it-IT" b="1" dirty="0"/>
              <a:t>radice del verbo </a:t>
            </a:r>
            <a:r>
              <a:rPr lang="it-IT" dirty="0"/>
              <a:t>e dalle </a:t>
            </a:r>
            <a:r>
              <a:rPr lang="it-IT" b="1" dirty="0"/>
              <a:t>desinenze</a:t>
            </a:r>
            <a:r>
              <a:rPr lang="it-IT" dirty="0"/>
              <a:t> -</a:t>
            </a:r>
            <a:r>
              <a:rPr lang="it-IT" b="1" dirty="0"/>
              <a:t>ato, -uto, -ito: </a:t>
            </a:r>
            <a:endParaRPr lang="cs-CZ" b="1" dirty="0"/>
          </a:p>
          <a:p>
            <a:pPr lvl="1"/>
            <a:r>
              <a:rPr lang="cs-CZ" dirty="0"/>
              <a:t>Amare: </a:t>
            </a:r>
            <a:r>
              <a:rPr lang="it-IT" dirty="0"/>
              <a:t>am</a:t>
            </a:r>
            <a:r>
              <a:rPr lang="it-IT" b="1" dirty="0"/>
              <a:t>ato</a:t>
            </a:r>
            <a:endParaRPr lang="cs-CZ" b="1" dirty="0"/>
          </a:p>
          <a:p>
            <a:pPr lvl="1"/>
            <a:r>
              <a:rPr lang="cs-CZ" dirty="0" err="1"/>
              <a:t>Cadere</a:t>
            </a:r>
            <a:r>
              <a:rPr lang="cs-CZ" dirty="0"/>
              <a:t>:</a:t>
            </a:r>
            <a:r>
              <a:rPr lang="it-IT" dirty="0"/>
              <a:t> cad</a:t>
            </a:r>
            <a:r>
              <a:rPr lang="it-IT" b="1" dirty="0"/>
              <a:t>uto</a:t>
            </a:r>
            <a:endParaRPr lang="cs-CZ" b="1" dirty="0"/>
          </a:p>
          <a:p>
            <a:pPr lvl="1"/>
            <a:r>
              <a:rPr lang="cs-CZ" dirty="0" err="1"/>
              <a:t>Guarire</a:t>
            </a:r>
            <a:r>
              <a:rPr lang="cs-CZ" dirty="0"/>
              <a:t>: </a:t>
            </a:r>
            <a:r>
              <a:rPr lang="it-IT" dirty="0"/>
              <a:t>guar</a:t>
            </a:r>
            <a:r>
              <a:rPr lang="it-IT" b="1" dirty="0"/>
              <a:t>ito</a:t>
            </a:r>
          </a:p>
          <a:p>
            <a:pPr lvl="1"/>
            <a:endParaRPr lang="it-IT" b="1" dirty="0"/>
          </a:p>
          <a:p>
            <a:r>
              <a:rPr lang="it-IT" dirty="0"/>
              <a:t>serve per tutti tempi composti in italiano: passato prossimo, futuro anteriore, congiuntivo passato etc. </a:t>
            </a:r>
          </a:p>
        </p:txBody>
      </p:sp>
    </p:spTree>
    <p:extLst>
      <p:ext uri="{BB962C8B-B14F-4D97-AF65-F5344CB8AC3E}">
        <p14:creationId xmlns:p14="http://schemas.microsoft.com/office/powerpoint/2010/main" val="3061684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DBEB9-FFAD-49C9-B544-F3BFEB25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Concordanza del participio passato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680E3E-6EBD-4B2A-9F87-B49CE2032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traditore</a:t>
            </a:r>
            <a:r>
              <a:rPr lang="cs-CZ" dirty="0"/>
              <a:t> </a:t>
            </a:r>
            <a:r>
              <a:rPr lang="it-IT" dirty="0"/>
              <a:t>è rappresent</a:t>
            </a:r>
            <a:r>
              <a:rPr lang="it-IT" b="1" dirty="0"/>
              <a:t>ato</a:t>
            </a:r>
            <a:r>
              <a:rPr lang="it-IT" dirty="0"/>
              <a:t>. </a:t>
            </a:r>
          </a:p>
          <a:p>
            <a:r>
              <a:rPr lang="it-IT" dirty="0"/>
              <a:t>La Madonna è rappresent</a:t>
            </a:r>
            <a:r>
              <a:rPr lang="it-IT" b="1" dirty="0"/>
              <a:t>ata</a:t>
            </a:r>
            <a:r>
              <a:rPr lang="it-IT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92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Natività di Gesù (Giotto) - Wikipedia">
            <a:extLst>
              <a:ext uri="{FF2B5EF4-FFF2-40B4-BE49-F238E27FC236}">
                <a16:creationId xmlns:a16="http://schemas.microsoft.com/office/drawing/2014/main" id="{D4B30AC4-CC8E-447C-9634-8F7FDAF75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307" y="984069"/>
            <a:ext cx="5279353" cy="536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63092-8010-4224-8EB9-3715D087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‘Cenacolo’ di Leonardo da Vinci – parte 2.0</a:t>
            </a:r>
            <a:endParaRPr lang="cs-CZ" dirty="0"/>
          </a:p>
        </p:txBody>
      </p:sp>
      <p:pic>
        <p:nvPicPr>
          <p:cNvPr id="4" name="Picture 5" descr="http://www.scudit.net/mdleonardo_file/delcastagno100.jpg">
            <a:extLst>
              <a:ext uri="{FF2B5EF4-FFF2-40B4-BE49-F238E27FC236}">
                <a16:creationId xmlns:a16="http://schemas.microsoft.com/office/drawing/2014/main" id="{15FB2962-84B6-4091-B4EF-C878BDE8D5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1958223"/>
            <a:ext cx="6963594" cy="29415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7B70713-F945-4C8E-A325-213E126080F2}"/>
              </a:ext>
            </a:extLst>
          </p:cNvPr>
          <p:cNvSpPr/>
          <p:nvPr/>
        </p:nvSpPr>
        <p:spPr>
          <a:xfrm>
            <a:off x="581192" y="5028832"/>
            <a:ext cx="440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l'Ultima Cena di Andrea del Castagno (1450)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925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Aggettivi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6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64ED2-DC94-46C1-B4FE-82F13F4D3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2E608-656F-4836-B07A-A4FC7949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Giuda, il traditore, è rappresentato, da solo, davanti alla tavola mentre gli altri apostoli, e Gesù, sono tutti dall'altro lato, uno accanto all'altro. La scena è solenne, ma non particolarmente drammatica. Invece Leonardo rappresenta Giuda in mezzo agli altri apostoli e organizza quattro gruppi di tre figure ai lati di Gesù, che sta al centro. Gesù e Giuda sono gli unici immobili e calmi, diversamente dagli altri che sono agitati e sconvolti: solo loro due sanno la verità. Giuda è anche l'unica figura del dipinto in ombra. La scena è molto drammatica.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371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64ED2-DC94-46C1-B4FE-82F13F4D3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corrispondenza tra nomi e aggettivi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2E608-656F-4836-B07A-A4FC7949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it-IT" dirty="0"/>
              <a:t>l traditore</a:t>
            </a:r>
            <a:r>
              <a:rPr lang="cs-CZ" dirty="0"/>
              <a:t> </a:t>
            </a:r>
            <a:r>
              <a:rPr lang="it-IT" dirty="0"/>
              <a:t>è rappresentato</a:t>
            </a:r>
            <a:r>
              <a:rPr lang="cs-CZ" dirty="0"/>
              <a:t>.</a:t>
            </a:r>
          </a:p>
          <a:p>
            <a:r>
              <a:rPr lang="it-IT" dirty="0"/>
              <a:t>La scena è solenne, ma non drammatica. </a:t>
            </a:r>
            <a:endParaRPr lang="cs-CZ" dirty="0"/>
          </a:p>
          <a:p>
            <a:r>
              <a:rPr lang="it-IT" dirty="0"/>
              <a:t>Gesù e Giuda sono gli unici immobili e calmi</a:t>
            </a:r>
            <a:r>
              <a:rPr lang="cs-CZ" dirty="0"/>
              <a:t>.</a:t>
            </a:r>
          </a:p>
          <a:p>
            <a:r>
              <a:rPr lang="it-IT" dirty="0"/>
              <a:t>La scena è molto drammatica.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85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64ED2-DC94-46C1-B4FE-82F13F4D3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formazione del comparativo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2E608-656F-4836-B07A-A4FC7949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A. MAGGIORANZA: si crea aggiungendo </a:t>
            </a:r>
            <a:r>
              <a:rPr lang="it-IT" i="1" dirty="0"/>
              <a:t>più </a:t>
            </a:r>
            <a:r>
              <a:rPr lang="it-IT" dirty="0"/>
              <a:t>prima dell’aggettivo</a:t>
            </a:r>
            <a:r>
              <a:rPr lang="cs-CZ" dirty="0"/>
              <a:t> e </a:t>
            </a:r>
            <a:r>
              <a:rPr lang="cs-CZ" i="1" dirty="0"/>
              <a:t>di </a:t>
            </a:r>
            <a:r>
              <a:rPr lang="cs-CZ" dirty="0" err="1"/>
              <a:t>dopo</a:t>
            </a:r>
            <a:r>
              <a:rPr lang="cs-CZ" dirty="0"/>
              <a:t> l</a:t>
            </a:r>
            <a:r>
              <a:rPr lang="it-IT" dirty="0"/>
              <a:t>’aggettivo:</a:t>
            </a:r>
            <a:endParaRPr lang="it-IT" i="1" dirty="0"/>
          </a:p>
          <a:p>
            <a:r>
              <a:rPr lang="it-IT" dirty="0"/>
              <a:t>La Fontana di Trevi è </a:t>
            </a:r>
            <a:r>
              <a:rPr lang="it-IT" b="1" dirty="0"/>
              <a:t>più grande </a:t>
            </a:r>
            <a:r>
              <a:rPr lang="it-IT" b="1" i="1" dirty="0"/>
              <a:t>del</a:t>
            </a:r>
            <a:r>
              <a:rPr lang="it-IT" i="1" dirty="0"/>
              <a:t>la</a:t>
            </a:r>
            <a:r>
              <a:rPr lang="it-IT" dirty="0"/>
              <a:t> fontana dei 4 fiumi. </a:t>
            </a:r>
            <a:endParaRPr lang="cs-CZ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B. MINORANZA: si crea aggiungendo </a:t>
            </a:r>
            <a:r>
              <a:rPr lang="it-IT" i="1" dirty="0"/>
              <a:t>meno </a:t>
            </a:r>
            <a:r>
              <a:rPr lang="it-IT" dirty="0"/>
              <a:t>prima dell’aggettivo</a:t>
            </a:r>
            <a:r>
              <a:rPr lang="cs-CZ" dirty="0"/>
              <a:t> e </a:t>
            </a:r>
            <a:r>
              <a:rPr lang="cs-CZ" i="1" dirty="0"/>
              <a:t>di </a:t>
            </a:r>
            <a:r>
              <a:rPr lang="cs-CZ" dirty="0" err="1"/>
              <a:t>dopo</a:t>
            </a:r>
            <a:r>
              <a:rPr lang="cs-CZ" dirty="0"/>
              <a:t> l</a:t>
            </a:r>
            <a:r>
              <a:rPr lang="it-IT" dirty="0"/>
              <a:t>’aggettivo:</a:t>
            </a:r>
          </a:p>
          <a:p>
            <a:r>
              <a:rPr lang="it-IT" dirty="0"/>
              <a:t>La Fontana di 4 fiumi è </a:t>
            </a:r>
            <a:r>
              <a:rPr lang="it-IT" b="1" dirty="0"/>
              <a:t>meno grande </a:t>
            </a:r>
            <a:r>
              <a:rPr lang="it-IT" dirty="0"/>
              <a:t>della Fontana di Trevi. </a:t>
            </a:r>
            <a:endParaRPr lang="cs-CZ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C. UGALIANZA: si crea aggiungendo </a:t>
            </a:r>
            <a:r>
              <a:rPr lang="it-IT" i="1" dirty="0"/>
              <a:t>tanto quanto/come </a:t>
            </a:r>
            <a:r>
              <a:rPr lang="it-IT" dirty="0"/>
              <a:t>dopo l’aggettivo</a:t>
            </a:r>
          </a:p>
          <a:p>
            <a:r>
              <a:rPr lang="it-IT" dirty="0"/>
              <a:t>La Fontana di 4 fiumi è bella </a:t>
            </a:r>
            <a:r>
              <a:rPr lang="it-IT" b="1" dirty="0"/>
              <a:t>tanto quanto </a:t>
            </a:r>
            <a:r>
              <a:rPr lang="it-IT" dirty="0"/>
              <a:t>la Fontana di Trevi. </a:t>
            </a:r>
          </a:p>
          <a:p>
            <a:r>
              <a:rPr lang="it-IT" dirty="0"/>
              <a:t>La Fontana di 4 fiumi è bella </a:t>
            </a:r>
            <a:r>
              <a:rPr lang="it-IT" b="1" dirty="0"/>
              <a:t>come</a:t>
            </a:r>
            <a:r>
              <a:rPr lang="it-IT" dirty="0"/>
              <a:t> la Fontana di Trevi.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599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64ED2-DC94-46C1-B4FE-82F13F4D3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formazione del Superlativo - relativo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2E608-656F-4836-B07A-A4FC7949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Relativo: </a:t>
            </a:r>
            <a:r>
              <a:rPr lang="it-IT" dirty="0"/>
              <a:t>si crea aggiungendo </a:t>
            </a:r>
            <a:r>
              <a:rPr lang="it-IT" b="1" dirty="0"/>
              <a:t>Il più / il meno </a:t>
            </a:r>
            <a:r>
              <a:rPr lang="it-IT" dirty="0"/>
              <a:t>prima dell’aggettivo: </a:t>
            </a:r>
          </a:p>
          <a:p>
            <a:r>
              <a:rPr lang="it-IT" dirty="0"/>
              <a:t>La Fontana di Trevi è </a:t>
            </a:r>
            <a:r>
              <a:rPr lang="it-IT" b="1" dirty="0"/>
              <a:t>la più grande </a:t>
            </a:r>
            <a:r>
              <a:rPr lang="it-IT" dirty="0"/>
              <a:t>fontana di Roma</a:t>
            </a:r>
            <a:r>
              <a:rPr lang="cs-CZ" dirty="0"/>
              <a:t>. </a:t>
            </a:r>
          </a:p>
          <a:p>
            <a:r>
              <a:rPr lang="cs-CZ" dirty="0"/>
              <a:t>Q</a:t>
            </a:r>
            <a:r>
              <a:rPr lang="it-IT" dirty="0"/>
              <a:t>uesto monumento è </a:t>
            </a:r>
            <a:r>
              <a:rPr lang="it-IT" b="1" dirty="0"/>
              <a:t>il meno noto</a:t>
            </a:r>
            <a:r>
              <a:rPr lang="cs-CZ" b="1" dirty="0"/>
              <a:t>.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32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64ED2-DC94-46C1-B4FE-82F13F4D3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formazione del comparativo e superlativo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22E608-656F-4836-B07A-A4FC7949C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Questa fontana è </a:t>
            </a:r>
            <a:r>
              <a:rPr lang="it-IT" b="1" dirty="0"/>
              <a:t>grande. </a:t>
            </a:r>
          </a:p>
          <a:p>
            <a:r>
              <a:rPr lang="it-IT" dirty="0"/>
              <a:t>La Fontana di Trevi è </a:t>
            </a:r>
            <a:r>
              <a:rPr lang="it-IT" b="1" dirty="0"/>
              <a:t>più grande di</a:t>
            </a:r>
            <a:r>
              <a:rPr lang="it-IT" dirty="0"/>
              <a:t> la fontana dei 4 fiumi. </a:t>
            </a:r>
          </a:p>
          <a:p>
            <a:r>
              <a:rPr lang="it-IT" dirty="0"/>
              <a:t>La Fontana di Trevi è </a:t>
            </a:r>
            <a:r>
              <a:rPr lang="it-IT" b="1" dirty="0"/>
              <a:t>la più grande </a:t>
            </a:r>
            <a:r>
              <a:rPr lang="it-IT" dirty="0"/>
              <a:t>fontana di Roma </a:t>
            </a:r>
          </a:p>
        </p:txBody>
      </p:sp>
    </p:spTree>
    <p:extLst>
      <p:ext uri="{BB962C8B-B14F-4D97-AF65-F5344CB8AC3E}">
        <p14:creationId xmlns:p14="http://schemas.microsoft.com/office/powerpoint/2010/main" val="287562679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Props1.xml><?xml version="1.0" encoding="utf-8"?>
<ds:datastoreItem xmlns:ds="http://schemas.openxmlformats.org/officeDocument/2006/customXml" ds:itemID="{E1B7DF0D-A74E-444C-A98A-924F8E7F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4162E6-D6CA-461C-BD6E-86269C720B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D43CA0-431F-44AE-899C-6ABF9E84C3F0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81b0d7d3-03a4-45d7-a633-b486b0a29e22"/>
    <ds:schemaRef ds:uri="ada8a008-7740-4e61-804a-5cd8da50e32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2811</TotalTime>
  <Words>559</Words>
  <Application>Microsoft Office PowerPoint</Application>
  <PresentationFormat>Širokoúhlá obrazovka</PresentationFormat>
  <Paragraphs>65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Gill Sans MT</vt:lpstr>
      <vt:lpstr>Times New Roman</vt:lpstr>
      <vt:lpstr>Wingdings 2</vt:lpstr>
      <vt:lpstr>Dividenda</vt:lpstr>
      <vt:lpstr>DU1724 Italština pro historiky umění </vt:lpstr>
      <vt:lpstr>Prezentace aplikace PowerPoint</vt:lpstr>
      <vt:lpstr>Il ‘Cenacolo’ di Leonardo da Vinci – parte 2.0</vt:lpstr>
      <vt:lpstr>Aggettivi</vt:lpstr>
      <vt:lpstr>Prezentace aplikace PowerPoint</vt:lpstr>
      <vt:lpstr>corrispondenza tra nomi e aggettivi</vt:lpstr>
      <vt:lpstr>La formazione del comparativo</vt:lpstr>
      <vt:lpstr>La formazione del Superlativo - relativo</vt:lpstr>
      <vt:lpstr>La formazione del comparativo e superlativo</vt:lpstr>
      <vt:lpstr>Aggettivi con più radici</vt:lpstr>
      <vt:lpstr>Il superlativo Assoluto</vt:lpstr>
      <vt:lpstr>Participio Passato </vt:lpstr>
      <vt:lpstr>Participio passato</vt:lpstr>
      <vt:lpstr>Participio passato</vt:lpstr>
      <vt:lpstr>La Concordanza del participio passato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Urbanová</dc:creator>
  <cp:lastModifiedBy>Zuzana Urbanová</cp:lastModifiedBy>
  <cp:revision>10</cp:revision>
  <dcterms:created xsi:type="dcterms:W3CDTF">2024-03-17T10:00:37Z</dcterms:created>
  <dcterms:modified xsi:type="dcterms:W3CDTF">2024-03-19T08:51:44Z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