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71" r:id="rId5"/>
    <p:sldId id="331" r:id="rId6"/>
    <p:sldId id="330" r:id="rId7"/>
    <p:sldId id="317" r:id="rId8"/>
    <p:sldId id="333" r:id="rId9"/>
    <p:sldId id="334" r:id="rId10"/>
    <p:sldId id="315" r:id="rId11"/>
    <p:sldId id="316" r:id="rId12"/>
    <p:sldId id="337" r:id="rId13"/>
    <p:sldId id="335" r:id="rId14"/>
    <p:sldId id="33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Urbanová" userId="e6f50e7a-083c-478b-a8cb-b79c35307a76" providerId="ADAL" clId="{667E95D3-3C3A-4DE9-9247-5F0D058D5902}"/>
    <pc:docChg chg="custSel addSld modSld">
      <pc:chgData name="Zuzana Urbanová" userId="e6f50e7a-083c-478b-a8cb-b79c35307a76" providerId="ADAL" clId="{667E95D3-3C3A-4DE9-9247-5F0D058D5902}" dt="2024-03-28T07:54:54.155" v="360" actId="1076"/>
      <pc:docMkLst>
        <pc:docMk/>
      </pc:docMkLst>
      <pc:sldChg chg="addSp modSp add">
        <pc:chgData name="Zuzana Urbanová" userId="e6f50e7a-083c-478b-a8cb-b79c35307a76" providerId="ADAL" clId="{667E95D3-3C3A-4DE9-9247-5F0D058D5902}" dt="2024-03-28T07:48:16.519" v="322" actId="113"/>
        <pc:sldMkLst>
          <pc:docMk/>
          <pc:sldMk cId="4004059753" sldId="335"/>
        </pc:sldMkLst>
        <pc:spChg chg="mod">
          <ac:chgData name="Zuzana Urbanová" userId="e6f50e7a-083c-478b-a8cb-b79c35307a76" providerId="ADAL" clId="{667E95D3-3C3A-4DE9-9247-5F0D058D5902}" dt="2024-03-28T07:45:20.930" v="22" actId="20577"/>
          <ac:spMkLst>
            <pc:docMk/>
            <pc:sldMk cId="4004059753" sldId="335"/>
            <ac:spMk id="2" creationId="{989111CD-8237-48D3-A5A1-A40E3549229D}"/>
          </ac:spMkLst>
        </pc:spChg>
        <pc:spChg chg="mod">
          <ac:chgData name="Zuzana Urbanová" userId="e6f50e7a-083c-478b-a8cb-b79c35307a76" providerId="ADAL" clId="{667E95D3-3C3A-4DE9-9247-5F0D058D5902}" dt="2024-03-28T07:46:54.479" v="196" actId="14100"/>
          <ac:spMkLst>
            <pc:docMk/>
            <pc:sldMk cId="4004059753" sldId="335"/>
            <ac:spMk id="3" creationId="{5F40911D-0CEC-4547-944B-23EA4D99E8FB}"/>
          </ac:spMkLst>
        </pc:spChg>
        <pc:spChg chg="add mod">
          <ac:chgData name="Zuzana Urbanová" userId="e6f50e7a-083c-478b-a8cb-b79c35307a76" providerId="ADAL" clId="{667E95D3-3C3A-4DE9-9247-5F0D058D5902}" dt="2024-03-28T07:48:16.519" v="322" actId="113"/>
          <ac:spMkLst>
            <pc:docMk/>
            <pc:sldMk cId="4004059753" sldId="335"/>
            <ac:spMk id="4" creationId="{055BCFF9-B479-4832-8A58-F00828336AD8}"/>
          </ac:spMkLst>
        </pc:spChg>
      </pc:sldChg>
      <pc:sldChg chg="addSp delSp modSp add">
        <pc:chgData name="Zuzana Urbanová" userId="e6f50e7a-083c-478b-a8cb-b79c35307a76" providerId="ADAL" clId="{667E95D3-3C3A-4DE9-9247-5F0D058D5902}" dt="2024-03-28T07:54:54.155" v="360" actId="1076"/>
        <pc:sldMkLst>
          <pc:docMk/>
          <pc:sldMk cId="1334766185" sldId="336"/>
        </pc:sldMkLst>
        <pc:spChg chg="mod">
          <ac:chgData name="Zuzana Urbanová" userId="e6f50e7a-083c-478b-a8cb-b79c35307a76" providerId="ADAL" clId="{667E95D3-3C3A-4DE9-9247-5F0D058D5902}" dt="2024-03-28T07:52:26.122" v="356" actId="20577"/>
          <ac:spMkLst>
            <pc:docMk/>
            <pc:sldMk cId="1334766185" sldId="336"/>
            <ac:spMk id="2" creationId="{A3665BEC-590D-4997-B3B1-6620BAB7455E}"/>
          </ac:spMkLst>
        </pc:spChg>
        <pc:spChg chg="del">
          <ac:chgData name="Zuzana Urbanová" userId="e6f50e7a-083c-478b-a8cb-b79c35307a76" providerId="ADAL" clId="{667E95D3-3C3A-4DE9-9247-5F0D058D5902}" dt="2024-03-28T07:54:37.318" v="357"/>
          <ac:spMkLst>
            <pc:docMk/>
            <pc:sldMk cId="1334766185" sldId="336"/>
            <ac:spMk id="3" creationId="{90BD235B-029B-4C37-A532-4C25B601B1B3}"/>
          </ac:spMkLst>
        </pc:spChg>
        <pc:picChg chg="add mod">
          <ac:chgData name="Zuzana Urbanová" userId="e6f50e7a-083c-478b-a8cb-b79c35307a76" providerId="ADAL" clId="{667E95D3-3C3A-4DE9-9247-5F0D058D5902}" dt="2024-03-28T07:54:54.155" v="360" actId="1076"/>
          <ac:picMkLst>
            <pc:docMk/>
            <pc:sldMk cId="1334766185" sldId="336"/>
            <ac:picMk id="2050" creationId="{69B485A0-7F15-454F-A60D-CE37D75AC0F0}"/>
          </ac:picMkLst>
        </pc:picChg>
      </pc:sldChg>
      <pc:sldChg chg="addSp add">
        <pc:chgData name="Zuzana Urbanová" userId="e6f50e7a-083c-478b-a8cb-b79c35307a76" providerId="ADAL" clId="{667E95D3-3C3A-4DE9-9247-5F0D058D5902}" dt="2024-03-28T07:49:36.365" v="324"/>
        <pc:sldMkLst>
          <pc:docMk/>
          <pc:sldMk cId="3612005223" sldId="337"/>
        </pc:sldMkLst>
        <pc:picChg chg="add">
          <ac:chgData name="Zuzana Urbanová" userId="e6f50e7a-083c-478b-a8cb-b79c35307a76" providerId="ADAL" clId="{667E95D3-3C3A-4DE9-9247-5F0D058D5902}" dt="2024-03-28T07:49:36.365" v="324"/>
          <ac:picMkLst>
            <pc:docMk/>
            <pc:sldMk cId="3612005223" sldId="337"/>
            <ac:picMk id="1026" creationId="{E44B82D3-6ABE-4119-AA1F-ADD6717A178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168EC-E16B-4A5B-8D2E-EDA4673BA425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22358-908E-4251-9549-79CE68E661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24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455B90-7B39-4BA0-AFE8-D855F3309EC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496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455B90-7B39-4BA0-AFE8-D855F3309EC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33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Zopakovat </a:t>
            </a:r>
            <a:r>
              <a:rPr lang="cs-CZ" dirty="0" err="1"/>
              <a:t>Participio</a:t>
            </a:r>
            <a:r>
              <a:rPr lang="cs-CZ" dirty="0"/>
              <a:t> </a:t>
            </a:r>
            <a:r>
              <a:rPr lang="cs-CZ" dirty="0" err="1"/>
              <a:t>passato</a:t>
            </a:r>
            <a:r>
              <a:rPr lang="cs-CZ" dirty="0"/>
              <a:t> – pak se podívat na text, zkusit ho přečíst, přeložit a z toho odvodit jak se tvoří </a:t>
            </a:r>
            <a:r>
              <a:rPr lang="cs-CZ" dirty="0" err="1"/>
              <a:t>passato</a:t>
            </a:r>
            <a:r>
              <a:rPr lang="cs-CZ" dirty="0"/>
              <a:t> </a:t>
            </a:r>
            <a:r>
              <a:rPr lang="cs-CZ" dirty="0" err="1"/>
              <a:t>prossimo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622358-908E-4251-9549-79CE68E661F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65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57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4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2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65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6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115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77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38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13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46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61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BCF1040-23C8-401C-AD0E-0B8048C9EB23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552A55D-557D-4E2F-A2EF-EFBDF68C12E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022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4F867-232E-4B4A-B6F6-907030C01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DU1724 Italština pro historiky umění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49D82C-2A19-4B01-8E16-C6C389652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28</a:t>
            </a:r>
            <a:r>
              <a:rPr lang="cs-CZ" dirty="0"/>
              <a:t>. března 2024</a:t>
            </a:r>
          </a:p>
        </p:txBody>
      </p:sp>
    </p:spTree>
    <p:extLst>
      <p:ext uri="{BB962C8B-B14F-4D97-AF65-F5344CB8AC3E}">
        <p14:creationId xmlns:p14="http://schemas.microsoft.com/office/powerpoint/2010/main" val="1093680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111CD-8237-48D3-A5A1-A40E35492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Passato</a:t>
            </a:r>
            <a:r>
              <a:rPr lang="cs-CZ" dirty="0"/>
              <a:t> </a:t>
            </a:r>
            <a:r>
              <a:rPr lang="cs-CZ" dirty="0" err="1"/>
              <a:t>prossimo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40911D-0CEC-4547-944B-23EA4D99E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4330442" cy="3678303"/>
          </a:xfrm>
        </p:spPr>
        <p:txBody>
          <a:bodyPr/>
          <a:lstStyle/>
          <a:p>
            <a:r>
              <a:rPr lang="cs-CZ" dirty="0" err="1"/>
              <a:t>Fellini</a:t>
            </a:r>
            <a:r>
              <a:rPr lang="cs-CZ" dirty="0"/>
              <a:t> ha </a:t>
            </a:r>
            <a:r>
              <a:rPr lang="cs-CZ" dirty="0" err="1"/>
              <a:t>girato</a:t>
            </a:r>
            <a:endParaRPr lang="cs-CZ" dirty="0"/>
          </a:p>
          <a:p>
            <a:r>
              <a:rPr lang="cs-CZ" dirty="0" err="1"/>
              <a:t>Chi</a:t>
            </a:r>
            <a:r>
              <a:rPr lang="cs-CZ" dirty="0"/>
              <a:t> ha </a:t>
            </a:r>
            <a:r>
              <a:rPr lang="cs-CZ" dirty="0" err="1"/>
              <a:t>creato</a:t>
            </a:r>
            <a:r>
              <a:rPr lang="cs-CZ" dirty="0"/>
              <a:t> </a:t>
            </a:r>
            <a:r>
              <a:rPr lang="cs-CZ" dirty="0" err="1"/>
              <a:t>questa</a:t>
            </a:r>
            <a:r>
              <a:rPr lang="cs-CZ" dirty="0"/>
              <a:t> </a:t>
            </a:r>
            <a:r>
              <a:rPr lang="cs-CZ" dirty="0" err="1"/>
              <a:t>magnifica</a:t>
            </a:r>
            <a:r>
              <a:rPr lang="cs-CZ" dirty="0"/>
              <a:t> </a:t>
            </a:r>
            <a:r>
              <a:rPr lang="cs-CZ" dirty="0" err="1"/>
              <a:t>fontana</a:t>
            </a:r>
            <a:r>
              <a:rPr lang="cs-CZ" dirty="0"/>
              <a:t>? </a:t>
            </a:r>
          </a:p>
          <a:p>
            <a:r>
              <a:rPr lang="cs-CZ" dirty="0" err="1"/>
              <a:t>Papa</a:t>
            </a:r>
            <a:r>
              <a:rPr lang="cs-CZ" dirty="0"/>
              <a:t> ha voluto e ha </a:t>
            </a:r>
            <a:r>
              <a:rPr lang="cs-CZ" dirty="0" err="1"/>
              <a:t>scelto</a:t>
            </a:r>
            <a:r>
              <a:rPr lang="cs-CZ" dirty="0"/>
              <a:t>. </a:t>
            </a:r>
          </a:p>
          <a:p>
            <a:r>
              <a:rPr lang="cs-CZ" dirty="0" err="1"/>
              <a:t>Gli</a:t>
            </a:r>
            <a:r>
              <a:rPr lang="cs-CZ" dirty="0"/>
              <a:t> </a:t>
            </a:r>
            <a:r>
              <a:rPr lang="cs-CZ" dirty="0" err="1"/>
              <a:t>architetti</a:t>
            </a:r>
            <a:r>
              <a:rPr lang="cs-CZ" dirty="0"/>
              <a:t> anno </a:t>
            </a:r>
            <a:r>
              <a:rPr lang="cs-CZ" dirty="0" err="1"/>
              <a:t>distrutto</a:t>
            </a:r>
            <a:r>
              <a:rPr lang="cs-CZ" dirty="0"/>
              <a:t>. </a:t>
            </a:r>
          </a:p>
          <a:p>
            <a:r>
              <a:rPr lang="cs-CZ" dirty="0"/>
              <a:t>I </a:t>
            </a:r>
            <a:r>
              <a:rPr lang="cs-CZ" dirty="0" err="1"/>
              <a:t>registi</a:t>
            </a:r>
            <a:r>
              <a:rPr lang="cs-CZ" dirty="0"/>
              <a:t> </a:t>
            </a:r>
            <a:r>
              <a:rPr lang="cs-CZ" dirty="0" err="1"/>
              <a:t>hanno</a:t>
            </a:r>
            <a:r>
              <a:rPr lang="cs-CZ" dirty="0"/>
              <a:t> </a:t>
            </a:r>
            <a:r>
              <a:rPr lang="cs-CZ" dirty="0" err="1"/>
              <a:t>scelto</a:t>
            </a:r>
            <a:r>
              <a:rPr lang="cs-CZ" dirty="0"/>
              <a:t>. 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055BCFF9-B479-4832-8A58-F00828336AD8}"/>
              </a:ext>
            </a:extLst>
          </p:cNvPr>
          <p:cNvSpPr txBox="1">
            <a:spLocks/>
          </p:cNvSpPr>
          <p:nvPr/>
        </p:nvSpPr>
        <p:spPr>
          <a:xfrm>
            <a:off x="5115146" y="2180495"/>
            <a:ext cx="4330442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Pomocné sloveso AVERE / ESSERE + </a:t>
            </a:r>
            <a:r>
              <a:rPr lang="cs-CZ" dirty="0" err="1"/>
              <a:t>participio</a:t>
            </a:r>
            <a:r>
              <a:rPr lang="cs-CZ" dirty="0"/>
              <a:t> </a:t>
            </a:r>
            <a:r>
              <a:rPr lang="cs-CZ" dirty="0" err="1"/>
              <a:t>passato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Ho </a:t>
            </a:r>
            <a:r>
              <a:rPr lang="cs-CZ" b="1" dirty="0" err="1"/>
              <a:t>visto</a:t>
            </a:r>
            <a:r>
              <a:rPr lang="cs-CZ" b="1" dirty="0"/>
              <a:t> </a:t>
            </a:r>
            <a:r>
              <a:rPr lang="cs-CZ" dirty="0"/>
              <a:t>Roma. </a:t>
            </a:r>
          </a:p>
          <a:p>
            <a:r>
              <a:rPr lang="cs-CZ" b="1" dirty="0" err="1"/>
              <a:t>Sono</a:t>
            </a:r>
            <a:r>
              <a:rPr lang="cs-CZ" b="1" dirty="0"/>
              <a:t> </a:t>
            </a:r>
            <a:r>
              <a:rPr lang="cs-CZ" b="1" dirty="0" err="1"/>
              <a:t>andato</a:t>
            </a:r>
            <a:r>
              <a:rPr lang="cs-CZ" b="1" dirty="0"/>
              <a:t> </a:t>
            </a:r>
            <a:r>
              <a:rPr lang="cs-CZ" dirty="0"/>
              <a:t>a Roma. </a:t>
            </a:r>
          </a:p>
        </p:txBody>
      </p:sp>
    </p:spTree>
    <p:extLst>
      <p:ext uri="{BB962C8B-B14F-4D97-AF65-F5344CB8AC3E}">
        <p14:creationId xmlns:p14="http://schemas.microsoft.com/office/powerpoint/2010/main" val="4004059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65BEC-590D-4997-B3B1-6620BAB7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Essere</a:t>
            </a:r>
            <a:r>
              <a:rPr lang="cs-CZ" dirty="0"/>
              <a:t>: Shoda s rodem a číslem</a:t>
            </a:r>
          </a:p>
        </p:txBody>
      </p:sp>
      <p:pic>
        <p:nvPicPr>
          <p:cNvPr id="2050" name="Picture 2" descr="Passato prossimo - Grammatica italiana avanzata con esercizi">
            <a:extLst>
              <a:ext uri="{FF2B5EF4-FFF2-40B4-BE49-F238E27FC236}">
                <a16:creationId xmlns:a16="http://schemas.microsoft.com/office/drawing/2014/main" id="{69B485A0-7F15-454F-A60D-CE37D75AC0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2" y="2151952"/>
            <a:ext cx="5828160" cy="409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76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6836C-25FC-4521-86D3-61ECBFFC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Trova</a:t>
            </a:r>
            <a:r>
              <a:rPr lang="cs-CZ" dirty="0"/>
              <a:t> </a:t>
            </a:r>
            <a:r>
              <a:rPr lang="cs-CZ" dirty="0" err="1"/>
              <a:t>il</a:t>
            </a:r>
            <a:r>
              <a:rPr lang="cs-CZ" dirty="0"/>
              <a:t> contrario di </a:t>
            </a:r>
            <a:r>
              <a:rPr lang="cs-CZ" dirty="0" err="1"/>
              <a:t>questi</a:t>
            </a:r>
            <a:r>
              <a:rPr lang="cs-CZ" dirty="0"/>
              <a:t> </a:t>
            </a:r>
            <a:r>
              <a:rPr lang="cs-CZ" dirty="0" err="1"/>
              <a:t>aggettivi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558F1B-783A-41D1-AD3A-5AF69F298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1993901"/>
            <a:ext cx="5422390" cy="4495800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cs-CZ" dirty="0" err="1"/>
              <a:t>Originale</a:t>
            </a:r>
            <a:endParaRPr lang="cs-CZ" dirty="0"/>
          </a:p>
          <a:p>
            <a:pPr marL="342900" lvl="0" indent="-342900">
              <a:buFont typeface="+mj-lt"/>
              <a:buAutoNum type="arabicPeriod"/>
            </a:pPr>
            <a:r>
              <a:rPr lang="cs-CZ" dirty="0" err="1"/>
              <a:t>Principale</a:t>
            </a:r>
            <a:endParaRPr lang="cs-CZ" dirty="0"/>
          </a:p>
          <a:p>
            <a:pPr marL="342900" lvl="0" indent="-342900">
              <a:buFont typeface="+mj-lt"/>
              <a:buAutoNum type="arabicPeriod"/>
            </a:pPr>
            <a:r>
              <a:rPr lang="cs-CZ" dirty="0" err="1"/>
              <a:t>Realistico</a:t>
            </a:r>
            <a:endParaRPr lang="cs-CZ" dirty="0"/>
          </a:p>
          <a:p>
            <a:pPr marL="342900" lvl="0" indent="-342900">
              <a:buFont typeface="+mj-lt"/>
              <a:buAutoNum type="arabicPeriod"/>
            </a:pPr>
            <a:r>
              <a:rPr lang="cs-CZ" dirty="0" err="1"/>
              <a:t>Spontaneo</a:t>
            </a:r>
            <a:endParaRPr lang="cs-CZ" dirty="0"/>
          </a:p>
          <a:p>
            <a:pPr marL="342900" lvl="0" indent="-342900">
              <a:buFont typeface="+mj-lt"/>
              <a:buAutoNum type="arabicPeriod"/>
            </a:pPr>
            <a:r>
              <a:rPr lang="cs-CZ" dirty="0" err="1"/>
              <a:t>Affettuosso</a:t>
            </a:r>
            <a:endParaRPr lang="cs-CZ" dirty="0"/>
          </a:p>
          <a:p>
            <a:pPr marL="342900" lvl="0" indent="-342900">
              <a:buFont typeface="+mj-lt"/>
              <a:buAutoNum type="arabicPeriod"/>
            </a:pPr>
            <a:r>
              <a:rPr lang="cs-CZ" dirty="0" err="1"/>
              <a:t>Umano</a:t>
            </a:r>
            <a:endParaRPr lang="cs-CZ" dirty="0"/>
          </a:p>
          <a:p>
            <a:pPr marL="342900" lvl="0" indent="-342900">
              <a:buFont typeface="+mj-lt"/>
              <a:buAutoNum type="arabicPeriod"/>
            </a:pPr>
            <a:r>
              <a:rPr lang="cs-CZ" dirty="0" err="1"/>
              <a:t>Sacro</a:t>
            </a:r>
            <a:endParaRPr lang="cs-CZ" dirty="0"/>
          </a:p>
          <a:p>
            <a:pPr marL="342900" lvl="0" indent="-342900">
              <a:buFont typeface="+mj-lt"/>
              <a:buAutoNum type="arabicPeriod"/>
            </a:pPr>
            <a:r>
              <a:rPr lang="cs-CZ" dirty="0" err="1"/>
              <a:t>Solenne</a:t>
            </a:r>
            <a:endParaRPr lang="cs-CZ" dirty="0"/>
          </a:p>
          <a:p>
            <a:pPr marL="342900" lvl="0" indent="-342900">
              <a:buFont typeface="+mj-lt"/>
              <a:buAutoNum type="arabicPeriod"/>
            </a:pPr>
            <a:r>
              <a:rPr lang="cs-CZ" dirty="0" err="1"/>
              <a:t>Immobile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4D1AD9-D46C-431F-86B4-28B8BCEEE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9" y="1993901"/>
            <a:ext cx="5422392" cy="4629997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lphaLcPeriod"/>
            </a:pPr>
            <a:r>
              <a:rPr lang="cs-CZ" dirty="0" err="1"/>
              <a:t>Secondario</a:t>
            </a:r>
            <a:r>
              <a:rPr lang="cs-CZ" dirty="0"/>
              <a:t> </a:t>
            </a:r>
          </a:p>
          <a:p>
            <a:pPr marL="342900" lvl="0" indent="-342900">
              <a:buFont typeface="+mj-lt"/>
              <a:buAutoNum type="alphaLcPeriod"/>
            </a:pPr>
            <a:r>
              <a:rPr lang="cs-CZ" dirty="0" err="1"/>
              <a:t>Artificioso</a:t>
            </a:r>
            <a:endParaRPr lang="cs-CZ" dirty="0"/>
          </a:p>
          <a:p>
            <a:pPr marL="342900" lvl="0" indent="-342900">
              <a:buFont typeface="+mj-lt"/>
              <a:buAutoNum type="alphaLcPeriod"/>
            </a:pPr>
            <a:r>
              <a:rPr lang="cs-CZ" dirty="0" err="1"/>
              <a:t>Modesto</a:t>
            </a:r>
            <a:endParaRPr lang="cs-CZ" dirty="0"/>
          </a:p>
          <a:p>
            <a:pPr marL="342900" lvl="0" indent="-342900">
              <a:buFont typeface="+mj-lt"/>
              <a:buAutoNum type="alphaLcPeriod"/>
            </a:pPr>
            <a:r>
              <a:rPr lang="cs-CZ" dirty="0" err="1"/>
              <a:t>Astratto</a:t>
            </a:r>
            <a:endParaRPr lang="cs-CZ" dirty="0"/>
          </a:p>
          <a:p>
            <a:pPr marL="342900" lvl="0" indent="-342900">
              <a:buFont typeface="+mj-lt"/>
              <a:buAutoNum type="alphaLcPeriod"/>
            </a:pPr>
            <a:r>
              <a:rPr lang="cs-CZ" dirty="0"/>
              <a:t>Divino</a:t>
            </a:r>
          </a:p>
          <a:p>
            <a:pPr marL="342900" lvl="0" indent="-342900">
              <a:buFont typeface="+mj-lt"/>
              <a:buAutoNum type="alphaLcPeriod"/>
            </a:pPr>
            <a:r>
              <a:rPr lang="cs-CZ" dirty="0"/>
              <a:t>Mobile</a:t>
            </a:r>
          </a:p>
          <a:p>
            <a:pPr marL="342900" lvl="0" indent="-342900">
              <a:buFont typeface="+mj-lt"/>
              <a:buAutoNum type="alphaLcPeriod"/>
            </a:pPr>
            <a:r>
              <a:rPr lang="cs-CZ" dirty="0" err="1"/>
              <a:t>Comune</a:t>
            </a:r>
            <a:endParaRPr lang="cs-CZ" dirty="0"/>
          </a:p>
          <a:p>
            <a:pPr marL="342900" lvl="0" indent="-342900">
              <a:buFont typeface="+mj-lt"/>
              <a:buAutoNum type="alphaLcPeriod"/>
            </a:pPr>
            <a:r>
              <a:rPr lang="cs-CZ" dirty="0" err="1"/>
              <a:t>Freddo</a:t>
            </a:r>
            <a:endParaRPr lang="cs-CZ" dirty="0"/>
          </a:p>
          <a:p>
            <a:pPr marL="342900" lvl="0" indent="-342900">
              <a:buFont typeface="+mj-lt"/>
              <a:buAutoNum type="alphaLcPeriod"/>
            </a:pPr>
            <a:r>
              <a:rPr lang="cs-CZ" dirty="0" err="1"/>
              <a:t>Profano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920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DFA29-F053-4578-B820-8D2039253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Completa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parole</a:t>
            </a:r>
            <a:r>
              <a:rPr lang="cs-CZ" dirty="0"/>
              <a:t> </a:t>
            </a:r>
            <a:r>
              <a:rPr lang="cs-CZ" dirty="0" err="1"/>
              <a:t>concordando</a:t>
            </a:r>
            <a:r>
              <a:rPr lang="cs-CZ" dirty="0"/>
              <a:t> </a:t>
            </a:r>
            <a:r>
              <a:rPr lang="cs-CZ" dirty="0" err="1"/>
              <a:t>gli</a:t>
            </a:r>
            <a:r>
              <a:rPr lang="cs-CZ" dirty="0"/>
              <a:t> </a:t>
            </a:r>
            <a:r>
              <a:rPr lang="cs-CZ" dirty="0" err="1"/>
              <a:t>aggettivi</a:t>
            </a:r>
            <a:r>
              <a:rPr lang="cs-CZ" dirty="0"/>
              <a:t> </a:t>
            </a:r>
            <a:r>
              <a:rPr lang="cs-CZ" dirty="0" err="1"/>
              <a:t>ai</a:t>
            </a:r>
            <a:r>
              <a:rPr lang="cs-CZ" dirty="0"/>
              <a:t> </a:t>
            </a:r>
            <a:r>
              <a:rPr lang="cs-CZ" dirty="0" err="1"/>
              <a:t>nomi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D07518-457F-4D8E-972C-7C99017C8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Giotto</a:t>
            </a:r>
            <a:r>
              <a:rPr lang="cs-CZ" dirty="0"/>
              <a:t> </a:t>
            </a:r>
            <a:r>
              <a:rPr lang="it-IT" dirty="0"/>
              <a:t>è il pittore più revoluzionari__ del suo tempo, autore di numeros__ opere pittoric__. Giotto raffigura solo soggetti  religios__, ma, a differenya di quell__ bizantin__, i suoi sono più realistic__, i personaggi, anche quelli sacr__ sono più uman__. Le architetture degli sfondi delle pitture di Giotto non sono più solo simbolic__ come nell’arte biyantin__, ma realistic__, i paesaggi sono roccios__ ed arid__, gli spazi sono abitabil__. Giotto rivoluziona il linguaggio stilistic__ dell’epoca perché con lui nasce un senso di spiritualità nuov__ e profond__.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78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05D4B-EBA0-4F07-AD73-927E6D7BD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Aggettivi</a:t>
            </a:r>
            <a:r>
              <a:rPr lang="it-IT" dirty="0"/>
              <a:t> - </a:t>
            </a:r>
            <a:r>
              <a:rPr lang="cs-CZ" dirty="0" err="1"/>
              <a:t>continuazione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6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1FB69-1ECB-4AB2-930D-15780C247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Aggettivi</a:t>
            </a:r>
            <a:r>
              <a:rPr lang="cs-CZ" dirty="0"/>
              <a:t> / </a:t>
            </a:r>
            <a:r>
              <a:rPr lang="cs-CZ" dirty="0" err="1"/>
              <a:t>pronomi</a:t>
            </a:r>
            <a:r>
              <a:rPr lang="it-IT" dirty="0"/>
              <a:t> possessivi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2E090EC-7408-4619-A57A-6D16283B5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63079"/>
            <a:ext cx="12110072" cy="336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2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A9AB1-D2C7-41F9-89C6-898AC1949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Aggettivi</a:t>
            </a:r>
            <a:r>
              <a:rPr lang="cs-CZ" dirty="0"/>
              <a:t> / </a:t>
            </a:r>
            <a:r>
              <a:rPr lang="cs-CZ" dirty="0" err="1"/>
              <a:t>pronomi</a:t>
            </a:r>
            <a:r>
              <a:rPr lang="cs-CZ" dirty="0"/>
              <a:t> </a:t>
            </a:r>
            <a:r>
              <a:rPr lang="cs-CZ" dirty="0" err="1"/>
              <a:t>dimostrativi</a:t>
            </a:r>
            <a:endParaRPr lang="cs-CZ" dirty="0"/>
          </a:p>
        </p:txBody>
      </p:sp>
      <p:pic>
        <p:nvPicPr>
          <p:cNvPr id="2050" name="Picture 2" descr="aggettivi e pronomi dimostrativi">
            <a:extLst>
              <a:ext uri="{FF2B5EF4-FFF2-40B4-BE49-F238E27FC236}">
                <a16:creationId xmlns:a16="http://schemas.microsoft.com/office/drawing/2014/main" id="{C819094D-09D6-47D8-B596-BF9D28112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762125"/>
            <a:ext cx="5715000" cy="509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548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05D4B-EBA0-4F07-AD73-927E6D7BD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Passato</a:t>
            </a:r>
            <a:r>
              <a:rPr lang="fr-FR" dirty="0"/>
              <a:t> </a:t>
            </a:r>
            <a:r>
              <a:rPr lang="cs-CZ" dirty="0" err="1"/>
              <a:t>prossimo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73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BAEDC-8965-4C36-8489-0D8FBFA15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Participio</a:t>
            </a:r>
            <a:r>
              <a:rPr lang="cs-CZ" dirty="0"/>
              <a:t> </a:t>
            </a:r>
            <a:r>
              <a:rPr lang="cs-CZ" dirty="0" err="1"/>
              <a:t>passato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F4E927-2369-43DB-BCC3-2E7A19A2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participio passato è formato dalla </a:t>
            </a:r>
            <a:r>
              <a:rPr lang="it-IT" b="1" dirty="0"/>
              <a:t>radice del verbo </a:t>
            </a:r>
            <a:r>
              <a:rPr lang="it-IT" dirty="0"/>
              <a:t>e dalle </a:t>
            </a:r>
            <a:r>
              <a:rPr lang="it-IT" b="1" dirty="0"/>
              <a:t>desinenze</a:t>
            </a:r>
            <a:r>
              <a:rPr lang="it-IT" dirty="0"/>
              <a:t> -</a:t>
            </a:r>
            <a:r>
              <a:rPr lang="it-IT" b="1" dirty="0"/>
              <a:t>ato, -uto, -ito: </a:t>
            </a:r>
            <a:endParaRPr lang="cs-CZ" b="1" dirty="0"/>
          </a:p>
          <a:p>
            <a:pPr lvl="1"/>
            <a:r>
              <a:rPr lang="cs-CZ" dirty="0"/>
              <a:t>Amare: </a:t>
            </a:r>
            <a:r>
              <a:rPr lang="it-IT" dirty="0"/>
              <a:t>am</a:t>
            </a:r>
            <a:r>
              <a:rPr lang="it-IT" b="1" dirty="0"/>
              <a:t>ato</a:t>
            </a:r>
            <a:endParaRPr lang="cs-CZ" b="1" dirty="0"/>
          </a:p>
          <a:p>
            <a:pPr lvl="1"/>
            <a:r>
              <a:rPr lang="cs-CZ" dirty="0" err="1"/>
              <a:t>Cadere</a:t>
            </a:r>
            <a:r>
              <a:rPr lang="cs-CZ" dirty="0"/>
              <a:t>:</a:t>
            </a:r>
            <a:r>
              <a:rPr lang="it-IT" dirty="0"/>
              <a:t> cad</a:t>
            </a:r>
            <a:r>
              <a:rPr lang="it-IT" b="1" dirty="0"/>
              <a:t>uto</a:t>
            </a:r>
            <a:endParaRPr lang="cs-CZ" b="1" dirty="0"/>
          </a:p>
          <a:p>
            <a:pPr lvl="1"/>
            <a:r>
              <a:rPr lang="cs-CZ" dirty="0" err="1"/>
              <a:t>Guarire</a:t>
            </a:r>
            <a:r>
              <a:rPr lang="cs-CZ" dirty="0"/>
              <a:t>: </a:t>
            </a:r>
            <a:r>
              <a:rPr lang="it-IT" dirty="0"/>
              <a:t>guar</a:t>
            </a:r>
            <a:r>
              <a:rPr lang="it-IT" b="1" dirty="0"/>
              <a:t>ito</a:t>
            </a:r>
          </a:p>
          <a:p>
            <a:pPr lvl="1"/>
            <a:endParaRPr lang="it-IT" b="1" dirty="0"/>
          </a:p>
          <a:p>
            <a:pPr lvl="1"/>
            <a:r>
              <a:rPr lang="it-IT" dirty="0"/>
              <a:t>Il traditore è rappresentato. </a:t>
            </a:r>
          </a:p>
          <a:p>
            <a:pPr lvl="1"/>
            <a:r>
              <a:rPr lang="it-IT" dirty="0"/>
              <a:t>Il gruppo è formato.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978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CC645-7A81-4692-959A-639E0EA79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8E310D-EF5F-4D88-8B48-439F9B677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Participi passati irregolari">
            <a:extLst>
              <a:ext uri="{FF2B5EF4-FFF2-40B4-BE49-F238E27FC236}">
                <a16:creationId xmlns:a16="http://schemas.microsoft.com/office/drawing/2014/main" id="{E44B82D3-6ABE-4119-AA1F-ADD6717A1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8625"/>
            <a:ext cx="11430000" cy="600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00522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F892DC00D1B941AF9D8C886F87D21A" ma:contentTypeVersion="16" ma:contentTypeDescription="Vytvoří nový dokument" ma:contentTypeScope="" ma:versionID="b57971967e86bfa5586deee2bb30efe1">
  <xsd:schema xmlns:xsd="http://www.w3.org/2001/XMLSchema" xmlns:xs="http://www.w3.org/2001/XMLSchema" xmlns:p="http://schemas.microsoft.com/office/2006/metadata/properties" xmlns:ns3="ada8a008-7740-4e61-804a-5cd8da50e325" xmlns:ns4="81b0d7d3-03a4-45d7-a633-b486b0a29e22" targetNamespace="http://schemas.microsoft.com/office/2006/metadata/properties" ma:root="true" ma:fieldsID="87ee361a8a8256e2194ad4f623263caf" ns3:_="" ns4:_="">
    <xsd:import namespace="ada8a008-7740-4e61-804a-5cd8da50e325"/>
    <xsd:import namespace="81b0d7d3-03a4-45d7-a633-b486b0a29e2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SystemTags" minOccurs="0"/>
                <xsd:element ref="ns4:MediaLengthInSecond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8a008-7740-4e61-804a-5cd8da50e3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0d7d3-03a4-45d7-a633-b486b0a29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b0d7d3-03a4-45d7-a633-b486b0a29e22" xsi:nil="true"/>
  </documentManagement>
</p:properties>
</file>

<file path=customXml/itemProps1.xml><?xml version="1.0" encoding="utf-8"?>
<ds:datastoreItem xmlns:ds="http://schemas.openxmlformats.org/officeDocument/2006/customXml" ds:itemID="{E1B7DF0D-A74E-444C-A98A-924F8E7F6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a8a008-7740-4e61-804a-5cd8da50e325"/>
    <ds:schemaRef ds:uri="81b0d7d3-03a4-45d7-a633-b486b0a29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4162E6-D6CA-461C-BD6E-86269C720B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D43CA0-431F-44AE-899C-6ABF9E84C3F0}">
  <ds:schemaRefs>
    <ds:schemaRef ds:uri="http://purl.org/dc/terms/"/>
    <ds:schemaRef ds:uri="81b0d7d3-03a4-45d7-a633-b486b0a29e22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ada8a008-7740-4e61-804a-5cd8da50e325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3567</TotalTime>
  <Words>280</Words>
  <Application>Microsoft Office PowerPoint</Application>
  <PresentationFormat>Širokoúhlá obrazovka</PresentationFormat>
  <Paragraphs>50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MT</vt:lpstr>
      <vt:lpstr>Wingdings 2</vt:lpstr>
      <vt:lpstr>Dividenda</vt:lpstr>
      <vt:lpstr>DU1724 Italština pro historiky umění </vt:lpstr>
      <vt:lpstr>Trova il contrario di questi aggettivi</vt:lpstr>
      <vt:lpstr>Completa le parole concordando gli aggettivi ai nomi</vt:lpstr>
      <vt:lpstr>Aggettivi - continuazione</vt:lpstr>
      <vt:lpstr>Aggettivi / pronomi possessivi</vt:lpstr>
      <vt:lpstr>Aggettivi / pronomi dimostrativi</vt:lpstr>
      <vt:lpstr>Passato prossimo</vt:lpstr>
      <vt:lpstr>Participio passato</vt:lpstr>
      <vt:lpstr>Prezentace aplikace PowerPoint</vt:lpstr>
      <vt:lpstr>Passato prossimo</vt:lpstr>
      <vt:lpstr>Essere: Shoda s rodem a číslem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Urbanová</dc:creator>
  <cp:lastModifiedBy>Zuzana Urbanová</cp:lastModifiedBy>
  <cp:revision>19</cp:revision>
  <dcterms:created xsi:type="dcterms:W3CDTF">2024-03-17T10:00:37Z</dcterms:created>
  <dcterms:modified xsi:type="dcterms:W3CDTF">2024-03-28T08:09:06Z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0x01010047F892DC00D1B941AF9D8C886F87D21A</vt:lpwstr>
  </property>
</Properties>
</file>