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256" r:id="rId2"/>
    <p:sldId id="478" r:id="rId3"/>
    <p:sldId id="265" r:id="rId4"/>
    <p:sldId id="263" r:id="rId5"/>
    <p:sldId id="467" r:id="rId6"/>
    <p:sldId id="468" r:id="rId7"/>
    <p:sldId id="469" r:id="rId8"/>
    <p:sldId id="477" r:id="rId9"/>
    <p:sldId id="257" r:id="rId10"/>
    <p:sldId id="258" r:id="rId11"/>
    <p:sldId id="259" r:id="rId12"/>
    <p:sldId id="260" r:id="rId13"/>
    <p:sldId id="261" r:id="rId14"/>
    <p:sldId id="262" r:id="rId15"/>
    <p:sldId id="264" r:id="rId16"/>
    <p:sldId id="465" r:id="rId17"/>
    <p:sldId id="466" r:id="rId18"/>
    <p:sldId id="470" r:id="rId19"/>
    <p:sldId id="471" r:id="rId20"/>
    <p:sldId id="472" r:id="rId21"/>
    <p:sldId id="285" r:id="rId22"/>
    <p:sldId id="481" r:id="rId23"/>
    <p:sldId id="480" r:id="rId24"/>
    <p:sldId id="476" r:id="rId25"/>
    <p:sldId id="479" r:id="rId26"/>
    <p:sldId id="502" r:id="rId27"/>
    <p:sldId id="474" r:id="rId28"/>
    <p:sldId id="485" r:id="rId29"/>
    <p:sldId id="486" r:id="rId30"/>
    <p:sldId id="482" r:id="rId31"/>
    <p:sldId id="488" r:id="rId32"/>
    <p:sldId id="494" r:id="rId33"/>
    <p:sldId id="484" r:id="rId34"/>
    <p:sldId id="491" r:id="rId35"/>
    <p:sldId id="493" r:id="rId36"/>
    <p:sldId id="492" r:id="rId37"/>
    <p:sldId id="316" r:id="rId38"/>
    <p:sldId id="321" r:id="rId39"/>
    <p:sldId id="495" r:id="rId40"/>
    <p:sldId id="496" r:id="rId41"/>
    <p:sldId id="500" r:id="rId42"/>
    <p:sldId id="497" r:id="rId43"/>
    <p:sldId id="498" r:id="rId44"/>
    <p:sldId id="501" r:id="rId45"/>
    <p:sldId id="499" r:id="rId46"/>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4356AA-84D1-104F-8709-A0C0934C54C7}" v="209" dt="2024-03-21T10:48:28.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419"/>
    <p:restoredTop sz="94710"/>
  </p:normalViewPr>
  <p:slideViewPr>
    <p:cSldViewPr snapToGrid="0">
      <p:cViewPr varScale="1">
        <p:scale>
          <a:sx n="124" d="100"/>
          <a:sy n="124" d="100"/>
        </p:scale>
        <p:origin x="200" y="72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228924D-C02B-1C41-B4B4-34A938F154A9}" type="datetimeFigureOut">
              <a:rPr lang="en-CZ" smtClean="0"/>
              <a:t>21.03.2024</a:t>
            </a:fld>
            <a:endParaRPr lang="en-CZ"/>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1B06556-C36E-7644-BCAC-65175E1D81E7}" type="slidenum">
              <a:rPr lang="en-CZ" smtClean="0"/>
              <a:t>‹#›</a:t>
            </a:fld>
            <a:endParaRPr lang="en-CZ"/>
          </a:p>
        </p:txBody>
      </p:sp>
    </p:spTree>
    <p:extLst>
      <p:ext uri="{BB962C8B-B14F-4D97-AF65-F5344CB8AC3E}">
        <p14:creationId xmlns:p14="http://schemas.microsoft.com/office/powerpoint/2010/main" val="3438698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38F7F7C9-CA6E-DB38-5910-24CD54DB5701}"/>
              </a:ext>
            </a:extLst>
          </p:cNvPr>
          <p:cNvSpPr>
            <a:spLocks noGrp="1" noRot="1" noChangeAspect="1" noTextEdit="1"/>
          </p:cNvSpPr>
          <p:nvPr>
            <p:ph type="sldImg"/>
          </p:nvPr>
        </p:nvSpPr>
        <p:spPr/>
      </p:sp>
      <p:sp>
        <p:nvSpPr>
          <p:cNvPr id="56323" name="Notes Placeholder 2">
            <a:extLst>
              <a:ext uri="{FF2B5EF4-FFF2-40B4-BE49-F238E27FC236}">
                <a16:creationId xmlns:a16="http://schemas.microsoft.com/office/drawing/2014/main" id="{A00B14C7-4EF5-0B42-232C-3271755F28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CZ">
              <a:latin typeface="Times New Roman" panose="02020603050405020304" pitchFamily="18" charset="0"/>
              <a:ea typeface="ＭＳ Ｐゴシック" panose="020B0600070205080204" pitchFamily="34" charset="-128"/>
            </a:endParaRPr>
          </a:p>
        </p:txBody>
      </p:sp>
      <p:sp>
        <p:nvSpPr>
          <p:cNvPr id="56324" name="Slide Number Placeholder 3">
            <a:extLst>
              <a:ext uri="{FF2B5EF4-FFF2-40B4-BE49-F238E27FC236}">
                <a16:creationId xmlns:a16="http://schemas.microsoft.com/office/drawing/2014/main" id="{6E97E53D-C488-AC75-FE6E-53BE3FCF071D}"/>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9pPr>
          </a:lstStyle>
          <a:p>
            <a:pPr eaLnBrk="1"/>
            <a:fld id="{E1578F6D-E431-BB44-A158-661BD010AD2E}" type="slidenum">
              <a:rPr lang="en-GB" altLang="en-CZ">
                <a:solidFill>
                  <a:srgbClr val="000000"/>
                </a:solidFill>
                <a:latin typeface="Times New Roman" panose="02020603050405020304" pitchFamily="18" charset="0"/>
              </a:rPr>
              <a:pPr eaLnBrk="1"/>
              <a:t>37</a:t>
            </a:fld>
            <a:endParaRPr lang="en-GB" altLang="en-CZ">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498B112A-3244-A869-4B62-A60F014F2295}"/>
              </a:ext>
            </a:extLst>
          </p:cNvPr>
          <p:cNvSpPr>
            <a:spLocks noGrp="1" noRot="1" noChangeAspect="1" noTextEdit="1"/>
          </p:cNvSpPr>
          <p:nvPr>
            <p:ph type="sldImg"/>
          </p:nvPr>
        </p:nvSpPr>
        <p:spPr/>
      </p:sp>
      <p:sp>
        <p:nvSpPr>
          <p:cNvPr id="57347" name="Notes Placeholder 2">
            <a:extLst>
              <a:ext uri="{FF2B5EF4-FFF2-40B4-BE49-F238E27FC236}">
                <a16:creationId xmlns:a16="http://schemas.microsoft.com/office/drawing/2014/main" id="{AA9EEB4C-950E-81C4-3EF3-B576DC65D4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CZ">
              <a:latin typeface="Times New Roman" panose="02020603050405020304" pitchFamily="18" charset="0"/>
              <a:ea typeface="ＭＳ Ｐゴシック" panose="020B0600070205080204" pitchFamily="34" charset="-128"/>
            </a:endParaRPr>
          </a:p>
        </p:txBody>
      </p:sp>
      <p:sp>
        <p:nvSpPr>
          <p:cNvPr id="57348" name="Slide Number Placeholder 3">
            <a:extLst>
              <a:ext uri="{FF2B5EF4-FFF2-40B4-BE49-F238E27FC236}">
                <a16:creationId xmlns:a16="http://schemas.microsoft.com/office/drawing/2014/main" id="{9C7E2F6F-3445-EE22-3760-E9E670D51ECC}"/>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34" charset="-128"/>
              </a:defRPr>
            </a:lvl9pPr>
          </a:lstStyle>
          <a:p>
            <a:pPr eaLnBrk="1"/>
            <a:fld id="{50083C45-2183-F74D-B127-DE6D8CE56EF4}" type="slidenum">
              <a:rPr lang="en-GB" altLang="en-CZ">
                <a:solidFill>
                  <a:srgbClr val="000000"/>
                </a:solidFill>
                <a:latin typeface="Times New Roman" panose="02020603050405020304" pitchFamily="18" charset="0"/>
              </a:rPr>
              <a:pPr eaLnBrk="1"/>
              <a:t>38</a:t>
            </a:fld>
            <a:endParaRPr lang="en-GB" altLang="en-CZ">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927A9248-5729-2946-ABDB-29A66CC47E16}" type="datetimeFigureOut">
              <a:rPr lang="en-CZ" smtClean="0"/>
              <a:t>21.03.2024</a:t>
            </a:fld>
            <a:endParaRPr lang="en-CZ"/>
          </a:p>
        </p:txBody>
      </p:sp>
      <p:sp>
        <p:nvSpPr>
          <p:cNvPr id="8" name="Footer Placeholder 7"/>
          <p:cNvSpPr>
            <a:spLocks noGrp="1"/>
          </p:cNvSpPr>
          <p:nvPr>
            <p:ph type="ftr" sz="quarter" idx="11"/>
          </p:nvPr>
        </p:nvSpPr>
        <p:spPr/>
        <p:txBody>
          <a:bodyPr/>
          <a:lstStyle/>
          <a:p>
            <a:endParaRPr lang="en-CZ"/>
          </a:p>
        </p:txBody>
      </p:sp>
      <p:sp>
        <p:nvSpPr>
          <p:cNvPr id="9" name="Slide Number Placeholder 8"/>
          <p:cNvSpPr>
            <a:spLocks noGrp="1"/>
          </p:cNvSpPr>
          <p:nvPr>
            <p:ph type="sldNum" sz="quarter" idx="12"/>
          </p:nvPr>
        </p:nvSpPr>
        <p:spPr/>
        <p:txBody>
          <a:bodyPr/>
          <a:lstStyle/>
          <a:p>
            <a:fld id="{BDE54B2D-474C-464F-B8D8-BCAB6DD3248B}" type="slidenum">
              <a:rPr lang="en-CZ" smtClean="0"/>
              <a:t>‹#›</a:t>
            </a:fld>
            <a:endParaRPr lang="en-CZ"/>
          </a:p>
        </p:txBody>
      </p:sp>
    </p:spTree>
    <p:extLst>
      <p:ext uri="{BB962C8B-B14F-4D97-AF65-F5344CB8AC3E}">
        <p14:creationId xmlns:p14="http://schemas.microsoft.com/office/powerpoint/2010/main" val="7748842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27A9248-5729-2946-ABDB-29A66CC47E16}" type="datetimeFigureOut">
              <a:rPr lang="en-CZ" smtClean="0"/>
              <a:t>21.03.2024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BDE54B2D-474C-464F-B8D8-BCAB6DD3248B}" type="slidenum">
              <a:rPr lang="en-CZ" smtClean="0"/>
              <a:t>‹#›</a:t>
            </a:fld>
            <a:endParaRPr lang="en-CZ"/>
          </a:p>
        </p:txBody>
      </p:sp>
    </p:spTree>
    <p:extLst>
      <p:ext uri="{BB962C8B-B14F-4D97-AF65-F5344CB8AC3E}">
        <p14:creationId xmlns:p14="http://schemas.microsoft.com/office/powerpoint/2010/main" val="2635521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27A9248-5729-2946-ABDB-29A66CC47E16}" type="datetimeFigureOut">
              <a:rPr lang="en-CZ" smtClean="0"/>
              <a:t>21.03.2024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BDE54B2D-474C-464F-B8D8-BCAB6DD3248B}" type="slidenum">
              <a:rPr lang="en-CZ" smtClean="0"/>
              <a:t>‹#›</a:t>
            </a:fld>
            <a:endParaRPr lang="en-CZ"/>
          </a:p>
        </p:txBody>
      </p:sp>
    </p:spTree>
    <p:extLst>
      <p:ext uri="{BB962C8B-B14F-4D97-AF65-F5344CB8AC3E}">
        <p14:creationId xmlns:p14="http://schemas.microsoft.com/office/powerpoint/2010/main" val="2175018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27A9248-5729-2946-ABDB-29A66CC47E16}" type="datetimeFigureOut">
              <a:rPr lang="en-CZ" smtClean="0"/>
              <a:t>21.03.2024</a:t>
            </a:fld>
            <a:endParaRPr lang="en-CZ"/>
          </a:p>
        </p:txBody>
      </p:sp>
      <p:sp>
        <p:nvSpPr>
          <p:cNvPr id="8" name="Footer Placeholder 7"/>
          <p:cNvSpPr>
            <a:spLocks noGrp="1"/>
          </p:cNvSpPr>
          <p:nvPr>
            <p:ph type="ftr" sz="quarter" idx="11"/>
          </p:nvPr>
        </p:nvSpPr>
        <p:spPr/>
        <p:txBody>
          <a:bodyPr/>
          <a:lstStyle/>
          <a:p>
            <a:endParaRPr lang="en-CZ"/>
          </a:p>
        </p:txBody>
      </p:sp>
      <p:sp>
        <p:nvSpPr>
          <p:cNvPr id="9" name="Slide Number Placeholder 8"/>
          <p:cNvSpPr>
            <a:spLocks noGrp="1"/>
          </p:cNvSpPr>
          <p:nvPr>
            <p:ph type="sldNum" sz="quarter" idx="12"/>
          </p:nvPr>
        </p:nvSpPr>
        <p:spPr/>
        <p:txBody>
          <a:bodyPr/>
          <a:lstStyle/>
          <a:p>
            <a:fld id="{BDE54B2D-474C-464F-B8D8-BCAB6DD3248B}" type="slidenum">
              <a:rPr lang="en-CZ" smtClean="0"/>
              <a:t>‹#›</a:t>
            </a:fld>
            <a:endParaRPr lang="en-CZ"/>
          </a:p>
        </p:txBody>
      </p:sp>
    </p:spTree>
    <p:extLst>
      <p:ext uri="{BB962C8B-B14F-4D97-AF65-F5344CB8AC3E}">
        <p14:creationId xmlns:p14="http://schemas.microsoft.com/office/powerpoint/2010/main" val="236777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927A9248-5729-2946-ABDB-29A66CC47E16}" type="datetimeFigureOut">
              <a:rPr lang="en-CZ" smtClean="0"/>
              <a:t>21.03.2024</a:t>
            </a:fld>
            <a:endParaRPr lang="en-CZ"/>
          </a:p>
        </p:txBody>
      </p:sp>
      <p:sp>
        <p:nvSpPr>
          <p:cNvPr id="8" name="Footer Placeholder 7"/>
          <p:cNvSpPr>
            <a:spLocks noGrp="1"/>
          </p:cNvSpPr>
          <p:nvPr>
            <p:ph type="ftr" sz="quarter" idx="11"/>
          </p:nvPr>
        </p:nvSpPr>
        <p:spPr/>
        <p:txBody>
          <a:bodyPr/>
          <a:lstStyle/>
          <a:p>
            <a:endParaRPr lang="en-CZ"/>
          </a:p>
        </p:txBody>
      </p:sp>
      <p:sp>
        <p:nvSpPr>
          <p:cNvPr id="9" name="Slide Number Placeholder 8"/>
          <p:cNvSpPr>
            <a:spLocks noGrp="1"/>
          </p:cNvSpPr>
          <p:nvPr>
            <p:ph type="sldNum" sz="quarter" idx="12"/>
          </p:nvPr>
        </p:nvSpPr>
        <p:spPr/>
        <p:txBody>
          <a:bodyPr/>
          <a:lstStyle/>
          <a:p>
            <a:fld id="{BDE54B2D-474C-464F-B8D8-BCAB6DD3248B}" type="slidenum">
              <a:rPr lang="en-CZ" smtClean="0"/>
              <a:t>‹#›</a:t>
            </a:fld>
            <a:endParaRPr lang="en-CZ"/>
          </a:p>
        </p:txBody>
      </p:sp>
    </p:spTree>
    <p:extLst>
      <p:ext uri="{BB962C8B-B14F-4D97-AF65-F5344CB8AC3E}">
        <p14:creationId xmlns:p14="http://schemas.microsoft.com/office/powerpoint/2010/main" val="35541780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927A9248-5729-2946-ABDB-29A66CC47E16}" type="datetimeFigureOut">
              <a:rPr lang="en-CZ" smtClean="0"/>
              <a:t>21.03.2024</a:t>
            </a:fld>
            <a:endParaRPr lang="en-CZ"/>
          </a:p>
        </p:txBody>
      </p:sp>
      <p:sp>
        <p:nvSpPr>
          <p:cNvPr id="9" name="Footer Placeholder 8"/>
          <p:cNvSpPr>
            <a:spLocks noGrp="1"/>
          </p:cNvSpPr>
          <p:nvPr>
            <p:ph type="ftr" sz="quarter" idx="11"/>
          </p:nvPr>
        </p:nvSpPr>
        <p:spPr/>
        <p:txBody>
          <a:bodyPr/>
          <a:lstStyle/>
          <a:p>
            <a:endParaRPr lang="en-CZ"/>
          </a:p>
        </p:txBody>
      </p:sp>
      <p:sp>
        <p:nvSpPr>
          <p:cNvPr id="10" name="Slide Number Placeholder 9"/>
          <p:cNvSpPr>
            <a:spLocks noGrp="1"/>
          </p:cNvSpPr>
          <p:nvPr>
            <p:ph type="sldNum" sz="quarter" idx="12"/>
          </p:nvPr>
        </p:nvSpPr>
        <p:spPr/>
        <p:txBody>
          <a:bodyPr/>
          <a:lstStyle/>
          <a:p>
            <a:fld id="{BDE54B2D-474C-464F-B8D8-BCAB6DD3248B}" type="slidenum">
              <a:rPr lang="en-CZ" smtClean="0"/>
              <a:t>‹#›</a:t>
            </a:fld>
            <a:endParaRPr lang="en-CZ"/>
          </a:p>
        </p:txBody>
      </p:sp>
    </p:spTree>
    <p:extLst>
      <p:ext uri="{BB962C8B-B14F-4D97-AF65-F5344CB8AC3E}">
        <p14:creationId xmlns:p14="http://schemas.microsoft.com/office/powerpoint/2010/main" val="372045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927A9248-5729-2946-ABDB-29A66CC47E16}" type="datetimeFigureOut">
              <a:rPr lang="en-CZ" smtClean="0"/>
              <a:t>21.03.2024</a:t>
            </a:fld>
            <a:endParaRPr lang="en-CZ"/>
          </a:p>
        </p:txBody>
      </p:sp>
      <p:sp>
        <p:nvSpPr>
          <p:cNvPr id="8" name="Footer Placeholder 7"/>
          <p:cNvSpPr>
            <a:spLocks noGrp="1"/>
          </p:cNvSpPr>
          <p:nvPr>
            <p:ph type="ftr" sz="quarter" idx="11"/>
          </p:nvPr>
        </p:nvSpPr>
        <p:spPr/>
        <p:txBody>
          <a:bodyPr/>
          <a:lstStyle/>
          <a:p>
            <a:endParaRPr lang="en-CZ"/>
          </a:p>
        </p:txBody>
      </p:sp>
      <p:sp>
        <p:nvSpPr>
          <p:cNvPr id="9" name="Slide Number Placeholder 8"/>
          <p:cNvSpPr>
            <a:spLocks noGrp="1"/>
          </p:cNvSpPr>
          <p:nvPr>
            <p:ph type="sldNum" sz="quarter" idx="12"/>
          </p:nvPr>
        </p:nvSpPr>
        <p:spPr/>
        <p:txBody>
          <a:bodyPr/>
          <a:lstStyle/>
          <a:p>
            <a:fld id="{BDE54B2D-474C-464F-B8D8-BCAB6DD3248B}" type="slidenum">
              <a:rPr lang="en-CZ" smtClean="0"/>
              <a:t>‹#›</a:t>
            </a:fld>
            <a:endParaRPr lang="en-CZ"/>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05838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27A9248-5729-2946-ABDB-29A66CC47E16}" type="datetimeFigureOut">
              <a:rPr lang="en-CZ" smtClean="0"/>
              <a:t>21.03.2024</a:t>
            </a:fld>
            <a:endParaRPr lang="en-CZ"/>
          </a:p>
        </p:txBody>
      </p:sp>
      <p:sp>
        <p:nvSpPr>
          <p:cNvPr id="4" name="Footer Placeholder 3"/>
          <p:cNvSpPr>
            <a:spLocks noGrp="1"/>
          </p:cNvSpPr>
          <p:nvPr>
            <p:ph type="ftr" sz="quarter" idx="11"/>
          </p:nvPr>
        </p:nvSpPr>
        <p:spPr/>
        <p:txBody>
          <a:bodyPr/>
          <a:lstStyle/>
          <a:p>
            <a:endParaRPr lang="en-CZ"/>
          </a:p>
        </p:txBody>
      </p:sp>
      <p:sp>
        <p:nvSpPr>
          <p:cNvPr id="5" name="Slide Number Placeholder 4"/>
          <p:cNvSpPr>
            <a:spLocks noGrp="1"/>
          </p:cNvSpPr>
          <p:nvPr>
            <p:ph type="sldNum" sz="quarter" idx="12"/>
          </p:nvPr>
        </p:nvSpPr>
        <p:spPr/>
        <p:txBody>
          <a:bodyPr/>
          <a:lstStyle/>
          <a:p>
            <a:fld id="{BDE54B2D-474C-464F-B8D8-BCAB6DD3248B}" type="slidenum">
              <a:rPr lang="en-CZ" smtClean="0"/>
              <a:t>‹#›</a:t>
            </a:fld>
            <a:endParaRPr lang="en-CZ"/>
          </a:p>
        </p:txBody>
      </p:sp>
    </p:spTree>
    <p:extLst>
      <p:ext uri="{BB962C8B-B14F-4D97-AF65-F5344CB8AC3E}">
        <p14:creationId xmlns:p14="http://schemas.microsoft.com/office/powerpoint/2010/main" val="3663288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A9248-5729-2946-ABDB-29A66CC47E16}" type="datetimeFigureOut">
              <a:rPr lang="en-CZ" smtClean="0"/>
              <a:t>21.03.2024</a:t>
            </a:fld>
            <a:endParaRPr lang="en-CZ"/>
          </a:p>
        </p:txBody>
      </p:sp>
      <p:sp>
        <p:nvSpPr>
          <p:cNvPr id="3" name="Footer Placeholder 2"/>
          <p:cNvSpPr>
            <a:spLocks noGrp="1"/>
          </p:cNvSpPr>
          <p:nvPr>
            <p:ph type="ftr" sz="quarter" idx="11"/>
          </p:nvPr>
        </p:nvSpPr>
        <p:spPr/>
        <p:txBody>
          <a:bodyPr/>
          <a:lstStyle/>
          <a:p>
            <a:endParaRPr lang="en-CZ"/>
          </a:p>
        </p:txBody>
      </p:sp>
      <p:sp>
        <p:nvSpPr>
          <p:cNvPr id="4" name="Slide Number Placeholder 3"/>
          <p:cNvSpPr>
            <a:spLocks noGrp="1"/>
          </p:cNvSpPr>
          <p:nvPr>
            <p:ph type="sldNum" sz="quarter" idx="12"/>
          </p:nvPr>
        </p:nvSpPr>
        <p:spPr/>
        <p:txBody>
          <a:bodyPr/>
          <a:lstStyle/>
          <a:p>
            <a:fld id="{BDE54B2D-474C-464F-B8D8-BCAB6DD3248B}" type="slidenum">
              <a:rPr lang="en-CZ" smtClean="0"/>
              <a:t>‹#›</a:t>
            </a:fld>
            <a:endParaRPr lang="en-CZ"/>
          </a:p>
        </p:txBody>
      </p:sp>
    </p:spTree>
    <p:extLst>
      <p:ext uri="{BB962C8B-B14F-4D97-AF65-F5344CB8AC3E}">
        <p14:creationId xmlns:p14="http://schemas.microsoft.com/office/powerpoint/2010/main" val="2516030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927A9248-5729-2946-ABDB-29A66CC47E16}" type="datetimeFigureOut">
              <a:rPr lang="en-CZ" smtClean="0"/>
              <a:t>21.03.2024</a:t>
            </a:fld>
            <a:endParaRPr lang="en-CZ"/>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CZ"/>
          </a:p>
        </p:txBody>
      </p:sp>
      <p:sp>
        <p:nvSpPr>
          <p:cNvPr id="11" name="Slide Number Placeholder 10"/>
          <p:cNvSpPr>
            <a:spLocks noGrp="1"/>
          </p:cNvSpPr>
          <p:nvPr>
            <p:ph type="sldNum" sz="quarter" idx="12"/>
          </p:nvPr>
        </p:nvSpPr>
        <p:spPr/>
        <p:txBody>
          <a:bodyPr/>
          <a:lstStyle/>
          <a:p>
            <a:fld id="{BDE54B2D-474C-464F-B8D8-BCAB6DD3248B}" type="slidenum">
              <a:rPr lang="en-CZ" smtClean="0"/>
              <a:t>‹#›</a:t>
            </a:fld>
            <a:endParaRPr lang="en-CZ"/>
          </a:p>
        </p:txBody>
      </p:sp>
    </p:spTree>
    <p:extLst>
      <p:ext uri="{BB962C8B-B14F-4D97-AF65-F5344CB8AC3E}">
        <p14:creationId xmlns:p14="http://schemas.microsoft.com/office/powerpoint/2010/main" val="11349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27A9248-5729-2946-ABDB-29A66CC47E16}" type="datetimeFigureOut">
              <a:rPr lang="en-CZ" smtClean="0"/>
              <a:t>21.03.2024</a:t>
            </a:fld>
            <a:endParaRPr lang="en-CZ"/>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CZ"/>
          </a:p>
        </p:txBody>
      </p:sp>
      <p:sp>
        <p:nvSpPr>
          <p:cNvPr id="10" name="Slide Number Placeholder 9"/>
          <p:cNvSpPr>
            <a:spLocks noGrp="1"/>
          </p:cNvSpPr>
          <p:nvPr>
            <p:ph type="sldNum" sz="quarter" idx="12"/>
          </p:nvPr>
        </p:nvSpPr>
        <p:spPr/>
        <p:txBody>
          <a:bodyPr/>
          <a:lstStyle/>
          <a:p>
            <a:fld id="{BDE54B2D-474C-464F-B8D8-BCAB6DD3248B}" type="slidenum">
              <a:rPr lang="en-CZ" smtClean="0"/>
              <a:t>‹#›</a:t>
            </a:fld>
            <a:endParaRPr lang="en-CZ"/>
          </a:p>
        </p:txBody>
      </p:sp>
    </p:spTree>
    <p:extLst>
      <p:ext uri="{BB962C8B-B14F-4D97-AF65-F5344CB8AC3E}">
        <p14:creationId xmlns:p14="http://schemas.microsoft.com/office/powerpoint/2010/main" val="100078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27A9248-5729-2946-ABDB-29A66CC47E16}" type="datetimeFigureOut">
              <a:rPr lang="en-CZ" smtClean="0"/>
              <a:t>21.03.2024</a:t>
            </a:fld>
            <a:endParaRPr lang="en-CZ"/>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CZ"/>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DE54B2D-474C-464F-B8D8-BCAB6DD3248B}" type="slidenum">
              <a:rPr lang="en-CZ" smtClean="0"/>
              <a:t>‹#›</a:t>
            </a:fld>
            <a:endParaRPr lang="en-CZ"/>
          </a:p>
        </p:txBody>
      </p:sp>
    </p:spTree>
    <p:extLst>
      <p:ext uri="{BB962C8B-B14F-4D97-AF65-F5344CB8AC3E}">
        <p14:creationId xmlns:p14="http://schemas.microsoft.com/office/powerpoint/2010/main" val="3372069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19286-DEEB-BA78-E4B3-EF49E029AFA1}"/>
              </a:ext>
            </a:extLst>
          </p:cNvPr>
          <p:cNvSpPr>
            <a:spLocks noGrp="1"/>
          </p:cNvSpPr>
          <p:nvPr>
            <p:ph type="ctrTitle"/>
          </p:nvPr>
        </p:nvSpPr>
        <p:spPr/>
        <p:txBody>
          <a:bodyPr/>
          <a:lstStyle/>
          <a:p>
            <a:r>
              <a:rPr lang="en-CZ" dirty="0"/>
              <a:t>Periodisation and time</a:t>
            </a:r>
          </a:p>
        </p:txBody>
      </p:sp>
      <p:sp>
        <p:nvSpPr>
          <p:cNvPr id="3" name="Subtitle 2">
            <a:extLst>
              <a:ext uri="{FF2B5EF4-FFF2-40B4-BE49-F238E27FC236}">
                <a16:creationId xmlns:a16="http://schemas.microsoft.com/office/drawing/2014/main" id="{BB4B2975-87E5-449B-FC06-CE427D26494F}"/>
              </a:ext>
            </a:extLst>
          </p:cNvPr>
          <p:cNvSpPr>
            <a:spLocks noGrp="1"/>
          </p:cNvSpPr>
          <p:nvPr>
            <p:ph type="subTitle" idx="1"/>
          </p:nvPr>
        </p:nvSpPr>
        <p:spPr/>
        <p:txBody>
          <a:bodyPr/>
          <a:lstStyle/>
          <a:p>
            <a:r>
              <a:rPr lang="en-CZ" dirty="0"/>
              <a:t>21st March 2024</a:t>
            </a:r>
          </a:p>
        </p:txBody>
      </p:sp>
    </p:spTree>
    <p:extLst>
      <p:ext uri="{BB962C8B-B14F-4D97-AF65-F5344CB8AC3E}">
        <p14:creationId xmlns:p14="http://schemas.microsoft.com/office/powerpoint/2010/main" val="4267078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F154CE-CBB8-2485-BA09-C98213F450A3}"/>
              </a:ext>
            </a:extLst>
          </p:cNvPr>
          <p:cNvSpPr txBox="1"/>
          <p:nvPr/>
        </p:nvSpPr>
        <p:spPr>
          <a:xfrm>
            <a:off x="964504" y="826718"/>
            <a:ext cx="10321447" cy="4093428"/>
          </a:xfrm>
          <a:prstGeom prst="rect">
            <a:avLst/>
          </a:prstGeom>
          <a:noFill/>
        </p:spPr>
        <p:txBody>
          <a:bodyPr wrap="square" rtlCol="0">
            <a:spAutoFit/>
          </a:bodyPr>
          <a:lstStyle/>
          <a:p>
            <a:r>
              <a:rPr lang="en-CZ" sz="2000" dirty="0"/>
              <a:t>Pinder: the contemporaneity of the non-contemporaneous (</a:t>
            </a:r>
            <a:r>
              <a:rPr lang="en-CZ" sz="2000" i="1" dirty="0"/>
              <a:t>Gleichzeitigkeit des Ungleichzeitigen</a:t>
            </a:r>
            <a:r>
              <a:rPr lang="en-CZ" sz="2000" dirty="0"/>
              <a:t>)</a:t>
            </a:r>
          </a:p>
          <a:p>
            <a:endParaRPr lang="en-CZ" sz="2000" dirty="0"/>
          </a:p>
          <a:p>
            <a:endParaRPr lang="en-CZ" sz="2000" dirty="0"/>
          </a:p>
          <a:p>
            <a:endParaRPr lang="en-CZ" sz="2000" dirty="0"/>
          </a:p>
          <a:p>
            <a:r>
              <a:rPr lang="en-CZ" sz="2000" dirty="0"/>
              <a:t> ‘ … every person lives amidst a host of contemporaneous possibilities alongside others who are the same age or a different age.  For every person the same moment in time is a different one, in other words, a different era, which he shares only with others of t</a:t>
            </a:r>
            <a:r>
              <a:rPr lang="en-GB" sz="2000" dirty="0"/>
              <a:t>he</a:t>
            </a:r>
            <a:r>
              <a:rPr lang="en-CZ" sz="2000" dirty="0"/>
              <a:t> same sage. For every person, each moment in time thus has a different meaning, not only because, obviously, it is experienced differently by every individual, but also – as a real moment in time that stands apart from everything to do with the individual person – because the same year is a different point in the life of a 50-year old than of a 20-year old etc, in countless variations.’</a:t>
            </a:r>
          </a:p>
          <a:p>
            <a:endParaRPr lang="en-CZ" sz="2000" dirty="0"/>
          </a:p>
          <a:p>
            <a:pPr algn="r"/>
            <a:r>
              <a:rPr lang="en-CZ" sz="2000" dirty="0"/>
              <a:t>Pinder, </a:t>
            </a:r>
            <a:r>
              <a:rPr lang="en-CZ" sz="2000" i="1" dirty="0"/>
              <a:t>Das Problem der Generation</a:t>
            </a:r>
            <a:r>
              <a:rPr lang="en-CZ" sz="2000" dirty="0"/>
              <a:t>, p. 11</a:t>
            </a:r>
          </a:p>
        </p:txBody>
      </p:sp>
    </p:spTree>
    <p:extLst>
      <p:ext uri="{BB962C8B-B14F-4D97-AF65-F5344CB8AC3E}">
        <p14:creationId xmlns:p14="http://schemas.microsoft.com/office/powerpoint/2010/main" val="976637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0FC21-9368-1082-0BB7-EA7568543FD6}"/>
              </a:ext>
            </a:extLst>
          </p:cNvPr>
          <p:cNvSpPr txBox="1"/>
          <p:nvPr/>
        </p:nvSpPr>
        <p:spPr>
          <a:xfrm>
            <a:off x="996043" y="2267358"/>
            <a:ext cx="10199914" cy="2554545"/>
          </a:xfrm>
          <a:prstGeom prst="rect">
            <a:avLst/>
          </a:prstGeom>
          <a:noFill/>
        </p:spPr>
        <p:txBody>
          <a:bodyPr wrap="square" rtlCol="0">
            <a:spAutoFit/>
          </a:bodyPr>
          <a:lstStyle/>
          <a:p>
            <a:r>
              <a:rPr lang="en-CZ" sz="2000" dirty="0"/>
              <a:t>‘A scholarly pursuit (Wissenschaft) that seeks to resurrect past forms of life, as they have been deposited in works of art, a creative history that is a struggle against death and for life, should replace the cold notion of an objective stretch of time with a nuanced one of subjectively varied times, marked by the warmth of life, in order to view the moment as a whole (synthetically) as what, in history, it really is: not one-dimensional, but multi-dimensional.  We can thus speak of the hidden “contemporaneity of the non-contemporaneous”.’</a:t>
            </a:r>
          </a:p>
          <a:p>
            <a:endParaRPr lang="en-CZ" sz="2000" dirty="0"/>
          </a:p>
          <a:p>
            <a:pPr algn="r"/>
            <a:r>
              <a:rPr lang="en-CZ" sz="2000" dirty="0"/>
              <a:t>Pinder, </a:t>
            </a:r>
            <a:r>
              <a:rPr lang="en-CZ" sz="2000" i="1" dirty="0"/>
              <a:t>Das Problem der Generation</a:t>
            </a:r>
            <a:r>
              <a:rPr lang="en-CZ" sz="2000" dirty="0"/>
              <a:t>, pp. 10-11.</a:t>
            </a:r>
          </a:p>
        </p:txBody>
      </p:sp>
    </p:spTree>
    <p:extLst>
      <p:ext uri="{BB962C8B-B14F-4D97-AF65-F5344CB8AC3E}">
        <p14:creationId xmlns:p14="http://schemas.microsoft.com/office/powerpoint/2010/main" val="3670474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92DE23-8BB5-2E3F-615D-E97AC7CEDCFE}"/>
              </a:ext>
            </a:extLst>
          </p:cNvPr>
          <p:cNvSpPr txBox="1"/>
          <p:nvPr/>
        </p:nvSpPr>
        <p:spPr>
          <a:xfrm>
            <a:off x="1045028" y="1393371"/>
            <a:ext cx="10101943" cy="3785652"/>
          </a:xfrm>
          <a:prstGeom prst="rect">
            <a:avLst/>
          </a:prstGeom>
          <a:noFill/>
        </p:spPr>
        <p:txBody>
          <a:bodyPr wrap="square" rtlCol="0">
            <a:spAutoFit/>
          </a:bodyPr>
          <a:lstStyle/>
          <a:p>
            <a:r>
              <a:rPr lang="en-GB" sz="2000" dirty="0">
                <a:effectLst/>
                <a:ea typeface="Times New Roman" panose="02020603050405020304" pitchFamily="18" charset="0"/>
              </a:rPr>
              <a:t>‘the mere presence of phenomena alongside each other is always chaos. The succession of generations hidden within them, however, produces rhythm, even polyphony.’</a:t>
            </a:r>
          </a:p>
          <a:p>
            <a:endParaRPr lang="en-GB" sz="2000" dirty="0">
              <a:ea typeface="Times New Roman" panose="02020603050405020304" pitchFamily="18" charset="0"/>
            </a:endParaRPr>
          </a:p>
          <a:p>
            <a:r>
              <a:rPr lang="en-GB" sz="2000" dirty="0">
                <a:effectLst/>
                <a:ea typeface="Times New Roman" panose="02020603050405020304" pitchFamily="18" charset="0"/>
              </a:rPr>
              <a:t>[ … ]</a:t>
            </a:r>
          </a:p>
          <a:p>
            <a:endParaRPr lang="en-GB" sz="2000" dirty="0">
              <a:ea typeface="Times New Roman" panose="02020603050405020304" pitchFamily="18" charset="0"/>
            </a:endParaRPr>
          </a:p>
          <a:p>
            <a:r>
              <a:rPr lang="en-GB" sz="2000" dirty="0">
                <a:effectLst/>
                <a:ea typeface="Times New Roman" panose="02020603050405020304" pitchFamily="18" charset="0"/>
              </a:rPr>
              <a:t>‘the fact that today older layers are still present, that they still constitute the present, signifies nothing other than the normal run of things. In other words: if we explain the apparent chaos of our “today” through the historical distinction between generations … we ought to attend to every “today” of the past in the non-anonymous history art in the same way …’</a:t>
            </a:r>
            <a:r>
              <a:rPr lang="en-CZ" sz="2000" dirty="0">
                <a:effectLst/>
              </a:rPr>
              <a:t> </a:t>
            </a:r>
          </a:p>
          <a:p>
            <a:endParaRPr lang="en-CZ" sz="2000" dirty="0">
              <a:ea typeface="Times New Roman" panose="02020603050405020304" pitchFamily="18" charset="0"/>
            </a:endParaRPr>
          </a:p>
          <a:p>
            <a:pPr algn="r"/>
            <a:r>
              <a:rPr lang="en-GB" sz="2000" dirty="0">
                <a:effectLst/>
                <a:ea typeface="Times New Roman" panose="02020603050405020304" pitchFamily="18" charset="0"/>
              </a:rPr>
              <a:t>Pinder, </a:t>
            </a:r>
            <a:r>
              <a:rPr lang="en-GB" sz="2000" i="1" dirty="0">
                <a:effectLst/>
                <a:ea typeface="Times New Roman" panose="02020603050405020304" pitchFamily="18" charset="0"/>
              </a:rPr>
              <a:t>Das Problem der Generation</a:t>
            </a:r>
            <a:r>
              <a:rPr lang="en-GB" sz="2000" dirty="0">
                <a:effectLst/>
                <a:ea typeface="Times New Roman" panose="02020603050405020304" pitchFamily="18" charset="0"/>
              </a:rPr>
              <a:t>, p. 27.</a:t>
            </a:r>
            <a:endParaRPr lang="en-CZ" sz="2000" dirty="0">
              <a:effectLst/>
              <a:ea typeface="Times New Roman" panose="02020603050405020304" pitchFamily="18" charset="0"/>
            </a:endParaRPr>
          </a:p>
          <a:p>
            <a:endParaRPr lang="en-CZ" sz="2000" dirty="0"/>
          </a:p>
        </p:txBody>
      </p:sp>
    </p:spTree>
    <p:extLst>
      <p:ext uri="{BB962C8B-B14F-4D97-AF65-F5344CB8AC3E}">
        <p14:creationId xmlns:p14="http://schemas.microsoft.com/office/powerpoint/2010/main" val="2305815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FBE21B7-6935-07F4-BE78-0B7EEF58CC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D26C83-556B-B5CB-171C-9FAA5CD72402}"/>
              </a:ext>
            </a:extLst>
          </p:cNvPr>
          <p:cNvSpPr txBox="1"/>
          <p:nvPr/>
        </p:nvSpPr>
        <p:spPr>
          <a:xfrm>
            <a:off x="4561114" y="6041571"/>
            <a:ext cx="5519057" cy="369332"/>
          </a:xfrm>
          <a:prstGeom prst="rect">
            <a:avLst/>
          </a:prstGeom>
          <a:noFill/>
        </p:spPr>
        <p:txBody>
          <a:bodyPr wrap="square" rtlCol="0">
            <a:spAutoFit/>
          </a:bodyPr>
          <a:lstStyle/>
          <a:p>
            <a:r>
              <a:rPr lang="en-CZ" dirty="0">
                <a:solidFill>
                  <a:schemeClr val="bg1"/>
                </a:solidFill>
              </a:rPr>
              <a:t>Max Liebermann, </a:t>
            </a:r>
            <a:r>
              <a:rPr lang="en-CZ" i="1" dirty="0">
                <a:solidFill>
                  <a:schemeClr val="bg1"/>
                </a:solidFill>
              </a:rPr>
              <a:t>Birchtrees in Wannsee </a:t>
            </a:r>
            <a:r>
              <a:rPr lang="en-CZ" dirty="0">
                <a:solidFill>
                  <a:schemeClr val="bg1"/>
                </a:solidFill>
              </a:rPr>
              <a:t>(1926)</a:t>
            </a:r>
          </a:p>
        </p:txBody>
      </p:sp>
    </p:spTree>
    <p:extLst>
      <p:ext uri="{BB962C8B-B14F-4D97-AF65-F5344CB8AC3E}">
        <p14:creationId xmlns:p14="http://schemas.microsoft.com/office/powerpoint/2010/main" val="932625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6AFA0F1-4AD8-1228-3BA9-2696AD242EB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08594" y="0"/>
            <a:ext cx="5980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C4ABDD-FDB9-166E-A139-F6444326730A}"/>
              </a:ext>
            </a:extLst>
          </p:cNvPr>
          <p:cNvSpPr txBox="1"/>
          <p:nvPr/>
        </p:nvSpPr>
        <p:spPr>
          <a:xfrm>
            <a:off x="448253" y="434534"/>
            <a:ext cx="4384110" cy="2031325"/>
          </a:xfrm>
          <a:prstGeom prst="rect">
            <a:avLst/>
          </a:prstGeom>
          <a:noFill/>
        </p:spPr>
        <p:txBody>
          <a:bodyPr wrap="square" rtlCol="0">
            <a:spAutoFit/>
          </a:bodyPr>
          <a:lstStyle/>
          <a:p>
            <a:r>
              <a:rPr lang="en-CZ" dirty="0"/>
              <a:t>Ernst Ludwig Kirchner</a:t>
            </a:r>
          </a:p>
          <a:p>
            <a:r>
              <a:rPr lang="en-CZ" i="1" dirty="0"/>
              <a:t>Max Liebermann in his Studio </a:t>
            </a:r>
            <a:r>
              <a:rPr lang="en-CZ" dirty="0"/>
              <a:t>(1926)</a:t>
            </a:r>
          </a:p>
          <a:p>
            <a:endParaRPr lang="en-CZ" dirty="0"/>
          </a:p>
          <a:p>
            <a:endParaRPr lang="en-CZ" dirty="0"/>
          </a:p>
          <a:p>
            <a:r>
              <a:rPr lang="en-CZ" dirty="0"/>
              <a:t>Max Liebermann (1847-1935)</a:t>
            </a:r>
          </a:p>
          <a:p>
            <a:endParaRPr lang="en-CZ" dirty="0"/>
          </a:p>
          <a:p>
            <a:r>
              <a:rPr lang="en-CZ" dirty="0"/>
              <a:t>Ernst Ludwig Kirchner (1880 – 1938)</a:t>
            </a:r>
          </a:p>
        </p:txBody>
      </p:sp>
      <p:pic>
        <p:nvPicPr>
          <p:cNvPr id="3076" name="Picture 4" descr="ullstein bild Dtl./ullstein bild via Getty Images">
            <a:extLst>
              <a:ext uri="{FF2B5EF4-FFF2-40B4-BE49-F238E27FC236}">
                <a16:creationId xmlns:a16="http://schemas.microsoft.com/office/drawing/2014/main" id="{CAA2D494-5ADD-D077-82C4-98B25EC524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8253" y="2787650"/>
            <a:ext cx="2334582" cy="32221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utoportrétní fotografie">
            <a:extLst>
              <a:ext uri="{FF2B5EF4-FFF2-40B4-BE49-F238E27FC236}">
                <a16:creationId xmlns:a16="http://schemas.microsoft.com/office/drawing/2014/main" id="{CFDA3D81-B88C-CD32-CABB-74C090BD5BF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39214" y="2787650"/>
            <a:ext cx="2413000" cy="339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07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0C95B3-1E53-A672-91E5-3B196DA285A2}"/>
              </a:ext>
            </a:extLst>
          </p:cNvPr>
          <p:cNvSpPr txBox="1"/>
          <p:nvPr/>
        </p:nvSpPr>
        <p:spPr>
          <a:xfrm>
            <a:off x="1020372" y="4373999"/>
            <a:ext cx="10546915" cy="2246769"/>
          </a:xfrm>
          <a:prstGeom prst="rect">
            <a:avLst/>
          </a:prstGeom>
          <a:noFill/>
        </p:spPr>
        <p:txBody>
          <a:bodyPr wrap="square" rtlCol="0">
            <a:spAutoFit/>
          </a:bodyPr>
          <a:lstStyle/>
          <a:p>
            <a:r>
              <a:rPr lang="en-CZ" sz="2000" dirty="0"/>
              <a:t>‘We know that styles, too, do not have sharp chronological boundaries, they do not have any simple times allocated to them. They do not follow each other, marching in step. Rather, they rub up against and on top of each other, styles as a whole, as well as personal styles … Today, we see in [El] Greco and Rubens, for example, representatives of two collective styles: late (expressive) Mannerism and early high Baroque. Yet works by both of them exist at the same time.’</a:t>
            </a:r>
          </a:p>
          <a:p>
            <a:endParaRPr lang="en-CZ" sz="2000" dirty="0"/>
          </a:p>
          <a:p>
            <a:pPr algn="r"/>
            <a:r>
              <a:rPr lang="en-CZ" sz="2000" dirty="0"/>
              <a:t>Pinder, </a:t>
            </a:r>
            <a:r>
              <a:rPr lang="en-CZ" sz="2000" i="1" dirty="0"/>
              <a:t>Das Problem der Generation</a:t>
            </a:r>
            <a:r>
              <a:rPr lang="en-CZ" sz="2000" dirty="0"/>
              <a:t>, p. 14</a:t>
            </a:r>
          </a:p>
        </p:txBody>
      </p:sp>
      <p:pic>
        <p:nvPicPr>
          <p:cNvPr id="5122" name="Picture 2">
            <a:extLst>
              <a:ext uri="{FF2B5EF4-FFF2-40B4-BE49-F238E27FC236}">
                <a16:creationId xmlns:a16="http://schemas.microsoft.com/office/drawing/2014/main" id="{C1016F7F-437E-5EF3-190D-AD83CDAEF54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5632" y="231731"/>
            <a:ext cx="3455383" cy="38893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defined">
            <a:extLst>
              <a:ext uri="{FF2B5EF4-FFF2-40B4-BE49-F238E27FC236}">
                <a16:creationId xmlns:a16="http://schemas.microsoft.com/office/drawing/2014/main" id="{B69BDFFA-5826-ACFA-281F-346A2E0E699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237232"/>
            <a:ext cx="5205413" cy="38838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58B439-0F68-5485-A893-B9676B160BCF}"/>
              </a:ext>
            </a:extLst>
          </p:cNvPr>
          <p:cNvSpPr txBox="1"/>
          <p:nvPr/>
        </p:nvSpPr>
        <p:spPr>
          <a:xfrm>
            <a:off x="3522796" y="3693533"/>
            <a:ext cx="994775" cy="369332"/>
          </a:xfrm>
          <a:prstGeom prst="rect">
            <a:avLst/>
          </a:prstGeom>
          <a:noFill/>
        </p:spPr>
        <p:txBody>
          <a:bodyPr wrap="square" rtlCol="0">
            <a:spAutoFit/>
          </a:bodyPr>
          <a:lstStyle/>
          <a:p>
            <a:r>
              <a:rPr lang="en-CZ" dirty="0">
                <a:solidFill>
                  <a:schemeClr val="bg1"/>
                </a:solidFill>
              </a:rPr>
              <a:t>1608-14</a:t>
            </a:r>
          </a:p>
        </p:txBody>
      </p:sp>
      <p:sp>
        <p:nvSpPr>
          <p:cNvPr id="5" name="TextBox 4">
            <a:extLst>
              <a:ext uri="{FF2B5EF4-FFF2-40B4-BE49-F238E27FC236}">
                <a16:creationId xmlns:a16="http://schemas.microsoft.com/office/drawing/2014/main" id="{992DA65A-32FD-1713-4D4B-3409F4F3A3EE}"/>
              </a:ext>
            </a:extLst>
          </p:cNvPr>
          <p:cNvSpPr txBox="1"/>
          <p:nvPr/>
        </p:nvSpPr>
        <p:spPr>
          <a:xfrm>
            <a:off x="10493830" y="3693533"/>
            <a:ext cx="729342" cy="369332"/>
          </a:xfrm>
          <a:prstGeom prst="rect">
            <a:avLst/>
          </a:prstGeom>
          <a:noFill/>
        </p:spPr>
        <p:txBody>
          <a:bodyPr wrap="square" rtlCol="0">
            <a:spAutoFit/>
          </a:bodyPr>
          <a:lstStyle/>
          <a:p>
            <a:r>
              <a:rPr lang="en-CZ" dirty="0">
                <a:solidFill>
                  <a:schemeClr val="bg1"/>
                </a:solidFill>
              </a:rPr>
              <a:t>1604</a:t>
            </a:r>
          </a:p>
        </p:txBody>
      </p:sp>
    </p:spTree>
    <p:extLst>
      <p:ext uri="{BB962C8B-B14F-4D97-AF65-F5344CB8AC3E}">
        <p14:creationId xmlns:p14="http://schemas.microsoft.com/office/powerpoint/2010/main" val="2161121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487FDF-E37B-6F6A-3C97-F58BE8DA3E3E}"/>
              </a:ext>
            </a:extLst>
          </p:cNvPr>
          <p:cNvSpPr txBox="1"/>
          <p:nvPr/>
        </p:nvSpPr>
        <p:spPr>
          <a:xfrm>
            <a:off x="816429" y="1232790"/>
            <a:ext cx="10287000" cy="3785652"/>
          </a:xfrm>
          <a:prstGeom prst="rect">
            <a:avLst/>
          </a:prstGeom>
          <a:noFill/>
        </p:spPr>
        <p:txBody>
          <a:bodyPr wrap="square" rtlCol="0">
            <a:spAutoFit/>
          </a:bodyPr>
          <a:lstStyle/>
          <a:p>
            <a:r>
              <a:rPr lang="en-GB" sz="2000" dirty="0"/>
              <a:t>‘Contemporaries felt that the fragmentation of the age was reflected in the lack of unified formal principles in art, architecture … they witnessed what they considered the mechanical imitation of earlier, dead styles, a situation the architect Hermann Muthesius described, like Simmel, with the metaphor of language: he wrote of the fall from the “artistic paradise of style” to a state he likens to the “Tower of Babel.” Around the same time, in 1902,  </a:t>
            </a:r>
            <a:r>
              <a:rPr lang="en-GB" sz="2000" dirty="0" err="1"/>
              <a:t>Wölfflin</a:t>
            </a:r>
            <a:r>
              <a:rPr lang="en-GB" sz="2000" dirty="0"/>
              <a:t> too felt this commonplace deeply enough to confide it to his diary, writing that the modem age lacked a style.</a:t>
            </a:r>
          </a:p>
          <a:p>
            <a:endParaRPr lang="en-GB" sz="2000" dirty="0"/>
          </a:p>
          <a:p>
            <a:r>
              <a:rPr lang="en-GB" sz="2000" dirty="0"/>
              <a:t>Thus, the art historian's notion of style … represents to a certain extent a longing for an idealized past.’</a:t>
            </a:r>
          </a:p>
          <a:p>
            <a:endParaRPr lang="en-GB" sz="2000" dirty="0"/>
          </a:p>
          <a:p>
            <a:r>
              <a:rPr lang="en-GB" sz="2000" dirty="0"/>
              <a:t>Frederic Schwartz, ‘Cathedrals and Shoes: Concepts of Style in </a:t>
            </a:r>
            <a:r>
              <a:rPr lang="en-GB" sz="2000" dirty="0" err="1"/>
              <a:t>Wölfflin</a:t>
            </a:r>
            <a:r>
              <a:rPr lang="en-GB" sz="2000" dirty="0"/>
              <a:t> and Adorno,’ </a:t>
            </a:r>
            <a:r>
              <a:rPr lang="en-GB" sz="2000" i="1" dirty="0"/>
              <a:t>New German Critique </a:t>
            </a:r>
            <a:r>
              <a:rPr lang="en-GB" sz="2000" dirty="0"/>
              <a:t>76 (1999) p. 14.</a:t>
            </a:r>
            <a:endParaRPr lang="en-CZ" sz="2000" dirty="0"/>
          </a:p>
        </p:txBody>
      </p:sp>
    </p:spTree>
    <p:extLst>
      <p:ext uri="{BB962C8B-B14F-4D97-AF65-F5344CB8AC3E}">
        <p14:creationId xmlns:p14="http://schemas.microsoft.com/office/powerpoint/2010/main" val="3550837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DDB5F7-F57A-9172-23B3-2C4C9BDD49C9}"/>
              </a:ext>
            </a:extLst>
          </p:cNvPr>
          <p:cNvSpPr txBox="1"/>
          <p:nvPr/>
        </p:nvSpPr>
        <p:spPr>
          <a:xfrm>
            <a:off x="776614" y="1227551"/>
            <a:ext cx="10634597" cy="4524315"/>
          </a:xfrm>
          <a:prstGeom prst="rect">
            <a:avLst/>
          </a:prstGeom>
          <a:noFill/>
        </p:spPr>
        <p:txBody>
          <a:bodyPr wrap="square" rtlCol="0">
            <a:spAutoFit/>
          </a:bodyPr>
          <a:lstStyle/>
          <a:p>
            <a:r>
              <a:rPr lang="en-CZ" dirty="0"/>
              <a:t>‘Truly, I am not demanding chaos and arbitrary whim; rather I am asking for the sense of a new engagement. Art history by generations does not offer some comfortable scheme, instead, it demands ever greater elasticity … A necessary working hypothesis for the history of art – that, at least, is what I believe I am giving.’</a:t>
            </a:r>
          </a:p>
          <a:p>
            <a:endParaRPr lang="en-CZ" dirty="0"/>
          </a:p>
          <a:p>
            <a:pPr algn="r"/>
            <a:r>
              <a:rPr lang="en-CZ" dirty="0"/>
              <a:t>Pinder, </a:t>
            </a:r>
            <a:r>
              <a:rPr lang="en-CZ" i="1" dirty="0"/>
              <a:t>Das Problem der Generation</a:t>
            </a:r>
            <a:r>
              <a:rPr lang="en-CZ" dirty="0"/>
              <a:t>, p. xvi</a:t>
            </a:r>
          </a:p>
          <a:p>
            <a:pPr algn="r"/>
            <a:endParaRPr lang="en-CZ" dirty="0"/>
          </a:p>
          <a:p>
            <a:r>
              <a:rPr lang="en-CZ" dirty="0"/>
              <a:t>‘Polyphony is not chaos; you just have to learn how to listen to it.’</a:t>
            </a:r>
          </a:p>
          <a:p>
            <a:endParaRPr lang="en-CZ" dirty="0"/>
          </a:p>
          <a:p>
            <a:pPr algn="r"/>
            <a:r>
              <a:rPr lang="en-CZ" dirty="0"/>
              <a:t>Pinder, </a:t>
            </a:r>
            <a:r>
              <a:rPr lang="en-CZ" i="1" dirty="0"/>
              <a:t>Das Problem der Generation</a:t>
            </a:r>
            <a:r>
              <a:rPr lang="en-CZ" dirty="0"/>
              <a:t>, p. 2</a:t>
            </a:r>
          </a:p>
          <a:p>
            <a:pPr algn="r"/>
            <a:endParaRPr lang="en-CZ" dirty="0"/>
          </a:p>
          <a:p>
            <a:endParaRPr lang="en-CZ" dirty="0"/>
          </a:p>
          <a:p>
            <a:r>
              <a:rPr lang="en-CZ" dirty="0"/>
              <a:t>‘The </a:t>
            </a:r>
            <a:r>
              <a:rPr lang="en-GB" sz="1800" dirty="0">
                <a:effectLst/>
                <a:ea typeface="Times New Roman" panose="02020603050405020304" pitchFamily="18" charset="0"/>
              </a:rPr>
              <a:t>pure presence of phenomena alongside each other is always chaos. The succession of generations hidden within them, however, produces rhythm, even polyphony.’</a:t>
            </a:r>
            <a:r>
              <a:rPr lang="en-CZ" dirty="0">
                <a:effectLst/>
              </a:rPr>
              <a:t> </a:t>
            </a:r>
          </a:p>
          <a:p>
            <a:endParaRPr lang="en-CZ" dirty="0"/>
          </a:p>
          <a:p>
            <a:pPr algn="r"/>
            <a:r>
              <a:rPr lang="en-CZ" dirty="0"/>
              <a:t>Pinder, </a:t>
            </a:r>
            <a:r>
              <a:rPr lang="en-CZ" i="1" dirty="0"/>
              <a:t>Das Problem der Generation</a:t>
            </a:r>
            <a:r>
              <a:rPr lang="en-CZ" dirty="0"/>
              <a:t>, p. 17</a:t>
            </a:r>
          </a:p>
          <a:p>
            <a:pPr algn="r"/>
            <a:endParaRPr lang="en-CZ" dirty="0"/>
          </a:p>
        </p:txBody>
      </p:sp>
    </p:spTree>
    <p:extLst>
      <p:ext uri="{BB962C8B-B14F-4D97-AF65-F5344CB8AC3E}">
        <p14:creationId xmlns:p14="http://schemas.microsoft.com/office/powerpoint/2010/main" val="1275094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ndefined">
            <a:extLst>
              <a:ext uri="{FF2B5EF4-FFF2-40B4-BE49-F238E27FC236}">
                <a16:creationId xmlns:a16="http://schemas.microsoft.com/office/drawing/2014/main" id="{6117D4BF-6D57-2CBB-4318-36DAD007C2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5187" y="396773"/>
            <a:ext cx="3048000" cy="3822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5D346C-59DE-69CE-027C-7AD49DA9F79B}"/>
              </a:ext>
            </a:extLst>
          </p:cNvPr>
          <p:cNvSpPr txBox="1"/>
          <p:nvPr/>
        </p:nvSpPr>
        <p:spPr>
          <a:xfrm>
            <a:off x="575187" y="4253275"/>
            <a:ext cx="3229897" cy="2308324"/>
          </a:xfrm>
          <a:prstGeom prst="rect">
            <a:avLst/>
          </a:prstGeom>
          <a:noFill/>
        </p:spPr>
        <p:txBody>
          <a:bodyPr wrap="square" rtlCol="0">
            <a:spAutoFit/>
          </a:bodyPr>
          <a:lstStyle/>
          <a:p>
            <a:r>
              <a:rPr lang="en-CZ" dirty="0"/>
              <a:t>Erwin Panofsky (1892 – 1968</a:t>
            </a:r>
          </a:p>
          <a:p>
            <a:endParaRPr lang="en-CZ" dirty="0"/>
          </a:p>
          <a:p>
            <a:endParaRPr lang="en-CZ" dirty="0"/>
          </a:p>
          <a:p>
            <a:r>
              <a:rPr lang="en-CZ" dirty="0"/>
              <a:t>Reims Cathedral (13th century)</a:t>
            </a:r>
          </a:p>
          <a:p>
            <a:endParaRPr lang="en-CZ" dirty="0"/>
          </a:p>
          <a:p>
            <a:endParaRPr lang="en-CZ" dirty="0"/>
          </a:p>
          <a:p>
            <a:r>
              <a:rPr lang="en-CZ" dirty="0"/>
              <a:t>‘On the Sequence of the 4 Masters of Reims’ (1927)</a:t>
            </a:r>
          </a:p>
        </p:txBody>
      </p:sp>
      <p:pic>
        <p:nvPicPr>
          <p:cNvPr id="9220" name="Picture 4" descr="undefined">
            <a:extLst>
              <a:ext uri="{FF2B5EF4-FFF2-40B4-BE49-F238E27FC236}">
                <a16:creationId xmlns:a16="http://schemas.microsoft.com/office/drawing/2014/main" id="{577FB539-98AC-EED3-8191-80F278F68B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4277" y="396773"/>
            <a:ext cx="3821621" cy="6164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EB02AC6-50F8-78D9-35AD-817D83A04C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7794" y="396773"/>
            <a:ext cx="4138826" cy="6164826"/>
          </a:xfrm>
          <a:prstGeom prst="rect">
            <a:avLst/>
          </a:prstGeom>
        </p:spPr>
      </p:pic>
    </p:spTree>
    <p:extLst>
      <p:ext uri="{BB962C8B-B14F-4D97-AF65-F5344CB8AC3E}">
        <p14:creationId xmlns:p14="http://schemas.microsoft.com/office/powerpoint/2010/main" val="4088433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F81869-1223-7844-5849-E14BE08803AA}"/>
              </a:ext>
            </a:extLst>
          </p:cNvPr>
          <p:cNvSpPr txBox="1"/>
          <p:nvPr/>
        </p:nvSpPr>
        <p:spPr>
          <a:xfrm>
            <a:off x="948813" y="826261"/>
            <a:ext cx="10294374" cy="5355312"/>
          </a:xfrm>
          <a:prstGeom prst="rect">
            <a:avLst/>
          </a:prstGeom>
          <a:noFill/>
        </p:spPr>
        <p:txBody>
          <a:bodyPr wrap="square" rtlCol="0">
            <a:spAutoFit/>
          </a:bodyPr>
          <a:lstStyle/>
          <a:p>
            <a:r>
              <a:rPr lang="en-GB" b="1" dirty="0"/>
              <a:t>Historical vs. Natural Time – Frames of Reference and the Problem of Relativity</a:t>
            </a:r>
          </a:p>
          <a:p>
            <a:endParaRPr lang="en-GB" dirty="0"/>
          </a:p>
          <a:p>
            <a:r>
              <a:rPr lang="en-GB" dirty="0"/>
              <a:t>‘ … it must be conceded, as the art historian will instinctively and readily admit, that historical (cultural) time is not the same thing as astronomical (natural) time. When a historian says “around 1500,” he does not mean a point in time at which, according to a conventionally determined starting point, the earth has made 1500 rotations around the sun. Rather, he means a point in time that is indicated not only by concrete events but also by specific and concrete cultural characteristics.’</a:t>
            </a:r>
          </a:p>
          <a:p>
            <a:endParaRPr lang="en-GB" dirty="0"/>
          </a:p>
          <a:p>
            <a:r>
              <a:rPr lang="en-GB" dirty="0"/>
              <a:t>Panofsky, ‘Reflections on Historical Time’ (1927) in </a:t>
            </a:r>
            <a:r>
              <a:rPr lang="en-GB" i="1" dirty="0"/>
              <a:t>Critical Inquiry </a:t>
            </a:r>
            <a:r>
              <a:rPr lang="en-GB" dirty="0"/>
              <a:t>(2004) p. 695</a:t>
            </a:r>
          </a:p>
          <a:p>
            <a:endParaRPr lang="en-GB" dirty="0"/>
          </a:p>
          <a:p>
            <a:r>
              <a:rPr lang="en-GB" dirty="0"/>
              <a:t>The world of the art historian represents above all an unending variety of individual frames of reference within which space and time determine and even bring one another into being. The gothic basilica, the Swabian wood sculpture of the fifteenth century, the Byzantine illuminations of the post-iconoclastic period, the sculpture of the Parthenon, the art of Albrecht </a:t>
            </a:r>
            <a:r>
              <a:rPr lang="en-GB" dirty="0" err="1"/>
              <a:t>Dürer</a:t>
            </a:r>
            <a:r>
              <a:rPr lang="en-GB" dirty="0"/>
              <a:t> all constitute such frames of reference in which a particular segment of historical space is observed and </a:t>
            </a:r>
            <a:r>
              <a:rPr lang="en-GB" dirty="0" err="1"/>
              <a:t>analyzed</a:t>
            </a:r>
            <a:r>
              <a:rPr lang="en-GB" dirty="0"/>
              <a:t> within a particular span of historical time’</a:t>
            </a:r>
          </a:p>
          <a:p>
            <a:endParaRPr lang="en-GB" dirty="0"/>
          </a:p>
          <a:p>
            <a:endParaRPr lang="en-GB" dirty="0"/>
          </a:p>
          <a:p>
            <a:r>
              <a:rPr lang="en-GB" dirty="0"/>
              <a:t>Panofsky, ‘Reflections on Historical Time’ (1927) in </a:t>
            </a:r>
            <a:r>
              <a:rPr lang="en-GB" i="1" dirty="0"/>
              <a:t>Critical Inquiry </a:t>
            </a:r>
            <a:r>
              <a:rPr lang="en-GB" dirty="0"/>
              <a:t>(2004) p. 696</a:t>
            </a:r>
          </a:p>
          <a:p>
            <a:endParaRPr lang="en-CZ" dirty="0"/>
          </a:p>
        </p:txBody>
      </p:sp>
    </p:spTree>
    <p:extLst>
      <p:ext uri="{BB962C8B-B14F-4D97-AF65-F5344CB8AC3E}">
        <p14:creationId xmlns:p14="http://schemas.microsoft.com/office/powerpoint/2010/main" val="139443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6AAA39-52ED-F240-AA1E-847BE13B98D2}"/>
              </a:ext>
            </a:extLst>
          </p:cNvPr>
          <p:cNvSpPr txBox="1"/>
          <p:nvPr/>
        </p:nvSpPr>
        <p:spPr>
          <a:xfrm>
            <a:off x="566058" y="3885613"/>
            <a:ext cx="5159828" cy="2831544"/>
          </a:xfrm>
          <a:prstGeom prst="rect">
            <a:avLst/>
          </a:prstGeom>
          <a:noFill/>
        </p:spPr>
        <p:txBody>
          <a:bodyPr wrap="square" rtlCol="0">
            <a:spAutoFit/>
          </a:bodyPr>
          <a:lstStyle/>
          <a:p>
            <a:r>
              <a:rPr lang="en-GB" sz="2000" dirty="0">
                <a:ea typeface="Times New Roman" panose="02020603050405020304" pitchFamily="18" charset="0"/>
              </a:rPr>
              <a:t>‘</a:t>
            </a:r>
            <a:r>
              <a:rPr lang="en-GB" sz="2000" dirty="0">
                <a:effectLst/>
                <a:ea typeface="Times New Roman" panose="02020603050405020304" pitchFamily="18" charset="0"/>
              </a:rPr>
              <a:t>Not all people exist in the same “Now. “They do so only externally, by virtue of the fact that they may all be seen today. But that does not mean that they are living at the same time with others.’</a:t>
            </a:r>
          </a:p>
          <a:p>
            <a:endParaRPr lang="en-GB" sz="2000" dirty="0"/>
          </a:p>
          <a:p>
            <a:r>
              <a:rPr lang="en-GB" sz="2000" dirty="0"/>
              <a:t>Ernst, </a:t>
            </a:r>
            <a:r>
              <a:rPr lang="en-GB" sz="1800" dirty="0">
                <a:solidFill>
                  <a:srgbClr val="000000"/>
                </a:solidFill>
                <a:effectLst/>
                <a:ea typeface="Times New Roman" panose="02020603050405020304" pitchFamily="18" charset="0"/>
              </a:rPr>
              <a:t>Bloch, </a:t>
            </a:r>
            <a:r>
              <a:rPr lang="en-GB" sz="1800" i="1" dirty="0">
                <a:solidFill>
                  <a:srgbClr val="000000"/>
                </a:solidFill>
                <a:effectLst/>
                <a:ea typeface="Times New Roman" panose="02020603050405020304" pitchFamily="18" charset="0"/>
              </a:rPr>
              <a:t>Heritage of our Times </a:t>
            </a:r>
            <a:r>
              <a:rPr lang="en-GB" sz="1800" dirty="0">
                <a:solidFill>
                  <a:srgbClr val="000000"/>
                </a:solidFill>
                <a:effectLst/>
                <a:ea typeface="Times New Roman" panose="02020603050405020304" pitchFamily="18" charset="0"/>
              </a:rPr>
              <a:t>(1935) (Cambridge, 1991) p. 97 .</a:t>
            </a:r>
            <a:endParaRPr lang="en-CZ" sz="1800" dirty="0">
              <a:effectLst/>
              <a:ea typeface="Times New Roman" panose="02020603050405020304" pitchFamily="18" charset="0"/>
            </a:endParaRPr>
          </a:p>
          <a:p>
            <a:endParaRPr lang="en-CZ" sz="2000" dirty="0"/>
          </a:p>
        </p:txBody>
      </p:sp>
      <p:sp>
        <p:nvSpPr>
          <p:cNvPr id="3" name="TextBox 2">
            <a:extLst>
              <a:ext uri="{FF2B5EF4-FFF2-40B4-BE49-F238E27FC236}">
                <a16:creationId xmlns:a16="http://schemas.microsoft.com/office/drawing/2014/main" id="{30ADD12B-B252-D598-1C7F-787EEDB49A47}"/>
              </a:ext>
            </a:extLst>
          </p:cNvPr>
          <p:cNvSpPr txBox="1"/>
          <p:nvPr/>
        </p:nvSpPr>
        <p:spPr>
          <a:xfrm>
            <a:off x="6466115" y="2707059"/>
            <a:ext cx="5377542" cy="3785652"/>
          </a:xfrm>
          <a:prstGeom prst="rect">
            <a:avLst/>
          </a:prstGeom>
          <a:noFill/>
        </p:spPr>
        <p:txBody>
          <a:bodyPr wrap="square" rtlCol="0">
            <a:spAutoFit/>
          </a:bodyPr>
          <a:lstStyle/>
          <a:p>
            <a:r>
              <a:rPr lang="en-GB" sz="2000" dirty="0">
                <a:effectLst/>
                <a:ea typeface="Times New Roman" panose="02020603050405020304" pitchFamily="18" charset="0"/>
              </a:rPr>
              <a:t>‘the residual … has been effectively formed in the past, but it is still active in the culture process … Thus, certain experiences, meanings and values which cannot be expressed or substantially verified in terms of the dominant culture, are nevertheless lived and practised on the basis of the residue – cultural as well as social – of some previous social and cultural institution or formation.’</a:t>
            </a:r>
            <a:r>
              <a:rPr lang="en-CZ" sz="2000" dirty="0">
                <a:effectLst/>
              </a:rPr>
              <a:t> </a:t>
            </a:r>
          </a:p>
          <a:p>
            <a:endParaRPr lang="en-CZ" sz="2000" dirty="0"/>
          </a:p>
          <a:p>
            <a:r>
              <a:rPr lang="en-CZ" sz="2000" dirty="0"/>
              <a:t>Raymond Williams, </a:t>
            </a:r>
            <a:r>
              <a:rPr lang="en-CZ" sz="2000" i="1" dirty="0"/>
              <a:t>Marxism and Literature </a:t>
            </a:r>
            <a:r>
              <a:rPr lang="en-CZ" sz="2000" dirty="0"/>
              <a:t>(Oxford, 1977) p. 122</a:t>
            </a:r>
          </a:p>
        </p:txBody>
      </p:sp>
      <p:pic>
        <p:nvPicPr>
          <p:cNvPr id="13314" name="Picture 2">
            <a:extLst>
              <a:ext uri="{FF2B5EF4-FFF2-40B4-BE49-F238E27FC236}">
                <a16:creationId xmlns:a16="http://schemas.microsoft.com/office/drawing/2014/main" id="{4D6E4DCA-1160-704B-0561-F1ABBDB4F1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058" y="335792"/>
            <a:ext cx="5494515" cy="309320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92D371FF-87A2-41A1-A391-8B94F0DF5B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76377" y="365289"/>
            <a:ext cx="3579644" cy="2227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461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0AD79-852E-9746-C6CA-F9CA0F090A66}"/>
              </a:ext>
            </a:extLst>
          </p:cNvPr>
          <p:cNvSpPr txBox="1"/>
          <p:nvPr/>
        </p:nvSpPr>
        <p:spPr>
          <a:xfrm>
            <a:off x="2939142" y="206827"/>
            <a:ext cx="9035143" cy="4801314"/>
          </a:xfrm>
          <a:prstGeom prst="rect">
            <a:avLst/>
          </a:prstGeom>
          <a:noFill/>
        </p:spPr>
        <p:txBody>
          <a:bodyPr wrap="square" rtlCol="0">
            <a:spAutoFit/>
          </a:bodyPr>
          <a:lstStyle/>
          <a:p>
            <a:r>
              <a:rPr lang="en-CZ" dirty="0"/>
              <a:t>‘</a:t>
            </a:r>
            <a:r>
              <a:rPr lang="en-GB" dirty="0"/>
              <a:t>this endless multiplicity of frames of reference, which seems to primarily constitute the world of the art historian, amounts to a confusing and unformalizable chaos. ‘</a:t>
            </a:r>
          </a:p>
          <a:p>
            <a:endParaRPr lang="en-GB" dirty="0"/>
          </a:p>
          <a:p>
            <a:pPr algn="r"/>
            <a:r>
              <a:rPr lang="en-GB" dirty="0"/>
              <a:t>Panofsky, ‘Reflections on Historical Time’ (1927) in </a:t>
            </a:r>
            <a:r>
              <a:rPr lang="en-GB" i="1" dirty="0"/>
              <a:t>Critical Inquiry </a:t>
            </a:r>
            <a:r>
              <a:rPr lang="en-GB" dirty="0"/>
              <a:t>(2004) p. 697</a:t>
            </a:r>
          </a:p>
          <a:p>
            <a:pPr algn="r"/>
            <a:endParaRPr lang="en-GB" dirty="0"/>
          </a:p>
          <a:p>
            <a:r>
              <a:rPr lang="en-GB" dirty="0"/>
              <a:t>‘This inherent problem of the historical discipline, which, as it were, employs two very different conceptions of time and space but which, at the same time, must always be related to one another.’</a:t>
            </a:r>
          </a:p>
          <a:p>
            <a:endParaRPr lang="en-GB" dirty="0"/>
          </a:p>
          <a:p>
            <a:pPr algn="r"/>
            <a:r>
              <a:rPr lang="en-GB" dirty="0"/>
              <a:t>Panofsky, ‘Reflections on Historical Time’ (1927) in </a:t>
            </a:r>
            <a:r>
              <a:rPr lang="en-GB" i="1" dirty="0"/>
              <a:t>Critical Inquiry </a:t>
            </a:r>
            <a:r>
              <a:rPr lang="en-GB" dirty="0"/>
              <a:t>(2004) p. 699</a:t>
            </a:r>
          </a:p>
          <a:p>
            <a:pPr algn="r"/>
            <a:endParaRPr lang="en-GB" dirty="0"/>
          </a:p>
          <a:p>
            <a:pPr algn="r"/>
            <a:endParaRPr lang="en-GB" dirty="0"/>
          </a:p>
          <a:p>
            <a:r>
              <a:rPr lang="en-GB" dirty="0"/>
              <a:t>‘ … two conceivably unconnected works, such as an African sculpture made in 1530 and Michelangelo’s Medici Madonna, in light of which the difference is so great that the connecting natural simultaneity is historically irrelevant.’</a:t>
            </a:r>
          </a:p>
          <a:p>
            <a:endParaRPr lang="en-GB" dirty="0"/>
          </a:p>
          <a:p>
            <a:pPr algn="r"/>
            <a:r>
              <a:rPr lang="en-GB" dirty="0"/>
              <a:t>Panofsky, ‘Reflections on Historical Time’ (1927) in </a:t>
            </a:r>
            <a:r>
              <a:rPr lang="en-GB" i="1" dirty="0"/>
              <a:t>Critical Inquiry </a:t>
            </a:r>
            <a:r>
              <a:rPr lang="en-GB" dirty="0"/>
              <a:t>(2004) p. 699</a:t>
            </a:r>
          </a:p>
        </p:txBody>
      </p:sp>
      <p:pic>
        <p:nvPicPr>
          <p:cNvPr id="10242" name="Picture 2" descr="undefined">
            <a:extLst>
              <a:ext uri="{FF2B5EF4-FFF2-40B4-BE49-F238E27FC236}">
                <a16:creationId xmlns:a16="http://schemas.microsoft.com/office/drawing/2014/main" id="{EF4FD238-AB9B-0327-1B61-BBEEB570AE2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1063" y="0"/>
            <a:ext cx="2124352" cy="353785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undefined">
            <a:extLst>
              <a:ext uri="{FF2B5EF4-FFF2-40B4-BE49-F238E27FC236}">
                <a16:creationId xmlns:a16="http://schemas.microsoft.com/office/drawing/2014/main" id="{B74F51D7-4ED3-75DA-4444-EB899D54B8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199" y="3627674"/>
            <a:ext cx="2478079" cy="3230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681700-5565-A414-A2B9-00CA39BC91E1}"/>
              </a:ext>
            </a:extLst>
          </p:cNvPr>
          <p:cNvSpPr txBox="1"/>
          <p:nvPr/>
        </p:nvSpPr>
        <p:spPr>
          <a:xfrm>
            <a:off x="3058886" y="5932714"/>
            <a:ext cx="8915399" cy="646331"/>
          </a:xfrm>
          <a:prstGeom prst="rect">
            <a:avLst/>
          </a:prstGeom>
          <a:noFill/>
        </p:spPr>
        <p:txBody>
          <a:bodyPr wrap="square" rtlCol="0">
            <a:spAutoFit/>
          </a:bodyPr>
          <a:lstStyle/>
          <a:p>
            <a:r>
              <a:rPr lang="en-CZ" dirty="0"/>
              <a:t>T: Michelangelo, </a:t>
            </a:r>
            <a:r>
              <a:rPr lang="en-CZ" i="1" dirty="0"/>
              <a:t>Madonna and Child </a:t>
            </a:r>
            <a:r>
              <a:rPr lang="en-CZ" dirty="0"/>
              <a:t>(1521)</a:t>
            </a:r>
          </a:p>
          <a:p>
            <a:r>
              <a:rPr lang="en-CZ" dirty="0"/>
              <a:t>B: Benin bronze of a Portuguese Soldier (mid-16th century)</a:t>
            </a:r>
          </a:p>
        </p:txBody>
      </p:sp>
    </p:spTree>
    <p:extLst>
      <p:ext uri="{BB962C8B-B14F-4D97-AF65-F5344CB8AC3E}">
        <p14:creationId xmlns:p14="http://schemas.microsoft.com/office/powerpoint/2010/main" val="423715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3512" y="116633"/>
            <a:ext cx="5976664" cy="3139321"/>
          </a:xfrm>
          <a:prstGeom prst="rect">
            <a:avLst/>
          </a:prstGeom>
          <a:noFill/>
        </p:spPr>
        <p:txBody>
          <a:bodyPr wrap="square" rtlCol="0">
            <a:spAutoFit/>
          </a:bodyPr>
          <a:lstStyle/>
          <a:p>
            <a:r>
              <a:rPr lang="en-GB" dirty="0"/>
              <a:t>‘ … since the selection of a style as the object of study inevitably involves a presumption of cohesiveness, it should follow and not precede the hypothesis that a certain group of works is closely integrated and clearly distinguished from other groups. If we assume the existence of a style at the start (a danger with pat concepts such as "Classic" and "Romantic" periods, etc.), we shall delude ourselves into crowding into it what does not belong.’</a:t>
            </a:r>
          </a:p>
          <a:p>
            <a:endParaRPr lang="en-GB" dirty="0"/>
          </a:p>
          <a:p>
            <a:pPr algn="r"/>
            <a:r>
              <a:rPr lang="en-US" dirty="0"/>
              <a:t>James S. Ackerman, ‘A Theory of Style,’ </a:t>
            </a:r>
            <a:br>
              <a:rPr lang="en-US" dirty="0"/>
            </a:br>
            <a:r>
              <a:rPr lang="en-US" i="1" dirty="0"/>
              <a:t>The Journal of Aesthetics and Art Criticism</a:t>
            </a:r>
            <a:r>
              <a:rPr lang="en-US" dirty="0"/>
              <a:t> 20.3 (1962) p. 237</a:t>
            </a:r>
            <a:endParaRPr lang="en-GB" dirty="0"/>
          </a:p>
        </p:txBody>
      </p:sp>
      <p:pic>
        <p:nvPicPr>
          <p:cNvPr id="1026" name="Picture 2" descr="http://upload.wikimedia.org/wikipedia/commons/f/fb/Pieter_de_Hooch_01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52184" y="116632"/>
            <a:ext cx="2689548" cy="3240360"/>
          </a:xfrm>
          <a:prstGeom prst="rect">
            <a:avLst/>
          </a:prstGeom>
          <a:noFill/>
        </p:spPr>
      </p:pic>
      <p:pic>
        <p:nvPicPr>
          <p:cNvPr id="1028" name="Picture 4" descr="http://upload.wikimedia.org/wikipedia/commons/d/d5/Medusa_Bernini_Musei_Capitolini_MC1166_n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2185" y="3393923"/>
            <a:ext cx="2667117" cy="3316747"/>
          </a:xfrm>
          <a:prstGeom prst="rect">
            <a:avLst/>
          </a:prstGeom>
          <a:noFill/>
        </p:spPr>
      </p:pic>
      <p:pic>
        <p:nvPicPr>
          <p:cNvPr id="1030" name="Picture 6" descr="http://upload.wikimedia.org/wikipedia/commons/2/23/BR%C3%BCHLschloss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3512" y="3387062"/>
            <a:ext cx="5904656" cy="332375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3973F9-9C0A-5CD5-D9A3-EFD0397A6E66}"/>
              </a:ext>
            </a:extLst>
          </p:cNvPr>
          <p:cNvSpPr txBox="1"/>
          <p:nvPr/>
        </p:nvSpPr>
        <p:spPr>
          <a:xfrm>
            <a:off x="631370" y="566057"/>
            <a:ext cx="4713515" cy="5693866"/>
          </a:xfrm>
          <a:prstGeom prst="rect">
            <a:avLst/>
          </a:prstGeom>
          <a:noFill/>
        </p:spPr>
        <p:txBody>
          <a:bodyPr wrap="square" rtlCol="0">
            <a:spAutoFit/>
          </a:bodyPr>
          <a:lstStyle/>
          <a:p>
            <a:r>
              <a:rPr lang="en-GB" sz="2400" dirty="0"/>
              <a:t>The problem of contemporary art</a:t>
            </a:r>
          </a:p>
          <a:p>
            <a:endParaRPr lang="en-GB" sz="2000" dirty="0"/>
          </a:p>
          <a:p>
            <a:endParaRPr lang="en-GB" sz="2000" dirty="0"/>
          </a:p>
          <a:p>
            <a:r>
              <a:rPr lang="en-GB" sz="2000" dirty="0"/>
              <a:t>‘[The lack of an identifiable style] in fact is the mark of the visual arts since the end of modernism, that as a period it is defined by the lack of a stylistic unity, or at least the kind of stylistic unity which can be elevated into a criterion and used as a basis for developing a recognitional capacity, and there is in consequence no possibility of a narrative direction.’</a:t>
            </a:r>
          </a:p>
          <a:p>
            <a:endParaRPr lang="en-GB" sz="2000" dirty="0"/>
          </a:p>
          <a:p>
            <a:endParaRPr lang="en-GB" sz="2000" dirty="0"/>
          </a:p>
          <a:p>
            <a:r>
              <a:rPr lang="en-GB" sz="2000" dirty="0"/>
              <a:t>Arthur Danto, ‘Introduction: Modern, Postmodern, and Contemporary,’ in </a:t>
            </a:r>
            <a:r>
              <a:rPr lang="en-GB" sz="2000" i="1" dirty="0"/>
              <a:t>After the End of Art: Contemporary Art and the Pale of History </a:t>
            </a:r>
            <a:r>
              <a:rPr lang="en-GB" sz="2000" dirty="0"/>
              <a:t>(Princeton, 1997) p. 12</a:t>
            </a:r>
          </a:p>
        </p:txBody>
      </p:sp>
      <p:pic>
        <p:nvPicPr>
          <p:cNvPr id="15362" name="Picture 2">
            <a:extLst>
              <a:ext uri="{FF2B5EF4-FFF2-40B4-BE49-F238E27FC236}">
                <a16:creationId xmlns:a16="http://schemas.microsoft.com/office/drawing/2014/main" id="{72AFFD6D-5432-A7A4-4FD2-421403D899B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12784" y="766916"/>
            <a:ext cx="4014674" cy="32069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044CAE-7E4C-B2AE-771F-2F78D27B8D69}"/>
              </a:ext>
            </a:extLst>
          </p:cNvPr>
          <p:cNvSpPr txBox="1"/>
          <p:nvPr/>
        </p:nvSpPr>
        <p:spPr>
          <a:xfrm>
            <a:off x="9733935" y="766916"/>
            <a:ext cx="2300749" cy="646331"/>
          </a:xfrm>
          <a:prstGeom prst="rect">
            <a:avLst/>
          </a:prstGeom>
          <a:noFill/>
        </p:spPr>
        <p:txBody>
          <a:bodyPr wrap="square" rtlCol="0">
            <a:spAutoFit/>
          </a:bodyPr>
          <a:lstStyle/>
          <a:p>
            <a:r>
              <a:rPr lang="en-CZ" dirty="0"/>
              <a:t>Sarah Sze, </a:t>
            </a:r>
            <a:r>
              <a:rPr lang="en-GB" i="1" dirty="0"/>
              <a:t>Strange Attractor </a:t>
            </a:r>
            <a:r>
              <a:rPr lang="en-GB" dirty="0"/>
              <a:t>(2000)</a:t>
            </a:r>
            <a:endParaRPr lang="en-CZ" dirty="0"/>
          </a:p>
        </p:txBody>
      </p:sp>
      <p:pic>
        <p:nvPicPr>
          <p:cNvPr id="15364" name="Picture 4">
            <a:extLst>
              <a:ext uri="{FF2B5EF4-FFF2-40B4-BE49-F238E27FC236}">
                <a16:creationId xmlns:a16="http://schemas.microsoft.com/office/drawing/2014/main" id="{D150E773-7216-6926-97F8-FF594228C8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2784" y="4096482"/>
            <a:ext cx="4087107" cy="2384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6B8F14-1E67-1A46-4924-8CFFAB8291BB}"/>
              </a:ext>
            </a:extLst>
          </p:cNvPr>
          <p:cNvSpPr txBox="1"/>
          <p:nvPr/>
        </p:nvSpPr>
        <p:spPr>
          <a:xfrm>
            <a:off x="9829800" y="4096482"/>
            <a:ext cx="2057400" cy="646331"/>
          </a:xfrm>
          <a:prstGeom prst="rect">
            <a:avLst/>
          </a:prstGeom>
          <a:noFill/>
        </p:spPr>
        <p:txBody>
          <a:bodyPr wrap="square" rtlCol="0">
            <a:spAutoFit/>
          </a:bodyPr>
          <a:lstStyle/>
          <a:p>
            <a:r>
              <a:rPr lang="en-CZ" dirty="0"/>
              <a:t>Chris Ofili</a:t>
            </a:r>
          </a:p>
          <a:p>
            <a:r>
              <a:rPr lang="en-CZ" i="1" dirty="0"/>
              <a:t>Blossom </a:t>
            </a:r>
            <a:r>
              <a:rPr lang="en-CZ" dirty="0"/>
              <a:t>(1997)</a:t>
            </a:r>
            <a:endParaRPr lang="en-CZ" i="1" dirty="0"/>
          </a:p>
        </p:txBody>
      </p:sp>
    </p:spTree>
    <p:extLst>
      <p:ext uri="{BB962C8B-B14F-4D97-AF65-F5344CB8AC3E}">
        <p14:creationId xmlns:p14="http://schemas.microsoft.com/office/powerpoint/2010/main" val="1822800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C15EEC-2658-C2AB-7279-69DB17509CD3}"/>
              </a:ext>
            </a:extLst>
          </p:cNvPr>
          <p:cNvSpPr txBox="1"/>
          <p:nvPr/>
        </p:nvSpPr>
        <p:spPr>
          <a:xfrm>
            <a:off x="1023257" y="2351314"/>
            <a:ext cx="10439400" cy="1938992"/>
          </a:xfrm>
          <a:prstGeom prst="rect">
            <a:avLst/>
          </a:prstGeom>
          <a:noFill/>
        </p:spPr>
        <p:txBody>
          <a:bodyPr wrap="square" rtlCol="0">
            <a:spAutoFit/>
          </a:bodyPr>
          <a:lstStyle/>
          <a:p>
            <a:r>
              <a:rPr lang="en-GB" sz="2000" dirty="0">
                <a:ea typeface="Times New Roman" panose="02020603050405020304" pitchFamily="18" charset="0"/>
              </a:rPr>
              <a:t>‘[Time’ </a:t>
            </a:r>
            <a:r>
              <a:rPr lang="en-GB" sz="2000" dirty="0">
                <a:effectLst/>
                <a:ea typeface="Times New Roman" panose="02020603050405020304" pitchFamily="18" charset="0"/>
              </a:rPr>
              <a:t>is not a tidy sequence of partitioned units but a profusion of whirlpools and rapids, eddies and flows, as objects, ideas and images and texts from different moments swirl, tumble and collide in ever-changing combinations and constellations. New actors jostle, alongside those with thousand-year histories; inventions and innovations feed off the very traditions they excoriate.”</a:t>
            </a:r>
            <a:r>
              <a:rPr lang="en-CZ" sz="2000" dirty="0">
                <a:effectLst/>
              </a:rPr>
              <a:t> </a:t>
            </a:r>
          </a:p>
          <a:p>
            <a:endParaRPr lang="en-CZ" sz="2000" dirty="0"/>
          </a:p>
          <a:p>
            <a:r>
              <a:rPr lang="en-CZ" sz="2000" dirty="0"/>
              <a:t>Rita Felski, </a:t>
            </a:r>
            <a:r>
              <a:rPr lang="en-CZ" sz="2000" i="1" dirty="0"/>
              <a:t>The Limits of Critique </a:t>
            </a:r>
            <a:r>
              <a:rPr lang="en-CZ" sz="2000" dirty="0"/>
              <a:t>(2015) p. 33</a:t>
            </a:r>
          </a:p>
        </p:txBody>
      </p:sp>
    </p:spTree>
    <p:extLst>
      <p:ext uri="{BB962C8B-B14F-4D97-AF65-F5344CB8AC3E}">
        <p14:creationId xmlns:p14="http://schemas.microsoft.com/office/powerpoint/2010/main" val="1815519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68F166-7098-9FF1-954A-1D11871F78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198" y="0"/>
            <a:ext cx="4655179" cy="6858000"/>
          </a:xfrm>
          <a:prstGeom prst="rect">
            <a:avLst/>
          </a:prstGeom>
        </p:spPr>
      </p:pic>
      <p:sp>
        <p:nvSpPr>
          <p:cNvPr id="3" name="TextBox 2">
            <a:extLst>
              <a:ext uri="{FF2B5EF4-FFF2-40B4-BE49-F238E27FC236}">
                <a16:creationId xmlns:a16="http://schemas.microsoft.com/office/drawing/2014/main" id="{833E8170-00D5-0537-A438-D46326E9FDAB}"/>
              </a:ext>
            </a:extLst>
          </p:cNvPr>
          <p:cNvSpPr txBox="1"/>
          <p:nvPr/>
        </p:nvSpPr>
        <p:spPr>
          <a:xfrm>
            <a:off x="6096000" y="424543"/>
            <a:ext cx="5246914" cy="3970318"/>
          </a:xfrm>
          <a:prstGeom prst="rect">
            <a:avLst/>
          </a:prstGeom>
          <a:noFill/>
        </p:spPr>
        <p:txBody>
          <a:bodyPr wrap="square" rtlCol="0">
            <a:spAutoFit/>
          </a:bodyPr>
          <a:lstStyle/>
          <a:p>
            <a:r>
              <a:rPr lang="en-GB" dirty="0"/>
              <a:t>‘Periodization involves negotiating the non-synchronous nature of temporality—the need to relate multiple streams of time to one another in a narrative that does not do them undue violence. The compromising process of translating multiple forms of time into a singular narrative in order to ascribe them meaning will always be subject to revision. While it seems imperative to distinguish different moments in order to construct the idea of a period, be it in the past or the present, it is also necessary to admit that these distinctions are never permanent and that their differences depend on the interests of the now.’</a:t>
            </a:r>
          </a:p>
          <a:p>
            <a:endParaRPr lang="en-GB" dirty="0"/>
          </a:p>
          <a:p>
            <a:r>
              <a:rPr lang="en-GB" dirty="0" err="1"/>
              <a:t>Moxey</a:t>
            </a:r>
            <a:r>
              <a:rPr lang="en-GB" dirty="0"/>
              <a:t>, p. 45</a:t>
            </a:r>
            <a:endParaRPr lang="en-CZ" dirty="0"/>
          </a:p>
        </p:txBody>
      </p:sp>
    </p:spTree>
    <p:extLst>
      <p:ext uri="{BB962C8B-B14F-4D97-AF65-F5344CB8AC3E}">
        <p14:creationId xmlns:p14="http://schemas.microsoft.com/office/powerpoint/2010/main" val="1118989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AC268C-0837-A9D8-2E30-468E19B48BCA}"/>
              </a:ext>
            </a:extLst>
          </p:cNvPr>
          <p:cNvSpPr txBox="1"/>
          <p:nvPr/>
        </p:nvSpPr>
        <p:spPr>
          <a:xfrm>
            <a:off x="707571" y="4275513"/>
            <a:ext cx="10929257" cy="2308324"/>
          </a:xfrm>
          <a:prstGeom prst="rect">
            <a:avLst/>
          </a:prstGeom>
          <a:noFill/>
        </p:spPr>
        <p:txBody>
          <a:bodyPr wrap="square" rtlCol="0">
            <a:spAutoFit/>
          </a:bodyPr>
          <a:lstStyle/>
          <a:p>
            <a:r>
              <a:rPr lang="en-GB" dirty="0"/>
              <a:t>‘Why is it, for example, that Flemish artists are so much more concerned with the depiction of the “skin” of objects than are the Italian? Rather than extolling surface textures, linear perspective is the yardstick used to evaluate Flemish painting. The requirement to relate historical developments to one another and to attribute them a common source obscures the particularity of the local for the sake of the universal. Despite the brilliance of its surfaces and textures, a painting such as Robert </a:t>
            </a:r>
            <a:r>
              <a:rPr lang="en-GB" dirty="0" err="1"/>
              <a:t>Campin’s</a:t>
            </a:r>
            <a:r>
              <a:rPr lang="en-GB" dirty="0"/>
              <a:t> </a:t>
            </a:r>
            <a:r>
              <a:rPr lang="en-GB" i="1" dirty="0" err="1"/>
              <a:t>Merode</a:t>
            </a:r>
            <a:r>
              <a:rPr lang="en-GB" i="1" dirty="0"/>
              <a:t> Altarpiece</a:t>
            </a:r>
            <a:r>
              <a:rPr lang="en-GB" dirty="0"/>
              <a:t> is implied to be somehow wanting because it flouts the principles of geometric perspective.’</a:t>
            </a:r>
          </a:p>
          <a:p>
            <a:endParaRPr lang="en-GB" dirty="0"/>
          </a:p>
          <a:p>
            <a:r>
              <a:rPr lang="en-GB" dirty="0" err="1"/>
              <a:t>Moxey</a:t>
            </a:r>
            <a:r>
              <a:rPr lang="en-GB" dirty="0"/>
              <a:t>, </a:t>
            </a:r>
            <a:r>
              <a:rPr lang="en-GB" i="1" dirty="0"/>
              <a:t>Visual Time</a:t>
            </a:r>
            <a:r>
              <a:rPr lang="en-GB" dirty="0"/>
              <a:t>, pp. 26-27.</a:t>
            </a:r>
            <a:endParaRPr lang="en-CZ" dirty="0"/>
          </a:p>
        </p:txBody>
      </p:sp>
      <p:pic>
        <p:nvPicPr>
          <p:cNvPr id="14338" name="Picture 2">
            <a:extLst>
              <a:ext uri="{FF2B5EF4-FFF2-40B4-BE49-F238E27FC236}">
                <a16:creationId xmlns:a16="http://schemas.microsoft.com/office/drawing/2014/main" id="{723A1F1F-24DE-DAE3-8136-A9B7868EEC6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4656" y="274164"/>
            <a:ext cx="7567666" cy="38478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7DEF3A-0AFA-C35D-1F56-F35B3A51749A}"/>
              </a:ext>
            </a:extLst>
          </p:cNvPr>
          <p:cNvSpPr txBox="1"/>
          <p:nvPr/>
        </p:nvSpPr>
        <p:spPr>
          <a:xfrm>
            <a:off x="9209313" y="390201"/>
            <a:ext cx="1948543" cy="923330"/>
          </a:xfrm>
          <a:prstGeom prst="rect">
            <a:avLst/>
          </a:prstGeom>
          <a:noFill/>
        </p:spPr>
        <p:txBody>
          <a:bodyPr wrap="square" rtlCol="0">
            <a:spAutoFit/>
          </a:bodyPr>
          <a:lstStyle/>
          <a:p>
            <a:r>
              <a:rPr lang="en-CZ" dirty="0"/>
              <a:t>Robert Campin, </a:t>
            </a:r>
          </a:p>
          <a:p>
            <a:r>
              <a:rPr lang="en-CZ" i="1" dirty="0"/>
              <a:t>Mérode Altarpiece </a:t>
            </a:r>
          </a:p>
          <a:p>
            <a:r>
              <a:rPr lang="en-CZ" dirty="0"/>
              <a:t>(1427-32)</a:t>
            </a:r>
          </a:p>
        </p:txBody>
      </p:sp>
    </p:spTree>
    <p:extLst>
      <p:ext uri="{BB962C8B-B14F-4D97-AF65-F5344CB8AC3E}">
        <p14:creationId xmlns:p14="http://schemas.microsoft.com/office/powerpoint/2010/main" val="1698488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D8D6-61A3-2490-CB8B-E4031D9C05AD}"/>
              </a:ext>
            </a:extLst>
          </p:cNvPr>
          <p:cNvSpPr>
            <a:spLocks noGrp="1"/>
          </p:cNvSpPr>
          <p:nvPr>
            <p:ph type="title"/>
          </p:nvPr>
        </p:nvSpPr>
        <p:spPr/>
        <p:txBody>
          <a:bodyPr/>
          <a:lstStyle/>
          <a:p>
            <a:r>
              <a:rPr lang="en-CZ" dirty="0"/>
              <a:t>Time and globalisation</a:t>
            </a:r>
          </a:p>
        </p:txBody>
      </p:sp>
      <p:sp>
        <p:nvSpPr>
          <p:cNvPr id="3" name="Text Placeholder 2">
            <a:extLst>
              <a:ext uri="{FF2B5EF4-FFF2-40B4-BE49-F238E27FC236}">
                <a16:creationId xmlns:a16="http://schemas.microsoft.com/office/drawing/2014/main" id="{BE04F5DA-5CF4-9AFB-9915-6234F7476F5B}"/>
              </a:ext>
            </a:extLst>
          </p:cNvPr>
          <p:cNvSpPr>
            <a:spLocks noGrp="1"/>
          </p:cNvSpPr>
          <p:nvPr>
            <p:ph type="body" idx="1"/>
          </p:nvPr>
        </p:nvSpPr>
        <p:spPr/>
        <p:txBody>
          <a:bodyPr/>
          <a:lstStyle/>
          <a:p>
            <a:endParaRPr lang="en-CZ"/>
          </a:p>
        </p:txBody>
      </p:sp>
    </p:spTree>
    <p:extLst>
      <p:ext uri="{BB962C8B-B14F-4D97-AF65-F5344CB8AC3E}">
        <p14:creationId xmlns:p14="http://schemas.microsoft.com/office/powerpoint/2010/main" val="3861104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E1904D6-4B51-5328-F0B6-152BDCB687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80005" y="0"/>
            <a:ext cx="4311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7F5E1A10-BE5B-591C-9515-EE4127358F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345" y="0"/>
            <a:ext cx="4311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39FCD4-D883-10D5-4D1A-59C5F2037676}"/>
              </a:ext>
            </a:extLst>
          </p:cNvPr>
          <p:cNvSpPr txBox="1"/>
          <p:nvPr/>
        </p:nvSpPr>
        <p:spPr>
          <a:xfrm>
            <a:off x="315686" y="185057"/>
            <a:ext cx="3472543" cy="1015663"/>
          </a:xfrm>
          <a:prstGeom prst="rect">
            <a:avLst/>
          </a:prstGeom>
          <a:noFill/>
        </p:spPr>
        <p:txBody>
          <a:bodyPr wrap="square" rtlCol="0">
            <a:spAutoFit/>
          </a:bodyPr>
          <a:lstStyle/>
          <a:p>
            <a:r>
              <a:rPr lang="en-CZ" sz="2000" dirty="0"/>
              <a:t>Table of contents from: Sir Bannister Fletcher, </a:t>
            </a:r>
            <a:r>
              <a:rPr lang="en-CZ" sz="2000" i="1" dirty="0"/>
              <a:t>A History of Architecture </a:t>
            </a:r>
            <a:r>
              <a:rPr lang="en-CZ" sz="2000" dirty="0"/>
              <a:t>(London, 1905)</a:t>
            </a:r>
          </a:p>
        </p:txBody>
      </p:sp>
    </p:spTree>
    <p:extLst>
      <p:ext uri="{BB962C8B-B14F-4D97-AF65-F5344CB8AC3E}">
        <p14:creationId xmlns:p14="http://schemas.microsoft.com/office/powerpoint/2010/main" val="4109680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hotography as a Tool of Power and Subjugation: How the Camera was Used to  Justify Black Racial Inferiority | Sacred Footsteps">
            <a:extLst>
              <a:ext uri="{FF2B5EF4-FFF2-40B4-BE49-F238E27FC236}">
                <a16:creationId xmlns:a16="http://schemas.microsoft.com/office/drawing/2014/main" id="{1C35E47B-3522-1B40-85A3-CCF8759B059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11961" y="324464"/>
            <a:ext cx="4516438" cy="61086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67AF49-716D-ACD9-5237-B1990F464983}"/>
              </a:ext>
            </a:extLst>
          </p:cNvPr>
          <p:cNvSpPr txBox="1"/>
          <p:nvPr/>
        </p:nvSpPr>
        <p:spPr>
          <a:xfrm>
            <a:off x="463601" y="424891"/>
            <a:ext cx="6512386" cy="2308324"/>
          </a:xfrm>
          <a:prstGeom prst="rect">
            <a:avLst/>
          </a:prstGeom>
          <a:noFill/>
        </p:spPr>
        <p:txBody>
          <a:bodyPr wrap="square" rtlCol="0">
            <a:spAutoFit/>
          </a:bodyPr>
          <a:lstStyle/>
          <a:p>
            <a:r>
              <a:rPr lang="en-CZ" dirty="0"/>
              <a:t>‘Systematic study of “primitive” tribes began first in the hope of utilizing them as a kind of time-machine, as a peer into our own historic past, as providing closer evidence about the early links in the great Series.’</a:t>
            </a:r>
          </a:p>
          <a:p>
            <a:endParaRPr lang="en-CZ" dirty="0"/>
          </a:p>
          <a:p>
            <a:r>
              <a:rPr lang="en-CZ" dirty="0"/>
              <a:t>Ernst Gellner, </a:t>
            </a:r>
            <a:r>
              <a:rPr lang="en-CZ" i="1" dirty="0"/>
              <a:t>Thought and Change </a:t>
            </a:r>
            <a:r>
              <a:rPr lang="en-CZ" dirty="0"/>
              <a:t>(Chicago, 1968) p. 18</a:t>
            </a:r>
          </a:p>
          <a:p>
            <a:endParaRPr lang="en-CZ" dirty="0"/>
          </a:p>
          <a:p>
            <a:endParaRPr lang="en-CZ" dirty="0"/>
          </a:p>
        </p:txBody>
      </p:sp>
      <p:pic>
        <p:nvPicPr>
          <p:cNvPr id="4" name="Picture 3">
            <a:extLst>
              <a:ext uri="{FF2B5EF4-FFF2-40B4-BE49-F238E27FC236}">
                <a16:creationId xmlns:a16="http://schemas.microsoft.com/office/drawing/2014/main" id="{6A480A55-A721-B77F-8063-C38B76C99E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301" y="2256502"/>
            <a:ext cx="3248493" cy="4395019"/>
          </a:xfrm>
          <a:prstGeom prst="rect">
            <a:avLst/>
          </a:prstGeom>
        </p:spPr>
      </p:pic>
      <p:sp>
        <p:nvSpPr>
          <p:cNvPr id="5" name="TextBox 4">
            <a:extLst>
              <a:ext uri="{FF2B5EF4-FFF2-40B4-BE49-F238E27FC236}">
                <a16:creationId xmlns:a16="http://schemas.microsoft.com/office/drawing/2014/main" id="{C04D5ABD-BBFF-E6D1-E9F1-2FA9F76D17D0}"/>
              </a:ext>
            </a:extLst>
          </p:cNvPr>
          <p:cNvSpPr txBox="1"/>
          <p:nvPr/>
        </p:nvSpPr>
        <p:spPr>
          <a:xfrm>
            <a:off x="3967316" y="5810865"/>
            <a:ext cx="2875936" cy="646331"/>
          </a:xfrm>
          <a:prstGeom prst="rect">
            <a:avLst/>
          </a:prstGeom>
          <a:noFill/>
        </p:spPr>
        <p:txBody>
          <a:bodyPr wrap="square" rtlCol="0">
            <a:spAutoFit/>
          </a:bodyPr>
          <a:lstStyle/>
          <a:p>
            <a:r>
              <a:rPr lang="en-CZ" dirty="0"/>
              <a:t>From Franz Boas, </a:t>
            </a:r>
            <a:r>
              <a:rPr lang="en-CZ" i="1" dirty="0"/>
              <a:t>Primitive Art </a:t>
            </a:r>
            <a:r>
              <a:rPr lang="en-CZ" dirty="0"/>
              <a:t>(New York, 1927)</a:t>
            </a:r>
          </a:p>
        </p:txBody>
      </p:sp>
    </p:spTree>
    <p:extLst>
      <p:ext uri="{BB962C8B-B14F-4D97-AF65-F5344CB8AC3E}">
        <p14:creationId xmlns:p14="http://schemas.microsoft.com/office/powerpoint/2010/main" val="2485384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A0E4A-3979-46F4-E6D3-F336139247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138" y="-1"/>
            <a:ext cx="4101981" cy="6858000"/>
          </a:xfrm>
          <a:prstGeom prst="rect">
            <a:avLst/>
          </a:prstGeom>
        </p:spPr>
      </p:pic>
      <p:pic>
        <p:nvPicPr>
          <p:cNvPr id="5" name="Picture 4">
            <a:extLst>
              <a:ext uri="{FF2B5EF4-FFF2-40B4-BE49-F238E27FC236}">
                <a16:creationId xmlns:a16="http://schemas.microsoft.com/office/drawing/2014/main" id="{BA29E0DD-16DF-56A8-246F-56AA7B3BC0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2942" y="415538"/>
            <a:ext cx="6509920" cy="2033886"/>
          </a:xfrm>
          <a:prstGeom prst="rect">
            <a:avLst/>
          </a:prstGeom>
        </p:spPr>
      </p:pic>
      <p:pic>
        <p:nvPicPr>
          <p:cNvPr id="6" name="Picture 5">
            <a:extLst>
              <a:ext uri="{FF2B5EF4-FFF2-40B4-BE49-F238E27FC236}">
                <a16:creationId xmlns:a16="http://schemas.microsoft.com/office/drawing/2014/main" id="{BD4326F6-6003-B233-FCAD-12E25795E2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2942" y="2803306"/>
            <a:ext cx="2749255" cy="3254184"/>
          </a:xfrm>
          <a:prstGeom prst="rect">
            <a:avLst/>
          </a:prstGeom>
        </p:spPr>
      </p:pic>
      <p:pic>
        <p:nvPicPr>
          <p:cNvPr id="7" name="Picture 6">
            <a:extLst>
              <a:ext uri="{FF2B5EF4-FFF2-40B4-BE49-F238E27FC236}">
                <a16:creationId xmlns:a16="http://schemas.microsoft.com/office/drawing/2014/main" id="{EED731BE-9993-23DC-E0FC-406350DB0D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0539" y="2803306"/>
            <a:ext cx="3372323" cy="3254184"/>
          </a:xfrm>
          <a:prstGeom prst="rect">
            <a:avLst/>
          </a:prstGeom>
        </p:spPr>
      </p:pic>
    </p:spTree>
    <p:extLst>
      <p:ext uri="{BB962C8B-B14F-4D97-AF65-F5344CB8AC3E}">
        <p14:creationId xmlns:p14="http://schemas.microsoft.com/office/powerpoint/2010/main" val="330767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98BD08D7-FF8C-4B02-E930-5D0589E163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4575" y="212943"/>
            <a:ext cx="4712353" cy="633593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F5C3B609-9A50-D010-4113-B557D1FF74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209" y="212943"/>
            <a:ext cx="6747353" cy="37953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9381C3-DEF3-2089-C8C7-CB05EA96AEDE}"/>
              </a:ext>
            </a:extLst>
          </p:cNvPr>
          <p:cNvSpPr txBox="1"/>
          <p:nvPr/>
        </p:nvSpPr>
        <p:spPr>
          <a:xfrm>
            <a:off x="212942" y="4350855"/>
            <a:ext cx="6634620" cy="2031325"/>
          </a:xfrm>
          <a:prstGeom prst="rect">
            <a:avLst/>
          </a:prstGeom>
          <a:noFill/>
        </p:spPr>
        <p:txBody>
          <a:bodyPr wrap="square" rtlCol="0">
            <a:spAutoFit/>
          </a:bodyPr>
          <a:lstStyle/>
          <a:p>
            <a:r>
              <a:rPr lang="en-CZ" dirty="0"/>
              <a:t>Georg Hegel (1770-1831): The ‘Father of Art History</a:t>
            </a:r>
          </a:p>
          <a:p>
            <a:endParaRPr lang="en-CZ" dirty="0"/>
          </a:p>
          <a:p>
            <a:r>
              <a:rPr lang="en-CZ" dirty="0"/>
              <a:t>Lectures on Fine Art (“Hegel’s </a:t>
            </a:r>
            <a:r>
              <a:rPr lang="en-CZ" i="1" dirty="0"/>
              <a:t>Aesthetics</a:t>
            </a:r>
            <a:r>
              <a:rPr lang="en-CZ" dirty="0"/>
              <a:t>”)</a:t>
            </a:r>
          </a:p>
          <a:p>
            <a:endParaRPr lang="en-CZ" dirty="0"/>
          </a:p>
          <a:p>
            <a:r>
              <a:rPr lang="en-CZ" dirty="0"/>
              <a:t>First delivered in Berlin, 1</a:t>
            </a:r>
            <a:r>
              <a:rPr lang="en-GB" dirty="0"/>
              <a:t>818, 1820/21, 1823, 1826 and 1828/29.</a:t>
            </a:r>
          </a:p>
          <a:p>
            <a:endParaRPr lang="en-GB" dirty="0"/>
          </a:p>
          <a:p>
            <a:r>
              <a:rPr lang="en-GB" dirty="0"/>
              <a:t>Published in 1835</a:t>
            </a:r>
            <a:endParaRPr lang="en-CZ" dirty="0"/>
          </a:p>
        </p:txBody>
      </p:sp>
    </p:spTree>
    <p:extLst>
      <p:ext uri="{BB962C8B-B14F-4D97-AF65-F5344CB8AC3E}">
        <p14:creationId xmlns:p14="http://schemas.microsoft.com/office/powerpoint/2010/main" val="919170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44B3F2-6DA1-7234-043E-906CBEF59FE7}"/>
              </a:ext>
            </a:extLst>
          </p:cNvPr>
          <p:cNvSpPr txBox="1"/>
          <p:nvPr/>
        </p:nvSpPr>
        <p:spPr>
          <a:xfrm>
            <a:off x="908771" y="2043137"/>
            <a:ext cx="10123714" cy="2400657"/>
          </a:xfrm>
          <a:prstGeom prst="rect">
            <a:avLst/>
          </a:prstGeom>
          <a:noFill/>
        </p:spPr>
        <p:txBody>
          <a:bodyPr wrap="square" rtlCol="0">
            <a:spAutoFit/>
          </a:bodyPr>
          <a:lstStyle/>
          <a:p>
            <a:r>
              <a:rPr lang="en-CZ" sz="2400" dirty="0"/>
              <a:t>Art on a Global Scale:</a:t>
            </a:r>
          </a:p>
          <a:p>
            <a:endParaRPr lang="en-CZ" dirty="0"/>
          </a:p>
          <a:p>
            <a:endParaRPr lang="en-GB" dirty="0"/>
          </a:p>
          <a:p>
            <a:r>
              <a:rPr lang="en-GB" dirty="0"/>
              <a:t>‘ … historical time is not universal but heterochronic, that time does not move at the same speed in different places. The history of art faces the disconcerting possibility that the time it imagines, history’s very architecture, is neither uniform nor linear but rather multivalent and discontinuous.’</a:t>
            </a:r>
          </a:p>
          <a:p>
            <a:endParaRPr lang="en-GB" dirty="0"/>
          </a:p>
          <a:p>
            <a:r>
              <a:rPr lang="en-GB" dirty="0" err="1"/>
              <a:t>Moxey</a:t>
            </a:r>
            <a:r>
              <a:rPr lang="en-GB" dirty="0"/>
              <a:t>, </a:t>
            </a:r>
            <a:r>
              <a:rPr lang="en-GB" i="1" dirty="0"/>
              <a:t>Visual Time</a:t>
            </a:r>
            <a:r>
              <a:rPr lang="en-GB" dirty="0"/>
              <a:t>, p. 1</a:t>
            </a:r>
            <a:endParaRPr lang="en-CZ" dirty="0"/>
          </a:p>
        </p:txBody>
      </p:sp>
    </p:spTree>
    <p:extLst>
      <p:ext uri="{BB962C8B-B14F-4D97-AF65-F5344CB8AC3E}">
        <p14:creationId xmlns:p14="http://schemas.microsoft.com/office/powerpoint/2010/main" val="1392299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E257C-9DC4-499E-2580-1F2B5330600E}"/>
              </a:ext>
            </a:extLst>
          </p:cNvPr>
          <p:cNvSpPr txBox="1"/>
          <p:nvPr/>
        </p:nvSpPr>
        <p:spPr>
          <a:xfrm>
            <a:off x="424542" y="843677"/>
            <a:ext cx="8332137" cy="5078313"/>
          </a:xfrm>
          <a:prstGeom prst="rect">
            <a:avLst/>
          </a:prstGeom>
          <a:noFill/>
        </p:spPr>
        <p:txBody>
          <a:bodyPr wrap="square" rtlCol="0">
            <a:spAutoFit/>
          </a:bodyPr>
          <a:lstStyle/>
          <a:p>
            <a:r>
              <a:rPr lang="en-GB" dirty="0"/>
              <a:t>‘ … we are inclined to talk of “peoples with no history” (sometimes implying that they are the happiest). This ellipsis simply means that their history is and will always be unknown to us, not that they actually have no history.</a:t>
            </a:r>
          </a:p>
          <a:p>
            <a:endParaRPr lang="en-GB" dirty="0"/>
          </a:p>
          <a:p>
            <a:endParaRPr lang="en-GB" dirty="0"/>
          </a:p>
          <a:p>
            <a:r>
              <a:rPr lang="en-GB" dirty="0"/>
              <a:t>‘We might, of course, say that human societies have made a varying use of their past time and that some have even wasted it; that some were dashing on while others were loitering along the road. This would suggest a distinction between two types of history: a progressive, acquisitive type, in which discoveries and inventions are accumulated to build up great civilizations; and another type, possibly equally active and calling for the utilization of as much talent, but lacking the gift of synthesis which is the hall-mark of the first. All innovations, instead of being added to previous innovations tending in the same direction, would be absorbed into a sort of undulating tide which, once in motion, could never be canalized in a permanent direction.’</a:t>
            </a:r>
          </a:p>
          <a:p>
            <a:endParaRPr lang="en-GB" dirty="0"/>
          </a:p>
          <a:p>
            <a:endParaRPr lang="en-GB" dirty="0"/>
          </a:p>
          <a:p>
            <a:pPr algn="r"/>
            <a:r>
              <a:rPr lang="en-GB" dirty="0"/>
              <a:t>Claude Lévi-Strauss, </a:t>
            </a:r>
            <a:r>
              <a:rPr lang="en-GB" i="1" dirty="0"/>
              <a:t>Race and History </a:t>
            </a:r>
            <a:r>
              <a:rPr lang="en-GB" dirty="0"/>
              <a:t>(Paris, 1952) p. 19</a:t>
            </a:r>
          </a:p>
          <a:p>
            <a:pPr algn="r"/>
            <a:endParaRPr lang="en-CZ" dirty="0"/>
          </a:p>
        </p:txBody>
      </p:sp>
      <p:pic>
        <p:nvPicPr>
          <p:cNvPr id="3" name="Picture 2">
            <a:extLst>
              <a:ext uri="{FF2B5EF4-FFF2-40B4-BE49-F238E27FC236}">
                <a16:creationId xmlns:a16="http://schemas.microsoft.com/office/drawing/2014/main" id="{B5F104A0-40CD-BFF3-C675-E70CB6BCD3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0096" y="796413"/>
            <a:ext cx="3261904" cy="5265174"/>
          </a:xfrm>
          <a:prstGeom prst="rect">
            <a:avLst/>
          </a:prstGeom>
        </p:spPr>
      </p:pic>
    </p:spTree>
    <p:extLst>
      <p:ext uri="{BB962C8B-B14F-4D97-AF65-F5344CB8AC3E}">
        <p14:creationId xmlns:p14="http://schemas.microsoft.com/office/powerpoint/2010/main" val="3599686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E257C-9DC4-499E-2580-1F2B5330600E}"/>
              </a:ext>
            </a:extLst>
          </p:cNvPr>
          <p:cNvSpPr txBox="1"/>
          <p:nvPr/>
        </p:nvSpPr>
        <p:spPr>
          <a:xfrm>
            <a:off x="484414" y="1638611"/>
            <a:ext cx="11223172" cy="3785652"/>
          </a:xfrm>
          <a:prstGeom prst="rect">
            <a:avLst/>
          </a:prstGeom>
          <a:noFill/>
        </p:spPr>
        <p:txBody>
          <a:bodyPr wrap="square" rtlCol="0">
            <a:spAutoFit/>
          </a:bodyPr>
          <a:lstStyle/>
          <a:p>
            <a:pPr algn="r"/>
            <a:endParaRPr lang="en-GB" sz="2000" dirty="0"/>
          </a:p>
          <a:p>
            <a:r>
              <a:rPr lang="en-GB" sz="2000" dirty="0"/>
              <a:t>‘What would be the observer's attitude towards a civilization which had concentrated on developing values of its own, none of which was likely to affect his civilization? Would he not be inclined to describe that civilization as “stationary”? </a:t>
            </a:r>
          </a:p>
          <a:p>
            <a:endParaRPr lang="en-GB" sz="2000" dirty="0"/>
          </a:p>
          <a:p>
            <a:r>
              <a:rPr lang="en-GB" sz="2000" dirty="0"/>
              <a:t>[ … ]</a:t>
            </a:r>
          </a:p>
          <a:p>
            <a:endParaRPr lang="en-GB" sz="2000" dirty="0"/>
          </a:p>
          <a:p>
            <a:r>
              <a:rPr lang="en-GB" sz="2000" dirty="0"/>
              <a:t>Other cultures, on the contrary, would seem to us to be “stationary”, not necessarily because they are so in fact, but because the line of their development has no meaning for us, and cannot be measured in terms of the criteria we employ.’</a:t>
            </a:r>
          </a:p>
          <a:p>
            <a:pPr algn="r"/>
            <a:r>
              <a:rPr lang="en-GB" sz="2000" dirty="0"/>
              <a:t>Claude Lévi-Strauss, </a:t>
            </a:r>
            <a:r>
              <a:rPr lang="en-GB" sz="2000" i="1" dirty="0"/>
              <a:t>Race and History,</a:t>
            </a:r>
            <a:r>
              <a:rPr lang="en-GB" sz="2000" dirty="0"/>
              <a:t> p. 24</a:t>
            </a:r>
          </a:p>
          <a:p>
            <a:pPr algn="r"/>
            <a:endParaRPr lang="en-CZ" sz="2000" dirty="0"/>
          </a:p>
        </p:txBody>
      </p:sp>
    </p:spTree>
    <p:extLst>
      <p:ext uri="{BB962C8B-B14F-4D97-AF65-F5344CB8AC3E}">
        <p14:creationId xmlns:p14="http://schemas.microsoft.com/office/powerpoint/2010/main" val="2759114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E6CF4-6423-3081-54B9-C8AF1E0AC7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174583"/>
            <a:ext cx="7772400" cy="6508833"/>
          </a:xfrm>
          <a:prstGeom prst="rect">
            <a:avLst/>
          </a:prstGeom>
        </p:spPr>
      </p:pic>
    </p:spTree>
    <p:extLst>
      <p:ext uri="{BB962C8B-B14F-4D97-AF65-F5344CB8AC3E}">
        <p14:creationId xmlns:p14="http://schemas.microsoft.com/office/powerpoint/2010/main" val="501290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A7D00-4836-99E0-AE38-2B85F5C0AA96}"/>
              </a:ext>
            </a:extLst>
          </p:cNvPr>
          <p:cNvSpPr txBox="1"/>
          <p:nvPr/>
        </p:nvSpPr>
        <p:spPr>
          <a:xfrm>
            <a:off x="221635" y="4284505"/>
            <a:ext cx="8769965" cy="2308324"/>
          </a:xfrm>
          <a:prstGeom prst="rect">
            <a:avLst/>
          </a:prstGeom>
          <a:noFill/>
        </p:spPr>
        <p:txBody>
          <a:bodyPr wrap="square" rtlCol="0">
            <a:spAutoFit/>
          </a:bodyPr>
          <a:lstStyle/>
          <a:p>
            <a:r>
              <a:rPr lang="en-GB" dirty="0"/>
              <a:t>‘Sculpture in India may fairly claim to rank, in power of expression, with mediaeval sculpture in Europe, and tell its tale of rise and decay with equal distinctness, but it is also interesting as having that Indian peculiarity of being written decay. The story that [Leonardo] </a:t>
            </a:r>
            <a:r>
              <a:rPr lang="en-GB" dirty="0" err="1"/>
              <a:t>Cicognara</a:t>
            </a:r>
            <a:r>
              <a:rPr lang="en-GB" dirty="0"/>
              <a:t> tells [of medieval European art] is one of steady forward progress towards higher aims and better execution. The Indian story is that of backward decline from the sculptures of </a:t>
            </a:r>
            <a:r>
              <a:rPr lang="en-GB" dirty="0" err="1"/>
              <a:t>Bharhut</a:t>
            </a:r>
            <a:r>
              <a:rPr lang="en-GB" dirty="0"/>
              <a:t> and Amaravati topes, to the illustrations of Coleman’s “Hindu mythology.”</a:t>
            </a:r>
          </a:p>
          <a:p>
            <a:endParaRPr lang="en-GB" dirty="0"/>
          </a:p>
          <a:p>
            <a:pPr algn="r"/>
            <a:r>
              <a:rPr lang="en-GB" dirty="0"/>
              <a:t>Ferguson, </a:t>
            </a:r>
            <a:r>
              <a:rPr lang="en-GB" i="1" dirty="0"/>
              <a:t>History of Indian and Eastern Architecture </a:t>
            </a:r>
            <a:r>
              <a:rPr lang="en-GB" dirty="0"/>
              <a:t>(London, 1891) p. 33. First published, 1876.</a:t>
            </a:r>
            <a:endParaRPr lang="en-CZ" dirty="0"/>
          </a:p>
        </p:txBody>
      </p:sp>
      <p:pic>
        <p:nvPicPr>
          <p:cNvPr id="4" name="Picture 3">
            <a:extLst>
              <a:ext uri="{FF2B5EF4-FFF2-40B4-BE49-F238E27FC236}">
                <a16:creationId xmlns:a16="http://schemas.microsoft.com/office/drawing/2014/main" id="{07668982-D0BA-E09C-A6B1-1C71EE4898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3161" y="250108"/>
            <a:ext cx="4854793" cy="3740771"/>
          </a:xfrm>
          <a:prstGeom prst="rect">
            <a:avLst/>
          </a:prstGeom>
        </p:spPr>
      </p:pic>
      <p:pic>
        <p:nvPicPr>
          <p:cNvPr id="7" name="Picture 6">
            <a:extLst>
              <a:ext uri="{FF2B5EF4-FFF2-40B4-BE49-F238E27FC236}">
                <a16:creationId xmlns:a16="http://schemas.microsoft.com/office/drawing/2014/main" id="{4C046174-304F-1CC6-5A92-E99E320B1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1599" y="264278"/>
            <a:ext cx="2852057" cy="6195516"/>
          </a:xfrm>
          <a:prstGeom prst="rect">
            <a:avLst/>
          </a:prstGeom>
        </p:spPr>
      </p:pic>
      <p:pic>
        <p:nvPicPr>
          <p:cNvPr id="9" name="Picture 8">
            <a:extLst>
              <a:ext uri="{FF2B5EF4-FFF2-40B4-BE49-F238E27FC236}">
                <a16:creationId xmlns:a16="http://schemas.microsoft.com/office/drawing/2014/main" id="{7A0AE09A-7A23-50A5-B22F-BB58C44230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4410" y="250109"/>
            <a:ext cx="3070328" cy="3740772"/>
          </a:xfrm>
          <a:prstGeom prst="rect">
            <a:avLst/>
          </a:prstGeom>
        </p:spPr>
      </p:pic>
    </p:spTree>
    <p:extLst>
      <p:ext uri="{BB962C8B-B14F-4D97-AF65-F5344CB8AC3E}">
        <p14:creationId xmlns:p14="http://schemas.microsoft.com/office/powerpoint/2010/main" val="997781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undefined">
            <a:extLst>
              <a:ext uri="{FF2B5EF4-FFF2-40B4-BE49-F238E27FC236}">
                <a16:creationId xmlns:a16="http://schemas.microsoft.com/office/drawing/2014/main" id="{1BC3588B-CA99-5180-360B-D683AA52C5E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8298" y="0"/>
            <a:ext cx="4137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4E294F-83B0-A461-FC15-6BE9488C8719}"/>
              </a:ext>
            </a:extLst>
          </p:cNvPr>
          <p:cNvSpPr txBox="1"/>
          <p:nvPr/>
        </p:nvSpPr>
        <p:spPr>
          <a:xfrm>
            <a:off x="4515756" y="5290458"/>
            <a:ext cx="7497946" cy="1477328"/>
          </a:xfrm>
          <a:prstGeom prst="rect">
            <a:avLst/>
          </a:prstGeom>
          <a:noFill/>
        </p:spPr>
        <p:txBody>
          <a:bodyPr wrap="square" rtlCol="0">
            <a:spAutoFit/>
          </a:bodyPr>
          <a:lstStyle/>
          <a:p>
            <a:r>
              <a:rPr lang="en-CZ" dirty="0"/>
              <a:t>L: Greco-Buddhist Representation of the Buddha, Gandhara (1st century CE)</a:t>
            </a:r>
          </a:p>
          <a:p>
            <a:endParaRPr lang="en-CZ" dirty="0"/>
          </a:p>
          <a:p>
            <a:r>
              <a:rPr lang="en-CZ" dirty="0"/>
              <a:t>C: Head of Buddha (3rd -5th century CE)</a:t>
            </a:r>
          </a:p>
          <a:p>
            <a:endParaRPr lang="en-CZ" dirty="0"/>
          </a:p>
          <a:p>
            <a:r>
              <a:rPr lang="en-CZ" dirty="0"/>
              <a:t>R: Bronze sculpture of Shiva, Tamil Nadu (10th -11th century CE)</a:t>
            </a:r>
          </a:p>
        </p:txBody>
      </p:sp>
      <p:pic>
        <p:nvPicPr>
          <p:cNvPr id="17412" name="Picture 4" descr="undefined">
            <a:extLst>
              <a:ext uri="{FF2B5EF4-FFF2-40B4-BE49-F238E27FC236}">
                <a16:creationId xmlns:a16="http://schemas.microsoft.com/office/drawing/2014/main" id="{83F60B49-D3B8-F985-A18C-4EE5A8BBE0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3461" y="0"/>
            <a:ext cx="4634775" cy="519248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788F0473-4B1B-1710-A724-03B1E011ED6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28554" y="0"/>
            <a:ext cx="2841676" cy="3908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512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E257C-9DC4-499E-2580-1F2B5330600E}"/>
              </a:ext>
            </a:extLst>
          </p:cNvPr>
          <p:cNvSpPr txBox="1"/>
          <p:nvPr/>
        </p:nvSpPr>
        <p:spPr>
          <a:xfrm>
            <a:off x="489857" y="2052773"/>
            <a:ext cx="10831286" cy="2862322"/>
          </a:xfrm>
          <a:prstGeom prst="rect">
            <a:avLst/>
          </a:prstGeom>
          <a:noFill/>
        </p:spPr>
        <p:txBody>
          <a:bodyPr wrap="square" rtlCol="0">
            <a:spAutoFit/>
          </a:bodyPr>
          <a:lstStyle/>
          <a:p>
            <a:r>
              <a:rPr lang="en-CZ" dirty="0"/>
              <a:t>’ … </a:t>
            </a:r>
            <a:r>
              <a:rPr lang="en-GB" dirty="0"/>
              <a:t>the object of our argument is not to deny the fact of human progress but to suggest that we might be more cautious in our conception of it.  As our prehistoric and archaeological knowledge grows, we tend to make increasing use of a spatial scheme of distribution instead of a time scale scheme. The implications are two: firstly, that “progress” (if this term may still be used to describe something very different from its first connotation) is neither continuous nor inevitable; its course consists in a series of leaps and bounds, or, as the biologists would say, mutations. These leaps and bounds are not always in the same direction.’</a:t>
            </a:r>
          </a:p>
          <a:p>
            <a:endParaRPr lang="en-GB" dirty="0"/>
          </a:p>
          <a:p>
            <a:pPr algn="r"/>
            <a:r>
              <a:rPr lang="en-GB" dirty="0"/>
              <a:t>Claude Lévi-Strauss, </a:t>
            </a:r>
            <a:r>
              <a:rPr lang="en-GB" i="1" dirty="0"/>
              <a:t>Race and History </a:t>
            </a:r>
            <a:r>
              <a:rPr lang="en-GB" dirty="0"/>
              <a:t>(Paris, 1952) pp. 21-22</a:t>
            </a:r>
          </a:p>
          <a:p>
            <a:pPr algn="r"/>
            <a:endParaRPr lang="en-GB" dirty="0"/>
          </a:p>
          <a:p>
            <a:pPr algn="r"/>
            <a:endParaRPr lang="en-GB" dirty="0"/>
          </a:p>
        </p:txBody>
      </p:sp>
    </p:spTree>
    <p:extLst>
      <p:ext uri="{BB962C8B-B14F-4D97-AF65-F5344CB8AC3E}">
        <p14:creationId xmlns:p14="http://schemas.microsoft.com/office/powerpoint/2010/main" val="952578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Altdorfer Issus.jpg">
            <a:extLst>
              <a:ext uri="{FF2B5EF4-FFF2-40B4-BE49-F238E27FC236}">
                <a16:creationId xmlns:a16="http://schemas.microsoft.com/office/drawing/2014/main" id="{612DCDE5-F527-7AD1-61C5-61DA37A7535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7851" y="0"/>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5">
            <a:extLst>
              <a:ext uri="{FF2B5EF4-FFF2-40B4-BE49-F238E27FC236}">
                <a16:creationId xmlns:a16="http://schemas.microsoft.com/office/drawing/2014/main" id="{62DAC693-B6A5-B0EE-7AE0-560AAD6E342D}"/>
              </a:ext>
            </a:extLst>
          </p:cNvPr>
          <p:cNvSpPr txBox="1">
            <a:spLocks noChangeArrowheads="1"/>
          </p:cNvSpPr>
          <p:nvPr/>
        </p:nvSpPr>
        <p:spPr bwMode="auto">
          <a:xfrm>
            <a:off x="7483249" y="246064"/>
            <a:ext cx="38487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CZ" dirty="0"/>
              <a:t>Albrecht </a:t>
            </a:r>
            <a:r>
              <a:rPr lang="en-GB" altLang="en-CZ" dirty="0" err="1"/>
              <a:t>Altdorfer</a:t>
            </a:r>
            <a:endParaRPr lang="en-GB" altLang="en-CZ" dirty="0"/>
          </a:p>
          <a:p>
            <a:r>
              <a:rPr lang="en-GB" altLang="en-CZ" i="1" dirty="0"/>
              <a:t>Battle of Issus </a:t>
            </a:r>
            <a:r>
              <a:rPr lang="en-GB" altLang="en-CZ" dirty="0"/>
              <a:t>(1529)</a:t>
            </a:r>
          </a:p>
          <a:p>
            <a:endParaRPr lang="en-GB" altLang="en-CZ" dirty="0"/>
          </a:p>
          <a:p>
            <a:endParaRPr lang="en-GB" altLang="en-CZ" dirty="0"/>
          </a:p>
          <a:p>
            <a:endParaRPr lang="en-GB" altLang="en-CZ" dirty="0"/>
          </a:p>
          <a:p>
            <a:r>
              <a:rPr lang="en-GB" altLang="en-CZ" dirty="0"/>
              <a:t>The battle of Issue took place in 333 BCE between Alexander the Great and the Persian Emperor Darius III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le:Albrecht altdorfer, battaglia di isso 12.JPG">
            <a:extLst>
              <a:ext uri="{FF2B5EF4-FFF2-40B4-BE49-F238E27FC236}">
                <a16:creationId xmlns:a16="http://schemas.microsoft.com/office/drawing/2014/main" id="{AAF2D7FA-6B8E-9F37-E546-28B52A28B4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4825" y="115888"/>
            <a:ext cx="8701088" cy="652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undefined">
            <a:extLst>
              <a:ext uri="{FF2B5EF4-FFF2-40B4-BE49-F238E27FC236}">
                <a16:creationId xmlns:a16="http://schemas.microsoft.com/office/drawing/2014/main" id="{750CD014-7492-B44C-3E84-1B7BD43BC27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9888" y="0"/>
            <a:ext cx="1145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AB3435-4B94-DCBC-5EE0-5C275960D6C2}"/>
              </a:ext>
            </a:extLst>
          </p:cNvPr>
          <p:cNvSpPr txBox="1"/>
          <p:nvPr/>
        </p:nvSpPr>
        <p:spPr>
          <a:xfrm>
            <a:off x="1860663" y="6259286"/>
            <a:ext cx="8469086" cy="400110"/>
          </a:xfrm>
          <a:prstGeom prst="rect">
            <a:avLst/>
          </a:prstGeom>
          <a:solidFill>
            <a:schemeClr val="accent2"/>
          </a:solidFill>
        </p:spPr>
        <p:txBody>
          <a:bodyPr wrap="square" rtlCol="0">
            <a:spAutoFit/>
          </a:bodyPr>
          <a:lstStyle/>
          <a:p>
            <a:pPr algn="ctr"/>
            <a:r>
              <a:rPr lang="en-CZ" sz="2000" dirty="0">
                <a:solidFill>
                  <a:schemeClr val="bg1"/>
                </a:solidFill>
              </a:rPr>
              <a:t>The ‘Alexander Mosaic’ showing the Battle of Issus, Pompei (ca. 100-120 BCE</a:t>
            </a:r>
          </a:p>
        </p:txBody>
      </p:sp>
    </p:spTree>
    <p:extLst>
      <p:ext uri="{BB962C8B-B14F-4D97-AF65-F5344CB8AC3E}">
        <p14:creationId xmlns:p14="http://schemas.microsoft.com/office/powerpoint/2010/main" val="3801083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845F0C9-73B0-EC48-C1A0-B410C96389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45429" y="239486"/>
            <a:ext cx="7794171" cy="62088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90CB35-8A4B-29BB-BA24-40D86BD17DB0}"/>
              </a:ext>
            </a:extLst>
          </p:cNvPr>
          <p:cNvSpPr txBox="1"/>
          <p:nvPr/>
        </p:nvSpPr>
        <p:spPr>
          <a:xfrm>
            <a:off x="152400" y="239486"/>
            <a:ext cx="4191000" cy="5632311"/>
          </a:xfrm>
          <a:prstGeom prst="rect">
            <a:avLst/>
          </a:prstGeom>
          <a:noFill/>
        </p:spPr>
        <p:txBody>
          <a:bodyPr wrap="square" rtlCol="0">
            <a:spAutoFit/>
          </a:bodyPr>
          <a:lstStyle/>
          <a:p>
            <a:r>
              <a:rPr lang="en-CZ" sz="2000" dirty="0"/>
              <a:t>Hegel’s model of the history of culture.</a:t>
            </a:r>
          </a:p>
          <a:p>
            <a:endParaRPr lang="en-CZ" sz="2000" dirty="0"/>
          </a:p>
          <a:p>
            <a:endParaRPr lang="en-CZ" sz="2000" dirty="0"/>
          </a:p>
          <a:p>
            <a:r>
              <a:rPr lang="en-CZ" sz="2000" dirty="0"/>
              <a:t>Diagram from Ernst Gombrich, </a:t>
            </a:r>
            <a:r>
              <a:rPr lang="en-CZ" sz="2000" i="1" dirty="0"/>
              <a:t>In Search of Cultural History </a:t>
            </a:r>
            <a:r>
              <a:rPr lang="en-CZ" sz="2000" dirty="0"/>
              <a:t>(Oxford, 1969)</a:t>
            </a:r>
          </a:p>
          <a:p>
            <a:endParaRPr lang="en-CZ" sz="2000" i="1" dirty="0"/>
          </a:p>
          <a:p>
            <a:r>
              <a:rPr lang="en-CZ" sz="2000" dirty="0"/>
              <a:t>‘Every cultural epoch which presents itself as a complete and articulate whole, expresses itself not only in the life of the state, in religion, art and science, but also imparts its individual character to social life as such.’</a:t>
            </a:r>
          </a:p>
          <a:p>
            <a:endParaRPr lang="en-CZ" sz="2000" dirty="0"/>
          </a:p>
          <a:p>
            <a:r>
              <a:rPr lang="en-CZ" sz="2000" dirty="0"/>
              <a:t>Jakob Burckhardt, </a:t>
            </a:r>
            <a:r>
              <a:rPr lang="en-CZ" sz="2000" i="1" dirty="0"/>
              <a:t>The Civilization of the Renaissance in Italy </a:t>
            </a:r>
            <a:r>
              <a:rPr lang="en-CZ" sz="2000" dirty="0"/>
              <a:t>(1860) quoted in Gombrich, p. 20.</a:t>
            </a:r>
          </a:p>
        </p:txBody>
      </p:sp>
      <p:pic>
        <p:nvPicPr>
          <p:cNvPr id="3" name="Picture 2">
            <a:extLst>
              <a:ext uri="{FF2B5EF4-FFF2-40B4-BE49-F238E27FC236}">
                <a16:creationId xmlns:a16="http://schemas.microsoft.com/office/drawing/2014/main" id="{8A452CD8-C540-A7D0-B07D-B55D24D55AAB}"/>
              </a:ext>
            </a:extLst>
          </p:cNvPr>
          <p:cNvPicPr>
            <a:picLocks noChangeAspect="1"/>
          </p:cNvPicPr>
          <p:nvPr/>
        </p:nvPicPr>
        <p:blipFill>
          <a:blip r:embed="rId3"/>
          <a:stretch>
            <a:fillRect/>
          </a:stretch>
        </p:blipFill>
        <p:spPr>
          <a:xfrm>
            <a:off x="6324600" y="-713014"/>
            <a:ext cx="5867400" cy="1905000"/>
          </a:xfrm>
          <a:prstGeom prst="rect">
            <a:avLst/>
          </a:prstGeom>
        </p:spPr>
      </p:pic>
    </p:spTree>
    <p:extLst>
      <p:ext uri="{BB962C8B-B14F-4D97-AF65-F5344CB8AC3E}">
        <p14:creationId xmlns:p14="http://schemas.microsoft.com/office/powerpoint/2010/main" val="907708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E0D8DD-6AB5-0B05-BEFC-6654A605D038}"/>
              </a:ext>
            </a:extLst>
          </p:cNvPr>
          <p:cNvSpPr txBox="1"/>
          <p:nvPr/>
        </p:nvSpPr>
        <p:spPr>
          <a:xfrm>
            <a:off x="566057" y="163285"/>
            <a:ext cx="6193972" cy="5016758"/>
          </a:xfrm>
          <a:prstGeom prst="rect">
            <a:avLst/>
          </a:prstGeom>
          <a:noFill/>
        </p:spPr>
        <p:txBody>
          <a:bodyPr wrap="square" rtlCol="0">
            <a:spAutoFit/>
          </a:bodyPr>
          <a:lstStyle/>
          <a:p>
            <a:r>
              <a:rPr lang="en-CZ" sz="2000" dirty="0"/>
              <a:t>‘No device more effectively generates the effect of a doubling of bending of time than the work of art, a strange kind of event whose relation to time is plural. The artwork is made or designed by an individual or by a group of individuals at some moment, but it also points away from that moment, backward to a remote ancestral origin, perhaps, or to a prior artefact, or to an origin outside of time, in divinity.  At the same time, it points forward to all its future reicipients who will activate it as a meaningful event. The work of art is a message whose sender and destination are constently shifting.’  </a:t>
            </a:r>
          </a:p>
          <a:p>
            <a:endParaRPr lang="en-CZ" sz="2000" dirty="0"/>
          </a:p>
          <a:p>
            <a:endParaRPr lang="en-CZ" sz="2000" dirty="0"/>
          </a:p>
          <a:p>
            <a:endParaRPr lang="en-CZ" sz="2000" dirty="0"/>
          </a:p>
          <a:p>
            <a:r>
              <a:rPr lang="en-CZ" sz="2000" dirty="0"/>
              <a:t>Alexander Nagel &amp; Christopher Wood, </a:t>
            </a:r>
            <a:r>
              <a:rPr lang="en-CZ" sz="2000" i="1" dirty="0"/>
              <a:t>Anachronic Renaissance </a:t>
            </a:r>
            <a:r>
              <a:rPr lang="en-CZ" sz="2000" dirty="0"/>
              <a:t>(New York, 2020) p. 9</a:t>
            </a:r>
          </a:p>
        </p:txBody>
      </p:sp>
      <p:pic>
        <p:nvPicPr>
          <p:cNvPr id="25602" name="Picture 2">
            <a:extLst>
              <a:ext uri="{FF2B5EF4-FFF2-40B4-BE49-F238E27FC236}">
                <a16:creationId xmlns:a16="http://schemas.microsoft.com/office/drawing/2014/main" id="{CF768DBD-D5FF-A9BD-697A-8C584373AA0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65571" y="163285"/>
            <a:ext cx="4500563" cy="651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654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2632E5-54E0-A402-31B5-C474772C408D}"/>
              </a:ext>
            </a:extLst>
          </p:cNvPr>
          <p:cNvSpPr txBox="1"/>
          <p:nvPr/>
        </p:nvSpPr>
        <p:spPr>
          <a:xfrm>
            <a:off x="849085" y="1397951"/>
            <a:ext cx="10755086" cy="4247317"/>
          </a:xfrm>
          <a:prstGeom prst="rect">
            <a:avLst/>
          </a:prstGeom>
          <a:noFill/>
        </p:spPr>
        <p:txBody>
          <a:bodyPr wrap="square" rtlCol="0">
            <a:spAutoFit/>
          </a:bodyPr>
          <a:lstStyle/>
          <a:p>
            <a:r>
              <a:rPr lang="en-CZ" dirty="0"/>
              <a:t>‘The historian who interprets the work of art as a token within a system of symbolic exchanges opens up a window onto the hidden mechanisms of social power in a remote, vanished society. But such an interpretation tends not to want to take up the possibility of the work’s symbolic rearch </a:t>
            </a:r>
            <a:r>
              <a:rPr lang="en-CZ" i="1" dirty="0"/>
              <a:t>beyond </a:t>
            </a:r>
            <a:r>
              <a:rPr lang="en-CZ" dirty="0"/>
              <a:t>the historical life-world that created it – its abilities to symbolize realities unknown to its own makers.’</a:t>
            </a:r>
          </a:p>
          <a:p>
            <a:endParaRPr lang="en-CZ" dirty="0"/>
          </a:p>
          <a:p>
            <a:pPr algn="r"/>
            <a:r>
              <a:rPr lang="en-CZ" sz="1800" dirty="0"/>
              <a:t>Nagel &amp; Christopher Wood, </a:t>
            </a:r>
            <a:r>
              <a:rPr lang="en-CZ" sz="1800" i="1" dirty="0"/>
              <a:t>Anachronic Renaissance</a:t>
            </a:r>
            <a:r>
              <a:rPr lang="en-CZ" sz="1800" dirty="0"/>
              <a:t>, p. 17</a:t>
            </a:r>
          </a:p>
          <a:p>
            <a:pPr algn="r"/>
            <a:endParaRPr lang="en-CZ" dirty="0"/>
          </a:p>
          <a:p>
            <a:pPr algn="r"/>
            <a:endParaRPr lang="en-CZ" dirty="0"/>
          </a:p>
          <a:p>
            <a:pPr algn="r"/>
            <a:endParaRPr lang="en-CZ" dirty="0"/>
          </a:p>
          <a:p>
            <a:r>
              <a:rPr lang="en-CZ" dirty="0"/>
              <a:t>‘To describe a work of art as an “anachronism” is to say that the work is best grasped not as art, but rather as a witness to its times … To describe the work of art as ”anachronic” is to say what the artwork </a:t>
            </a:r>
            <a:r>
              <a:rPr lang="en-CZ" i="1" dirty="0"/>
              <a:t>does </a:t>
            </a:r>
            <a:r>
              <a:rPr lang="en-CZ" dirty="0"/>
              <a:t>qua art.’</a:t>
            </a:r>
          </a:p>
          <a:p>
            <a:endParaRPr lang="en-CZ" dirty="0"/>
          </a:p>
          <a:p>
            <a:pPr algn="r"/>
            <a:r>
              <a:rPr lang="en-CZ" dirty="0"/>
              <a:t>Nagel &amp; Wood, </a:t>
            </a:r>
            <a:r>
              <a:rPr lang="en-CZ" i="1" dirty="0"/>
              <a:t>Anachronic Renaissance</a:t>
            </a:r>
            <a:r>
              <a:rPr lang="en-CZ" dirty="0"/>
              <a:t>, p. 14</a:t>
            </a:r>
          </a:p>
          <a:p>
            <a:pPr algn="r"/>
            <a:endParaRPr lang="en-CZ" dirty="0"/>
          </a:p>
          <a:p>
            <a:pPr algn="r"/>
            <a:endParaRPr lang="en-CZ" dirty="0"/>
          </a:p>
        </p:txBody>
      </p:sp>
    </p:spTree>
    <p:extLst>
      <p:ext uri="{BB962C8B-B14F-4D97-AF65-F5344CB8AC3E}">
        <p14:creationId xmlns:p14="http://schemas.microsoft.com/office/powerpoint/2010/main" val="593117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A80285E1-1BBF-E546-E261-B674AF6DB1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72893" y="0"/>
            <a:ext cx="5218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EDBB26-C3DB-04E7-FFD6-5909A6F71C45}"/>
              </a:ext>
            </a:extLst>
          </p:cNvPr>
          <p:cNvSpPr txBox="1"/>
          <p:nvPr/>
        </p:nvSpPr>
        <p:spPr>
          <a:xfrm>
            <a:off x="587829" y="424543"/>
            <a:ext cx="4876800" cy="400110"/>
          </a:xfrm>
          <a:prstGeom prst="rect">
            <a:avLst/>
          </a:prstGeom>
          <a:noFill/>
        </p:spPr>
        <p:txBody>
          <a:bodyPr wrap="square" rtlCol="0">
            <a:spAutoFit/>
          </a:bodyPr>
          <a:lstStyle/>
          <a:p>
            <a:r>
              <a:rPr lang="en-CZ" sz="2000" dirty="0"/>
              <a:t>An anachronistic work …..</a:t>
            </a:r>
          </a:p>
        </p:txBody>
      </p:sp>
      <p:sp>
        <p:nvSpPr>
          <p:cNvPr id="3" name="TextBox 2">
            <a:extLst>
              <a:ext uri="{FF2B5EF4-FFF2-40B4-BE49-F238E27FC236}">
                <a16:creationId xmlns:a16="http://schemas.microsoft.com/office/drawing/2014/main" id="{3222937B-2C5F-68B0-C20F-7EA026180663}"/>
              </a:ext>
            </a:extLst>
          </p:cNvPr>
          <p:cNvSpPr txBox="1"/>
          <p:nvPr/>
        </p:nvSpPr>
        <p:spPr>
          <a:xfrm>
            <a:off x="700994" y="5878286"/>
            <a:ext cx="4763635" cy="369332"/>
          </a:xfrm>
          <a:prstGeom prst="rect">
            <a:avLst/>
          </a:prstGeom>
          <a:noFill/>
        </p:spPr>
        <p:txBody>
          <a:bodyPr wrap="square" rtlCol="0">
            <a:spAutoFit/>
          </a:bodyPr>
          <a:lstStyle/>
          <a:p>
            <a:r>
              <a:rPr lang="en-CZ" dirty="0"/>
              <a:t>Albrecht Altdorfer, </a:t>
            </a:r>
            <a:r>
              <a:rPr lang="en-CZ" i="1" dirty="0"/>
              <a:t>Crucifixion </a:t>
            </a:r>
            <a:r>
              <a:rPr lang="en-CZ" dirty="0"/>
              <a:t>(1520)</a:t>
            </a:r>
          </a:p>
        </p:txBody>
      </p:sp>
    </p:spTree>
    <p:extLst>
      <p:ext uri="{BB962C8B-B14F-4D97-AF65-F5344CB8AC3E}">
        <p14:creationId xmlns:p14="http://schemas.microsoft.com/office/powerpoint/2010/main" val="1165934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C2E134E6-2DE2-9CFA-E437-A12FF5AEF2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3763" y="0"/>
            <a:ext cx="10402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D91508-FC5E-4767-0698-4987381A4EA9}"/>
              </a:ext>
            </a:extLst>
          </p:cNvPr>
          <p:cNvSpPr txBox="1"/>
          <p:nvPr/>
        </p:nvSpPr>
        <p:spPr>
          <a:xfrm>
            <a:off x="1230086" y="228600"/>
            <a:ext cx="6226628" cy="400110"/>
          </a:xfrm>
          <a:prstGeom prst="rect">
            <a:avLst/>
          </a:prstGeom>
          <a:noFill/>
        </p:spPr>
        <p:txBody>
          <a:bodyPr wrap="square" rtlCol="0">
            <a:spAutoFit/>
          </a:bodyPr>
          <a:lstStyle/>
          <a:p>
            <a:r>
              <a:rPr lang="en-CZ" sz="2000" dirty="0">
                <a:solidFill>
                  <a:schemeClr val="bg1"/>
                </a:solidFill>
              </a:rPr>
              <a:t>And an ‘anachronic’ work of art ….</a:t>
            </a:r>
          </a:p>
        </p:txBody>
      </p:sp>
      <p:sp>
        <p:nvSpPr>
          <p:cNvPr id="5" name="TextBox 4">
            <a:extLst>
              <a:ext uri="{FF2B5EF4-FFF2-40B4-BE49-F238E27FC236}">
                <a16:creationId xmlns:a16="http://schemas.microsoft.com/office/drawing/2014/main" id="{F36E1919-3B8B-4D56-798E-C9C0349A3383}"/>
              </a:ext>
            </a:extLst>
          </p:cNvPr>
          <p:cNvSpPr txBox="1"/>
          <p:nvPr/>
        </p:nvSpPr>
        <p:spPr>
          <a:xfrm>
            <a:off x="1208314" y="6041571"/>
            <a:ext cx="5627915" cy="400110"/>
          </a:xfrm>
          <a:prstGeom prst="rect">
            <a:avLst/>
          </a:prstGeom>
          <a:noFill/>
        </p:spPr>
        <p:txBody>
          <a:bodyPr wrap="square" rtlCol="0">
            <a:spAutoFit/>
          </a:bodyPr>
          <a:lstStyle/>
          <a:p>
            <a:r>
              <a:rPr lang="en-CZ" sz="2000" dirty="0">
                <a:solidFill>
                  <a:schemeClr val="bg1"/>
                </a:solidFill>
              </a:rPr>
              <a:t>Vittore Carpaccio,  St. Augustine in his Study (1503)</a:t>
            </a:r>
          </a:p>
        </p:txBody>
      </p:sp>
    </p:spTree>
    <p:extLst>
      <p:ext uri="{BB962C8B-B14F-4D97-AF65-F5344CB8AC3E}">
        <p14:creationId xmlns:p14="http://schemas.microsoft.com/office/powerpoint/2010/main" val="2315246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C2E134E6-2DE2-9CFA-E437-A12FF5AEF2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3763" y="0"/>
            <a:ext cx="10402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D91508-FC5E-4767-0698-4987381A4EA9}"/>
              </a:ext>
            </a:extLst>
          </p:cNvPr>
          <p:cNvSpPr txBox="1"/>
          <p:nvPr/>
        </p:nvSpPr>
        <p:spPr>
          <a:xfrm>
            <a:off x="1230086" y="228600"/>
            <a:ext cx="6226628" cy="400110"/>
          </a:xfrm>
          <a:prstGeom prst="rect">
            <a:avLst/>
          </a:prstGeom>
          <a:noFill/>
        </p:spPr>
        <p:txBody>
          <a:bodyPr wrap="square" rtlCol="0">
            <a:spAutoFit/>
          </a:bodyPr>
          <a:lstStyle/>
          <a:p>
            <a:r>
              <a:rPr lang="en-CZ" sz="2000" dirty="0">
                <a:solidFill>
                  <a:schemeClr val="bg1"/>
                </a:solidFill>
              </a:rPr>
              <a:t>And an ‘anachronic’ work of art ….</a:t>
            </a:r>
          </a:p>
        </p:txBody>
      </p:sp>
      <p:sp>
        <p:nvSpPr>
          <p:cNvPr id="5" name="TextBox 4">
            <a:extLst>
              <a:ext uri="{FF2B5EF4-FFF2-40B4-BE49-F238E27FC236}">
                <a16:creationId xmlns:a16="http://schemas.microsoft.com/office/drawing/2014/main" id="{F36E1919-3B8B-4D56-798E-C9C0349A3383}"/>
              </a:ext>
            </a:extLst>
          </p:cNvPr>
          <p:cNvSpPr txBox="1"/>
          <p:nvPr/>
        </p:nvSpPr>
        <p:spPr>
          <a:xfrm>
            <a:off x="1208314" y="6041571"/>
            <a:ext cx="5627915" cy="400110"/>
          </a:xfrm>
          <a:prstGeom prst="rect">
            <a:avLst/>
          </a:prstGeom>
          <a:noFill/>
        </p:spPr>
        <p:txBody>
          <a:bodyPr wrap="square" rtlCol="0">
            <a:spAutoFit/>
          </a:bodyPr>
          <a:lstStyle/>
          <a:p>
            <a:r>
              <a:rPr lang="en-CZ" sz="2000" dirty="0">
                <a:solidFill>
                  <a:schemeClr val="bg1"/>
                </a:solidFill>
              </a:rPr>
              <a:t>Vittore Carpaccio,  St. Augustine in his Study (1503)</a:t>
            </a:r>
          </a:p>
        </p:txBody>
      </p:sp>
      <p:sp>
        <p:nvSpPr>
          <p:cNvPr id="2" name="TextBox 1">
            <a:extLst>
              <a:ext uri="{FF2B5EF4-FFF2-40B4-BE49-F238E27FC236}">
                <a16:creationId xmlns:a16="http://schemas.microsoft.com/office/drawing/2014/main" id="{B378C417-6102-CC80-D40A-3EF52C9BA268}"/>
              </a:ext>
            </a:extLst>
          </p:cNvPr>
          <p:cNvSpPr txBox="1"/>
          <p:nvPr/>
        </p:nvSpPr>
        <p:spPr>
          <a:xfrm>
            <a:off x="2786743" y="1230086"/>
            <a:ext cx="881743" cy="369332"/>
          </a:xfrm>
          <a:prstGeom prst="rect">
            <a:avLst/>
          </a:prstGeom>
          <a:noFill/>
        </p:spPr>
        <p:txBody>
          <a:bodyPr wrap="square" rtlCol="0">
            <a:spAutoFit/>
          </a:bodyPr>
          <a:lstStyle/>
          <a:p>
            <a:r>
              <a:rPr lang="en-CZ" dirty="0">
                <a:solidFill>
                  <a:schemeClr val="bg1"/>
                </a:solidFill>
              </a:rPr>
              <a:t>Venus</a:t>
            </a:r>
          </a:p>
        </p:txBody>
      </p:sp>
      <p:sp>
        <p:nvSpPr>
          <p:cNvPr id="4" name="TextBox 3">
            <a:extLst>
              <a:ext uri="{FF2B5EF4-FFF2-40B4-BE49-F238E27FC236}">
                <a16:creationId xmlns:a16="http://schemas.microsoft.com/office/drawing/2014/main" id="{A220748F-569C-116F-56F5-D7F2A6731B80}"/>
              </a:ext>
            </a:extLst>
          </p:cNvPr>
          <p:cNvSpPr txBox="1"/>
          <p:nvPr/>
        </p:nvSpPr>
        <p:spPr>
          <a:xfrm>
            <a:off x="6106886" y="369017"/>
            <a:ext cx="1458685" cy="369332"/>
          </a:xfrm>
          <a:prstGeom prst="rect">
            <a:avLst/>
          </a:prstGeom>
          <a:noFill/>
        </p:spPr>
        <p:txBody>
          <a:bodyPr wrap="square" rtlCol="0">
            <a:spAutoFit/>
          </a:bodyPr>
          <a:lstStyle/>
          <a:p>
            <a:r>
              <a:rPr lang="en-CZ" dirty="0">
                <a:solidFill>
                  <a:schemeClr val="bg1"/>
                </a:solidFill>
              </a:rPr>
              <a:t>Mosaic</a:t>
            </a:r>
          </a:p>
        </p:txBody>
      </p:sp>
      <p:sp>
        <p:nvSpPr>
          <p:cNvPr id="6" name="TextBox 5">
            <a:extLst>
              <a:ext uri="{FF2B5EF4-FFF2-40B4-BE49-F238E27FC236}">
                <a16:creationId xmlns:a16="http://schemas.microsoft.com/office/drawing/2014/main" id="{01200617-FB79-EB53-9B29-2B41FAF793E3}"/>
              </a:ext>
            </a:extLst>
          </p:cNvPr>
          <p:cNvSpPr txBox="1"/>
          <p:nvPr/>
        </p:nvSpPr>
        <p:spPr>
          <a:xfrm>
            <a:off x="3668486" y="1045420"/>
            <a:ext cx="1861457" cy="369332"/>
          </a:xfrm>
          <a:prstGeom prst="rect">
            <a:avLst/>
          </a:prstGeom>
          <a:noFill/>
        </p:spPr>
        <p:txBody>
          <a:bodyPr wrap="square" rtlCol="0">
            <a:spAutoFit/>
          </a:bodyPr>
          <a:lstStyle/>
          <a:p>
            <a:r>
              <a:rPr lang="en-CZ" dirty="0">
                <a:solidFill>
                  <a:schemeClr val="bg1"/>
                </a:solidFill>
              </a:rPr>
              <a:t>Christ statuette</a:t>
            </a:r>
          </a:p>
        </p:txBody>
      </p:sp>
      <p:sp>
        <p:nvSpPr>
          <p:cNvPr id="7" name="TextBox 6">
            <a:extLst>
              <a:ext uri="{FF2B5EF4-FFF2-40B4-BE49-F238E27FC236}">
                <a16:creationId xmlns:a16="http://schemas.microsoft.com/office/drawing/2014/main" id="{F802B0F3-7655-EC15-F497-869ADA4AD75A}"/>
              </a:ext>
            </a:extLst>
          </p:cNvPr>
          <p:cNvSpPr txBox="1"/>
          <p:nvPr/>
        </p:nvSpPr>
        <p:spPr>
          <a:xfrm>
            <a:off x="4021307" y="4460797"/>
            <a:ext cx="2247900" cy="369332"/>
          </a:xfrm>
          <a:prstGeom prst="rect">
            <a:avLst/>
          </a:prstGeom>
          <a:noFill/>
        </p:spPr>
        <p:txBody>
          <a:bodyPr wrap="square" rtlCol="0">
            <a:spAutoFit/>
          </a:bodyPr>
          <a:lstStyle/>
          <a:p>
            <a:r>
              <a:rPr lang="en-CZ" dirty="0">
                <a:solidFill>
                  <a:schemeClr val="bg1"/>
                </a:solidFill>
              </a:rPr>
              <a:t>Bishop’s crozier etc</a:t>
            </a:r>
          </a:p>
        </p:txBody>
      </p:sp>
      <p:sp>
        <p:nvSpPr>
          <p:cNvPr id="8" name="TextBox 7">
            <a:extLst>
              <a:ext uri="{FF2B5EF4-FFF2-40B4-BE49-F238E27FC236}">
                <a16:creationId xmlns:a16="http://schemas.microsoft.com/office/drawing/2014/main" id="{AC35DC58-799A-AF6E-406B-8F24AF9A546B}"/>
              </a:ext>
            </a:extLst>
          </p:cNvPr>
          <p:cNvSpPr txBox="1"/>
          <p:nvPr/>
        </p:nvSpPr>
        <p:spPr>
          <a:xfrm>
            <a:off x="1230086" y="5082846"/>
            <a:ext cx="2884714" cy="369332"/>
          </a:xfrm>
          <a:prstGeom prst="rect">
            <a:avLst/>
          </a:prstGeom>
          <a:noFill/>
        </p:spPr>
        <p:txBody>
          <a:bodyPr wrap="square" rtlCol="0">
            <a:spAutoFit/>
          </a:bodyPr>
          <a:lstStyle/>
          <a:p>
            <a:r>
              <a:rPr lang="en-CZ" dirty="0">
                <a:solidFill>
                  <a:schemeClr val="bg1"/>
                </a:solidFill>
              </a:rPr>
              <a:t>Renaissance chair</a:t>
            </a:r>
          </a:p>
        </p:txBody>
      </p:sp>
      <p:sp>
        <p:nvSpPr>
          <p:cNvPr id="9" name="TextBox 8">
            <a:extLst>
              <a:ext uri="{FF2B5EF4-FFF2-40B4-BE49-F238E27FC236}">
                <a16:creationId xmlns:a16="http://schemas.microsoft.com/office/drawing/2014/main" id="{FAC5D957-5CD5-3668-56D3-2FF72C53E888}"/>
              </a:ext>
            </a:extLst>
          </p:cNvPr>
          <p:cNvSpPr txBox="1"/>
          <p:nvPr/>
        </p:nvSpPr>
        <p:spPr>
          <a:xfrm>
            <a:off x="8033657" y="416319"/>
            <a:ext cx="2743200" cy="369332"/>
          </a:xfrm>
          <a:prstGeom prst="rect">
            <a:avLst/>
          </a:prstGeom>
          <a:noFill/>
        </p:spPr>
        <p:txBody>
          <a:bodyPr wrap="square" rtlCol="0">
            <a:spAutoFit/>
          </a:bodyPr>
          <a:lstStyle/>
          <a:p>
            <a:r>
              <a:rPr lang="en-CZ" dirty="0">
                <a:solidFill>
                  <a:schemeClr val="bg1"/>
                </a:solidFill>
              </a:rPr>
              <a:t>Astrolobe</a:t>
            </a:r>
          </a:p>
        </p:txBody>
      </p:sp>
      <p:sp>
        <p:nvSpPr>
          <p:cNvPr id="10" name="TextBox 9">
            <a:extLst>
              <a:ext uri="{FF2B5EF4-FFF2-40B4-BE49-F238E27FC236}">
                <a16:creationId xmlns:a16="http://schemas.microsoft.com/office/drawing/2014/main" id="{D2760DF4-7335-DB95-7AFA-D2F3D3E61D30}"/>
              </a:ext>
            </a:extLst>
          </p:cNvPr>
          <p:cNvSpPr txBox="1"/>
          <p:nvPr/>
        </p:nvSpPr>
        <p:spPr>
          <a:xfrm>
            <a:off x="8033657" y="2928257"/>
            <a:ext cx="1905000" cy="369332"/>
          </a:xfrm>
          <a:prstGeom prst="rect">
            <a:avLst/>
          </a:prstGeom>
          <a:noFill/>
        </p:spPr>
        <p:txBody>
          <a:bodyPr wrap="square" rtlCol="0">
            <a:spAutoFit/>
          </a:bodyPr>
          <a:lstStyle/>
          <a:p>
            <a:r>
              <a:rPr lang="en-CZ" dirty="0">
                <a:solidFill>
                  <a:schemeClr val="bg1"/>
                </a:solidFill>
              </a:rPr>
              <a:t>Bessarion?</a:t>
            </a:r>
          </a:p>
        </p:txBody>
      </p:sp>
      <p:cxnSp>
        <p:nvCxnSpPr>
          <p:cNvPr id="12" name="Straight Arrow Connector 11">
            <a:extLst>
              <a:ext uri="{FF2B5EF4-FFF2-40B4-BE49-F238E27FC236}">
                <a16:creationId xmlns:a16="http://schemas.microsoft.com/office/drawing/2014/main" id="{9B05788F-9B8D-2063-4CB7-F0DEF813004E}"/>
              </a:ext>
            </a:extLst>
          </p:cNvPr>
          <p:cNvCxnSpPr/>
          <p:nvPr/>
        </p:nvCxnSpPr>
        <p:spPr>
          <a:xfrm flipH="1">
            <a:off x="2362200" y="1730829"/>
            <a:ext cx="838200" cy="48985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5EAEFD4-DAB0-727E-A4A1-8521C850CBCB}"/>
              </a:ext>
            </a:extLst>
          </p:cNvPr>
          <p:cNvCxnSpPr>
            <a:cxnSpLocks/>
          </p:cNvCxnSpPr>
          <p:nvPr/>
        </p:nvCxnSpPr>
        <p:spPr>
          <a:xfrm>
            <a:off x="4599214" y="1522903"/>
            <a:ext cx="962252" cy="62158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8DE0A5B-A9E0-B958-DC55-D7EEC26A9E24}"/>
              </a:ext>
            </a:extLst>
          </p:cNvPr>
          <p:cNvCxnSpPr>
            <a:cxnSpLocks/>
          </p:cNvCxnSpPr>
          <p:nvPr/>
        </p:nvCxnSpPr>
        <p:spPr>
          <a:xfrm flipH="1">
            <a:off x="6095206" y="829780"/>
            <a:ext cx="348003" cy="49796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A67ED20-87E9-5128-F1C6-2155262FD654}"/>
              </a:ext>
            </a:extLst>
          </p:cNvPr>
          <p:cNvCxnSpPr>
            <a:cxnSpLocks/>
          </p:cNvCxnSpPr>
          <p:nvPr/>
        </p:nvCxnSpPr>
        <p:spPr>
          <a:xfrm flipV="1">
            <a:off x="4860471" y="3297589"/>
            <a:ext cx="1408736" cy="104659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9D1D94F-AC2C-C7E5-BE5F-6977E371D594}"/>
              </a:ext>
            </a:extLst>
          </p:cNvPr>
          <p:cNvCxnSpPr>
            <a:cxnSpLocks/>
          </p:cNvCxnSpPr>
          <p:nvPr/>
        </p:nvCxnSpPr>
        <p:spPr>
          <a:xfrm flipH="1" flipV="1">
            <a:off x="1671531" y="4217824"/>
            <a:ext cx="524003" cy="73866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1AF2368-EDEA-4E39-3A73-DFD90BDEC557}"/>
              </a:ext>
            </a:extLst>
          </p:cNvPr>
          <p:cNvCxnSpPr>
            <a:cxnSpLocks/>
          </p:cNvCxnSpPr>
          <p:nvPr/>
        </p:nvCxnSpPr>
        <p:spPr>
          <a:xfrm>
            <a:off x="8643257" y="837885"/>
            <a:ext cx="838200" cy="39220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77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FBF36F-F1AD-DC33-BC47-8913A24715B6}"/>
              </a:ext>
            </a:extLst>
          </p:cNvPr>
          <p:cNvSpPr txBox="1"/>
          <p:nvPr/>
        </p:nvSpPr>
        <p:spPr>
          <a:xfrm>
            <a:off x="794658" y="729344"/>
            <a:ext cx="10178143" cy="4031873"/>
          </a:xfrm>
          <a:prstGeom prst="rect">
            <a:avLst/>
          </a:prstGeom>
          <a:noFill/>
        </p:spPr>
        <p:txBody>
          <a:bodyPr wrap="square" rtlCol="0">
            <a:spAutoFit/>
          </a:bodyPr>
          <a:lstStyle/>
          <a:p>
            <a:r>
              <a:rPr lang="en-GB" sz="2000" dirty="0"/>
              <a:t>The argument of Nagel &amp; Wood</a:t>
            </a:r>
          </a:p>
          <a:p>
            <a:endParaRPr lang="en-GB" sz="2000" dirty="0"/>
          </a:p>
          <a:p>
            <a:endParaRPr lang="en-GB" dirty="0"/>
          </a:p>
          <a:p>
            <a:endParaRPr lang="en-GB" dirty="0"/>
          </a:p>
          <a:p>
            <a:endParaRPr lang="en-GB" dirty="0"/>
          </a:p>
          <a:p>
            <a:pPr marL="285750" indent="-285750">
              <a:buFontTx/>
              <a:buChar char="-"/>
            </a:pPr>
            <a:r>
              <a:rPr lang="en-GB" dirty="0"/>
              <a:t>T</a:t>
            </a:r>
            <a:r>
              <a:rPr lang="en-CZ" dirty="0"/>
              <a:t>he interior of the studio, the future, is 16th century, not 5th century</a:t>
            </a:r>
          </a:p>
          <a:p>
            <a:pPr marL="285750" indent="-285750">
              <a:buFontTx/>
              <a:buChar char="-"/>
            </a:pPr>
            <a:r>
              <a:rPr lang="en-CZ" dirty="0"/>
              <a:t>Maybe this is not </a:t>
            </a:r>
            <a:r>
              <a:rPr lang="en-CZ" i="1" dirty="0"/>
              <a:t>really </a:t>
            </a:r>
            <a:r>
              <a:rPr lang="en-CZ" dirty="0"/>
              <a:t>St.  Augustine, but a portrait of Cardinal Bessarion (1403-1472)</a:t>
            </a:r>
          </a:p>
          <a:p>
            <a:pPr marL="285750" indent="-285750">
              <a:buFontTx/>
              <a:buChar char="-"/>
            </a:pPr>
            <a:r>
              <a:rPr lang="en-CZ" dirty="0"/>
              <a:t>On the left is a figure of Venus (Augustine hated pagan statues, but Renaissance scholars collected them)</a:t>
            </a:r>
          </a:p>
          <a:p>
            <a:pPr marL="285750" indent="-285750">
              <a:buFontTx/>
              <a:buChar char="-"/>
            </a:pPr>
            <a:r>
              <a:rPr lang="en-CZ" dirty="0"/>
              <a:t>The crozier and other items by the niche at the back are those of a Renaissance bishop</a:t>
            </a:r>
          </a:p>
          <a:p>
            <a:pPr marL="285750" indent="-285750">
              <a:buFontTx/>
              <a:buChar char="-"/>
            </a:pPr>
            <a:r>
              <a:rPr lang="en-CZ" dirty="0"/>
              <a:t>The bronze Venus is based on a statuette by </a:t>
            </a:r>
            <a:r>
              <a:rPr lang="en-GB" dirty="0"/>
              <a:t>Pier Jacopo </a:t>
            </a:r>
            <a:r>
              <a:rPr lang="en-GB" dirty="0" err="1"/>
              <a:t>Alari</a:t>
            </a:r>
            <a:r>
              <a:rPr lang="en-GB" dirty="0"/>
              <a:t> </a:t>
            </a:r>
            <a:r>
              <a:rPr lang="en-GB" dirty="0" err="1"/>
              <a:t>Bonacolsi</a:t>
            </a:r>
            <a:r>
              <a:rPr lang="en-GB" dirty="0"/>
              <a:t> (1460-1528)</a:t>
            </a:r>
          </a:p>
          <a:p>
            <a:pPr marL="285750" indent="-285750">
              <a:buFontTx/>
              <a:buChar char="-"/>
            </a:pPr>
            <a:r>
              <a:rPr lang="en-GB" dirty="0"/>
              <a:t>The statue of Christ is based on a statuette from the 1490s (based on a model by Antonio Lombardo)</a:t>
            </a:r>
          </a:p>
          <a:p>
            <a:pPr marL="285750" indent="-285750">
              <a:buFontTx/>
              <a:buChar char="-"/>
            </a:pPr>
            <a:r>
              <a:rPr lang="en-GB" dirty="0"/>
              <a:t>The mosaic behind the statue is a 13</a:t>
            </a:r>
            <a:r>
              <a:rPr lang="en-GB" baseline="30000" dirty="0"/>
              <a:t>th</a:t>
            </a:r>
            <a:r>
              <a:rPr lang="en-GB" dirty="0"/>
              <a:t>-century mosaic in San Mark’s basilica in Venice</a:t>
            </a:r>
            <a:endParaRPr lang="en-CZ" dirty="0"/>
          </a:p>
          <a:p>
            <a:pPr marL="285750" indent="-285750">
              <a:buFontTx/>
              <a:buChar char="-"/>
            </a:pPr>
            <a:endParaRPr lang="en-CZ" dirty="0"/>
          </a:p>
          <a:p>
            <a:endParaRPr lang="en-CZ" dirty="0"/>
          </a:p>
        </p:txBody>
      </p:sp>
    </p:spTree>
    <p:extLst>
      <p:ext uri="{BB962C8B-B14F-4D97-AF65-F5344CB8AC3E}">
        <p14:creationId xmlns:p14="http://schemas.microsoft.com/office/powerpoint/2010/main" val="945667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E1904D6-4B51-5328-F0B6-152BDCB687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80005" y="0"/>
            <a:ext cx="4311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7F5E1A10-BE5B-591C-9515-EE4127358F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345" y="0"/>
            <a:ext cx="4311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39FCD4-D883-10D5-4D1A-59C5F2037676}"/>
              </a:ext>
            </a:extLst>
          </p:cNvPr>
          <p:cNvSpPr txBox="1"/>
          <p:nvPr/>
        </p:nvSpPr>
        <p:spPr>
          <a:xfrm>
            <a:off x="315686" y="185057"/>
            <a:ext cx="3472543" cy="1015663"/>
          </a:xfrm>
          <a:prstGeom prst="rect">
            <a:avLst/>
          </a:prstGeom>
          <a:noFill/>
        </p:spPr>
        <p:txBody>
          <a:bodyPr wrap="square" rtlCol="0">
            <a:spAutoFit/>
          </a:bodyPr>
          <a:lstStyle/>
          <a:p>
            <a:r>
              <a:rPr lang="en-CZ" sz="2000" dirty="0"/>
              <a:t>Table of contents from: Sir Bannister Fletcher, </a:t>
            </a:r>
            <a:r>
              <a:rPr lang="en-CZ" sz="2000" i="1" dirty="0"/>
              <a:t>A History of Architecture </a:t>
            </a:r>
            <a:r>
              <a:rPr lang="en-CZ" sz="2000" dirty="0"/>
              <a:t>(London, 1905)</a:t>
            </a:r>
          </a:p>
        </p:txBody>
      </p:sp>
    </p:spTree>
    <p:extLst>
      <p:ext uri="{BB962C8B-B14F-4D97-AF65-F5344CB8AC3E}">
        <p14:creationId xmlns:p14="http://schemas.microsoft.com/office/powerpoint/2010/main" val="2636462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76FC73C-5905-125E-DA8B-324299A9C20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5347" y="49989"/>
            <a:ext cx="5609116" cy="68080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D318B2-47FF-A107-8E2B-5B54B1D4F1A2}"/>
              </a:ext>
            </a:extLst>
          </p:cNvPr>
          <p:cNvSpPr txBox="1"/>
          <p:nvPr/>
        </p:nvSpPr>
        <p:spPr>
          <a:xfrm>
            <a:off x="6683828" y="598714"/>
            <a:ext cx="5225143" cy="5632311"/>
          </a:xfrm>
          <a:prstGeom prst="rect">
            <a:avLst/>
          </a:prstGeom>
          <a:noFill/>
        </p:spPr>
        <p:txBody>
          <a:bodyPr wrap="square" rtlCol="0">
            <a:spAutoFit/>
          </a:bodyPr>
          <a:lstStyle/>
          <a:p>
            <a:r>
              <a:rPr lang="en-CZ" dirty="0"/>
              <a:t>The Succession of Modern Art Styles</a:t>
            </a:r>
          </a:p>
          <a:p>
            <a:endParaRPr lang="en-CZ" dirty="0"/>
          </a:p>
          <a:p>
            <a:endParaRPr lang="en-CZ" dirty="0"/>
          </a:p>
          <a:p>
            <a:endParaRPr lang="en-CZ" dirty="0"/>
          </a:p>
          <a:p>
            <a:endParaRPr lang="en-CZ" dirty="0"/>
          </a:p>
          <a:p>
            <a:endParaRPr lang="en-CZ" dirty="0"/>
          </a:p>
          <a:p>
            <a:endParaRPr lang="en-CZ" dirty="0"/>
          </a:p>
          <a:p>
            <a:endParaRPr lang="en-CZ" dirty="0"/>
          </a:p>
          <a:p>
            <a:endParaRPr lang="en-CZ" dirty="0"/>
          </a:p>
          <a:p>
            <a:endParaRPr lang="en-CZ" dirty="0"/>
          </a:p>
          <a:p>
            <a:endParaRPr lang="en-CZ" dirty="0"/>
          </a:p>
          <a:p>
            <a:endParaRPr lang="en-CZ" dirty="0"/>
          </a:p>
          <a:p>
            <a:endParaRPr lang="en-CZ" dirty="0"/>
          </a:p>
          <a:p>
            <a:endParaRPr lang="en-CZ" dirty="0"/>
          </a:p>
          <a:p>
            <a:endParaRPr lang="en-CZ" dirty="0"/>
          </a:p>
          <a:p>
            <a:endParaRPr lang="en-CZ" dirty="0"/>
          </a:p>
          <a:p>
            <a:endParaRPr lang="en-CZ" dirty="0"/>
          </a:p>
          <a:p>
            <a:endParaRPr lang="en-CZ" dirty="0"/>
          </a:p>
          <a:p>
            <a:r>
              <a:rPr lang="en-CZ" dirty="0"/>
              <a:t>From: Alfred Barr, </a:t>
            </a:r>
            <a:r>
              <a:rPr lang="en-CZ" i="1" dirty="0"/>
              <a:t>Cubism and Abstract Art </a:t>
            </a:r>
            <a:r>
              <a:rPr lang="en-CZ" dirty="0"/>
              <a:t>(New York, 1936)</a:t>
            </a:r>
          </a:p>
        </p:txBody>
      </p:sp>
    </p:spTree>
    <p:extLst>
      <p:ext uri="{BB962C8B-B14F-4D97-AF65-F5344CB8AC3E}">
        <p14:creationId xmlns:p14="http://schemas.microsoft.com/office/powerpoint/2010/main" val="488984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63EB10-867E-5D2E-A9B3-90958911F2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8781" y="0"/>
            <a:ext cx="4887219" cy="6858000"/>
          </a:xfrm>
          <a:prstGeom prst="rect">
            <a:avLst/>
          </a:prstGeom>
        </p:spPr>
      </p:pic>
      <p:sp>
        <p:nvSpPr>
          <p:cNvPr id="3" name="TextBox 2">
            <a:extLst>
              <a:ext uri="{FF2B5EF4-FFF2-40B4-BE49-F238E27FC236}">
                <a16:creationId xmlns:a16="http://schemas.microsoft.com/office/drawing/2014/main" id="{17A3566B-D382-0867-2E70-C3842C28F46B}"/>
              </a:ext>
            </a:extLst>
          </p:cNvPr>
          <p:cNvSpPr txBox="1"/>
          <p:nvPr/>
        </p:nvSpPr>
        <p:spPr>
          <a:xfrm>
            <a:off x="6357257" y="261257"/>
            <a:ext cx="5410200" cy="646331"/>
          </a:xfrm>
          <a:prstGeom prst="rect">
            <a:avLst/>
          </a:prstGeom>
          <a:noFill/>
        </p:spPr>
        <p:txBody>
          <a:bodyPr wrap="square" rtlCol="0">
            <a:spAutoFit/>
          </a:bodyPr>
          <a:lstStyle/>
          <a:p>
            <a:r>
              <a:rPr lang="en-CZ" dirty="0"/>
              <a:t>Table of Contents from Ernst Gombrich, </a:t>
            </a:r>
            <a:r>
              <a:rPr lang="en-CZ" i="1" dirty="0"/>
              <a:t>The Story of Art </a:t>
            </a:r>
            <a:r>
              <a:rPr lang="en-CZ" dirty="0"/>
              <a:t>(London, 1951)</a:t>
            </a:r>
          </a:p>
        </p:txBody>
      </p:sp>
    </p:spTree>
    <p:extLst>
      <p:ext uri="{BB962C8B-B14F-4D97-AF65-F5344CB8AC3E}">
        <p14:creationId xmlns:p14="http://schemas.microsoft.com/office/powerpoint/2010/main" val="97200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BD42C4-436A-9118-AEA9-3D8CE4C0F30A}"/>
              </a:ext>
            </a:extLst>
          </p:cNvPr>
          <p:cNvSpPr txBox="1"/>
          <p:nvPr/>
        </p:nvSpPr>
        <p:spPr>
          <a:xfrm>
            <a:off x="805542" y="762000"/>
            <a:ext cx="3788229" cy="5539978"/>
          </a:xfrm>
          <a:prstGeom prst="rect">
            <a:avLst/>
          </a:prstGeom>
          <a:noFill/>
        </p:spPr>
        <p:txBody>
          <a:bodyPr wrap="square" rtlCol="0">
            <a:spAutoFit/>
          </a:bodyPr>
          <a:lstStyle/>
          <a:p>
            <a:r>
              <a:rPr lang="en-GB" sz="2000" dirty="0">
                <a:solidFill>
                  <a:srgbClr val="000000"/>
                </a:solidFill>
                <a:effectLst/>
                <a:ea typeface="Times New Roman" panose="02020603050405020304" pitchFamily="18" charset="0"/>
              </a:rPr>
              <a:t>‘I perhaps am living in 1908, but my neighbour is living in 1900 and the man across the way in 1880 … The peasants of </a:t>
            </a:r>
            <a:r>
              <a:rPr lang="en-GB" sz="2000" dirty="0" err="1">
                <a:solidFill>
                  <a:srgbClr val="000000"/>
                </a:solidFill>
                <a:effectLst/>
                <a:ea typeface="Times New Roman" panose="02020603050405020304" pitchFamily="18" charset="0"/>
              </a:rPr>
              <a:t>Kals</a:t>
            </a:r>
            <a:r>
              <a:rPr lang="en-GB" sz="2000" dirty="0">
                <a:solidFill>
                  <a:srgbClr val="000000"/>
                </a:solidFill>
                <a:effectLst/>
                <a:ea typeface="Times New Roman" panose="02020603050405020304" pitchFamily="18" charset="0"/>
              </a:rPr>
              <a:t> [in the Tyrol] are living in the twelfth century. And there were people taking part in the Jubilee Parade [of Emperor Franz Joseph in 1908] who would have been considered backward even during the period of the migrations</a:t>
            </a:r>
            <a:r>
              <a:rPr lang="en-CZ" sz="2000" dirty="0">
                <a:solidFill>
                  <a:srgbClr val="000000"/>
                </a:solidFill>
                <a:ea typeface="Times New Roman" panose="02020603050405020304" pitchFamily="18" charset="0"/>
              </a:rPr>
              <a:t>.’</a:t>
            </a:r>
          </a:p>
          <a:p>
            <a:endParaRPr lang="en-CZ" sz="2000" dirty="0">
              <a:solidFill>
                <a:srgbClr val="000000"/>
              </a:solidFill>
            </a:endParaRPr>
          </a:p>
          <a:p>
            <a:r>
              <a:rPr lang="en-CZ" sz="2000" dirty="0">
                <a:solidFill>
                  <a:srgbClr val="000000"/>
                </a:solidFill>
              </a:rPr>
              <a:t>Adolf Loos, ‘Ornament and Crime’ (1908) </a:t>
            </a:r>
            <a:r>
              <a:rPr lang="en-GB" sz="1800" i="1" dirty="0">
                <a:solidFill>
                  <a:srgbClr val="000000"/>
                </a:solidFill>
                <a:effectLst/>
                <a:ea typeface="Times New Roman" panose="02020603050405020304" pitchFamily="18" charset="0"/>
              </a:rPr>
              <a:t>Programs and Manifestoes on 20</a:t>
            </a:r>
            <a:r>
              <a:rPr lang="en-GB" sz="1800" i="1" baseline="30000" dirty="0">
                <a:solidFill>
                  <a:srgbClr val="000000"/>
                </a:solidFill>
                <a:effectLst/>
                <a:ea typeface="Times New Roman" panose="02020603050405020304" pitchFamily="18" charset="0"/>
              </a:rPr>
              <a:t>th</a:t>
            </a:r>
            <a:r>
              <a:rPr lang="en-GB" sz="1800" i="1" dirty="0">
                <a:solidFill>
                  <a:srgbClr val="000000"/>
                </a:solidFill>
                <a:effectLst/>
                <a:ea typeface="Times New Roman" panose="02020603050405020304" pitchFamily="18" charset="0"/>
              </a:rPr>
              <a:t>-century Architecture</a:t>
            </a:r>
            <a:r>
              <a:rPr lang="en-GB" sz="1800" dirty="0">
                <a:solidFill>
                  <a:srgbClr val="000000"/>
                </a:solidFill>
                <a:effectLst/>
                <a:ea typeface="Times New Roman" panose="02020603050405020304" pitchFamily="18" charset="0"/>
              </a:rPr>
              <a:t>, edited by Ulrich </a:t>
            </a:r>
            <a:r>
              <a:rPr lang="en-GB" sz="1800" dirty="0" err="1">
                <a:solidFill>
                  <a:srgbClr val="000000"/>
                </a:solidFill>
                <a:effectLst/>
                <a:ea typeface="Times New Roman" panose="02020603050405020304" pitchFamily="18" charset="0"/>
              </a:rPr>
              <a:t>Conrads</a:t>
            </a:r>
            <a:r>
              <a:rPr lang="en-GB" sz="1800" dirty="0">
                <a:solidFill>
                  <a:srgbClr val="000000"/>
                </a:solidFill>
                <a:effectLst/>
                <a:ea typeface="Times New Roman" panose="02020603050405020304" pitchFamily="18" charset="0"/>
              </a:rPr>
              <a:t>. Cambridge, MA, MIT Press pp. 19-24, here p. 21.</a:t>
            </a:r>
            <a:endParaRPr lang="en-CZ" sz="1800" dirty="0">
              <a:effectLst/>
              <a:ea typeface="Times New Roman" panose="02020603050405020304" pitchFamily="18" charset="0"/>
            </a:endParaRPr>
          </a:p>
          <a:p>
            <a:endParaRPr lang="en-CZ" sz="2000" dirty="0"/>
          </a:p>
        </p:txBody>
      </p:sp>
      <p:pic>
        <p:nvPicPr>
          <p:cNvPr id="12290" name="Picture 2" descr="Adolf Loos, asi 1904">
            <a:extLst>
              <a:ext uri="{FF2B5EF4-FFF2-40B4-BE49-F238E27FC236}">
                <a16:creationId xmlns:a16="http://schemas.microsoft.com/office/drawing/2014/main" id="{D7A07E07-A126-2C78-BBAF-821AAE087A6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57904" y="762000"/>
            <a:ext cx="3137787" cy="536841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F7CAF8AD-ADAF-9BF8-59C2-B3684B3A4F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259824" y="762000"/>
            <a:ext cx="3785675" cy="46752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C37D1D-6DDD-A010-BC89-847A23BB745E}"/>
              </a:ext>
            </a:extLst>
          </p:cNvPr>
          <p:cNvSpPr txBox="1"/>
          <p:nvPr/>
        </p:nvSpPr>
        <p:spPr>
          <a:xfrm>
            <a:off x="8259824" y="5619135"/>
            <a:ext cx="3785675" cy="646331"/>
          </a:xfrm>
          <a:prstGeom prst="rect">
            <a:avLst/>
          </a:prstGeom>
          <a:noFill/>
        </p:spPr>
        <p:txBody>
          <a:bodyPr wrap="square" rtlCol="0">
            <a:spAutoFit/>
          </a:bodyPr>
          <a:lstStyle/>
          <a:p>
            <a:r>
              <a:rPr lang="en-CZ" dirty="0"/>
              <a:t>Adolf Loos, The Loos House, Vienna, 1910</a:t>
            </a:r>
          </a:p>
        </p:txBody>
      </p:sp>
      <p:sp>
        <p:nvSpPr>
          <p:cNvPr id="5" name="TextBox 4">
            <a:extLst>
              <a:ext uri="{FF2B5EF4-FFF2-40B4-BE49-F238E27FC236}">
                <a16:creationId xmlns:a16="http://schemas.microsoft.com/office/drawing/2014/main" id="{BED83C36-AEB4-8BBC-A192-9B6266CB41E2}"/>
              </a:ext>
            </a:extLst>
          </p:cNvPr>
          <p:cNvSpPr txBox="1"/>
          <p:nvPr/>
        </p:nvSpPr>
        <p:spPr>
          <a:xfrm>
            <a:off x="4857904" y="6265466"/>
            <a:ext cx="3137787" cy="369332"/>
          </a:xfrm>
          <a:prstGeom prst="rect">
            <a:avLst/>
          </a:prstGeom>
          <a:noFill/>
        </p:spPr>
        <p:txBody>
          <a:bodyPr wrap="square" rtlCol="0">
            <a:spAutoFit/>
          </a:bodyPr>
          <a:lstStyle/>
          <a:p>
            <a:pPr algn="ctr"/>
            <a:r>
              <a:rPr lang="en-CZ" dirty="0"/>
              <a:t>Adolf Loos (1870-1933)</a:t>
            </a:r>
          </a:p>
        </p:txBody>
      </p:sp>
    </p:spTree>
    <p:extLst>
      <p:ext uri="{BB962C8B-B14F-4D97-AF65-F5344CB8AC3E}">
        <p14:creationId xmlns:p14="http://schemas.microsoft.com/office/powerpoint/2010/main" val="819083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4530A06A-C2A4-F9F5-BCB7-E4C790C551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6449" y="0"/>
            <a:ext cx="4997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82898F-718B-BD27-72DA-6C464BE22C78}"/>
              </a:ext>
            </a:extLst>
          </p:cNvPr>
          <p:cNvSpPr txBox="1"/>
          <p:nvPr/>
        </p:nvSpPr>
        <p:spPr>
          <a:xfrm>
            <a:off x="7361252" y="5787025"/>
            <a:ext cx="3512833" cy="923330"/>
          </a:xfrm>
          <a:prstGeom prst="rect">
            <a:avLst/>
          </a:prstGeom>
          <a:noFill/>
        </p:spPr>
        <p:txBody>
          <a:bodyPr wrap="square" rtlCol="0">
            <a:spAutoFit/>
          </a:bodyPr>
          <a:lstStyle/>
          <a:p>
            <a:r>
              <a:rPr lang="en-CZ" dirty="0"/>
              <a:t>L:  Wilhelm Pinder (1878-1947)</a:t>
            </a:r>
          </a:p>
          <a:p>
            <a:r>
              <a:rPr lang="en-CZ" dirty="0"/>
              <a:t>R: </a:t>
            </a:r>
            <a:r>
              <a:rPr lang="en-CZ" i="1" dirty="0"/>
              <a:t>The Problem of Generation in the Art History of Europe </a:t>
            </a:r>
            <a:r>
              <a:rPr lang="en-CZ" dirty="0"/>
              <a:t>(1926)</a:t>
            </a:r>
          </a:p>
        </p:txBody>
      </p:sp>
      <p:pic>
        <p:nvPicPr>
          <p:cNvPr id="1028" name="Picture 4">
            <a:extLst>
              <a:ext uri="{FF2B5EF4-FFF2-40B4-BE49-F238E27FC236}">
                <a16:creationId xmlns:a16="http://schemas.microsoft.com/office/drawing/2014/main" id="{6F08AEC6-1B6F-BBBB-C441-087F5E4743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61252" y="424644"/>
            <a:ext cx="3174507" cy="463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3285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2276</TotalTime>
  <Words>3642</Words>
  <Application>Microsoft Macintosh PowerPoint</Application>
  <PresentationFormat>Widescreen</PresentationFormat>
  <Paragraphs>239</Paragraphs>
  <Slides>45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Aptos</vt:lpstr>
      <vt:lpstr>Arial</vt:lpstr>
      <vt:lpstr>Gill Sans MT</vt:lpstr>
      <vt:lpstr>Times New Roman</vt:lpstr>
      <vt:lpstr>Parcel</vt:lpstr>
      <vt:lpstr>Periodisation and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and globalisation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Periodisation</dc:title>
  <dc:creator>Matthew Rampley</dc:creator>
  <cp:lastModifiedBy>Matthew Rampley</cp:lastModifiedBy>
  <cp:revision>2</cp:revision>
  <cp:lastPrinted>2024-03-21T10:48:32Z</cp:lastPrinted>
  <dcterms:created xsi:type="dcterms:W3CDTF">2024-03-19T05:46:47Z</dcterms:created>
  <dcterms:modified xsi:type="dcterms:W3CDTF">2024-03-21T10:48:52Z</dcterms:modified>
</cp:coreProperties>
</file>