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1" r:id="rId4"/>
    <p:sldId id="263" r:id="rId5"/>
    <p:sldId id="270" r:id="rId6"/>
    <p:sldId id="271" r:id="rId7"/>
    <p:sldId id="260" r:id="rId8"/>
    <p:sldId id="264" r:id="rId9"/>
    <p:sldId id="268" r:id="rId10"/>
    <p:sldId id="267" r:id="rId11"/>
    <p:sldId id="273" r:id="rId12"/>
    <p:sldId id="272" r:id="rId13"/>
    <p:sldId id="265"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5"/>
    <p:restoredTop sz="93800"/>
  </p:normalViewPr>
  <p:slideViewPr>
    <p:cSldViewPr snapToGrid="0">
      <p:cViewPr varScale="1">
        <p:scale>
          <a:sx n="56" d="100"/>
          <a:sy n="56" d="100"/>
        </p:scale>
        <p:origin x="200" y="1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5/9/24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5/9/24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9A60-C966-D09C-618C-C5D3B24ED289}"/>
              </a:ext>
            </a:extLst>
          </p:cNvPr>
          <p:cNvSpPr>
            <a:spLocks noGrp="1"/>
          </p:cNvSpPr>
          <p:nvPr>
            <p:ph type="ctrTitle"/>
          </p:nvPr>
        </p:nvSpPr>
        <p:spPr/>
        <p:txBody>
          <a:bodyPr/>
          <a:lstStyle/>
          <a:p>
            <a:pPr algn="ctr"/>
            <a:r>
              <a:rPr lang="en-GB" b="1" dirty="0">
                <a:effectLst/>
                <a:latin typeface="SabonLTStd"/>
              </a:rPr>
              <a:t>Colonial Modern </a:t>
            </a:r>
            <a:br>
              <a:rPr lang="en-GB" dirty="0"/>
            </a:br>
            <a:endParaRPr lang="en-CZ" dirty="0"/>
          </a:p>
        </p:txBody>
      </p:sp>
      <p:sp>
        <p:nvSpPr>
          <p:cNvPr id="3" name="Subtitle 2">
            <a:extLst>
              <a:ext uri="{FF2B5EF4-FFF2-40B4-BE49-F238E27FC236}">
                <a16:creationId xmlns:a16="http://schemas.microsoft.com/office/drawing/2014/main" id="{50DFAB7F-7057-ABCF-6C52-B3F2477BFE93}"/>
              </a:ext>
            </a:extLst>
          </p:cNvPr>
          <p:cNvSpPr>
            <a:spLocks noGrp="1"/>
          </p:cNvSpPr>
          <p:nvPr>
            <p:ph type="subTitle" idx="1"/>
          </p:nvPr>
        </p:nvSpPr>
        <p:spPr/>
        <p:txBody>
          <a:bodyPr/>
          <a:lstStyle/>
          <a:p>
            <a:pPr algn="ctr"/>
            <a:r>
              <a:rPr lang="en-US" dirty="0"/>
              <a:t>9 May 2024</a:t>
            </a:r>
          </a:p>
          <a:p>
            <a:pPr algn="ctr"/>
            <a:endParaRPr lang="en-CZ" dirty="0"/>
          </a:p>
        </p:txBody>
      </p:sp>
    </p:spTree>
    <p:extLst>
      <p:ext uri="{BB962C8B-B14F-4D97-AF65-F5344CB8AC3E}">
        <p14:creationId xmlns:p14="http://schemas.microsoft.com/office/powerpoint/2010/main" val="3255237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06642-51F1-2AEF-9913-7AE9793AB76D}"/>
              </a:ext>
            </a:extLst>
          </p:cNvPr>
          <p:cNvSpPr>
            <a:spLocks noGrp="1"/>
          </p:cNvSpPr>
          <p:nvPr>
            <p:ph type="title"/>
          </p:nvPr>
        </p:nvSpPr>
        <p:spPr>
          <a:xfrm>
            <a:off x="1451580" y="804519"/>
            <a:ext cx="4325112" cy="1049235"/>
          </a:xfrm>
        </p:spPr>
        <p:txBody>
          <a:bodyPr>
            <a:normAutofit/>
          </a:bodyPr>
          <a:lstStyle/>
          <a:p>
            <a:endParaRPr lang="en-CZ" sz="2800"/>
          </a:p>
        </p:txBody>
      </p:sp>
      <p:cxnSp>
        <p:nvCxnSpPr>
          <p:cNvPr id="41" name="Straight Connector 40">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2" name="Rectangle 41">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Content Placeholder 8">
            <a:extLst>
              <a:ext uri="{FF2B5EF4-FFF2-40B4-BE49-F238E27FC236}">
                <a16:creationId xmlns:a16="http://schemas.microsoft.com/office/drawing/2014/main" id="{7B54745B-1B99-2447-705D-CA4F03090817}"/>
              </a:ext>
            </a:extLst>
          </p:cNvPr>
          <p:cNvSpPr>
            <a:spLocks noGrp="1"/>
          </p:cNvSpPr>
          <p:nvPr>
            <p:ph idx="1"/>
          </p:nvPr>
        </p:nvSpPr>
        <p:spPr>
          <a:xfrm>
            <a:off x="1451579" y="2015732"/>
            <a:ext cx="4325113" cy="4074172"/>
          </a:xfrm>
        </p:spPr>
        <p:txBody>
          <a:bodyPr>
            <a:normAutofit/>
          </a:bodyPr>
          <a:lstStyle/>
          <a:p>
            <a:pPr>
              <a:lnSpc>
                <a:spcPct val="110000"/>
              </a:lnSpc>
            </a:pPr>
            <a:r>
              <a:rPr lang="en-GB" sz="1700" dirty="0">
                <a:effectLst/>
                <a:latin typeface="SabonLTStd"/>
              </a:rPr>
              <a:t>Sculpture in India may fairly claim to rank, in power of expression, with mediaeval sculpture in Europe, and tell its tale of rise and decay with equal distinctness, but it is also interesting as having that Indian peculiarity of being written decay. The story that </a:t>
            </a:r>
            <a:r>
              <a:rPr lang="en-GB" sz="1700" dirty="0" err="1">
                <a:effectLst/>
                <a:latin typeface="SabonLTStd"/>
              </a:rPr>
              <a:t>Cicognara</a:t>
            </a:r>
            <a:r>
              <a:rPr lang="en-GB" sz="1700" dirty="0">
                <a:effectLst/>
                <a:latin typeface="SabonLTStd"/>
              </a:rPr>
              <a:t> tells [of medieval European art] is one of steady forward progress towards higher aims and better execution. The Indian story is that of backward decline from the sculptures of </a:t>
            </a:r>
            <a:r>
              <a:rPr lang="en-GB" sz="1700" dirty="0" err="1">
                <a:effectLst/>
                <a:latin typeface="SabonLTStd"/>
              </a:rPr>
              <a:t>Bharhut</a:t>
            </a:r>
            <a:r>
              <a:rPr lang="en-GB" sz="1700" dirty="0">
                <a:effectLst/>
                <a:latin typeface="SabonLTStd"/>
              </a:rPr>
              <a:t> and Amaravati topes, to the illustrations of Coleman’s “Hindu mythology .</a:t>
            </a:r>
            <a:endParaRPr lang="en-GB" sz="1700" dirty="0"/>
          </a:p>
          <a:p>
            <a:pPr>
              <a:lnSpc>
                <a:spcPct val="110000"/>
              </a:lnSpc>
            </a:pPr>
            <a:endParaRPr lang="en-US" sz="1700" dirty="0"/>
          </a:p>
        </p:txBody>
      </p:sp>
      <p:pic>
        <p:nvPicPr>
          <p:cNvPr id="5" name="Content Placeholder 4" descr="A book cover of a building&#10;&#10;Description automatically generated">
            <a:extLst>
              <a:ext uri="{FF2B5EF4-FFF2-40B4-BE49-F238E27FC236}">
                <a16:creationId xmlns:a16="http://schemas.microsoft.com/office/drawing/2014/main" id="{E00F66F8-7255-26E8-67EA-F51F70B43E93}"/>
              </a:ext>
            </a:extLst>
          </p:cNvPr>
          <p:cNvPicPr>
            <a:picLocks noChangeAspect="1"/>
          </p:cNvPicPr>
          <p:nvPr/>
        </p:nvPicPr>
        <p:blipFill>
          <a:blip r:embed="rId2"/>
          <a:stretch>
            <a:fillRect/>
          </a:stretch>
        </p:blipFill>
        <p:spPr>
          <a:xfrm>
            <a:off x="7031756" y="804519"/>
            <a:ext cx="3409073" cy="5285385"/>
          </a:xfrm>
          <a:prstGeom prst="rect">
            <a:avLst/>
          </a:prstGeom>
        </p:spPr>
      </p:pic>
    </p:spTree>
    <p:extLst>
      <p:ext uri="{BB962C8B-B14F-4D97-AF65-F5344CB8AC3E}">
        <p14:creationId xmlns:p14="http://schemas.microsoft.com/office/powerpoint/2010/main" val="2528449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3A8A-64B9-3699-73BE-D9CA02715E39}"/>
              </a:ext>
            </a:extLst>
          </p:cNvPr>
          <p:cNvSpPr>
            <a:spLocks noGrp="1"/>
          </p:cNvSpPr>
          <p:nvPr>
            <p:ph type="title"/>
          </p:nvPr>
        </p:nvSpPr>
        <p:spPr/>
        <p:txBody>
          <a:bodyPr/>
          <a:lstStyle/>
          <a:p>
            <a:r>
              <a:rPr lang="en-CZ" sz="3200" b="1" dirty="0">
                <a:effectLst/>
                <a:latin typeface="SabonLTStd"/>
                <a:ea typeface="Times New Roman" panose="02020603050405020304" pitchFamily="18" charset="0"/>
              </a:rPr>
              <a:t>Colonial Time and Rediscovery of the Indian Past</a:t>
            </a:r>
            <a:endParaRPr lang="en-CZ" dirty="0"/>
          </a:p>
        </p:txBody>
      </p:sp>
      <p:sp>
        <p:nvSpPr>
          <p:cNvPr id="3" name="Content Placeholder 2">
            <a:extLst>
              <a:ext uri="{FF2B5EF4-FFF2-40B4-BE49-F238E27FC236}">
                <a16:creationId xmlns:a16="http://schemas.microsoft.com/office/drawing/2014/main" id="{F9C21D5C-9045-0126-781F-92D907ECF602}"/>
              </a:ext>
            </a:extLst>
          </p:cNvPr>
          <p:cNvSpPr>
            <a:spLocks noGrp="1"/>
          </p:cNvSpPr>
          <p:nvPr>
            <p:ph idx="1"/>
          </p:nvPr>
        </p:nvSpPr>
        <p:spPr/>
        <p:txBody>
          <a:bodyPr/>
          <a:lstStyle/>
          <a:p>
            <a:r>
              <a:rPr lang="en-CZ" sz="1800" kern="100" dirty="0">
                <a:solidFill>
                  <a:srgbClr val="0D0D0D"/>
                </a:solidFill>
                <a:effectLst/>
                <a:latin typeface="Segoe UI" panose="020B0502040204020203" pitchFamily="34" charset="0"/>
                <a:ea typeface="Aptos" panose="020B0004020202020204" pitchFamily="34" charset="0"/>
                <a:cs typeface="Arial" panose="020B0604020202020204" pitchFamily="34" charset="0"/>
              </a:rPr>
              <a:t>During colonial times, European scholars were fascinated by the idea of rediscovering ancient Indian civilization. They followed European historical concepts to create a timeline for India, dividing it into ancient, medieval, and modern periods. This effort was supported by the documentation of antiquities and key texts by institutions like the Asiatic Society of Bengal and the Royal Asiatic Society of London. Archaeologists like Fergusson and Cunningham played crucial roles in mapping ancient monuments and texts, which helped establish a historical framework.</a:t>
            </a:r>
            <a:endParaRPr lang="en-CZ" sz="1800" kern="100" dirty="0">
              <a:effectLst/>
              <a:latin typeface="Aptos" panose="020B0004020202020204" pitchFamily="34" charset="0"/>
              <a:ea typeface="Aptos" panose="020B0004020202020204" pitchFamily="34" charset="0"/>
              <a:cs typeface="Arial" panose="020B0604020202020204" pitchFamily="34" charset="0"/>
            </a:endParaRPr>
          </a:p>
          <a:p>
            <a:endParaRPr lang="en-CZ" dirty="0"/>
          </a:p>
        </p:txBody>
      </p:sp>
    </p:spTree>
    <p:extLst>
      <p:ext uri="{BB962C8B-B14F-4D97-AF65-F5344CB8AC3E}">
        <p14:creationId xmlns:p14="http://schemas.microsoft.com/office/powerpoint/2010/main" val="930872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9DF56-7A39-9AC6-AF9D-ABC3080F8EE4}"/>
              </a:ext>
            </a:extLst>
          </p:cNvPr>
          <p:cNvSpPr>
            <a:spLocks noGrp="1"/>
          </p:cNvSpPr>
          <p:nvPr>
            <p:ph idx="1"/>
          </p:nvPr>
        </p:nvSpPr>
        <p:spPr/>
        <p:txBody>
          <a:bodyPr>
            <a:normAutofit fontScale="92500" lnSpcReduction="10000"/>
          </a:bodyPr>
          <a:lstStyle/>
          <a:p>
            <a:pPr algn="just"/>
            <a:r>
              <a:rPr lang="en-CZ" sz="2400" kern="100" dirty="0">
                <a:solidFill>
                  <a:srgbClr val="0D0D0D"/>
                </a:solidFill>
                <a:effectLst/>
                <a:latin typeface="Segoe UI" panose="020B0502040204020203" pitchFamily="34" charset="0"/>
                <a:ea typeface="Aptos" panose="020B0004020202020204" pitchFamily="34" charset="0"/>
                <a:cs typeface="Arial" panose="020B0604020202020204" pitchFamily="34" charset="0"/>
              </a:rPr>
              <a:t>Before colonial times, India had lots of different calendars based on the sun and moon. By the late 1700s, there were over thirty calendars used by different religious groups. To make things simpler for governing, the East India Company made all these calendars the same and introduced the Gregorian calendar. Britain did the same thing in 1750. But what's really important about the Gregorian calendar is that it became super important globally at the start of globalization, even though calendars have always been different around the world, and they've often been changed by powerful governments.</a:t>
            </a:r>
            <a:endParaRPr lang="en-CZ" sz="2400" kern="100" dirty="0">
              <a:effectLst/>
              <a:latin typeface="Aptos" panose="020B0004020202020204" pitchFamily="34" charset="0"/>
              <a:ea typeface="Aptos" panose="020B0004020202020204" pitchFamily="34" charset="0"/>
              <a:cs typeface="Arial" panose="020B0604020202020204" pitchFamily="34" charset="0"/>
            </a:endParaRPr>
          </a:p>
          <a:p>
            <a:endParaRPr lang="en-CZ" dirty="0"/>
          </a:p>
        </p:txBody>
      </p:sp>
    </p:spTree>
    <p:extLst>
      <p:ext uri="{BB962C8B-B14F-4D97-AF65-F5344CB8AC3E}">
        <p14:creationId xmlns:p14="http://schemas.microsoft.com/office/powerpoint/2010/main" val="3284755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B39BB1-0834-00E6-D590-78691FD6A2A7}"/>
              </a:ext>
            </a:extLst>
          </p:cNvPr>
          <p:cNvSpPr>
            <a:spLocks noGrp="1"/>
          </p:cNvSpPr>
          <p:nvPr>
            <p:ph idx="1"/>
          </p:nvPr>
        </p:nvSpPr>
        <p:spPr>
          <a:xfrm>
            <a:off x="656217" y="875422"/>
            <a:ext cx="10549245" cy="4890677"/>
          </a:xfrm>
        </p:spPr>
        <p:txBody>
          <a:bodyPr>
            <a:normAutofit/>
          </a:bodyPr>
          <a:lstStyle/>
          <a:p>
            <a:r>
              <a:rPr lang="en-CZ" b="1" dirty="0">
                <a:effectLst/>
                <a:latin typeface="SabonLTStd"/>
                <a:ea typeface="Times New Roman" panose="02020603050405020304" pitchFamily="18" charset="0"/>
              </a:rPr>
              <a:t>What Now? Radical Changes in Our Historical Thinking </a:t>
            </a:r>
          </a:p>
          <a:p>
            <a:pPr marL="0" indent="0">
              <a:buNone/>
            </a:pPr>
            <a:endParaRPr lang="en-CZ" sz="2800" kern="100" dirty="0">
              <a:effectLst/>
              <a:latin typeface="Segoe UI" panose="020B0502040204020203" pitchFamily="34" charset="0"/>
              <a:ea typeface="Aptos" panose="020B0004020202020204" pitchFamily="34" charset="0"/>
              <a:cs typeface="Arial" panose="020B0604020202020204" pitchFamily="34" charset="0"/>
            </a:endParaRPr>
          </a:p>
          <a:p>
            <a:pPr marL="0" indent="0">
              <a:buNone/>
            </a:pPr>
            <a:r>
              <a:rPr lang="en-CZ" sz="2800" kern="100" dirty="0">
                <a:effectLst/>
                <a:latin typeface="Segoe UI" panose="020B0502040204020203" pitchFamily="34" charset="0"/>
                <a:ea typeface="Aptos" panose="020B0004020202020204" pitchFamily="34" charset="0"/>
                <a:cs typeface="Arial" panose="020B0604020202020204" pitchFamily="34" charset="0"/>
              </a:rPr>
              <a:t>In recent times, there's been a big shake-up in how we think about history, not just in India but worldwide. After World War II, the idea that history had one universal truth took a hit. Decolonization made minorities' voices heard, and new approaches questioned old beliefs about progress and facts.</a:t>
            </a:r>
            <a:endParaRPr lang="en-CZ" sz="2800" kern="100" dirty="0">
              <a:effectLst/>
              <a:latin typeface="Aptos" panose="020B0004020202020204" pitchFamily="34" charset="0"/>
              <a:ea typeface="Aptos" panose="020B0004020202020204" pitchFamily="34" charset="0"/>
              <a:cs typeface="Arial" panose="020B0604020202020204" pitchFamily="34" charset="0"/>
            </a:endParaRPr>
          </a:p>
          <a:p>
            <a:pPr marL="0" indent="0">
              <a:buNone/>
            </a:pPr>
            <a:endParaRPr lang="en-CZ"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080840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suit looking to the side&#10;&#10;Description automatically generated">
            <a:extLst>
              <a:ext uri="{FF2B5EF4-FFF2-40B4-BE49-F238E27FC236}">
                <a16:creationId xmlns:a16="http://schemas.microsoft.com/office/drawing/2014/main" id="{64A137E0-E449-5046-9AC8-5BAF0ECA06AD}"/>
              </a:ext>
            </a:extLst>
          </p:cNvPr>
          <p:cNvPicPr>
            <a:picLocks noChangeAspect="1"/>
          </p:cNvPicPr>
          <p:nvPr/>
        </p:nvPicPr>
        <p:blipFill rotWithShape="1">
          <a:blip r:embed="rId2">
            <a:alphaModFix amt="50000"/>
            <a:grayscl/>
          </a:blip>
          <a:srcRect t="35616" b="18117"/>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7FB53EEA-2B3F-5C1D-9558-E11397168CF0}"/>
              </a:ext>
            </a:extLst>
          </p:cNvPr>
          <p:cNvSpPr>
            <a:spLocks noGrp="1"/>
          </p:cNvSpPr>
          <p:nvPr>
            <p:ph type="title"/>
          </p:nvPr>
        </p:nvSpPr>
        <p:spPr>
          <a:xfrm>
            <a:off x="1130271" y="1193800"/>
            <a:ext cx="3193050" cy="4699000"/>
          </a:xfrm>
        </p:spPr>
        <p:txBody>
          <a:bodyPr anchor="ctr">
            <a:normAutofit/>
          </a:bodyPr>
          <a:lstStyle/>
          <a:p>
            <a:r>
              <a:rPr lang="en-GB" dirty="0">
                <a:effectLst/>
                <a:latin typeface="SabonLTStd"/>
              </a:rPr>
              <a:t>Octavio Paz </a:t>
            </a:r>
            <a:br>
              <a:rPr lang="en-GB" dirty="0"/>
            </a:br>
            <a:endParaRPr lang="en-CZ" dirty="0"/>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121DEC7-E441-E21E-05B2-13C22DE01D76}"/>
              </a:ext>
            </a:extLst>
          </p:cNvPr>
          <p:cNvSpPr>
            <a:spLocks noGrp="1"/>
          </p:cNvSpPr>
          <p:nvPr>
            <p:ph idx="1"/>
          </p:nvPr>
        </p:nvSpPr>
        <p:spPr>
          <a:xfrm>
            <a:off x="4976636" y="1193800"/>
            <a:ext cx="6085091" cy="4699000"/>
          </a:xfrm>
        </p:spPr>
        <p:txBody>
          <a:bodyPr anchor="ctr">
            <a:normAutofit/>
          </a:bodyPr>
          <a:lstStyle/>
          <a:p>
            <a:pPr>
              <a:lnSpc>
                <a:spcPct val="110000"/>
              </a:lnSpc>
            </a:pPr>
            <a:r>
              <a:rPr lang="en-GB" dirty="0">
                <a:effectLst/>
                <a:latin typeface="SabonLTStd"/>
              </a:rPr>
              <a:t>In spite of what my senses told me, the time from over there, belonging to the others, was the real one, the time of the real present. For us, as Spanish Americans, the real present was not in our own countries: it was the time lived by others, by the English, the French and the Germans. It was the time of New York, Paris, London. I wanted to belong to my time and to my century . . . I wanted to be a modern poet . . . The idea of modernity is a by-product of our conception of history as a unique and linear process of succession . . . </a:t>
            </a:r>
            <a:endParaRPr lang="en-CZ"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143589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9149A-C0AF-1E13-A3FB-5684CA54BBDA}"/>
              </a:ext>
            </a:extLst>
          </p:cNvPr>
          <p:cNvSpPr>
            <a:spLocks noGrp="1"/>
          </p:cNvSpPr>
          <p:nvPr>
            <p:ph idx="1"/>
          </p:nvPr>
        </p:nvSpPr>
        <p:spPr>
          <a:xfrm>
            <a:off x="1451579" y="2015732"/>
            <a:ext cx="9603275" cy="3450613"/>
          </a:xfrm>
        </p:spPr>
        <p:txBody>
          <a:bodyPr>
            <a:normAutofit/>
          </a:bodyPr>
          <a:lstStyle/>
          <a:p>
            <a:r>
              <a:rPr lang="en-GB" dirty="0"/>
              <a:t>Why, according to </a:t>
            </a:r>
            <a:r>
              <a:rPr lang="en-GB" dirty="0" err="1"/>
              <a:t>Partha</a:t>
            </a:r>
            <a:r>
              <a:rPr lang="en-GB" dirty="0"/>
              <a:t> </a:t>
            </a:r>
            <a:r>
              <a:rPr lang="en-GB" dirty="0" err="1"/>
              <a:t>Mitter’s</a:t>
            </a:r>
            <a:r>
              <a:rPr lang="en-GB" dirty="0"/>
              <a:t> chapter ‘Colonial Modern,’ do we need to rethink our ideas of time when trying to understand non-European art?</a:t>
            </a:r>
            <a:endParaRPr lang="en-CZ" dirty="0"/>
          </a:p>
        </p:txBody>
      </p:sp>
    </p:spTree>
    <p:extLst>
      <p:ext uri="{BB962C8B-B14F-4D97-AF65-F5344CB8AC3E}">
        <p14:creationId xmlns:p14="http://schemas.microsoft.com/office/powerpoint/2010/main" val="402818300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890353"/>
            <a:ext cx="0" cy="457200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C25DB30-305B-AF2F-BCFE-AAE1A22FFDCB}"/>
              </a:ext>
            </a:extLst>
          </p:cNvPr>
          <p:cNvSpPr>
            <a:spLocks noGrp="1"/>
          </p:cNvSpPr>
          <p:nvPr>
            <p:ph idx="1"/>
          </p:nvPr>
        </p:nvSpPr>
        <p:spPr>
          <a:xfrm>
            <a:off x="4637863" y="804520"/>
            <a:ext cx="6102559" cy="4431359"/>
          </a:xfrm>
        </p:spPr>
        <p:txBody>
          <a:bodyPr anchor="ctr">
            <a:normAutofit/>
          </a:bodyPr>
          <a:lstStyle/>
          <a:p>
            <a:r>
              <a:rPr lang="en-US" sz="2800" dirty="0"/>
              <a:t>Why does art have to go anywhere? Art hasn’t ended and neither has the history of pictures.</a:t>
            </a:r>
            <a:br>
              <a:rPr lang="en-US" dirty="0"/>
            </a:br>
            <a:r>
              <a:rPr lang="en-US" dirty="0"/>
              <a:t> </a:t>
            </a:r>
            <a:br>
              <a:rPr lang="en-US" dirty="0"/>
            </a:br>
            <a:r>
              <a:rPr lang="en-US" dirty="0"/>
              <a:t>                                                                          David Hockney </a:t>
            </a:r>
            <a:br>
              <a:rPr lang="en-US" dirty="0"/>
            </a:br>
            <a:endParaRPr lang="en-CZ" dirty="0"/>
          </a:p>
        </p:txBody>
      </p:sp>
      <p:pic>
        <p:nvPicPr>
          <p:cNvPr id="14" name="Picture 13">
            <a:extLst>
              <a:ext uri="{FF2B5EF4-FFF2-40B4-BE49-F238E27FC236}">
                <a16:creationId xmlns:a16="http://schemas.microsoft.com/office/drawing/2014/main" id="{DCC0100C-A457-45B1-8A8B-8740F43EC1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pic>
        <p:nvPicPr>
          <p:cNvPr id="4" name="Picture 3" descr="A person in a hat and glasses&#10;&#10;Description automatically generated">
            <a:extLst>
              <a:ext uri="{FF2B5EF4-FFF2-40B4-BE49-F238E27FC236}">
                <a16:creationId xmlns:a16="http://schemas.microsoft.com/office/drawing/2014/main" id="{25117447-3561-5024-C7BA-179305B34EC1}"/>
              </a:ext>
            </a:extLst>
          </p:cNvPr>
          <p:cNvPicPr>
            <a:picLocks noChangeAspect="1"/>
          </p:cNvPicPr>
          <p:nvPr/>
        </p:nvPicPr>
        <p:blipFill>
          <a:blip r:embed="rId3"/>
          <a:stretch>
            <a:fillRect/>
          </a:stretch>
        </p:blipFill>
        <p:spPr>
          <a:xfrm>
            <a:off x="387174" y="1139868"/>
            <a:ext cx="3828298" cy="3620023"/>
          </a:xfrm>
          <a:prstGeom prst="rect">
            <a:avLst/>
          </a:prstGeom>
        </p:spPr>
      </p:pic>
    </p:spTree>
    <p:extLst>
      <p:ext uri="{BB962C8B-B14F-4D97-AF65-F5344CB8AC3E}">
        <p14:creationId xmlns:p14="http://schemas.microsoft.com/office/powerpoint/2010/main" val="241054099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272747-AD77-97A6-AF10-89A0EA7DA56D}"/>
              </a:ext>
            </a:extLst>
          </p:cNvPr>
          <p:cNvSpPr>
            <a:spLocks noGrp="1"/>
          </p:cNvSpPr>
          <p:nvPr>
            <p:ph idx="1"/>
          </p:nvPr>
        </p:nvSpPr>
        <p:spPr>
          <a:xfrm>
            <a:off x="1451579" y="2015732"/>
            <a:ext cx="9603275" cy="3450613"/>
          </a:xfrm>
        </p:spPr>
        <p:txBody>
          <a:bodyPr>
            <a:normAutofit/>
          </a:bodyPr>
          <a:lstStyle/>
          <a:p>
            <a:r>
              <a:rPr lang="en-CZ" sz="3000" b="1" dirty="0">
                <a:effectLst/>
                <a:latin typeface="SabonLTStd"/>
                <a:ea typeface="Aptos" panose="020B0004020202020204" pitchFamily="34" charset="0"/>
                <a:cs typeface="Arial" panose="020B0604020202020204" pitchFamily="34" charset="0"/>
              </a:rPr>
              <a:t>Non-western Modernism: A Case of Delayed Growth</a:t>
            </a:r>
          </a:p>
          <a:p>
            <a:r>
              <a:rPr lang="en-GB" sz="3000" b="1" dirty="0">
                <a:effectLst/>
                <a:latin typeface="SabonLTStd"/>
              </a:rPr>
              <a:t>Creating an Art History for the Indians </a:t>
            </a:r>
            <a:endParaRPr lang="en-GB" sz="3000" dirty="0"/>
          </a:p>
          <a:p>
            <a:r>
              <a:rPr lang="en-CZ" sz="3000" b="1" dirty="0">
                <a:effectLst/>
                <a:latin typeface="SabonLTStd"/>
                <a:ea typeface="Aptos" panose="020B0004020202020204" pitchFamily="34" charset="0"/>
                <a:cs typeface="Arial" panose="020B0604020202020204" pitchFamily="34" charset="0"/>
              </a:rPr>
              <a:t> </a:t>
            </a:r>
            <a:r>
              <a:rPr lang="en-GB" sz="3000" b="1" dirty="0">
                <a:effectLst/>
                <a:latin typeface="SabonLTStd"/>
              </a:rPr>
              <a:t>Colonial Time and Rediscovery of the Indian Past </a:t>
            </a:r>
            <a:endParaRPr lang="en-GB" sz="3000" dirty="0"/>
          </a:p>
          <a:p>
            <a:r>
              <a:rPr lang="en-CZ" sz="3000" b="1" dirty="0">
                <a:effectLst/>
                <a:latin typeface="SabonLTStd"/>
                <a:ea typeface="Times New Roman" panose="02020603050405020304" pitchFamily="18" charset="0"/>
              </a:rPr>
              <a:t>What Now? Radical Changes in Our Historical Thinking </a:t>
            </a:r>
            <a:endParaRPr lang="en-CZ" sz="3000" dirty="0">
              <a:effectLst/>
              <a:latin typeface="Times New Roman" panose="02020603050405020304" pitchFamily="18" charset="0"/>
              <a:ea typeface="Times New Roman" panose="02020603050405020304" pitchFamily="18" charset="0"/>
            </a:endParaRPr>
          </a:p>
          <a:p>
            <a:endParaRPr lang="en-CZ" dirty="0"/>
          </a:p>
        </p:txBody>
      </p:sp>
    </p:spTree>
    <p:extLst>
      <p:ext uri="{BB962C8B-B14F-4D97-AF65-F5344CB8AC3E}">
        <p14:creationId xmlns:p14="http://schemas.microsoft.com/office/powerpoint/2010/main" val="247196771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40" name="Straight Connector 39">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42"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9" name="Picture 8" descr="A person in a black sweater&#10;&#10;Description automatically generated">
            <a:extLst>
              <a:ext uri="{FF2B5EF4-FFF2-40B4-BE49-F238E27FC236}">
                <a16:creationId xmlns:a16="http://schemas.microsoft.com/office/drawing/2014/main" id="{E0E2E885-69A8-C8D3-C8CD-48B5C0EC75E7}"/>
              </a:ext>
            </a:extLst>
          </p:cNvPr>
          <p:cNvPicPr>
            <a:picLocks noChangeAspect="1"/>
          </p:cNvPicPr>
          <p:nvPr/>
        </p:nvPicPr>
        <p:blipFill rotWithShape="1">
          <a:blip r:embed="rId2"/>
          <a:srcRect r="1" b="156"/>
          <a:stretch/>
        </p:blipFill>
        <p:spPr>
          <a:xfrm>
            <a:off x="1136348" y="1152978"/>
            <a:ext cx="5761020" cy="4616052"/>
          </a:xfrm>
          <a:prstGeom prst="rect">
            <a:avLst/>
          </a:prstGeom>
        </p:spPr>
      </p:pic>
      <p:sp>
        <p:nvSpPr>
          <p:cNvPr id="3" name="Content Placeholder 2">
            <a:extLst>
              <a:ext uri="{FF2B5EF4-FFF2-40B4-BE49-F238E27FC236}">
                <a16:creationId xmlns:a16="http://schemas.microsoft.com/office/drawing/2014/main" id="{08F7A028-61BB-362C-234F-85CEAAA51455}"/>
              </a:ext>
            </a:extLst>
          </p:cNvPr>
          <p:cNvSpPr>
            <a:spLocks noGrp="1"/>
          </p:cNvSpPr>
          <p:nvPr>
            <p:ph idx="1"/>
          </p:nvPr>
        </p:nvSpPr>
        <p:spPr>
          <a:xfrm>
            <a:off x="7554138" y="2273608"/>
            <a:ext cx="3159432" cy="3940925"/>
          </a:xfrm>
        </p:spPr>
        <p:txBody>
          <a:bodyPr>
            <a:normAutofit fontScale="85000" lnSpcReduction="20000"/>
          </a:bodyPr>
          <a:lstStyle/>
          <a:p>
            <a:r>
              <a:rPr lang="en-GB" sz="1800" dirty="0">
                <a:effectLst/>
                <a:latin typeface="SabonLTStd"/>
              </a:rPr>
              <a:t>Following decolonization and more recent globalization of art, contemporary Indian artists, caught in the predicament of derivativeness, seek to erase the stigma by denying history and the dominant chronology of modern art with its universalist </a:t>
            </a:r>
            <a:r>
              <a:rPr lang="en-GB" sz="1800" dirty="0" err="1">
                <a:effectLst/>
                <a:latin typeface="SabonLTStd"/>
              </a:rPr>
              <a:t>ambtions</a:t>
            </a:r>
            <a:r>
              <a:rPr lang="en-GB" sz="1800" dirty="0">
                <a:effectLst/>
                <a:latin typeface="SabonLTStd"/>
              </a:rPr>
              <a:t>. Contemporary Indian artists are convinced that they were born fully armed in the manner of goddess Athena, owing almost nothing to history, or to the cultural context of their art production. Many artists tend to invoke history merely to repudiate its claims. </a:t>
            </a:r>
            <a:endParaRPr lang="en-GB" dirty="0"/>
          </a:p>
          <a:p>
            <a:endParaRPr lang="en-CZ" dirty="0"/>
          </a:p>
        </p:txBody>
      </p:sp>
    </p:spTree>
    <p:extLst>
      <p:ext uri="{BB962C8B-B14F-4D97-AF65-F5344CB8AC3E}">
        <p14:creationId xmlns:p14="http://schemas.microsoft.com/office/powerpoint/2010/main" val="2158077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1E4D-53C0-F1E7-6442-B19B7DD35EB6}"/>
              </a:ext>
            </a:extLst>
          </p:cNvPr>
          <p:cNvSpPr>
            <a:spLocks noGrp="1"/>
          </p:cNvSpPr>
          <p:nvPr>
            <p:ph type="title"/>
          </p:nvPr>
        </p:nvSpPr>
        <p:spPr/>
        <p:txBody>
          <a:bodyPr>
            <a:normAutofit fontScale="90000"/>
          </a:bodyPr>
          <a:lstStyle/>
          <a:p>
            <a:r>
              <a:rPr lang="en-CZ" sz="3200" b="1" dirty="0">
                <a:effectLst/>
                <a:latin typeface="SabonLTStd"/>
                <a:ea typeface="Aptos" panose="020B0004020202020204" pitchFamily="34" charset="0"/>
                <a:cs typeface="Arial" panose="020B0604020202020204" pitchFamily="34" charset="0"/>
              </a:rPr>
              <a:t>Non-western Modernism: A Case of Delayed Growth</a:t>
            </a:r>
            <a:br>
              <a:rPr lang="en-CZ" sz="3200" b="1" dirty="0">
                <a:effectLst/>
                <a:latin typeface="SabonLTStd"/>
                <a:ea typeface="Aptos" panose="020B0004020202020204" pitchFamily="34" charset="0"/>
                <a:cs typeface="Arial" panose="020B0604020202020204" pitchFamily="34" charset="0"/>
              </a:rPr>
            </a:br>
            <a:endParaRPr lang="en-CZ" dirty="0"/>
          </a:p>
        </p:txBody>
      </p:sp>
      <p:sp>
        <p:nvSpPr>
          <p:cNvPr id="3" name="Content Placeholder 2">
            <a:extLst>
              <a:ext uri="{FF2B5EF4-FFF2-40B4-BE49-F238E27FC236}">
                <a16:creationId xmlns:a16="http://schemas.microsoft.com/office/drawing/2014/main" id="{0003FA38-ACE2-6699-FAD4-B6BF7E1B8308}"/>
              </a:ext>
            </a:extLst>
          </p:cNvPr>
          <p:cNvSpPr>
            <a:spLocks noGrp="1"/>
          </p:cNvSpPr>
          <p:nvPr>
            <p:ph idx="1"/>
          </p:nvPr>
        </p:nvSpPr>
        <p:spPr/>
        <p:txBody>
          <a:bodyPr/>
          <a:lstStyle/>
          <a:p>
            <a:r>
              <a:rPr lang="en-CZ" sz="1800" kern="100" dirty="0">
                <a:solidFill>
                  <a:srgbClr val="0D0D0D"/>
                </a:solidFill>
                <a:effectLst/>
                <a:latin typeface="Segoe UI" panose="020B0502040204020203" pitchFamily="34" charset="0"/>
                <a:ea typeface="Aptos" panose="020B0004020202020204" pitchFamily="34" charset="0"/>
                <a:cs typeface="Arial" panose="020B0604020202020204" pitchFamily="34" charset="0"/>
              </a:rPr>
              <a:t>He's basically saying that art from non-Western places, like modern and global contemporary art, is limited by how Westerners see art history. This perspective often sees artistic evolution as a linear progression from ancient masters like Cimabue to renowned figures such as Leonardo and Michelangelo, as outlined by Giorgio Vasari. This narrow view makes it challenging for us to fully appreciate non-Western art within its own cultural context.</a:t>
            </a:r>
            <a:endParaRPr lang="en-CZ" sz="1800" kern="100" dirty="0">
              <a:effectLst/>
              <a:latin typeface="Aptos" panose="020B0004020202020204" pitchFamily="34" charset="0"/>
              <a:ea typeface="Aptos" panose="020B0004020202020204" pitchFamily="34" charset="0"/>
              <a:cs typeface="Arial" panose="020B0604020202020204" pitchFamily="34" charset="0"/>
            </a:endParaRPr>
          </a:p>
          <a:p>
            <a:endParaRPr lang="en-CZ" dirty="0"/>
          </a:p>
        </p:txBody>
      </p:sp>
    </p:spTree>
    <p:extLst>
      <p:ext uri="{BB962C8B-B14F-4D97-AF65-F5344CB8AC3E}">
        <p14:creationId xmlns:p14="http://schemas.microsoft.com/office/powerpoint/2010/main" val="1905031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54" name="Straight Connector 53">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5"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5" name="Content Placeholder 4" descr="A person in a red scarf&#10;&#10;Description automatically generated">
            <a:extLst>
              <a:ext uri="{FF2B5EF4-FFF2-40B4-BE49-F238E27FC236}">
                <a16:creationId xmlns:a16="http://schemas.microsoft.com/office/drawing/2014/main" id="{CDA2412B-DD86-BEC0-685A-787D22E7A5B9}"/>
              </a:ext>
            </a:extLst>
          </p:cNvPr>
          <p:cNvPicPr>
            <a:picLocks noChangeAspect="1"/>
          </p:cNvPicPr>
          <p:nvPr/>
        </p:nvPicPr>
        <p:blipFill>
          <a:blip r:embed="rId2"/>
          <a:stretch>
            <a:fillRect/>
          </a:stretch>
        </p:blipFill>
        <p:spPr>
          <a:xfrm>
            <a:off x="1136348" y="1689490"/>
            <a:ext cx="5761020" cy="3543027"/>
          </a:xfrm>
          <a:prstGeom prst="rect">
            <a:avLst/>
          </a:prstGeom>
        </p:spPr>
      </p:pic>
      <p:sp>
        <p:nvSpPr>
          <p:cNvPr id="9" name="Content Placeholder 8">
            <a:extLst>
              <a:ext uri="{FF2B5EF4-FFF2-40B4-BE49-F238E27FC236}">
                <a16:creationId xmlns:a16="http://schemas.microsoft.com/office/drawing/2014/main" id="{F0C3D24F-63B0-C753-5F41-8847707FB05E}"/>
              </a:ext>
            </a:extLst>
          </p:cNvPr>
          <p:cNvSpPr>
            <a:spLocks noGrp="1"/>
          </p:cNvSpPr>
          <p:nvPr>
            <p:ph idx="1"/>
          </p:nvPr>
        </p:nvSpPr>
        <p:spPr>
          <a:xfrm>
            <a:off x="7554138" y="2273608"/>
            <a:ext cx="3159432" cy="3940925"/>
          </a:xfrm>
        </p:spPr>
        <p:txBody>
          <a:bodyPr>
            <a:normAutofit/>
          </a:bodyPr>
          <a:lstStyle/>
          <a:p>
            <a:r>
              <a:rPr lang="en-CZ" dirty="0">
                <a:effectLst/>
                <a:latin typeface="Segoe UI" panose="020B0502040204020203" pitchFamily="34" charset="0"/>
                <a:ea typeface="Aptos" panose="020B0004020202020204" pitchFamily="34" charset="0"/>
              </a:rPr>
              <a:t>Geeta Kapur, a famous Indian art critic, talks about criticisms of non-Western modern art, especially about it being seen as late or unoriginal</a:t>
            </a:r>
            <a:r>
              <a:rPr lang="en-CZ" dirty="0">
                <a:effectLst/>
              </a:rPr>
              <a:t> </a:t>
            </a:r>
            <a:endParaRPr lang="en-GB" dirty="0"/>
          </a:p>
        </p:txBody>
      </p:sp>
    </p:spTree>
    <p:extLst>
      <p:ext uri="{BB962C8B-B14F-4D97-AF65-F5344CB8AC3E}">
        <p14:creationId xmlns:p14="http://schemas.microsoft.com/office/powerpoint/2010/main" val="325648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2BF12639-1BB0-0C40-B2E9-7312A126F752}"/>
              </a:ext>
            </a:extLst>
          </p:cNvPr>
          <p:cNvSpPr>
            <a:spLocks noGrp="1"/>
          </p:cNvSpPr>
          <p:nvPr>
            <p:ph type="title"/>
          </p:nvPr>
        </p:nvSpPr>
        <p:spPr>
          <a:xfrm>
            <a:off x="1451580" y="804520"/>
            <a:ext cx="4176511" cy="1049235"/>
          </a:xfrm>
        </p:spPr>
        <p:txBody>
          <a:bodyPr>
            <a:normAutofit/>
          </a:bodyPr>
          <a:lstStyle/>
          <a:p>
            <a:endParaRPr lang="en-CZ"/>
          </a:p>
        </p:txBody>
      </p:sp>
      <p:sp>
        <p:nvSpPr>
          <p:cNvPr id="48" name="Rectangle 47">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Content Placeholder 8">
            <a:extLst>
              <a:ext uri="{FF2B5EF4-FFF2-40B4-BE49-F238E27FC236}">
                <a16:creationId xmlns:a16="http://schemas.microsoft.com/office/drawing/2014/main" id="{F5A6805F-134C-1511-7D54-26D115455791}"/>
              </a:ext>
            </a:extLst>
          </p:cNvPr>
          <p:cNvSpPr>
            <a:spLocks noGrp="1"/>
          </p:cNvSpPr>
          <p:nvPr>
            <p:ph idx="1"/>
          </p:nvPr>
        </p:nvSpPr>
        <p:spPr>
          <a:xfrm>
            <a:off x="1451581" y="2015732"/>
            <a:ext cx="4172212" cy="3450613"/>
          </a:xfrm>
        </p:spPr>
        <p:txBody>
          <a:bodyPr>
            <a:normAutofit/>
          </a:bodyPr>
          <a:lstStyle/>
          <a:p>
            <a:pPr>
              <a:lnSpc>
                <a:spcPct val="110000"/>
              </a:lnSpc>
            </a:pPr>
            <a:r>
              <a:rPr lang="en-GB" dirty="0">
                <a:effectLst/>
                <a:latin typeface="SabonLTStd"/>
              </a:rPr>
              <a:t>we should </a:t>
            </a:r>
            <a:r>
              <a:rPr lang="en-GB" dirty="0" err="1">
                <a:effectLst/>
                <a:latin typeface="SabonLTStd"/>
              </a:rPr>
              <a:t>reperiodize</a:t>
            </a:r>
            <a:r>
              <a:rPr lang="en-GB" dirty="0">
                <a:effectLst/>
                <a:latin typeface="SabonLTStd"/>
              </a:rPr>
              <a:t> the modern in terms of our own historical experience of modernization . . . [which] would enable us to enter the postmodern at least potentially on our own terms. </a:t>
            </a:r>
            <a:br>
              <a:rPr lang="en-GB" dirty="0">
                <a:effectLst/>
                <a:latin typeface="SabonLTStd"/>
              </a:rPr>
            </a:br>
            <a:br>
              <a:rPr lang="en-GB" dirty="0">
                <a:effectLst/>
                <a:latin typeface="SabonLTStd"/>
              </a:rPr>
            </a:br>
            <a:br>
              <a:rPr lang="en-GB" dirty="0">
                <a:effectLst/>
                <a:latin typeface="SabonLTStd"/>
              </a:rPr>
            </a:br>
            <a:r>
              <a:rPr lang="en-GB" dirty="0" err="1">
                <a:effectLst/>
                <a:latin typeface="SabonLTStd"/>
              </a:rPr>
              <a:t>Kapur</a:t>
            </a:r>
            <a:r>
              <a:rPr lang="en-GB" dirty="0">
                <a:effectLst/>
                <a:latin typeface="SabonLTStd"/>
              </a:rPr>
              <a:t>, “When was Modernism . . .?”, 298. </a:t>
            </a:r>
          </a:p>
          <a:p>
            <a:pPr>
              <a:lnSpc>
                <a:spcPct val="110000"/>
              </a:lnSpc>
            </a:pPr>
            <a:endParaRPr lang="en-US" dirty="0"/>
          </a:p>
        </p:txBody>
      </p:sp>
      <p:pic>
        <p:nvPicPr>
          <p:cNvPr id="5" name="Content Placeholder 4" descr="A book cover with text&#10;&#10;Description automatically generated">
            <a:extLst>
              <a:ext uri="{FF2B5EF4-FFF2-40B4-BE49-F238E27FC236}">
                <a16:creationId xmlns:a16="http://schemas.microsoft.com/office/drawing/2014/main" id="{D80300E7-8B99-B0BA-4D66-683FCAE63C1D}"/>
              </a:ext>
            </a:extLst>
          </p:cNvPr>
          <p:cNvPicPr>
            <a:picLocks noChangeAspect="1"/>
          </p:cNvPicPr>
          <p:nvPr/>
        </p:nvPicPr>
        <p:blipFill>
          <a:blip r:embed="rId2"/>
          <a:stretch>
            <a:fillRect/>
          </a:stretch>
        </p:blipFill>
        <p:spPr>
          <a:xfrm>
            <a:off x="7019103" y="805583"/>
            <a:ext cx="3111058" cy="4660762"/>
          </a:xfrm>
          <a:prstGeom prst="rect">
            <a:avLst/>
          </a:prstGeom>
        </p:spPr>
      </p:pic>
      <p:pic>
        <p:nvPicPr>
          <p:cNvPr id="50" name="Picture 49">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2" name="Straight Connector 51">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409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B28B943E-14BF-D405-DE5B-D00395340E3F}"/>
              </a:ext>
            </a:extLst>
          </p:cNvPr>
          <p:cNvSpPr>
            <a:spLocks noGrp="1"/>
          </p:cNvSpPr>
          <p:nvPr>
            <p:ph type="title"/>
          </p:nvPr>
        </p:nvSpPr>
        <p:spPr>
          <a:xfrm>
            <a:off x="1451580" y="804520"/>
            <a:ext cx="4787855" cy="1049235"/>
          </a:xfrm>
        </p:spPr>
        <p:txBody>
          <a:bodyPr>
            <a:normAutofit fontScale="90000"/>
          </a:bodyPr>
          <a:lstStyle/>
          <a:p>
            <a:r>
              <a:rPr lang="en-GB" sz="3200" b="1" dirty="0">
                <a:effectLst/>
                <a:latin typeface="SabonLTStd"/>
              </a:rPr>
              <a:t>Creating an Art History for the Indians </a:t>
            </a:r>
            <a:br>
              <a:rPr lang="en-GB" sz="3200" dirty="0"/>
            </a:br>
            <a:endParaRPr lang="en-CZ" dirty="0"/>
          </a:p>
        </p:txBody>
      </p:sp>
      <p:sp>
        <p:nvSpPr>
          <p:cNvPr id="23" name="Rectangle 22">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Content Placeholder 8">
            <a:extLst>
              <a:ext uri="{FF2B5EF4-FFF2-40B4-BE49-F238E27FC236}">
                <a16:creationId xmlns:a16="http://schemas.microsoft.com/office/drawing/2014/main" id="{9CC5AAE5-287C-CE1C-D44F-A4582C0E56E3}"/>
              </a:ext>
            </a:extLst>
          </p:cNvPr>
          <p:cNvSpPr>
            <a:spLocks noGrp="1"/>
          </p:cNvSpPr>
          <p:nvPr>
            <p:ph idx="1"/>
          </p:nvPr>
        </p:nvSpPr>
        <p:spPr>
          <a:xfrm>
            <a:off x="1451581" y="2015732"/>
            <a:ext cx="4172212" cy="3450613"/>
          </a:xfrm>
        </p:spPr>
        <p:txBody>
          <a:bodyPr>
            <a:normAutofit/>
          </a:bodyPr>
          <a:lstStyle/>
          <a:p>
            <a:r>
              <a:rPr lang="en-CZ" sz="2400" dirty="0">
                <a:solidFill>
                  <a:srgbClr val="0D0D0D"/>
                </a:solidFill>
                <a:effectLst/>
                <a:latin typeface="Segoe UI" panose="020B0502040204020203" pitchFamily="34" charset="0"/>
                <a:ea typeface="Aptos" panose="020B0004020202020204" pitchFamily="34" charset="0"/>
              </a:rPr>
              <a:t>James Fergusson</a:t>
            </a:r>
            <a:r>
              <a:rPr lang="en-CZ" sz="1800" dirty="0">
                <a:solidFill>
                  <a:srgbClr val="0D0D0D"/>
                </a:solidFill>
                <a:effectLst/>
                <a:latin typeface="Segoe UI" panose="020B0502040204020203" pitchFamily="34" charset="0"/>
                <a:ea typeface="Aptos" panose="020B0004020202020204" pitchFamily="34" charset="0"/>
              </a:rPr>
              <a:t>, an influential architectural historian, is often called as the founding figure of Indian art history. His seminal work, "The History of Indian and Eastern Architecture," published in 1876, set the groundwork for understanding Indian architectural evolution. </a:t>
            </a:r>
            <a:endParaRPr lang="en-US" dirty="0"/>
          </a:p>
        </p:txBody>
      </p:sp>
      <p:pic>
        <p:nvPicPr>
          <p:cNvPr id="5" name="Content Placeholder 4" descr="A portrait of a person&#10;&#10;Description automatically generated">
            <a:extLst>
              <a:ext uri="{FF2B5EF4-FFF2-40B4-BE49-F238E27FC236}">
                <a16:creationId xmlns:a16="http://schemas.microsoft.com/office/drawing/2014/main" id="{AF2397F5-EC70-3BD9-C33F-9CAC195F80DC}"/>
              </a:ext>
            </a:extLst>
          </p:cNvPr>
          <p:cNvPicPr>
            <a:picLocks noChangeAspect="1"/>
          </p:cNvPicPr>
          <p:nvPr/>
        </p:nvPicPr>
        <p:blipFill>
          <a:blip r:embed="rId2"/>
          <a:stretch>
            <a:fillRect/>
          </a:stretch>
        </p:blipFill>
        <p:spPr>
          <a:xfrm>
            <a:off x="6751109" y="805583"/>
            <a:ext cx="3647046" cy="4660762"/>
          </a:xfrm>
          <a:prstGeom prst="rect">
            <a:avLst/>
          </a:prstGeom>
        </p:spPr>
      </p:pic>
      <p:pic>
        <p:nvPicPr>
          <p:cNvPr id="25" name="Picture 24">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0" name="Straight Connector 19">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49900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991</TotalTime>
  <Words>886</Words>
  <Application>Microsoft Macintosh PowerPoint</Application>
  <PresentationFormat>Widescreen</PresentationFormat>
  <Paragraphs>24</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Gill Sans MT</vt:lpstr>
      <vt:lpstr>SabonLTStd</vt:lpstr>
      <vt:lpstr>Segoe UI</vt:lpstr>
      <vt:lpstr>Times New Roman</vt:lpstr>
      <vt:lpstr>Gallery</vt:lpstr>
      <vt:lpstr>Colonial Modern  </vt:lpstr>
      <vt:lpstr>PowerPoint Presentation</vt:lpstr>
      <vt:lpstr>PowerPoint Presentation</vt:lpstr>
      <vt:lpstr>PowerPoint Presentation</vt:lpstr>
      <vt:lpstr>PowerPoint Presentation</vt:lpstr>
      <vt:lpstr>Non-western Modernism: A Case of Delayed Growth </vt:lpstr>
      <vt:lpstr>PowerPoint Presentation</vt:lpstr>
      <vt:lpstr>PowerPoint Presentation</vt:lpstr>
      <vt:lpstr>Creating an Art History for the Indians  </vt:lpstr>
      <vt:lpstr>PowerPoint Presentation</vt:lpstr>
      <vt:lpstr>Colonial Time and Rediscovery of the Indian Past</vt:lpstr>
      <vt:lpstr>PowerPoint Presentation</vt:lpstr>
      <vt:lpstr>PowerPoint Presentation</vt:lpstr>
      <vt:lpstr>Octavio Paz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Modern  </dc:title>
  <dc:creator>Zeinab Elyasi</dc:creator>
  <cp:lastModifiedBy>Zeinab Elyasi</cp:lastModifiedBy>
  <cp:revision>11</cp:revision>
  <dcterms:created xsi:type="dcterms:W3CDTF">2024-05-07T11:34:56Z</dcterms:created>
  <dcterms:modified xsi:type="dcterms:W3CDTF">2024-05-09T08:58:24Z</dcterms:modified>
</cp:coreProperties>
</file>