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12" r:id="rId1"/>
  </p:sldMasterIdLst>
  <p:notesMasterIdLst>
    <p:notesMasterId r:id="rId27"/>
  </p:notesMasterIdLst>
  <p:sldIdLst>
    <p:sldId id="272" r:id="rId2"/>
    <p:sldId id="274" r:id="rId3"/>
    <p:sldId id="282" r:id="rId4"/>
    <p:sldId id="275" r:id="rId5"/>
    <p:sldId id="284" r:id="rId6"/>
    <p:sldId id="276" r:id="rId7"/>
    <p:sldId id="277" r:id="rId8"/>
    <p:sldId id="285" r:id="rId9"/>
    <p:sldId id="283" r:id="rId10"/>
    <p:sldId id="278" r:id="rId11"/>
    <p:sldId id="299" r:id="rId12"/>
    <p:sldId id="305" r:id="rId13"/>
    <p:sldId id="306" r:id="rId14"/>
    <p:sldId id="301" r:id="rId15"/>
    <p:sldId id="280" r:id="rId16"/>
    <p:sldId id="300" r:id="rId17"/>
    <p:sldId id="286" r:id="rId18"/>
    <p:sldId id="303" r:id="rId19"/>
    <p:sldId id="287" r:id="rId20"/>
    <p:sldId id="288" r:id="rId21"/>
    <p:sldId id="289" r:id="rId22"/>
    <p:sldId id="290" r:id="rId23"/>
    <p:sldId id="292" r:id="rId24"/>
    <p:sldId id="293" r:id="rId25"/>
    <p:sldId id="273"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94660"/>
  </p:normalViewPr>
  <p:slideViewPr>
    <p:cSldViewPr snapToGrid="0">
      <p:cViewPr varScale="1">
        <p:scale>
          <a:sx n="80" d="100"/>
          <a:sy n="80" d="100"/>
        </p:scale>
        <p:origin x="773"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35FFFA-04EB-457F-BE51-FC2AD7E56C5D}" type="datetimeFigureOut">
              <a:rPr lang="it-IT" smtClean="0"/>
              <a:t>13/03/2024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B74F4D-A97C-4F54-8315-5CEEFB9FB082}" type="slidenum">
              <a:rPr lang="it-IT" smtClean="0"/>
              <a:t>‹#›</a:t>
            </a:fld>
            <a:endParaRPr lang="it-IT"/>
          </a:p>
        </p:txBody>
      </p:sp>
    </p:spTree>
    <p:extLst>
      <p:ext uri="{BB962C8B-B14F-4D97-AF65-F5344CB8AC3E}">
        <p14:creationId xmlns:p14="http://schemas.microsoft.com/office/powerpoint/2010/main" val="342017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6DB74F4D-A97C-4F54-8315-5CEEFB9FB082}" type="slidenum">
              <a:rPr lang="it-IT" smtClean="0"/>
              <a:t>6</a:t>
            </a:fld>
            <a:endParaRPr lang="it-IT"/>
          </a:p>
        </p:txBody>
      </p:sp>
    </p:spTree>
    <p:extLst>
      <p:ext uri="{BB962C8B-B14F-4D97-AF65-F5344CB8AC3E}">
        <p14:creationId xmlns:p14="http://schemas.microsoft.com/office/powerpoint/2010/main" val="845466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2"/>
            <a:ext cx="8825659" cy="3329581"/>
          </a:xfrm>
        </p:spPr>
        <p:txBody>
          <a:bodyPr anchor="b"/>
          <a:lstStyle>
            <a:lvl1pPr>
              <a:defRPr sz="72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54955" y="4777380"/>
            <a:ext cx="8825659" cy="861420"/>
          </a:xfrm>
        </p:spPr>
        <p:txBody>
          <a:bodyPr anchor="t"/>
          <a:lstStyle>
            <a:lvl1pPr marL="0" indent="0" algn="l">
              <a:buNone/>
              <a:defRPr cap="all">
                <a:solidFill>
                  <a:schemeClr val="accent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3E88F6B3-365E-4D6D-85C3-FF0C467583A9}" type="datetimeFigureOut">
              <a:rPr lang="it-IT" smtClean="0"/>
              <a:t>13/03/2024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8787834-4B6A-4185-AE3A-D5FF70B2E6E4}" type="slidenum">
              <a:rPr lang="it-IT" smtClean="0"/>
              <a:t>‹#›</a:t>
            </a:fld>
            <a:endParaRPr lang="it-IT"/>
          </a:p>
        </p:txBody>
      </p:sp>
    </p:spTree>
    <p:extLst>
      <p:ext uri="{BB962C8B-B14F-4D97-AF65-F5344CB8AC3E}">
        <p14:creationId xmlns:p14="http://schemas.microsoft.com/office/powerpoint/2010/main" val="3113525138"/>
      </p:ext>
    </p:extLst>
  </p:cSld>
  <p:clrMapOvr>
    <a:masterClrMapping/>
  </p:clrMapOvr>
  <mc:AlternateContent xmlns:mc="http://schemas.openxmlformats.org/markup-compatibility/2006" xmlns:p14="http://schemas.microsoft.com/office/powerpoint/2010/main">
    <mc:Choice Requires="p14">
      <p:transition spd="slow" p14:dur="2500">
        <p14:switch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54957" y="4800587"/>
            <a:ext cx="8825657"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154955" y="685800"/>
            <a:ext cx="8825659"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3E88F6B3-365E-4D6D-85C3-FF0C467583A9}" type="datetimeFigureOut">
              <a:rPr lang="it-IT" smtClean="0"/>
              <a:t>13/03/2024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8787834-4B6A-4185-AE3A-D5FF70B2E6E4}" type="slidenum">
              <a:rPr lang="it-IT" smtClean="0"/>
              <a:t>‹#›</a:t>
            </a:fld>
            <a:endParaRPr lang="it-IT"/>
          </a:p>
        </p:txBody>
      </p:sp>
    </p:spTree>
    <p:extLst>
      <p:ext uri="{BB962C8B-B14F-4D97-AF65-F5344CB8AC3E}">
        <p14:creationId xmlns:p14="http://schemas.microsoft.com/office/powerpoint/2010/main" val="2664847113"/>
      </p:ext>
    </p:extLst>
  </p:cSld>
  <p:clrMapOvr>
    <a:masterClrMapping/>
  </p:clrMapOvr>
  <mc:AlternateContent xmlns:mc="http://schemas.openxmlformats.org/markup-compatibility/2006" xmlns:p14="http://schemas.microsoft.com/office/powerpoint/2010/main">
    <mc:Choice Requires="p14">
      <p:transition spd="slow" p14:dur="2500">
        <p14:switch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154955" y="1447800"/>
            <a:ext cx="8825659" cy="1981200"/>
          </a:xfrm>
        </p:spPr>
        <p:txBody>
          <a:bodyPr/>
          <a:lstStyle>
            <a:lvl1pPr>
              <a:defRPr sz="4800"/>
            </a:lvl1pPr>
          </a:lstStyle>
          <a:p>
            <a:r>
              <a:rPr lang="it-IT"/>
              <a:t>Fare clic per modificare lo stile del titolo dello schema</a:t>
            </a:r>
            <a:endParaRPr lang="en-US" dirty="0"/>
          </a:p>
        </p:txBody>
      </p:sp>
      <p:sp>
        <p:nvSpPr>
          <p:cNvPr id="8" name="Text Placeholder 3"/>
          <p:cNvSpPr>
            <a:spLocks noGrp="1"/>
          </p:cNvSpPr>
          <p:nvPr>
            <p:ph type="body" sz="half" idx="2"/>
          </p:nvPr>
        </p:nvSpPr>
        <p:spPr>
          <a:xfrm>
            <a:off x="1154955" y="3657600"/>
            <a:ext cx="8825659" cy="2362200"/>
          </a:xfrm>
        </p:spPr>
        <p:txBody>
          <a:bodyPr anchor="ctr">
            <a:normAutofit/>
          </a:bodyPr>
          <a:lstStyle>
            <a:lvl1pPr marL="0" indent="0">
              <a:buNone/>
              <a:defRPr sz="18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3E88F6B3-365E-4D6D-85C3-FF0C467583A9}" type="datetimeFigureOut">
              <a:rPr lang="it-IT" smtClean="0"/>
              <a:t>13/03/2024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8787834-4B6A-4185-AE3A-D5FF70B2E6E4}" type="slidenum">
              <a:rPr lang="it-IT" smtClean="0"/>
              <a:t>‹#›</a:t>
            </a:fld>
            <a:endParaRPr lang="it-IT"/>
          </a:p>
        </p:txBody>
      </p:sp>
    </p:spTree>
    <p:extLst>
      <p:ext uri="{BB962C8B-B14F-4D97-AF65-F5344CB8AC3E}">
        <p14:creationId xmlns:p14="http://schemas.microsoft.com/office/powerpoint/2010/main" val="3880404125"/>
      </p:ext>
    </p:extLst>
  </p:cSld>
  <p:clrMapOvr>
    <a:masterClrMapping/>
  </p:clrMapOvr>
  <mc:AlternateContent xmlns:mc="http://schemas.openxmlformats.org/markup-compatibility/2006" xmlns:p14="http://schemas.microsoft.com/office/powerpoint/2010/main">
    <mc:Choice Requires="p14">
      <p:transition spd="slow" p14:dur="2500">
        <p14:switch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it-IT"/>
              <a:t>Fare clic per modificare lo stile del titolo dello schema</a:t>
            </a:r>
            <a:endParaRPr lang="en-US" dirty="0"/>
          </a:p>
        </p:txBody>
      </p:sp>
      <p:sp>
        <p:nvSpPr>
          <p:cNvPr id="14" name="Text Placeholder 3"/>
          <p:cNvSpPr>
            <a:spLocks noGrp="1"/>
          </p:cNvSpPr>
          <p:nvPr>
            <p:ph type="body" sz="half" idx="13"/>
          </p:nvPr>
        </p:nvSpPr>
        <p:spPr>
          <a:xfrm>
            <a:off x="1930401"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it-IT"/>
              <a:t>Fare clic per modificare gli stili del testo dello schema</a:t>
            </a:r>
          </a:p>
        </p:txBody>
      </p:sp>
      <p:sp>
        <p:nvSpPr>
          <p:cNvPr id="10" name="Text Placeholder 3"/>
          <p:cNvSpPr>
            <a:spLocks noGrp="1"/>
          </p:cNvSpPr>
          <p:nvPr>
            <p:ph type="body" sz="half" idx="2"/>
          </p:nvPr>
        </p:nvSpPr>
        <p:spPr>
          <a:xfrm>
            <a:off x="1154955" y="4350657"/>
            <a:ext cx="8825659" cy="1676400"/>
          </a:xfrm>
        </p:spPr>
        <p:txBody>
          <a:bodyPr anchor="ctr">
            <a:normAutofit/>
          </a:bodyPr>
          <a:lstStyle>
            <a:lvl1pPr marL="0" indent="0">
              <a:buNone/>
              <a:defRPr sz="18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3E88F6B3-365E-4D6D-85C3-FF0C467583A9}" type="datetimeFigureOut">
              <a:rPr lang="it-IT" smtClean="0"/>
              <a:t>13/03/2024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8787834-4B6A-4185-AE3A-D5FF70B2E6E4}" type="slidenum">
              <a:rPr lang="it-IT" smtClean="0"/>
              <a:t>‹#›</a:t>
            </a:fld>
            <a:endParaRPr lang="it-IT"/>
          </a:p>
        </p:txBody>
      </p:sp>
      <p:sp>
        <p:nvSpPr>
          <p:cNvPr id="9" name="TextBox 8"/>
          <p:cNvSpPr txBox="1"/>
          <p:nvPr/>
        </p:nvSpPr>
        <p:spPr>
          <a:xfrm>
            <a:off x="898295" y="971254"/>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
        <p:nvSpPr>
          <p:cNvPr id="13" name="TextBox 12"/>
          <p:cNvSpPr txBox="1"/>
          <p:nvPr/>
        </p:nvSpPr>
        <p:spPr>
          <a:xfrm>
            <a:off x="9330491" y="2613788"/>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3038128331"/>
      </p:ext>
    </p:extLst>
  </p:cSld>
  <p:clrMapOvr>
    <a:masterClrMapping/>
  </p:clrMapOvr>
  <mc:AlternateContent xmlns:mc="http://schemas.openxmlformats.org/markup-compatibility/2006" xmlns:p14="http://schemas.microsoft.com/office/powerpoint/2010/main">
    <mc:Choice Requires="p14">
      <p:transition spd="slow" p14:dur="2500">
        <p14:switch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154955" y="3124201"/>
            <a:ext cx="8825660" cy="165318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5" y="4777381"/>
            <a:ext cx="8825659" cy="860400"/>
          </a:xfrm>
        </p:spPr>
        <p:txBody>
          <a:bodyPr anchor="t"/>
          <a:lstStyle>
            <a:lvl1pPr marL="0" indent="0" algn="l">
              <a:buNone/>
              <a:defRPr sz="2000" cap="none">
                <a:solidFill>
                  <a:schemeClr val="accent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3E88F6B3-365E-4D6D-85C3-FF0C467583A9}" type="datetimeFigureOut">
              <a:rPr lang="it-IT" smtClean="0"/>
              <a:t>13/03/2024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8787834-4B6A-4185-AE3A-D5FF70B2E6E4}" type="slidenum">
              <a:rPr lang="it-IT" smtClean="0"/>
              <a:t>‹#›</a:t>
            </a:fld>
            <a:endParaRPr lang="it-IT"/>
          </a:p>
        </p:txBody>
      </p:sp>
    </p:spTree>
    <p:extLst>
      <p:ext uri="{BB962C8B-B14F-4D97-AF65-F5344CB8AC3E}">
        <p14:creationId xmlns:p14="http://schemas.microsoft.com/office/powerpoint/2010/main" val="294676449"/>
      </p:ext>
    </p:extLst>
  </p:cSld>
  <p:clrMapOvr>
    <a:masterClrMapping/>
  </p:clrMapOvr>
  <mc:AlternateContent xmlns:mc="http://schemas.openxmlformats.org/markup-compatibility/2006" xmlns:p14="http://schemas.microsoft.com/office/powerpoint/2010/main">
    <mc:Choice Requires="p14">
      <p:transition spd="slow" p14:dur="2500">
        <p14:switch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32947" y="1981200"/>
            <a:ext cx="2946867" cy="576262"/>
          </a:xfrm>
        </p:spPr>
        <p:txBody>
          <a:bodyPr anchor="b">
            <a:noAutofit/>
          </a:bodyPr>
          <a:lstStyle>
            <a:lvl1pPr marL="0" indent="0">
              <a:buNone/>
              <a:defRPr sz="2400" b="0">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it-IT"/>
              <a:t>Fare clic per modificare gli stili del testo dello schema</a:t>
            </a:r>
          </a:p>
        </p:txBody>
      </p:sp>
      <p:sp>
        <p:nvSpPr>
          <p:cNvPr id="16" name="Text Placeholder 3"/>
          <p:cNvSpPr>
            <a:spLocks noGrp="1"/>
          </p:cNvSpPr>
          <p:nvPr>
            <p:ph type="body" sz="half" idx="15"/>
          </p:nvPr>
        </p:nvSpPr>
        <p:spPr>
          <a:xfrm>
            <a:off x="652463" y="2667000"/>
            <a:ext cx="2927351" cy="3589338"/>
          </a:xfrm>
        </p:spPr>
        <p:txBody>
          <a:bodyPr anchor="t">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it-IT"/>
              <a:t>Fare clic per modificare gli stili del testo dello schema</a:t>
            </a:r>
          </a:p>
        </p:txBody>
      </p:sp>
      <p:sp>
        <p:nvSpPr>
          <p:cNvPr id="5" name="Text Placeholder 4"/>
          <p:cNvSpPr>
            <a:spLocks noGrp="1"/>
          </p:cNvSpPr>
          <p:nvPr>
            <p:ph type="body" sz="quarter" idx="3"/>
          </p:nvPr>
        </p:nvSpPr>
        <p:spPr>
          <a:xfrm>
            <a:off x="3883661" y="1981200"/>
            <a:ext cx="2936241" cy="576262"/>
          </a:xfrm>
        </p:spPr>
        <p:txBody>
          <a:bodyPr anchor="b">
            <a:noAutofit/>
          </a:bodyPr>
          <a:lstStyle>
            <a:lvl1pPr marL="0" indent="0">
              <a:buNone/>
              <a:defRPr sz="2400" b="0">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it-IT"/>
              <a:t>Fare clic per modificare gli stili del testo dello schema</a:t>
            </a:r>
          </a:p>
        </p:txBody>
      </p:sp>
      <p:sp>
        <p:nvSpPr>
          <p:cNvPr id="19" name="Text Placeholder 3"/>
          <p:cNvSpPr>
            <a:spLocks noGrp="1"/>
          </p:cNvSpPr>
          <p:nvPr>
            <p:ph type="body" sz="half" idx="16"/>
          </p:nvPr>
        </p:nvSpPr>
        <p:spPr>
          <a:xfrm>
            <a:off x="3873105" y="2667000"/>
            <a:ext cx="2946795" cy="3589338"/>
          </a:xfrm>
        </p:spPr>
        <p:txBody>
          <a:bodyPr anchor="t">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it-IT"/>
              <a:t>Fare clic per modificare gli stili del testo dello schema</a:t>
            </a:r>
          </a:p>
        </p:txBody>
      </p:sp>
      <p:sp>
        <p:nvSpPr>
          <p:cNvPr id="14" name="Text Placeholder 4"/>
          <p:cNvSpPr>
            <a:spLocks noGrp="1"/>
          </p:cNvSpPr>
          <p:nvPr>
            <p:ph type="body" sz="quarter" idx="13"/>
          </p:nvPr>
        </p:nvSpPr>
        <p:spPr>
          <a:xfrm>
            <a:off x="7124701" y="1981200"/>
            <a:ext cx="2932113" cy="576262"/>
          </a:xfrm>
        </p:spPr>
        <p:txBody>
          <a:bodyPr anchor="b">
            <a:noAutofit/>
          </a:bodyPr>
          <a:lstStyle>
            <a:lvl1pPr marL="0" indent="0">
              <a:buNone/>
              <a:defRPr sz="2400" b="0">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it-IT"/>
              <a:t>Fare clic per modificare gli stili del testo dello schema</a:t>
            </a:r>
          </a:p>
        </p:txBody>
      </p:sp>
      <p:sp>
        <p:nvSpPr>
          <p:cNvPr id="20" name="Text Placeholder 3"/>
          <p:cNvSpPr>
            <a:spLocks noGrp="1"/>
          </p:cNvSpPr>
          <p:nvPr>
            <p:ph type="body" sz="half" idx="17"/>
          </p:nvPr>
        </p:nvSpPr>
        <p:spPr>
          <a:xfrm>
            <a:off x="7124701" y="2667000"/>
            <a:ext cx="2932113" cy="3589338"/>
          </a:xfrm>
        </p:spPr>
        <p:txBody>
          <a:bodyPr anchor="t">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it-IT"/>
              <a:t>Fare clic per modificare gli stili del testo dello schema</a:t>
            </a:r>
          </a:p>
        </p:txBody>
      </p:sp>
      <p:cxnSp>
        <p:nvCxnSpPr>
          <p:cNvPr id="17" name="Straight Connector 16"/>
          <p:cNvCxnSpPr/>
          <p:nvPr/>
        </p:nvCxnSpPr>
        <p:spPr>
          <a:xfrm>
            <a:off x="3726143"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E88F6B3-365E-4D6D-85C3-FF0C467583A9}" type="datetimeFigureOut">
              <a:rPr lang="it-IT" smtClean="0"/>
              <a:t>13/03/2024</a:t>
            </a:fld>
            <a:endParaRPr lang="it-IT"/>
          </a:p>
        </p:txBody>
      </p:sp>
      <p:sp>
        <p:nvSpPr>
          <p:cNvPr id="4"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8787834-4B6A-4185-AE3A-D5FF70B2E6E4}" type="slidenum">
              <a:rPr lang="it-IT" smtClean="0"/>
              <a:t>‹#›</a:t>
            </a:fld>
            <a:endParaRPr lang="it-IT"/>
          </a:p>
        </p:txBody>
      </p:sp>
    </p:spTree>
    <p:extLst>
      <p:ext uri="{BB962C8B-B14F-4D97-AF65-F5344CB8AC3E}">
        <p14:creationId xmlns:p14="http://schemas.microsoft.com/office/powerpoint/2010/main" val="3979299450"/>
      </p:ext>
    </p:extLst>
  </p:cSld>
  <p:clrMapOvr>
    <a:masterClrMapping/>
  </p:clrMapOvr>
  <mc:AlternateContent xmlns:mc="http://schemas.openxmlformats.org/markup-compatibility/2006" xmlns:p14="http://schemas.microsoft.com/office/powerpoint/2010/main">
    <mc:Choice Requires="p14">
      <p:transition spd="slow" p14:dur="2500">
        <p14:switch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52463" y="4250949"/>
            <a:ext cx="2940051" cy="576262"/>
          </a:xfrm>
        </p:spPr>
        <p:txBody>
          <a:bodyPr anchor="b">
            <a:noAutofit/>
          </a:bodyPr>
          <a:lstStyle>
            <a:lvl1pPr marL="0" indent="0">
              <a:buNone/>
              <a:defRPr sz="2400" b="0">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it-IT"/>
              <a:t>Fare clic per modificare gli stili del testo dello schema</a:t>
            </a:r>
          </a:p>
        </p:txBody>
      </p:sp>
      <p:sp>
        <p:nvSpPr>
          <p:cNvPr id="29" name="Picture Placeholder 2"/>
          <p:cNvSpPr>
            <a:spLocks noGrp="1" noChangeAspect="1"/>
          </p:cNvSpPr>
          <p:nvPr>
            <p:ph type="pic" idx="15"/>
          </p:nvPr>
        </p:nvSpPr>
        <p:spPr>
          <a:xfrm>
            <a:off x="652463" y="2209800"/>
            <a:ext cx="2940051"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it-IT"/>
              <a:t>Fare clic sull'icona per inserire un'immagine</a:t>
            </a:r>
            <a:endParaRPr lang="en-US" dirty="0"/>
          </a:p>
        </p:txBody>
      </p:sp>
      <p:sp>
        <p:nvSpPr>
          <p:cNvPr id="22" name="Text Placeholder 3"/>
          <p:cNvSpPr>
            <a:spLocks noGrp="1"/>
          </p:cNvSpPr>
          <p:nvPr>
            <p:ph type="body" sz="half" idx="18"/>
          </p:nvPr>
        </p:nvSpPr>
        <p:spPr>
          <a:xfrm>
            <a:off x="652463" y="4827213"/>
            <a:ext cx="2940051" cy="659189"/>
          </a:xfrm>
        </p:spPr>
        <p:txBody>
          <a:bodyPr anchor="t">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it-IT"/>
              <a:t>Fare clic per modificare gli stili del testo dello schema</a:t>
            </a:r>
          </a:p>
        </p:txBody>
      </p:sp>
      <p:sp>
        <p:nvSpPr>
          <p:cNvPr id="5" name="Text Placeholder 4"/>
          <p:cNvSpPr>
            <a:spLocks noGrp="1"/>
          </p:cNvSpPr>
          <p:nvPr>
            <p:ph type="body" sz="quarter" idx="3"/>
          </p:nvPr>
        </p:nvSpPr>
        <p:spPr>
          <a:xfrm>
            <a:off x="3889376" y="4250949"/>
            <a:ext cx="2930525" cy="576262"/>
          </a:xfrm>
        </p:spPr>
        <p:txBody>
          <a:bodyPr anchor="b">
            <a:noAutofit/>
          </a:bodyPr>
          <a:lstStyle>
            <a:lvl1pPr marL="0" indent="0">
              <a:buNone/>
              <a:defRPr sz="2400" b="0">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it-IT"/>
              <a:t>Fare clic per modificare gli stili del testo dello schema</a:t>
            </a:r>
          </a:p>
        </p:txBody>
      </p:sp>
      <p:sp>
        <p:nvSpPr>
          <p:cNvPr id="30" name="Picture Placeholder 2"/>
          <p:cNvSpPr>
            <a:spLocks noGrp="1" noChangeAspect="1"/>
          </p:cNvSpPr>
          <p:nvPr>
            <p:ph type="pic" idx="21"/>
          </p:nvPr>
        </p:nvSpPr>
        <p:spPr>
          <a:xfrm>
            <a:off x="3889375"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it-IT"/>
              <a:t>Fare clic sull'icona per inserire un'immagine</a:t>
            </a:r>
            <a:endParaRPr lang="en-US" dirty="0"/>
          </a:p>
        </p:txBody>
      </p:sp>
      <p:sp>
        <p:nvSpPr>
          <p:cNvPr id="23" name="Text Placeholder 3"/>
          <p:cNvSpPr>
            <a:spLocks noGrp="1"/>
          </p:cNvSpPr>
          <p:nvPr>
            <p:ph type="body" sz="half" idx="19"/>
          </p:nvPr>
        </p:nvSpPr>
        <p:spPr>
          <a:xfrm>
            <a:off x="3888022" y="4827212"/>
            <a:ext cx="2934407" cy="659189"/>
          </a:xfrm>
        </p:spPr>
        <p:txBody>
          <a:bodyPr anchor="t">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it-IT"/>
              <a:t>Fare clic per modificare gli stili del testo dello schema</a:t>
            </a:r>
          </a:p>
        </p:txBody>
      </p:sp>
      <p:sp>
        <p:nvSpPr>
          <p:cNvPr id="14" name="Text Placeholder 4"/>
          <p:cNvSpPr>
            <a:spLocks noGrp="1"/>
          </p:cNvSpPr>
          <p:nvPr>
            <p:ph type="body" sz="quarter" idx="13"/>
          </p:nvPr>
        </p:nvSpPr>
        <p:spPr>
          <a:xfrm>
            <a:off x="7124701" y="4250949"/>
            <a:ext cx="2932113" cy="576262"/>
          </a:xfrm>
        </p:spPr>
        <p:txBody>
          <a:bodyPr anchor="b">
            <a:noAutofit/>
          </a:bodyPr>
          <a:lstStyle>
            <a:lvl1pPr marL="0" indent="0">
              <a:buNone/>
              <a:defRPr sz="2400" b="0">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it-IT"/>
              <a:t>Fare clic per modificare gli stili del testo dello schema</a:t>
            </a:r>
          </a:p>
        </p:txBody>
      </p:sp>
      <p:sp>
        <p:nvSpPr>
          <p:cNvPr id="31" name="Picture Placeholder 2"/>
          <p:cNvSpPr>
            <a:spLocks noGrp="1" noChangeAspect="1"/>
          </p:cNvSpPr>
          <p:nvPr>
            <p:ph type="pic" idx="22"/>
          </p:nvPr>
        </p:nvSpPr>
        <p:spPr>
          <a:xfrm>
            <a:off x="7124701"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it-IT"/>
              <a:t>Fare clic sull'icona per inserire un'immagine</a:t>
            </a:r>
            <a:endParaRPr lang="en-US" dirty="0"/>
          </a:p>
        </p:txBody>
      </p:sp>
      <p:sp>
        <p:nvSpPr>
          <p:cNvPr id="24" name="Text Placeholder 3"/>
          <p:cNvSpPr>
            <a:spLocks noGrp="1"/>
          </p:cNvSpPr>
          <p:nvPr>
            <p:ph type="body" sz="half" idx="20"/>
          </p:nvPr>
        </p:nvSpPr>
        <p:spPr>
          <a:xfrm>
            <a:off x="7124576" y="4827210"/>
            <a:ext cx="2935997" cy="659189"/>
          </a:xfrm>
        </p:spPr>
        <p:txBody>
          <a:bodyPr anchor="t">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it-IT"/>
              <a:t>Fare clic per modificare gli stili del testo dello schema</a:t>
            </a:r>
          </a:p>
        </p:txBody>
      </p:sp>
      <p:cxnSp>
        <p:nvCxnSpPr>
          <p:cNvPr id="17" name="Straight Connector 16"/>
          <p:cNvCxnSpPr/>
          <p:nvPr/>
        </p:nvCxnSpPr>
        <p:spPr>
          <a:xfrm>
            <a:off x="3726143"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E88F6B3-365E-4D6D-85C3-FF0C467583A9}" type="datetimeFigureOut">
              <a:rPr lang="it-IT" smtClean="0"/>
              <a:t>13/03/2024</a:t>
            </a:fld>
            <a:endParaRPr lang="it-IT"/>
          </a:p>
        </p:txBody>
      </p:sp>
      <p:sp>
        <p:nvSpPr>
          <p:cNvPr id="4"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8787834-4B6A-4185-AE3A-D5FF70B2E6E4}" type="slidenum">
              <a:rPr lang="it-IT" smtClean="0"/>
              <a:t>‹#›</a:t>
            </a:fld>
            <a:endParaRPr lang="it-IT"/>
          </a:p>
        </p:txBody>
      </p:sp>
    </p:spTree>
    <p:extLst>
      <p:ext uri="{BB962C8B-B14F-4D97-AF65-F5344CB8AC3E}">
        <p14:creationId xmlns:p14="http://schemas.microsoft.com/office/powerpoint/2010/main" val="2294885081"/>
      </p:ext>
    </p:extLst>
  </p:cSld>
  <p:clrMapOvr>
    <a:masterClrMapping/>
  </p:clrMapOvr>
  <mc:AlternateContent xmlns:mc="http://schemas.openxmlformats.org/markup-compatibility/2006" xmlns:p14="http://schemas.microsoft.com/office/powerpoint/2010/main">
    <mc:Choice Requires="p14">
      <p:transition spd="slow" p14:dur="2500">
        <p14:switch dir="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nchorCtr="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3E88F6B3-365E-4D6D-85C3-FF0C467583A9}" type="datetimeFigureOut">
              <a:rPr lang="it-IT" smtClean="0"/>
              <a:t>13/03/2024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8787834-4B6A-4185-AE3A-D5FF70B2E6E4}" type="slidenum">
              <a:rPr lang="it-IT" smtClean="0"/>
              <a:t>‹#›</a:t>
            </a:fld>
            <a:endParaRPr lang="it-IT"/>
          </a:p>
        </p:txBody>
      </p:sp>
    </p:spTree>
    <p:extLst>
      <p:ext uri="{BB962C8B-B14F-4D97-AF65-F5344CB8AC3E}">
        <p14:creationId xmlns:p14="http://schemas.microsoft.com/office/powerpoint/2010/main" val="772282361"/>
      </p:ext>
    </p:extLst>
  </p:cSld>
  <p:clrMapOvr>
    <a:masterClrMapping/>
  </p:clrMapOvr>
  <mc:AlternateContent xmlns:mc="http://schemas.openxmlformats.org/markup-compatibility/2006" xmlns:p14="http://schemas.microsoft.com/office/powerpoint/2010/main">
    <mc:Choice Requires="p14">
      <p:transition spd="slow" p14:dur="2500">
        <p14:switch dir="r"/>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3" y="430215"/>
            <a:ext cx="1752601" cy="5826125"/>
          </a:xfrm>
        </p:spPr>
        <p:txBody>
          <a:bodyPr vert="eaVert" anchor="b" anchorCtr="0"/>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52464" y="887414"/>
            <a:ext cx="7423149" cy="5368924"/>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3E88F6B3-365E-4D6D-85C3-FF0C467583A9}" type="datetimeFigureOut">
              <a:rPr lang="it-IT" smtClean="0"/>
              <a:t>13/03/2024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8787834-4B6A-4185-AE3A-D5FF70B2E6E4}" type="slidenum">
              <a:rPr lang="it-IT" smtClean="0"/>
              <a:t>‹#›</a:t>
            </a:fld>
            <a:endParaRPr lang="it-IT"/>
          </a:p>
        </p:txBody>
      </p:sp>
    </p:spTree>
    <p:extLst>
      <p:ext uri="{BB962C8B-B14F-4D97-AF65-F5344CB8AC3E}">
        <p14:creationId xmlns:p14="http://schemas.microsoft.com/office/powerpoint/2010/main" val="2306855801"/>
      </p:ext>
    </p:extLst>
  </p:cSld>
  <p:clrMapOvr>
    <a:masterClrMapping/>
  </p:clrMapOvr>
  <mc:AlternateContent xmlns:mc="http://schemas.openxmlformats.org/markup-compatibility/2006" xmlns:p14="http://schemas.microsoft.com/office/powerpoint/2010/main">
    <mc:Choice Requires="p14">
      <p:transition spd="slow" p14:dur="2500">
        <p14:switch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3E88F6B3-365E-4D6D-85C3-FF0C467583A9}" type="datetimeFigureOut">
              <a:rPr lang="it-IT" smtClean="0"/>
              <a:t>13/03/2024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8787834-4B6A-4185-AE3A-D5FF70B2E6E4}" type="slidenum">
              <a:rPr lang="it-IT" smtClean="0"/>
              <a:t>‹#›</a:t>
            </a:fld>
            <a:endParaRPr lang="it-IT"/>
          </a:p>
        </p:txBody>
      </p:sp>
    </p:spTree>
    <p:extLst>
      <p:ext uri="{BB962C8B-B14F-4D97-AF65-F5344CB8AC3E}">
        <p14:creationId xmlns:p14="http://schemas.microsoft.com/office/powerpoint/2010/main" val="2886901945"/>
      </p:ext>
    </p:extLst>
  </p:cSld>
  <p:clrMapOvr>
    <a:masterClrMapping/>
  </p:clrMapOvr>
  <mc:AlternateContent xmlns:mc="http://schemas.openxmlformats.org/markup-compatibility/2006" xmlns:p14="http://schemas.microsoft.com/office/powerpoint/2010/main">
    <mc:Choice Requires="p14">
      <p:transition spd="slow" p14:dur="2500">
        <p14:switch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154957" y="2861735"/>
            <a:ext cx="8825657" cy="1915647"/>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5" y="4777381"/>
            <a:ext cx="8825659" cy="860400"/>
          </a:xfrm>
        </p:spPr>
        <p:txBody>
          <a:bodyPr anchor="t"/>
          <a:lstStyle>
            <a:lvl1pPr marL="0" indent="0" algn="l">
              <a:buNone/>
              <a:defRPr sz="2000" cap="all">
                <a:solidFill>
                  <a:schemeClr val="accent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3E88F6B3-365E-4D6D-85C3-FF0C467583A9}" type="datetimeFigureOut">
              <a:rPr lang="it-IT" smtClean="0"/>
              <a:t>13/03/2024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8787834-4B6A-4185-AE3A-D5FF70B2E6E4}" type="slidenum">
              <a:rPr lang="it-IT" smtClean="0"/>
              <a:t>‹#›</a:t>
            </a:fld>
            <a:endParaRPr lang="it-IT"/>
          </a:p>
        </p:txBody>
      </p:sp>
    </p:spTree>
    <p:extLst>
      <p:ext uri="{BB962C8B-B14F-4D97-AF65-F5344CB8AC3E}">
        <p14:creationId xmlns:p14="http://schemas.microsoft.com/office/powerpoint/2010/main" val="1464498733"/>
      </p:ext>
    </p:extLst>
  </p:cSld>
  <p:clrMapOvr>
    <a:masterClrMapping/>
  </p:clrMapOvr>
  <mc:AlternateContent xmlns:mc="http://schemas.openxmlformats.org/markup-compatibility/2006" xmlns:p14="http://schemas.microsoft.com/office/powerpoint/2010/main">
    <mc:Choice Requires="p14">
      <p:transition spd="slow" p14:dur="2500">
        <p14:switch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103313" y="2060577"/>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654494" y="2056093"/>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3E88F6B3-365E-4D6D-85C3-FF0C467583A9}" type="datetimeFigureOut">
              <a:rPr lang="it-IT" smtClean="0"/>
              <a:t>13/03/2024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8787834-4B6A-4185-AE3A-D5FF70B2E6E4}" type="slidenum">
              <a:rPr lang="it-IT" smtClean="0"/>
              <a:t>‹#›</a:t>
            </a:fld>
            <a:endParaRPr lang="it-IT"/>
          </a:p>
        </p:txBody>
      </p:sp>
    </p:spTree>
    <p:extLst>
      <p:ext uri="{BB962C8B-B14F-4D97-AF65-F5344CB8AC3E}">
        <p14:creationId xmlns:p14="http://schemas.microsoft.com/office/powerpoint/2010/main" val="967023819"/>
      </p:ext>
    </p:extLst>
  </p:cSld>
  <p:clrMapOvr>
    <a:masterClrMapping/>
  </p:clrMapOvr>
  <mc:AlternateContent xmlns:mc="http://schemas.openxmlformats.org/markup-compatibility/2006" xmlns:p14="http://schemas.microsoft.com/office/powerpoint/2010/main">
    <mc:Choice Requires="p14">
      <p:transition spd="slow" p14:dur="2500">
        <p14:switch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03313" y="1905000"/>
            <a:ext cx="4396339" cy="576262"/>
          </a:xfrm>
        </p:spPr>
        <p:txBody>
          <a:bodyPr anchor="b">
            <a:noAutofit/>
          </a:bodyPr>
          <a:lstStyle>
            <a:lvl1pPr marL="0" indent="0">
              <a:buNone/>
              <a:defRPr sz="2400" b="0">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103313"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654496" y="1905000"/>
            <a:ext cx="4396339" cy="576262"/>
          </a:xfrm>
        </p:spPr>
        <p:txBody>
          <a:bodyPr anchor="b">
            <a:noAutofit/>
          </a:bodyPr>
          <a:lstStyle>
            <a:lvl1pPr marL="0" indent="0">
              <a:buNone/>
              <a:defRPr sz="2400" b="0">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5654496"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3E88F6B3-365E-4D6D-85C3-FF0C467583A9}" type="datetimeFigureOut">
              <a:rPr lang="it-IT" smtClean="0"/>
              <a:t>13/03/2024</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B8787834-4B6A-4185-AE3A-D5FF70B2E6E4}" type="slidenum">
              <a:rPr lang="it-IT" smtClean="0"/>
              <a:t>‹#›</a:t>
            </a:fld>
            <a:endParaRPr lang="it-IT"/>
          </a:p>
        </p:txBody>
      </p:sp>
    </p:spTree>
    <p:extLst>
      <p:ext uri="{BB962C8B-B14F-4D97-AF65-F5344CB8AC3E}">
        <p14:creationId xmlns:p14="http://schemas.microsoft.com/office/powerpoint/2010/main" val="1910191491"/>
      </p:ext>
    </p:extLst>
  </p:cSld>
  <p:clrMapOvr>
    <a:masterClrMapping/>
  </p:clrMapOvr>
  <mc:AlternateContent xmlns:mc="http://schemas.openxmlformats.org/markup-compatibility/2006" xmlns:p14="http://schemas.microsoft.com/office/powerpoint/2010/main">
    <mc:Choice Requires="p14">
      <p:transition spd="slow" p14:dur="2500">
        <p14:switch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7" name="Date Placeholder 2"/>
          <p:cNvSpPr>
            <a:spLocks noGrp="1"/>
          </p:cNvSpPr>
          <p:nvPr>
            <p:ph type="dt" sz="half" idx="10"/>
          </p:nvPr>
        </p:nvSpPr>
        <p:spPr/>
        <p:txBody>
          <a:bodyPr/>
          <a:lstStyle/>
          <a:p>
            <a:fld id="{3E88F6B3-365E-4D6D-85C3-FF0C467583A9}" type="datetimeFigureOut">
              <a:rPr lang="it-IT" smtClean="0"/>
              <a:t>13/03/2024</a:t>
            </a:fld>
            <a:endParaRPr lang="it-IT"/>
          </a:p>
        </p:txBody>
      </p:sp>
      <p:sp>
        <p:nvSpPr>
          <p:cNvPr id="5" name="Footer Placeholder 3"/>
          <p:cNvSpPr>
            <a:spLocks noGrp="1"/>
          </p:cNvSpPr>
          <p:nvPr>
            <p:ph type="ftr" sz="quarter" idx="11"/>
          </p:nvPr>
        </p:nvSpPr>
        <p:spPr/>
        <p:txBody>
          <a:bodyPr/>
          <a:lstStyle/>
          <a:p>
            <a:endParaRPr lang="it-IT"/>
          </a:p>
        </p:txBody>
      </p:sp>
      <p:sp>
        <p:nvSpPr>
          <p:cNvPr id="6" name="Slide Number Placeholder 4"/>
          <p:cNvSpPr>
            <a:spLocks noGrp="1"/>
          </p:cNvSpPr>
          <p:nvPr>
            <p:ph type="sldNum" sz="quarter" idx="12"/>
          </p:nvPr>
        </p:nvSpPr>
        <p:spPr/>
        <p:txBody>
          <a:bodyPr/>
          <a:lstStyle/>
          <a:p>
            <a:fld id="{B8787834-4B6A-4185-AE3A-D5FF70B2E6E4}" type="slidenum">
              <a:rPr lang="it-IT" smtClean="0"/>
              <a:t>‹#›</a:t>
            </a:fld>
            <a:endParaRPr lang="it-IT"/>
          </a:p>
        </p:txBody>
      </p:sp>
    </p:spTree>
    <p:extLst>
      <p:ext uri="{BB962C8B-B14F-4D97-AF65-F5344CB8AC3E}">
        <p14:creationId xmlns:p14="http://schemas.microsoft.com/office/powerpoint/2010/main" val="1719435049"/>
      </p:ext>
    </p:extLst>
  </p:cSld>
  <p:clrMapOvr>
    <a:masterClrMapping/>
  </p:clrMapOvr>
  <mc:AlternateContent xmlns:mc="http://schemas.openxmlformats.org/markup-compatibility/2006" xmlns:p14="http://schemas.microsoft.com/office/powerpoint/2010/main">
    <mc:Choice Requires="p14">
      <p:transition spd="slow" p14:dur="2500">
        <p14:switch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E88F6B3-365E-4D6D-85C3-FF0C467583A9}" type="datetimeFigureOut">
              <a:rPr lang="it-IT" smtClean="0"/>
              <a:t>13/03/2024</a:t>
            </a:fld>
            <a:endParaRPr lang="it-IT"/>
          </a:p>
        </p:txBody>
      </p:sp>
      <p:sp>
        <p:nvSpPr>
          <p:cNvPr id="5" name="Footer Placeholder 2"/>
          <p:cNvSpPr>
            <a:spLocks noGrp="1"/>
          </p:cNvSpPr>
          <p:nvPr>
            <p:ph type="ftr" sz="quarter" idx="11"/>
          </p:nvPr>
        </p:nvSpPr>
        <p:spPr/>
        <p:txBody>
          <a:bodyPr/>
          <a:lstStyle/>
          <a:p>
            <a:endParaRPr lang="it-IT"/>
          </a:p>
        </p:txBody>
      </p:sp>
      <p:sp>
        <p:nvSpPr>
          <p:cNvPr id="6" name="Slide Number Placeholder 3"/>
          <p:cNvSpPr>
            <a:spLocks noGrp="1"/>
          </p:cNvSpPr>
          <p:nvPr>
            <p:ph type="sldNum" sz="quarter" idx="12"/>
          </p:nvPr>
        </p:nvSpPr>
        <p:spPr/>
        <p:txBody>
          <a:bodyPr/>
          <a:lstStyle/>
          <a:p>
            <a:fld id="{B8787834-4B6A-4185-AE3A-D5FF70B2E6E4}" type="slidenum">
              <a:rPr lang="it-IT" smtClean="0"/>
              <a:t>‹#›</a:t>
            </a:fld>
            <a:endParaRPr lang="it-IT"/>
          </a:p>
        </p:txBody>
      </p:sp>
    </p:spTree>
    <p:extLst>
      <p:ext uri="{BB962C8B-B14F-4D97-AF65-F5344CB8AC3E}">
        <p14:creationId xmlns:p14="http://schemas.microsoft.com/office/powerpoint/2010/main" val="1369387319"/>
      </p:ext>
    </p:extLst>
  </p:cSld>
  <p:clrMapOvr>
    <a:masterClrMapping/>
  </p:clrMapOvr>
  <mc:AlternateContent xmlns:mc="http://schemas.openxmlformats.org/markup-compatibility/2006" xmlns:p14="http://schemas.microsoft.com/office/powerpoint/2010/main">
    <mc:Choice Requires="p14">
      <p:transition spd="slow" p14:dur="2500">
        <p14:switch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54955" y="1447800"/>
            <a:ext cx="3401064" cy="1447800"/>
          </a:xfrm>
        </p:spPr>
        <p:txBody>
          <a:bodyPr anchor="b"/>
          <a:lstStyle>
            <a:lvl1pPr algn="l">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154955" y="3129282"/>
            <a:ext cx="3401063" cy="2895599"/>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it-IT"/>
              <a:t>Fare clic per modificare gli stili del testo dello schema</a:t>
            </a:r>
          </a:p>
        </p:txBody>
      </p:sp>
      <p:sp>
        <p:nvSpPr>
          <p:cNvPr id="7" name="Date Placeholder 4"/>
          <p:cNvSpPr>
            <a:spLocks noGrp="1"/>
          </p:cNvSpPr>
          <p:nvPr>
            <p:ph type="dt" sz="half" idx="10"/>
          </p:nvPr>
        </p:nvSpPr>
        <p:spPr/>
        <p:txBody>
          <a:bodyPr/>
          <a:lstStyle/>
          <a:p>
            <a:fld id="{3E88F6B3-365E-4D6D-85C3-FF0C467583A9}" type="datetimeFigureOut">
              <a:rPr lang="it-IT" smtClean="0"/>
              <a:t>13/03/2024</a:t>
            </a:fld>
            <a:endParaRPr lang="it-IT"/>
          </a:p>
        </p:txBody>
      </p:sp>
      <p:sp>
        <p:nvSpPr>
          <p:cNvPr id="5" name="Footer Placeholder 5"/>
          <p:cNvSpPr>
            <a:spLocks noGrp="1"/>
          </p:cNvSpPr>
          <p:nvPr>
            <p:ph type="ftr" sz="quarter" idx="11"/>
          </p:nvPr>
        </p:nvSpPr>
        <p:spPr/>
        <p:txBody>
          <a:bodyPr/>
          <a:lstStyle/>
          <a:p>
            <a:endParaRPr lang="it-IT"/>
          </a:p>
        </p:txBody>
      </p:sp>
      <p:sp>
        <p:nvSpPr>
          <p:cNvPr id="6" name="Slide Number Placeholder 6"/>
          <p:cNvSpPr>
            <a:spLocks noGrp="1"/>
          </p:cNvSpPr>
          <p:nvPr>
            <p:ph type="sldNum" sz="quarter" idx="12"/>
          </p:nvPr>
        </p:nvSpPr>
        <p:spPr/>
        <p:txBody>
          <a:bodyPr/>
          <a:lstStyle/>
          <a:p>
            <a:fld id="{B8787834-4B6A-4185-AE3A-D5FF70B2E6E4}" type="slidenum">
              <a:rPr lang="it-IT" smtClean="0"/>
              <a:t>‹#›</a:t>
            </a:fld>
            <a:endParaRPr lang="it-IT"/>
          </a:p>
        </p:txBody>
      </p:sp>
    </p:spTree>
    <p:extLst>
      <p:ext uri="{BB962C8B-B14F-4D97-AF65-F5344CB8AC3E}">
        <p14:creationId xmlns:p14="http://schemas.microsoft.com/office/powerpoint/2010/main" val="797105069"/>
      </p:ext>
    </p:extLst>
  </p:cSld>
  <p:clrMapOvr>
    <a:masterClrMapping/>
  </p:clrMapOvr>
  <mc:AlternateContent xmlns:mc="http://schemas.openxmlformats.org/markup-compatibility/2006" xmlns:p14="http://schemas.microsoft.com/office/powerpoint/2010/main">
    <mc:Choice Requires="p14">
      <p:transition spd="slow" p14:dur="2500">
        <p14:switch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7" cy="1574808"/>
          </a:xfrm>
        </p:spPr>
        <p:txBody>
          <a:bodyPr anchor="b">
            <a:normAutofit/>
          </a:bodyPr>
          <a:lstStyle>
            <a:lvl1pPr algn="l">
              <a:defRPr sz="36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6949547"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154955" y="3657600"/>
            <a:ext cx="5084979" cy="1371600"/>
          </a:xfrm>
        </p:spPr>
        <p:txBody>
          <a:bodyPr>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3E88F6B3-365E-4D6D-85C3-FF0C467583A9}" type="datetimeFigureOut">
              <a:rPr lang="it-IT" smtClean="0"/>
              <a:t>13/03/2024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8787834-4B6A-4185-AE3A-D5FF70B2E6E4}" type="slidenum">
              <a:rPr lang="it-IT" smtClean="0"/>
              <a:t>‹#›</a:t>
            </a:fld>
            <a:endParaRPr lang="it-IT"/>
          </a:p>
        </p:txBody>
      </p:sp>
    </p:spTree>
    <p:extLst>
      <p:ext uri="{BB962C8B-B14F-4D97-AF65-F5344CB8AC3E}">
        <p14:creationId xmlns:p14="http://schemas.microsoft.com/office/powerpoint/2010/main" val="2381736209"/>
      </p:ext>
    </p:extLst>
  </p:cSld>
  <p:clrMapOvr>
    <a:masterClrMapping/>
  </p:clrMapOvr>
  <mc:AlternateContent xmlns:mc="http://schemas.openxmlformats.org/markup-compatibility/2006" xmlns:p14="http://schemas.microsoft.com/office/powerpoint/2010/main">
    <mc:Choice Requires="p14">
      <p:transition spd="slow" p14:dur="2500">
        <p14:switch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1" y="2669687"/>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1" y="2892349"/>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3" y="2"/>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3" y="6096000"/>
            <a:ext cx="993735"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2" y="452718"/>
            <a:ext cx="9404723" cy="1400530"/>
          </a:xfrm>
          <a:prstGeom prst="rect">
            <a:avLst/>
          </a:prstGeom>
        </p:spPr>
        <p:txBody>
          <a:bodyPr vert="horz" lIns="91440" tIns="45720" rIns="91440" bIns="45720" rtlCol="0" anchor="t">
            <a:no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103312" y="2052920"/>
            <a:ext cx="8946541" cy="4195481"/>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rot="5400000">
            <a:off x="10155641"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E88F6B3-365E-4D6D-85C3-FF0C467583A9}" type="datetimeFigureOut">
              <a:rPr lang="it-IT" smtClean="0"/>
              <a:t>13/03/2024</a:t>
            </a:fld>
            <a:endParaRPr lang="it-IT"/>
          </a:p>
        </p:txBody>
      </p:sp>
      <p:sp>
        <p:nvSpPr>
          <p:cNvPr id="5" name="Footer Placeholder 4"/>
          <p:cNvSpPr>
            <a:spLocks noGrp="1"/>
          </p:cNvSpPr>
          <p:nvPr>
            <p:ph type="ftr" sz="quarter" idx="3"/>
          </p:nvPr>
        </p:nvSpPr>
        <p:spPr>
          <a:xfrm rot="5400000">
            <a:off x="8951575" y="3225299"/>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it-IT"/>
          </a:p>
        </p:txBody>
      </p:sp>
      <p:sp>
        <p:nvSpPr>
          <p:cNvPr id="6" name="Slide Number Placeholder 5"/>
          <p:cNvSpPr>
            <a:spLocks noGrp="1"/>
          </p:cNvSpPr>
          <p:nvPr>
            <p:ph type="sldNum" sz="quarter" idx="4"/>
          </p:nvPr>
        </p:nvSpPr>
        <p:spPr>
          <a:xfrm>
            <a:off x="10352542" y="295731"/>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B8787834-4B6A-4185-AE3A-D5FF70B2E6E4}" type="slidenum">
              <a:rPr lang="it-IT" smtClean="0"/>
              <a:t>‹#›</a:t>
            </a:fld>
            <a:endParaRPr lang="it-IT"/>
          </a:p>
        </p:txBody>
      </p:sp>
    </p:spTree>
    <p:extLst>
      <p:ext uri="{BB962C8B-B14F-4D97-AF65-F5344CB8AC3E}">
        <p14:creationId xmlns:p14="http://schemas.microsoft.com/office/powerpoint/2010/main" val="3563852781"/>
      </p:ext>
    </p:extLst>
  </p:cSld>
  <p:clrMap bg1="dk1" tx1="lt1" bg2="dk2" tx2="lt2" accent1="accent1" accent2="accent2" accent3="accent3" accent4="accent4" accent5="accent5" accent6="accent6" hlink="hlink" folHlink="folHlink"/>
  <p:sldLayoutIdLst>
    <p:sldLayoutId id="2147484313" r:id="rId1"/>
    <p:sldLayoutId id="2147484314" r:id="rId2"/>
    <p:sldLayoutId id="2147484315" r:id="rId3"/>
    <p:sldLayoutId id="2147484316" r:id="rId4"/>
    <p:sldLayoutId id="2147484317" r:id="rId5"/>
    <p:sldLayoutId id="2147484318" r:id="rId6"/>
    <p:sldLayoutId id="2147484319" r:id="rId7"/>
    <p:sldLayoutId id="2147484320" r:id="rId8"/>
    <p:sldLayoutId id="2147484321" r:id="rId9"/>
    <p:sldLayoutId id="2147484322" r:id="rId10"/>
    <p:sldLayoutId id="2147484323" r:id="rId11"/>
    <p:sldLayoutId id="2147484324" r:id="rId12"/>
    <p:sldLayoutId id="2147484325" r:id="rId13"/>
    <p:sldLayoutId id="2147484326" r:id="rId14"/>
    <p:sldLayoutId id="2147484327" r:id="rId15"/>
    <p:sldLayoutId id="2147484328" r:id="rId16"/>
    <p:sldLayoutId id="2147484329" r:id="rId17"/>
  </p:sldLayoutIdLst>
  <mc:AlternateContent xmlns:mc="http://schemas.openxmlformats.org/markup-compatibility/2006" xmlns:p14="http://schemas.microsoft.com/office/powerpoint/2010/main">
    <mc:Choice Requires="p14">
      <p:transition spd="slow" p14:dur="2500">
        <p14:switch dir="r"/>
      </p:transition>
    </mc:Choice>
    <mc:Fallback xmlns="">
      <p:transition spd="slow">
        <p:fade/>
      </p:transition>
    </mc:Fallback>
  </mc:AlternateContent>
  <p:txStyles>
    <p:titleStyle>
      <a:lvl1pPr algn="l" defTabSz="457189"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891" indent="-342891" algn="l" defTabSz="457189"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32" indent="-285744" algn="l" defTabSz="457189"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2971" indent="-228594" algn="l" defTabSz="457189"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160" indent="-228594" algn="l" defTabSz="457189"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349" indent="-228594" algn="l" defTabSz="457189"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537" indent="-228594" algn="l" defTabSz="457189"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726" indent="-228594" algn="l" defTabSz="457189"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8914" indent="-228594" algn="l" defTabSz="457189"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103" indent="-228594" algn="l" defTabSz="457189"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2.png"/><Relationship Id="rId7"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20.jpeg"/></Relationships>
</file>

<file path=ppt/slides/_rels/slide1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2.png"/><Relationship Id="rId7"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arthistorians.info/hausera/" TargetMode="External"/><Relationship Id="rId2" Type="http://schemas.openxmlformats.org/officeDocument/2006/relationships/hyperlink" Target="https://www.artshelp.com/art-theory-social-history/" TargetMode="External"/><Relationship Id="rId1" Type="http://schemas.openxmlformats.org/officeDocument/2006/relationships/slideLayout" Target="../slideLayouts/slideLayout2.xml"/><Relationship Id="rId5" Type="http://schemas.openxmlformats.org/officeDocument/2006/relationships/hyperlink" Target="https://www.nationalgallery.org.uk/paintings/masaccio-the-virgin-and-child" TargetMode="External"/><Relationship Id="rId4" Type="http://schemas.openxmlformats.org/officeDocument/2006/relationships/hyperlink" Target="https://www.nationalgallery.org.uk/paintings/gentile-da-fabriano-the-quaratesi-madonna"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96EF982-664C-2747-7AF6-990DA50AF387}"/>
              </a:ext>
            </a:extLst>
          </p:cNvPr>
          <p:cNvSpPr>
            <a:spLocks noGrp="1"/>
          </p:cNvSpPr>
          <p:nvPr>
            <p:ph type="title"/>
          </p:nvPr>
        </p:nvSpPr>
        <p:spPr>
          <a:xfrm>
            <a:off x="1999456" y="2430870"/>
            <a:ext cx="8193088" cy="998130"/>
          </a:xfrm>
        </p:spPr>
        <p:txBody>
          <a:bodyPr/>
          <a:lstStyle/>
          <a:p>
            <a:pPr algn="ctr"/>
            <a:r>
              <a:rPr lang="tr-TR" sz="3500" dirty="0"/>
              <a:t>Nineteenth Century Art: a Critical History </a:t>
            </a:r>
            <a:endParaRPr lang="it-IT" sz="3500" dirty="0"/>
          </a:p>
        </p:txBody>
      </p:sp>
      <p:sp>
        <p:nvSpPr>
          <p:cNvPr id="10" name="TextovéPole 9">
            <a:extLst>
              <a:ext uri="{FF2B5EF4-FFF2-40B4-BE49-F238E27FC236}">
                <a16:creationId xmlns:a16="http://schemas.microsoft.com/office/drawing/2014/main" id="{E3514377-B5EC-E96C-0120-DED29871B1C7}"/>
              </a:ext>
            </a:extLst>
          </p:cNvPr>
          <p:cNvSpPr txBox="1"/>
          <p:nvPr/>
        </p:nvSpPr>
        <p:spPr>
          <a:xfrm>
            <a:off x="2315369" y="3758684"/>
            <a:ext cx="7877175" cy="523220"/>
          </a:xfrm>
          <a:prstGeom prst="rect">
            <a:avLst/>
          </a:prstGeom>
          <a:noFill/>
        </p:spPr>
        <p:txBody>
          <a:bodyPr wrap="square">
            <a:spAutoFit/>
          </a:bodyPr>
          <a:lstStyle/>
          <a:p>
            <a:r>
              <a:rPr lang="tr-TR" sz="2800" b="1" dirty="0">
                <a:solidFill>
                  <a:srgbClr val="92D050"/>
                </a:solidFill>
              </a:rPr>
              <a:t>The Appeal of Modern Art: Touluse-Lautrec</a:t>
            </a:r>
            <a:endParaRPr lang="tr-TR" sz="2800" dirty="0"/>
          </a:p>
        </p:txBody>
      </p:sp>
    </p:spTree>
    <p:extLst>
      <p:ext uri="{BB962C8B-B14F-4D97-AF65-F5344CB8AC3E}">
        <p14:creationId xmlns:p14="http://schemas.microsoft.com/office/powerpoint/2010/main" val="774573290"/>
      </p:ext>
    </p:extLst>
  </p:cSld>
  <p:clrMapOvr>
    <a:masterClrMapping/>
  </p:clrMapOvr>
  <mc:AlternateContent xmlns:mc="http://schemas.openxmlformats.org/markup-compatibility/2006" xmlns:p14="http://schemas.microsoft.com/office/powerpoint/2010/main">
    <mc:Choice Requires="p14">
      <p:transition spd="slow" p14:dur="2500">
        <p:randomBar dir="vert"/>
      </p:transition>
    </mc:Choice>
    <mc:Fallback xmlns="">
      <p:transition spd="slow">
        <p:randomBar dir="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3AD9FE2-6901-012B-897E-92C776C2B835}"/>
              </a:ext>
            </a:extLst>
          </p:cNvPr>
          <p:cNvSpPr>
            <a:spLocks noGrp="1"/>
          </p:cNvSpPr>
          <p:nvPr>
            <p:ph type="title"/>
          </p:nvPr>
        </p:nvSpPr>
        <p:spPr>
          <a:xfrm>
            <a:off x="851292" y="609601"/>
            <a:ext cx="6378996" cy="1016654"/>
          </a:xfrm>
        </p:spPr>
        <p:txBody>
          <a:bodyPr>
            <a:noAutofit/>
          </a:bodyPr>
          <a:lstStyle/>
          <a:p>
            <a:pPr algn="ctr">
              <a:lnSpc>
                <a:spcPct val="90000"/>
              </a:lnSpc>
            </a:pPr>
            <a:r>
              <a:rPr lang="it-IT" sz="3200" b="1" dirty="0">
                <a:solidFill>
                  <a:srgbClr val="92D050"/>
                </a:solidFill>
              </a:rPr>
              <a:t>First case study: </a:t>
            </a:r>
            <a:br>
              <a:rPr lang="it-IT" sz="3200" b="1" dirty="0">
                <a:solidFill>
                  <a:srgbClr val="92D050"/>
                </a:solidFill>
              </a:rPr>
            </a:br>
            <a:r>
              <a:rPr lang="it-IT" sz="3200" b="1" dirty="0">
                <a:solidFill>
                  <a:srgbClr val="92D050"/>
                </a:solidFill>
              </a:rPr>
              <a:t>Henri de Toulouse-Lautrec (1864-1901)</a:t>
            </a:r>
          </a:p>
        </p:txBody>
      </p:sp>
      <p:pic>
        <p:nvPicPr>
          <p:cNvPr id="1030" name="Picture 6" descr="Amazon.com: Nineteenth Century Art: A Critical History: 9780500841723:  Eisenman, Stephen F., Crow, Thomas, Lukacher, Brian, Nochlin, Linda,  Phillips, David L., Pohl, Frances K.: Books">
            <a:extLst>
              <a:ext uri="{FF2B5EF4-FFF2-40B4-BE49-F238E27FC236}">
                <a16:creationId xmlns:a16="http://schemas.microsoft.com/office/drawing/2014/main" id="{CF04C145-9F8E-9FE2-2510-BAF04333B6A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9569"/>
          <a:stretch/>
        </p:blipFill>
        <p:spPr bwMode="auto">
          <a:xfrm>
            <a:off x="7554139" y="609601"/>
            <a:ext cx="3990160" cy="56387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38" name="Rectangle 1035">
            <a:extLst>
              <a:ext uri="{FF2B5EF4-FFF2-40B4-BE49-F238E27FC236}">
                <a16:creationId xmlns:a16="http://schemas.microsoft.com/office/drawing/2014/main" id="{0D187C4E-14B9-4504-B200-5127823FA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 name="Segnaposto contenuto 2">
            <a:extLst>
              <a:ext uri="{FF2B5EF4-FFF2-40B4-BE49-F238E27FC236}">
                <a16:creationId xmlns:a16="http://schemas.microsoft.com/office/drawing/2014/main" id="{19E7B7B5-468F-875B-6E24-783012B2BE9C}"/>
              </a:ext>
            </a:extLst>
          </p:cNvPr>
          <p:cNvSpPr>
            <a:spLocks noGrp="1"/>
          </p:cNvSpPr>
          <p:nvPr>
            <p:ph idx="1"/>
          </p:nvPr>
        </p:nvSpPr>
        <p:spPr>
          <a:xfrm>
            <a:off x="1052676" y="2176270"/>
            <a:ext cx="5976228" cy="4072128"/>
          </a:xfrm>
        </p:spPr>
        <p:txBody>
          <a:bodyPr>
            <a:normAutofit/>
          </a:bodyPr>
          <a:lstStyle/>
          <a:p>
            <a:pPr algn="just">
              <a:buClr>
                <a:schemeClr val="tx1"/>
              </a:buClr>
              <a:buFont typeface="Wingdings" panose="05000000000000000000" pitchFamily="2" charset="2"/>
              <a:buChar char="v"/>
            </a:pPr>
            <a:r>
              <a:rPr lang="en-US" sz="2200" dirty="0"/>
              <a:t>One of the most recent and most adequate scientific contributions to fully understand how this approach works and the kind of results it offers us is </a:t>
            </a:r>
          </a:p>
          <a:p>
            <a:pPr algn="just"/>
            <a:endParaRPr lang="en-US" sz="2200" dirty="0"/>
          </a:p>
          <a:p>
            <a:pPr algn="just">
              <a:buClr>
                <a:schemeClr val="tx1"/>
              </a:buClr>
              <a:buFont typeface="Wingdings" panose="05000000000000000000" pitchFamily="2" charset="2"/>
              <a:buChar char="v"/>
            </a:pPr>
            <a:r>
              <a:rPr lang="en-US" sz="2200" b="1" dirty="0"/>
              <a:t>S. Eisenman, </a:t>
            </a:r>
            <a:r>
              <a:rPr lang="en-US" sz="2200" b="1" i="1" dirty="0"/>
              <a:t>The Appeal of Modern Art: Toulouse-Lautrec, c. 1880-1900</a:t>
            </a:r>
            <a:r>
              <a:rPr lang="en-US" sz="2200" b="1" dirty="0"/>
              <a:t>, from S. Eisenman T. Crow, B. </a:t>
            </a:r>
            <a:r>
              <a:rPr lang="en-US" sz="2200" b="1" dirty="0" err="1"/>
              <a:t>Lukacher</a:t>
            </a:r>
            <a:r>
              <a:rPr lang="en-US" sz="2200" b="1" dirty="0"/>
              <a:t> et al., </a:t>
            </a:r>
            <a:r>
              <a:rPr lang="en-US" sz="2200" b="1" i="1" dirty="0"/>
              <a:t>Nineteenth Century Art: A Critical History</a:t>
            </a:r>
            <a:r>
              <a:rPr lang="en-US" sz="2200" b="1" dirty="0"/>
              <a:t>. London, Thames &amp; Hudson, 5th ed. 2020, pp. 424-432.</a:t>
            </a:r>
          </a:p>
          <a:p>
            <a:endParaRPr lang="en-US" dirty="0"/>
          </a:p>
          <a:p>
            <a:endParaRPr lang="it-IT" dirty="0"/>
          </a:p>
        </p:txBody>
      </p:sp>
    </p:spTree>
    <p:extLst>
      <p:ext uri="{BB962C8B-B14F-4D97-AF65-F5344CB8AC3E}">
        <p14:creationId xmlns:p14="http://schemas.microsoft.com/office/powerpoint/2010/main" val="2736311683"/>
      </p:ext>
    </p:extLst>
  </p:cSld>
  <p:clrMapOvr>
    <a:masterClrMapping/>
  </p:clrMapOvr>
  <mc:AlternateContent xmlns:mc="http://schemas.openxmlformats.org/markup-compatibility/2006" xmlns:p14="http://schemas.microsoft.com/office/powerpoint/2010/main">
    <mc:Choice Requires="p14">
      <p:transition spd="slow" p14:dur="3500">
        <p14:flip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8196" name="Picture 4" descr="Eiffel tower | Library of Congress">
            <a:extLst>
              <a:ext uri="{FF2B5EF4-FFF2-40B4-BE49-F238E27FC236}">
                <a16:creationId xmlns:a16="http://schemas.microsoft.com/office/drawing/2014/main" id="{F2B17359-1F40-FAC8-0CE8-2F68193B27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355" r="-4" b="-4"/>
          <a:stretch/>
        </p:blipFill>
        <p:spPr bwMode="auto">
          <a:xfrm>
            <a:off x="7333637" y="390615"/>
            <a:ext cx="4177657" cy="28962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201" name="Rectangle 8200">
            <a:extLst>
              <a:ext uri="{FF2B5EF4-FFF2-40B4-BE49-F238E27FC236}">
                <a16:creationId xmlns:a16="http://schemas.microsoft.com/office/drawing/2014/main" id="{A1F20134-8670-48FF-9998-F16C28219B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 name="Segnaposto contenuto 2">
            <a:extLst>
              <a:ext uri="{FF2B5EF4-FFF2-40B4-BE49-F238E27FC236}">
                <a16:creationId xmlns:a16="http://schemas.microsoft.com/office/drawing/2014/main" id="{33564EFB-C7D2-0A6E-018A-B40B7B2D5EBD}"/>
              </a:ext>
            </a:extLst>
          </p:cNvPr>
          <p:cNvSpPr>
            <a:spLocks noGrp="1"/>
          </p:cNvSpPr>
          <p:nvPr>
            <p:ph idx="1"/>
          </p:nvPr>
        </p:nvSpPr>
        <p:spPr>
          <a:xfrm>
            <a:off x="1833411" y="1143000"/>
            <a:ext cx="5281151" cy="524127"/>
          </a:xfrm>
        </p:spPr>
        <p:txBody>
          <a:bodyPr>
            <a:noAutofit/>
          </a:bodyPr>
          <a:lstStyle/>
          <a:p>
            <a:pPr marL="0" indent="0" algn="just">
              <a:lnSpc>
                <a:spcPct val="90000"/>
              </a:lnSpc>
              <a:buNone/>
            </a:pPr>
            <a:r>
              <a:rPr lang="tr-TR" sz="3200" b="1" dirty="0"/>
              <a:t>MAIN ARGUMENTS:</a:t>
            </a:r>
          </a:p>
          <a:p>
            <a:pPr marL="0" indent="0" algn="just">
              <a:lnSpc>
                <a:spcPct val="90000"/>
              </a:lnSpc>
              <a:buNone/>
            </a:pPr>
            <a:endParaRPr lang="tr-TR" sz="3200" b="1" dirty="0"/>
          </a:p>
        </p:txBody>
      </p:sp>
      <p:pic>
        <p:nvPicPr>
          <p:cNvPr id="8194" name="Picture 2" descr="Paris 19th century opera immagini e fotografie stock ad alta risoluzione -  Alamy">
            <a:extLst>
              <a:ext uri="{FF2B5EF4-FFF2-40B4-BE49-F238E27FC236}">
                <a16:creationId xmlns:a16="http://schemas.microsoft.com/office/drawing/2014/main" id="{DE8C2A48-CD70-D98C-2D5A-C7CAEFA2966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677" r="-4" b="8881"/>
          <a:stretch/>
        </p:blipFill>
        <p:spPr bwMode="auto">
          <a:xfrm>
            <a:off x="7204677" y="3571109"/>
            <a:ext cx="4435576" cy="27854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ovéPole 6">
            <a:extLst>
              <a:ext uri="{FF2B5EF4-FFF2-40B4-BE49-F238E27FC236}">
                <a16:creationId xmlns:a16="http://schemas.microsoft.com/office/drawing/2014/main" id="{72D79C51-FEF9-13AF-8B54-C531C946FEB2}"/>
              </a:ext>
            </a:extLst>
          </p:cNvPr>
          <p:cNvSpPr txBox="1"/>
          <p:nvPr/>
        </p:nvSpPr>
        <p:spPr>
          <a:xfrm>
            <a:off x="680706" y="3155610"/>
            <a:ext cx="6845711" cy="830997"/>
          </a:xfrm>
          <a:prstGeom prst="rect">
            <a:avLst/>
          </a:prstGeom>
          <a:noFill/>
        </p:spPr>
        <p:txBody>
          <a:bodyPr wrap="square">
            <a:spAutoFit/>
          </a:bodyPr>
          <a:lstStyle/>
          <a:p>
            <a:r>
              <a:rPr lang="tr-TR" sz="2400" dirty="0"/>
              <a:t>1. Context of Urban Growth and Industrial Revolution</a:t>
            </a:r>
          </a:p>
        </p:txBody>
      </p:sp>
    </p:spTree>
    <p:extLst>
      <p:ext uri="{BB962C8B-B14F-4D97-AF65-F5344CB8AC3E}">
        <p14:creationId xmlns:p14="http://schemas.microsoft.com/office/powerpoint/2010/main" val="1803030308"/>
      </p:ext>
    </p:extLst>
  </p:cSld>
  <p:clrMapOvr>
    <a:masterClrMapping/>
  </p:clrMapOvr>
  <mc:AlternateContent xmlns:mc="http://schemas.openxmlformats.org/markup-compatibility/2006" xmlns:p14="http://schemas.microsoft.com/office/powerpoint/2010/main">
    <mc:Choice Requires="p14">
      <p:transition spd="slow" p14:dur="2500">
        <p14:switch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obsah 4">
            <a:extLst>
              <a:ext uri="{FF2B5EF4-FFF2-40B4-BE49-F238E27FC236}">
                <a16:creationId xmlns:a16="http://schemas.microsoft.com/office/drawing/2014/main" id="{C9305A2F-A48A-FEC1-FA29-3A5C8539451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3823" y="2004036"/>
            <a:ext cx="5950326" cy="39746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AutoShape 2" descr="undefined">
            <a:extLst>
              <a:ext uri="{FF2B5EF4-FFF2-40B4-BE49-F238E27FC236}">
                <a16:creationId xmlns:a16="http://schemas.microsoft.com/office/drawing/2014/main" id="{C893B91D-EE13-FE8B-2D54-385D1C04D621}"/>
              </a:ext>
            </a:extLst>
          </p:cNvPr>
          <p:cNvSpPr>
            <a:spLocks noChangeAspect="1" noChangeArrowheads="1"/>
          </p:cNvSpPr>
          <p:nvPr/>
        </p:nvSpPr>
        <p:spPr bwMode="auto">
          <a:xfrm>
            <a:off x="8272567" y="1925508"/>
            <a:ext cx="214207" cy="21420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28" name="Picture 4" descr="undefined">
            <a:extLst>
              <a:ext uri="{FF2B5EF4-FFF2-40B4-BE49-F238E27FC236}">
                <a16:creationId xmlns:a16="http://schemas.microsoft.com/office/drawing/2014/main" id="{38783C5B-1314-1F21-D614-DD4DB105B1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4079" y="1679809"/>
            <a:ext cx="3970633" cy="48196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8" name="TextovéPole 7">
            <a:extLst>
              <a:ext uri="{FF2B5EF4-FFF2-40B4-BE49-F238E27FC236}">
                <a16:creationId xmlns:a16="http://schemas.microsoft.com/office/drawing/2014/main" id="{87EAD25A-8490-ED92-F1AD-94468C96EE4B}"/>
              </a:ext>
            </a:extLst>
          </p:cNvPr>
          <p:cNvSpPr txBox="1"/>
          <p:nvPr/>
        </p:nvSpPr>
        <p:spPr>
          <a:xfrm>
            <a:off x="2620021" y="694366"/>
            <a:ext cx="6429375" cy="461665"/>
          </a:xfrm>
          <a:prstGeom prst="rect">
            <a:avLst/>
          </a:prstGeom>
          <a:noFill/>
        </p:spPr>
        <p:txBody>
          <a:bodyPr wrap="square">
            <a:spAutoFit/>
          </a:bodyPr>
          <a:lstStyle/>
          <a:p>
            <a:r>
              <a:rPr lang="tr-TR" sz="2400" dirty="0"/>
              <a:t>2.Comparasion with Courbet and Seurat: </a:t>
            </a:r>
          </a:p>
        </p:txBody>
      </p:sp>
    </p:spTree>
    <p:extLst>
      <p:ext uri="{BB962C8B-B14F-4D97-AF65-F5344CB8AC3E}">
        <p14:creationId xmlns:p14="http://schemas.microsoft.com/office/powerpoint/2010/main" val="1829749567"/>
      </p:ext>
    </p:extLst>
  </p:cSld>
  <p:clrMapOvr>
    <a:masterClrMapping/>
  </p:clrMapOvr>
  <mc:AlternateContent xmlns:mc="http://schemas.openxmlformats.org/markup-compatibility/2006" xmlns:p14="http://schemas.microsoft.com/office/powerpoint/2010/main">
    <mc:Choice Requires="p14">
      <p:transition spd="slow" p14:dur="2500">
        <p14:switch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EBFB9E5-5065-D2AB-A4ED-EA15A53E0490}"/>
              </a:ext>
            </a:extLst>
          </p:cNvPr>
          <p:cNvSpPr>
            <a:spLocks noGrp="1"/>
          </p:cNvSpPr>
          <p:nvPr>
            <p:ph type="title"/>
          </p:nvPr>
        </p:nvSpPr>
        <p:spPr>
          <a:xfrm>
            <a:off x="5180012" y="3019610"/>
            <a:ext cx="9404723" cy="680757"/>
          </a:xfrm>
        </p:spPr>
        <p:txBody>
          <a:bodyPr/>
          <a:lstStyle/>
          <a:p>
            <a:r>
              <a:rPr lang="tr-TR" sz="2400" dirty="0"/>
              <a:t>3.Toulouse-Lautrec’s Art as Popular culture</a:t>
            </a:r>
            <a:br>
              <a:rPr lang="tr-TR" dirty="0"/>
            </a:br>
            <a:endParaRPr lang="tr-TR" dirty="0"/>
          </a:p>
        </p:txBody>
      </p:sp>
      <p:pic>
        <p:nvPicPr>
          <p:cNvPr id="4" name="Picture 2" descr="Henri de Toulouse-Lautrec | Jane Avril | The Metropolitan Museum of Art">
            <a:extLst>
              <a:ext uri="{FF2B5EF4-FFF2-40B4-BE49-F238E27FC236}">
                <a16:creationId xmlns:a16="http://schemas.microsoft.com/office/drawing/2014/main" id="{42BFFE81-C0F6-F263-6F67-FCF6B5B47D4D}"/>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299" t="4086" r="1061" b="4516"/>
          <a:stretch/>
        </p:blipFill>
        <p:spPr bwMode="auto">
          <a:xfrm>
            <a:off x="476250" y="414427"/>
            <a:ext cx="4408487" cy="58911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9685555"/>
      </p:ext>
    </p:extLst>
  </p:cSld>
  <p:clrMapOvr>
    <a:masterClrMapping/>
  </p:clrMapOvr>
  <mc:AlternateContent xmlns:mc="http://schemas.openxmlformats.org/markup-compatibility/2006" xmlns:p14="http://schemas.microsoft.com/office/powerpoint/2010/main">
    <mc:Choice Requires="p14">
      <p:transition spd="slow" p14:dur="2500">
        <p14:switch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10AA7CFB-5B4D-5D6B-3D52-E0E3269313C2}"/>
              </a:ext>
            </a:extLst>
          </p:cNvPr>
          <p:cNvSpPr>
            <a:spLocks noGrp="1"/>
          </p:cNvSpPr>
          <p:nvPr>
            <p:ph idx="1"/>
          </p:nvPr>
        </p:nvSpPr>
        <p:spPr>
          <a:xfrm>
            <a:off x="5583675" y="3276600"/>
            <a:ext cx="6252266" cy="727969"/>
          </a:xfrm>
        </p:spPr>
        <p:txBody>
          <a:bodyPr>
            <a:noAutofit/>
          </a:bodyPr>
          <a:lstStyle/>
          <a:p>
            <a:pPr marL="0" indent="0">
              <a:buClr>
                <a:schemeClr val="tx1"/>
              </a:buClr>
              <a:buNone/>
            </a:pPr>
            <a:r>
              <a:rPr lang="tr-TR" sz="2400" dirty="0"/>
              <a:t>4. Fetishism and Homosexuality in Toulouse-Lautrec’s Art</a:t>
            </a:r>
            <a:endParaRPr lang="it-IT" sz="2400" dirty="0"/>
          </a:p>
        </p:txBody>
      </p:sp>
      <p:pic>
        <p:nvPicPr>
          <p:cNvPr id="5" name="Picture 4">
            <a:extLst>
              <a:ext uri="{FF2B5EF4-FFF2-40B4-BE49-F238E27FC236}">
                <a16:creationId xmlns:a16="http://schemas.microsoft.com/office/drawing/2014/main" id="{A571A5A5-12C5-B3AA-2003-7FA93127E3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2890" y="353071"/>
            <a:ext cx="4224007" cy="61518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8393297"/>
      </p:ext>
    </p:extLst>
  </p:cSld>
  <p:clrMapOvr>
    <a:masterClrMapping/>
  </p:clrMapOvr>
  <mc:AlternateContent xmlns:mc="http://schemas.openxmlformats.org/markup-compatibility/2006" xmlns:p14="http://schemas.microsoft.com/office/powerpoint/2010/main">
    <mc:Choice Requires="p14">
      <p:transition spd="slow" p14:dur="2500">
        <p14:switch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4108" name="Picture 4107">
            <a:extLst>
              <a:ext uri="{FF2B5EF4-FFF2-40B4-BE49-F238E27FC236}">
                <a16:creationId xmlns:a16="http://schemas.microsoft.com/office/drawing/2014/main" id="{D2E20686-BA27-44D3-8886-87E4DB952AA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4110" name="Picture 4109">
            <a:extLst>
              <a:ext uri="{FF2B5EF4-FFF2-40B4-BE49-F238E27FC236}">
                <a16:creationId xmlns:a16="http://schemas.microsoft.com/office/drawing/2014/main" id="{46141683-172F-422B-8E85-E2BAF9A31E1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4112" name="Oval 4111">
            <a:extLst>
              <a:ext uri="{FF2B5EF4-FFF2-40B4-BE49-F238E27FC236}">
                <a16:creationId xmlns:a16="http://schemas.microsoft.com/office/drawing/2014/main" id="{56C8FBEC-2227-4822-B955-4D40B2A7AC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pic>
        <p:nvPicPr>
          <p:cNvPr id="4114" name="Picture 4113">
            <a:extLst>
              <a:ext uri="{FF2B5EF4-FFF2-40B4-BE49-F238E27FC236}">
                <a16:creationId xmlns:a16="http://schemas.microsoft.com/office/drawing/2014/main" id="{E2FD85A9-DD91-4BD5-A893-D9048D397A0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4116" name="Picture 4115">
            <a:extLst>
              <a:ext uri="{FF2B5EF4-FFF2-40B4-BE49-F238E27FC236}">
                <a16:creationId xmlns:a16="http://schemas.microsoft.com/office/drawing/2014/main" id="{3DC4D3AE-6612-4A24-A4EE-D305432AA7C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4118" name="Rectangle 4117">
            <a:extLst>
              <a:ext uri="{FF2B5EF4-FFF2-40B4-BE49-F238E27FC236}">
                <a16:creationId xmlns:a16="http://schemas.microsoft.com/office/drawing/2014/main" id="{E9036EB8-50BA-47CB-9685-84CEA1CC17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6" name="CasellaDiTesto 5">
            <a:extLst>
              <a:ext uri="{FF2B5EF4-FFF2-40B4-BE49-F238E27FC236}">
                <a16:creationId xmlns:a16="http://schemas.microsoft.com/office/drawing/2014/main" id="{504A653A-4FAB-92A9-C528-19C2AB03169E}"/>
              </a:ext>
            </a:extLst>
          </p:cNvPr>
          <p:cNvSpPr txBox="1"/>
          <p:nvPr/>
        </p:nvSpPr>
        <p:spPr>
          <a:xfrm>
            <a:off x="3191790" y="4687733"/>
            <a:ext cx="9181185" cy="1189985"/>
          </a:xfrm>
          <a:prstGeom prst="rect">
            <a:avLst/>
          </a:prstGeom>
        </p:spPr>
        <p:txBody>
          <a:bodyPr vert="horz" lIns="91440" tIns="45720" rIns="91440" bIns="45720" rtlCol="0" anchor="b">
            <a:normAutofit/>
          </a:bodyPr>
          <a:lstStyle/>
          <a:p>
            <a:pPr>
              <a:lnSpc>
                <a:spcPct val="90000"/>
              </a:lnSpc>
              <a:spcBef>
                <a:spcPct val="0"/>
              </a:spcBef>
              <a:spcAft>
                <a:spcPts val="600"/>
              </a:spcAft>
              <a:buClr>
                <a:schemeClr val="accent1"/>
              </a:buClr>
              <a:buSzPct val="80000"/>
            </a:pPr>
            <a:r>
              <a:rPr lang="en-US" sz="2400" dirty="0">
                <a:solidFill>
                  <a:schemeClr val="tx2"/>
                </a:solidFill>
                <a:latin typeface="+mj-lt"/>
                <a:ea typeface="+mj-ea"/>
                <a:cs typeface="+mj-cs"/>
              </a:rPr>
              <a:t>5.Novelty, Desire and the Crowd</a:t>
            </a:r>
          </a:p>
        </p:txBody>
      </p:sp>
      <p:pic>
        <p:nvPicPr>
          <p:cNvPr id="4102" name="Picture 6" descr="Henri de Toulouse-Lautrec | Biography, Artwork, Paintings, Moulin Rouge, &amp;  Facts | Britannica">
            <a:extLst>
              <a:ext uri="{FF2B5EF4-FFF2-40B4-BE49-F238E27FC236}">
                <a16:creationId xmlns:a16="http://schemas.microsoft.com/office/drawing/2014/main" id="{F522D601-BF65-8310-A446-B42C9C1E52D4}"/>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9601" r="19079" b="3"/>
          <a:stretch/>
        </p:blipFill>
        <p:spPr bwMode="auto">
          <a:xfrm>
            <a:off x="944614" y="1161106"/>
            <a:ext cx="2953512" cy="3602736"/>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pic>
        <p:nvPicPr>
          <p:cNvPr id="1036" name="Picture 12" descr="Young Woman At A Table, Poudre De Riz 1887 Painting by Henri De Toulouse  Lautrec - Fine Art America">
            <a:extLst>
              <a:ext uri="{FF2B5EF4-FFF2-40B4-BE49-F238E27FC236}">
                <a16:creationId xmlns:a16="http://schemas.microsoft.com/office/drawing/2014/main" id="{2477FE04-0783-ACC0-8578-6973282D44D9}"/>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229" r="2" b="2"/>
          <a:stretch/>
        </p:blipFill>
        <p:spPr bwMode="auto">
          <a:xfrm>
            <a:off x="4037012" y="1161106"/>
            <a:ext cx="2953512" cy="3602736"/>
          </a:xfrm>
          <a:prstGeom prst="rect">
            <a:avLst/>
          </a:prstGeom>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pic>
        <p:nvPicPr>
          <p:cNvPr id="4098" name="Picture 2" descr="At the Moulin Rouge The Dance Toulouse-Lautrec reproduction, hand-painted  in oil on canvas">
            <a:extLst>
              <a:ext uri="{FF2B5EF4-FFF2-40B4-BE49-F238E27FC236}">
                <a16:creationId xmlns:a16="http://schemas.microsoft.com/office/drawing/2014/main" id="{AB313F7C-2375-16C8-22A2-AED6BAA50EE3}"/>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9447" r="16608" b="-2"/>
          <a:stretch/>
        </p:blipFill>
        <p:spPr bwMode="auto">
          <a:xfrm>
            <a:off x="7129410" y="1141407"/>
            <a:ext cx="2953512" cy="3602736"/>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sp>
        <p:nvSpPr>
          <p:cNvPr id="5" name="AutoShape 4" descr="Henri de Toulouse-Lautrec | Biography, Artwork, Paintings, Moulin Rouge, &amp;  Facts | Britannica">
            <a:extLst>
              <a:ext uri="{FF2B5EF4-FFF2-40B4-BE49-F238E27FC236}">
                <a16:creationId xmlns:a16="http://schemas.microsoft.com/office/drawing/2014/main" id="{29926A56-B286-0744-25D2-440867A39C1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2376789899"/>
      </p:ext>
    </p:extLst>
  </p:cSld>
  <p:clrMapOvr>
    <a:masterClrMapping/>
  </p:clrMapOvr>
  <mc:AlternateContent xmlns:mc="http://schemas.openxmlformats.org/markup-compatibility/2006" xmlns:p14="http://schemas.microsoft.com/office/powerpoint/2010/main">
    <mc:Choice Requires="p14">
      <p:transition spd="slow" p14:dur="2500">
        <p14:switch dir="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2061" name="Picture 2060">
            <a:extLst>
              <a:ext uri="{FF2B5EF4-FFF2-40B4-BE49-F238E27FC236}">
                <a16:creationId xmlns:a16="http://schemas.microsoft.com/office/drawing/2014/main" id="{B92096A1-6AC3-46FB-979A-18F4AE8B948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2063" name="Picture 2062">
            <a:extLst>
              <a:ext uri="{FF2B5EF4-FFF2-40B4-BE49-F238E27FC236}">
                <a16:creationId xmlns:a16="http://schemas.microsoft.com/office/drawing/2014/main" id="{F728CD29-58B3-4F21-B30F-28798953D70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2065" name="Oval 2064">
            <a:extLst>
              <a:ext uri="{FF2B5EF4-FFF2-40B4-BE49-F238E27FC236}">
                <a16:creationId xmlns:a16="http://schemas.microsoft.com/office/drawing/2014/main" id="{74E4178E-1E41-4E39-8171-5EEC297F4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pic>
        <p:nvPicPr>
          <p:cNvPr id="2067" name="Picture 2066">
            <a:extLst>
              <a:ext uri="{FF2B5EF4-FFF2-40B4-BE49-F238E27FC236}">
                <a16:creationId xmlns:a16="http://schemas.microsoft.com/office/drawing/2014/main" id="{5ED4CF93-A4AC-4FA3-BE1C-E27B351DF73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069" name="Picture 2068">
            <a:extLst>
              <a:ext uri="{FF2B5EF4-FFF2-40B4-BE49-F238E27FC236}">
                <a16:creationId xmlns:a16="http://schemas.microsoft.com/office/drawing/2014/main" id="{4150C84B-F28C-46CF-A2DB-070F5240444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2071" name="Rectangle 2070">
            <a:extLst>
              <a:ext uri="{FF2B5EF4-FFF2-40B4-BE49-F238E27FC236}">
                <a16:creationId xmlns:a16="http://schemas.microsoft.com/office/drawing/2014/main" id="{0421F718-8F86-42C4-86D6-42E6DB5974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7" name="CasellaDiTesto 6">
            <a:extLst>
              <a:ext uri="{FF2B5EF4-FFF2-40B4-BE49-F238E27FC236}">
                <a16:creationId xmlns:a16="http://schemas.microsoft.com/office/drawing/2014/main" id="{D3C178FD-39C4-79E3-3BFD-EF6518E9E2C6}"/>
              </a:ext>
            </a:extLst>
          </p:cNvPr>
          <p:cNvSpPr txBox="1"/>
          <p:nvPr/>
        </p:nvSpPr>
        <p:spPr>
          <a:xfrm>
            <a:off x="193631" y="3250567"/>
            <a:ext cx="7207294" cy="824506"/>
          </a:xfrm>
          <a:prstGeom prst="rect">
            <a:avLst/>
          </a:prstGeom>
        </p:spPr>
        <p:txBody>
          <a:bodyPr vert="horz" lIns="91440" tIns="45720" rIns="91440" bIns="45720" rtlCol="0" anchor="b">
            <a:normAutofit/>
          </a:bodyPr>
          <a:lstStyle/>
          <a:p>
            <a:pPr>
              <a:lnSpc>
                <a:spcPct val="90000"/>
              </a:lnSpc>
              <a:spcBef>
                <a:spcPct val="0"/>
              </a:spcBef>
              <a:spcAft>
                <a:spcPts val="600"/>
              </a:spcAft>
              <a:buClr>
                <a:schemeClr val="tx1"/>
              </a:buClr>
              <a:buSzPct val="80000"/>
            </a:pPr>
            <a:r>
              <a:rPr lang="en-US" sz="2400" dirty="0">
                <a:solidFill>
                  <a:schemeClr val="tx2"/>
                </a:solidFill>
                <a:latin typeface="+mj-lt"/>
                <a:ea typeface="+mj-ea"/>
                <a:cs typeface="+mj-cs"/>
              </a:rPr>
              <a:t>6.The Impact of Urbanization,</a:t>
            </a:r>
            <a:r>
              <a:rPr lang="tr-TR" sz="2400" dirty="0">
                <a:solidFill>
                  <a:schemeClr val="tx2"/>
                </a:solidFill>
                <a:latin typeface="+mj-lt"/>
                <a:ea typeface="+mj-ea"/>
                <a:cs typeface="+mj-cs"/>
              </a:rPr>
              <a:t> </a:t>
            </a:r>
            <a:r>
              <a:rPr lang="en-US" sz="2400" dirty="0">
                <a:solidFill>
                  <a:schemeClr val="tx2"/>
                </a:solidFill>
                <a:latin typeface="+mj-lt"/>
                <a:ea typeface="+mj-ea"/>
                <a:cs typeface="+mj-cs"/>
              </a:rPr>
              <a:t>Feminism and </a:t>
            </a:r>
            <a:r>
              <a:rPr lang="tr-TR" sz="2400" dirty="0">
                <a:solidFill>
                  <a:schemeClr val="tx2"/>
                </a:solidFill>
                <a:latin typeface="+mj-lt"/>
                <a:ea typeface="+mj-ea"/>
                <a:cs typeface="+mj-cs"/>
              </a:rPr>
              <a:t>and </a:t>
            </a:r>
            <a:r>
              <a:rPr lang="en-US" sz="2400" dirty="0">
                <a:solidFill>
                  <a:schemeClr val="tx2"/>
                </a:solidFill>
                <a:latin typeface="+mj-lt"/>
                <a:ea typeface="+mj-ea"/>
                <a:cs typeface="+mj-cs"/>
              </a:rPr>
              <a:t>Lesbianism </a:t>
            </a:r>
          </a:p>
        </p:txBody>
      </p:sp>
      <p:pic>
        <p:nvPicPr>
          <p:cNvPr id="8" name="Picture 4" descr="Toulouse-Lautrec, Henri de (1864-1901) - 1895 Abandonment … | Flickr">
            <a:extLst>
              <a:ext uri="{FF2B5EF4-FFF2-40B4-BE49-F238E27FC236}">
                <a16:creationId xmlns:a16="http://schemas.microsoft.com/office/drawing/2014/main" id="{95F9D829-0EFC-788C-3003-6D18A9C77D6E}"/>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6888" r="3" b="11472"/>
          <a:stretch/>
        </p:blipFill>
        <p:spPr bwMode="auto">
          <a:xfrm>
            <a:off x="6103423" y="-1"/>
            <a:ext cx="6087038" cy="3429001"/>
          </a:xfrm>
          <a:prstGeom prst="rect">
            <a:avLst/>
          </a:prstGeom>
          <a:noFill/>
          <a:extLst>
            <a:ext uri="{909E8E84-426E-40DD-AFC4-6F175D3DCCD1}">
              <a14:hiddenFill xmlns:a14="http://schemas.microsoft.com/office/drawing/2010/main">
                <a:solidFill>
                  <a:srgbClr val="FFFFFF"/>
                </a:solidFill>
              </a14:hiddenFill>
            </a:ext>
          </a:extLst>
        </p:spPr>
      </p:pic>
      <p:sp>
        <p:nvSpPr>
          <p:cNvPr id="2073" name="Rectangle 2072">
            <a:extLst>
              <a:ext uri="{FF2B5EF4-FFF2-40B4-BE49-F238E27FC236}">
                <a16:creationId xmlns:a16="http://schemas.microsoft.com/office/drawing/2014/main" id="{AA9FFBA2-F0B1-4379-BF93-5526B0B8F5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tr-TR"/>
          </a:p>
        </p:txBody>
      </p:sp>
      <p:pic>
        <p:nvPicPr>
          <p:cNvPr id="2056" name="Picture 8" descr="undefined">
            <a:extLst>
              <a:ext uri="{FF2B5EF4-FFF2-40B4-BE49-F238E27FC236}">
                <a16:creationId xmlns:a16="http://schemas.microsoft.com/office/drawing/2014/main" id="{AB46EEA2-405B-BF46-65C2-613CBED82668}"/>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3" b="26852"/>
          <a:stretch/>
        </p:blipFill>
        <p:spPr bwMode="auto">
          <a:xfrm>
            <a:off x="6103423" y="3428999"/>
            <a:ext cx="6087038" cy="3428539"/>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6" descr="undefined">
            <a:extLst>
              <a:ext uri="{FF2B5EF4-FFF2-40B4-BE49-F238E27FC236}">
                <a16:creationId xmlns:a16="http://schemas.microsoft.com/office/drawing/2014/main" id="{DDB1933B-85B1-39A9-85E6-0FBCE2E889E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3109765172"/>
      </p:ext>
    </p:extLst>
  </p:cSld>
  <p:clrMapOvr>
    <a:masterClrMapping/>
  </p:clrMapOvr>
  <mc:AlternateContent xmlns:mc="http://schemas.openxmlformats.org/markup-compatibility/2006" xmlns:p14="http://schemas.microsoft.com/office/powerpoint/2010/main">
    <mc:Choice Requires="p14">
      <p:transition spd="slow" p14:dur="2500">
        <p14:switch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a:extLst>
              <a:ext uri="{FF2B5EF4-FFF2-40B4-BE49-F238E27FC236}">
                <a16:creationId xmlns:a16="http://schemas.microsoft.com/office/drawing/2014/main" id="{CBB7AA8F-BA40-61A4-34E1-A998B86743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4501" y="2038350"/>
            <a:ext cx="6873963" cy="41338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
        <p:nvSpPr>
          <p:cNvPr id="6" name="TextovéPole 5">
            <a:extLst>
              <a:ext uri="{FF2B5EF4-FFF2-40B4-BE49-F238E27FC236}">
                <a16:creationId xmlns:a16="http://schemas.microsoft.com/office/drawing/2014/main" id="{42824BD3-A1B2-02B2-A010-49957357E311}"/>
              </a:ext>
            </a:extLst>
          </p:cNvPr>
          <p:cNvSpPr txBox="1"/>
          <p:nvPr/>
        </p:nvSpPr>
        <p:spPr>
          <a:xfrm>
            <a:off x="719761" y="1409700"/>
            <a:ext cx="6096000" cy="424732"/>
          </a:xfrm>
          <a:prstGeom prst="rect">
            <a:avLst/>
          </a:prstGeom>
          <a:noFill/>
        </p:spPr>
        <p:txBody>
          <a:bodyPr wrap="square">
            <a:spAutoFit/>
          </a:bodyPr>
          <a:lstStyle/>
          <a:p>
            <a:pPr>
              <a:lnSpc>
                <a:spcPct val="90000"/>
              </a:lnSpc>
              <a:spcBef>
                <a:spcPct val="0"/>
              </a:spcBef>
              <a:spcAft>
                <a:spcPts val="600"/>
              </a:spcAft>
              <a:buClr>
                <a:schemeClr val="tx1"/>
              </a:buClr>
              <a:buSzPct val="80000"/>
            </a:pPr>
            <a:r>
              <a:rPr lang="tr-TR" sz="2400" dirty="0">
                <a:solidFill>
                  <a:schemeClr val="tx2"/>
                </a:solidFill>
                <a:latin typeface="+mj-lt"/>
                <a:ea typeface="+mj-ea"/>
                <a:cs typeface="+mj-cs"/>
              </a:rPr>
              <a:t>7</a:t>
            </a:r>
            <a:r>
              <a:rPr lang="en-US" sz="2400" dirty="0">
                <a:solidFill>
                  <a:schemeClr val="tx2"/>
                </a:solidFill>
                <a:latin typeface="+mj-lt"/>
                <a:ea typeface="+mj-ea"/>
                <a:cs typeface="+mj-cs"/>
              </a:rPr>
              <a:t>.</a:t>
            </a:r>
            <a:r>
              <a:rPr lang="tr-TR" sz="2400" dirty="0">
                <a:solidFill>
                  <a:schemeClr val="tx2"/>
                </a:solidFill>
                <a:latin typeface="+mj-lt"/>
                <a:ea typeface="+mj-ea"/>
                <a:cs typeface="+mj-cs"/>
              </a:rPr>
              <a:t> New Types of Entertaintments</a:t>
            </a:r>
            <a:endParaRPr lang="en-US" sz="2400" dirty="0">
              <a:solidFill>
                <a:schemeClr val="tx2"/>
              </a:solidFill>
              <a:latin typeface="+mj-lt"/>
              <a:ea typeface="+mj-ea"/>
              <a:cs typeface="+mj-cs"/>
            </a:endParaRPr>
          </a:p>
        </p:txBody>
      </p:sp>
    </p:spTree>
    <p:extLst>
      <p:ext uri="{BB962C8B-B14F-4D97-AF65-F5344CB8AC3E}">
        <p14:creationId xmlns:p14="http://schemas.microsoft.com/office/powerpoint/2010/main" val="3916260873"/>
      </p:ext>
    </p:extLst>
  </p:cSld>
  <p:clrMapOvr>
    <a:masterClrMapping/>
  </p:clrMapOvr>
  <mc:AlternateContent xmlns:mc="http://schemas.openxmlformats.org/markup-compatibility/2006" xmlns:p14="http://schemas.microsoft.com/office/powerpoint/2010/main">
    <mc:Choice Requires="p14">
      <p:transition spd="slow" p14:dur="2500">
        <p14:switch dir="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5720C43E-3406-F05B-5CE4-F73326D46202}"/>
              </a:ext>
            </a:extLst>
          </p:cNvPr>
          <p:cNvSpPr>
            <a:spLocks noGrp="1"/>
          </p:cNvSpPr>
          <p:nvPr>
            <p:ph type="title"/>
          </p:nvPr>
        </p:nvSpPr>
        <p:spPr>
          <a:xfrm>
            <a:off x="4464033" y="285137"/>
            <a:ext cx="3263933" cy="857863"/>
          </a:xfrm>
        </p:spPr>
        <p:txBody>
          <a:bodyPr>
            <a:normAutofit/>
          </a:bodyPr>
          <a:lstStyle/>
          <a:p>
            <a:r>
              <a:rPr lang="it-IT" sz="3500" b="1" dirty="0" err="1">
                <a:solidFill>
                  <a:srgbClr val="92D050"/>
                </a:solidFill>
              </a:rPr>
              <a:t>Conclusions</a:t>
            </a:r>
            <a:endParaRPr lang="it-IT" sz="3500" b="1" dirty="0">
              <a:solidFill>
                <a:srgbClr val="92D050"/>
              </a:solidFill>
            </a:endParaRPr>
          </a:p>
        </p:txBody>
      </p:sp>
      <p:pic>
        <p:nvPicPr>
          <p:cNvPr id="9218" name="Picture 2" descr="Henri de Toulouse-Lautrec: biografia, opere e stile ...">
            <a:extLst>
              <a:ext uri="{FF2B5EF4-FFF2-40B4-BE49-F238E27FC236}">
                <a16:creationId xmlns:a16="http://schemas.microsoft.com/office/drawing/2014/main" id="{87051A4E-76FC-5544-2815-38B6B789F53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4634"/>
          <a:stretch/>
        </p:blipFill>
        <p:spPr bwMode="auto">
          <a:xfrm>
            <a:off x="3588152" y="1143000"/>
            <a:ext cx="4577310" cy="51508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223" name="Rectangle 9222">
            <a:extLst>
              <a:ext uri="{FF2B5EF4-FFF2-40B4-BE49-F238E27FC236}">
                <a16:creationId xmlns:a16="http://schemas.microsoft.com/office/drawing/2014/main" id="{495DDCFA-D3DE-4CEB-8AFF-C6501187E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it-IT"/>
          </a:p>
        </p:txBody>
      </p:sp>
    </p:spTree>
    <p:extLst>
      <p:ext uri="{BB962C8B-B14F-4D97-AF65-F5344CB8AC3E}">
        <p14:creationId xmlns:p14="http://schemas.microsoft.com/office/powerpoint/2010/main" val="2595978571"/>
      </p:ext>
    </p:extLst>
  </p:cSld>
  <p:clrMapOvr>
    <a:masterClrMapping/>
  </p:clrMapOvr>
  <mc:AlternateContent xmlns:mc="http://schemas.openxmlformats.org/markup-compatibility/2006" xmlns:p14="http://schemas.microsoft.com/office/powerpoint/2010/main">
    <mc:Choice Requires="p14">
      <p:transition spd="slow" p14:dur="2500">
        <p14:switch dir="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A0D50EB1-F500-B5B4-1F71-64FEE6E90CAC}"/>
              </a:ext>
            </a:extLst>
          </p:cNvPr>
          <p:cNvSpPr>
            <a:spLocks noGrp="1"/>
          </p:cNvSpPr>
          <p:nvPr>
            <p:ph type="title"/>
          </p:nvPr>
        </p:nvSpPr>
        <p:spPr>
          <a:xfrm>
            <a:off x="1428465" y="2552132"/>
            <a:ext cx="9335069" cy="2620370"/>
          </a:xfrm>
        </p:spPr>
        <p:txBody>
          <a:bodyPr>
            <a:noAutofit/>
          </a:bodyPr>
          <a:lstStyle/>
          <a:p>
            <a:pPr algn="ctr">
              <a:lnSpc>
                <a:spcPct val="90000"/>
              </a:lnSpc>
            </a:pPr>
            <a:r>
              <a:rPr lang="it-IT" sz="4000" b="1" dirty="0">
                <a:solidFill>
                  <a:srgbClr val="92D050"/>
                </a:solidFill>
              </a:rPr>
              <a:t>Second case study: </a:t>
            </a:r>
            <a:br>
              <a:rPr lang="it-IT" sz="4000" b="1" dirty="0">
                <a:solidFill>
                  <a:srgbClr val="92D050"/>
                </a:solidFill>
              </a:rPr>
            </a:br>
            <a:r>
              <a:rPr lang="it-IT" sz="4000" b="1" dirty="0" err="1">
                <a:solidFill>
                  <a:srgbClr val="92D050"/>
                </a:solidFill>
                <a:effectLst/>
                <a:ea typeface="Aptos" panose="020B0004020202020204" pitchFamily="34" charset="0"/>
              </a:rPr>
              <a:t>Masaccio’s</a:t>
            </a:r>
            <a:r>
              <a:rPr lang="it-IT" sz="4000" b="1" dirty="0">
                <a:solidFill>
                  <a:srgbClr val="92D050"/>
                </a:solidFill>
                <a:effectLst/>
                <a:ea typeface="Aptos" panose="020B0004020202020204" pitchFamily="34" charset="0"/>
              </a:rPr>
              <a:t> (1401-1428/9) and Gentile da </a:t>
            </a:r>
            <a:r>
              <a:rPr lang="it-IT" sz="4000" b="1" dirty="0" err="1">
                <a:solidFill>
                  <a:srgbClr val="92D050"/>
                </a:solidFill>
                <a:effectLst/>
                <a:ea typeface="Aptos" panose="020B0004020202020204" pitchFamily="34" charset="0"/>
              </a:rPr>
              <a:t>Fabriano’s</a:t>
            </a:r>
            <a:r>
              <a:rPr lang="it-IT" sz="4000" b="1" dirty="0">
                <a:solidFill>
                  <a:srgbClr val="92D050"/>
                </a:solidFill>
                <a:effectLst/>
                <a:ea typeface="Aptos" panose="020B0004020202020204" pitchFamily="34" charset="0"/>
              </a:rPr>
              <a:t> (1385-1427) </a:t>
            </a:r>
            <a:r>
              <a:rPr lang="it-IT" sz="4000" b="1" dirty="0" err="1">
                <a:solidFill>
                  <a:srgbClr val="92D050"/>
                </a:solidFill>
                <a:effectLst/>
                <a:ea typeface="Aptos" panose="020B0004020202020204" pitchFamily="34" charset="0"/>
              </a:rPr>
              <a:t>Madonnas</a:t>
            </a:r>
            <a:endParaRPr lang="it-IT" sz="4000" b="1" dirty="0">
              <a:solidFill>
                <a:srgbClr val="92D050"/>
              </a:solidFill>
            </a:endParaRPr>
          </a:p>
        </p:txBody>
      </p:sp>
    </p:spTree>
    <p:extLst>
      <p:ext uri="{BB962C8B-B14F-4D97-AF65-F5344CB8AC3E}">
        <p14:creationId xmlns:p14="http://schemas.microsoft.com/office/powerpoint/2010/main" val="1836753371"/>
      </p:ext>
    </p:extLst>
  </p:cSld>
  <p:clrMapOvr>
    <a:masterClrMapping/>
  </p:clrMapOvr>
  <mc:AlternateContent xmlns:mc="http://schemas.openxmlformats.org/markup-compatibility/2006" xmlns:p14="http://schemas.microsoft.com/office/powerpoint/2010/main">
    <mc:Choice Requires="p14">
      <p:transition spd="slow" p14:dur="3500">
        <p14:flip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B325D08-15A0-E70C-AB9E-D65C82328250}"/>
              </a:ext>
            </a:extLst>
          </p:cNvPr>
          <p:cNvSpPr>
            <a:spLocks noGrp="1"/>
          </p:cNvSpPr>
          <p:nvPr>
            <p:ph type="title"/>
          </p:nvPr>
        </p:nvSpPr>
        <p:spPr>
          <a:xfrm>
            <a:off x="512762" y="2082075"/>
            <a:ext cx="6973888" cy="690036"/>
          </a:xfrm>
        </p:spPr>
        <p:txBody>
          <a:bodyPr/>
          <a:lstStyle/>
          <a:p>
            <a:pPr algn="ctr"/>
            <a:r>
              <a:rPr lang="en-US" sz="3200" b="1" dirty="0">
                <a:solidFill>
                  <a:srgbClr val="92D050"/>
                </a:solidFill>
              </a:rPr>
              <a:t>How do we define this approach?</a:t>
            </a:r>
            <a:endParaRPr lang="it-IT" sz="3200" b="1" dirty="0">
              <a:solidFill>
                <a:srgbClr val="92D050"/>
              </a:solidFill>
            </a:endParaRPr>
          </a:p>
        </p:txBody>
      </p:sp>
      <p:sp>
        <p:nvSpPr>
          <p:cNvPr id="3" name="Segnaposto contenuto 2">
            <a:extLst>
              <a:ext uri="{FF2B5EF4-FFF2-40B4-BE49-F238E27FC236}">
                <a16:creationId xmlns:a16="http://schemas.microsoft.com/office/drawing/2014/main" id="{569D23C8-C396-276F-1BF9-4206C5238F81}"/>
              </a:ext>
            </a:extLst>
          </p:cNvPr>
          <p:cNvSpPr>
            <a:spLocks noGrp="1"/>
          </p:cNvSpPr>
          <p:nvPr>
            <p:ph idx="1"/>
          </p:nvPr>
        </p:nvSpPr>
        <p:spPr>
          <a:xfrm>
            <a:off x="235395" y="2772111"/>
            <a:ext cx="7528623" cy="3323751"/>
          </a:xfrm>
        </p:spPr>
        <p:txBody>
          <a:bodyPr>
            <a:noAutofit/>
          </a:bodyPr>
          <a:lstStyle/>
          <a:p>
            <a:pPr algn="just">
              <a:buClr>
                <a:schemeClr val="tx1"/>
              </a:buClr>
              <a:buFont typeface="Wingdings" panose="05000000000000000000" pitchFamily="2" charset="2"/>
              <a:buChar char="v"/>
            </a:pPr>
            <a:r>
              <a:rPr lang="it-IT" sz="2500" b="1" dirty="0">
                <a:effectLst/>
                <a:ea typeface="Times New Roman" panose="02020603050405020304" pitchFamily="18" charset="0"/>
              </a:rPr>
              <a:t>The study of the </a:t>
            </a:r>
            <a:r>
              <a:rPr lang="it-IT" sz="2500" b="1" dirty="0" err="1">
                <a:effectLst/>
                <a:ea typeface="Times New Roman" panose="02020603050405020304" pitchFamily="18" charset="0"/>
              </a:rPr>
              <a:t>sociology</a:t>
            </a:r>
            <a:r>
              <a:rPr lang="it-IT" sz="2500" b="1" dirty="0">
                <a:effectLst/>
                <a:ea typeface="Times New Roman" panose="02020603050405020304" pitchFamily="18" charset="0"/>
              </a:rPr>
              <a:t> of art </a:t>
            </a:r>
            <a:r>
              <a:rPr lang="it-IT" sz="2500" b="1" dirty="0" err="1">
                <a:effectLst/>
                <a:ea typeface="Times New Roman" panose="02020603050405020304" pitchFamily="18" charset="0"/>
              </a:rPr>
              <a:t>through</a:t>
            </a:r>
            <a:r>
              <a:rPr lang="it-IT" sz="2500" b="1" dirty="0">
                <a:effectLst/>
                <a:ea typeface="Times New Roman" panose="02020603050405020304" pitchFamily="18" charset="0"/>
              </a:rPr>
              <a:t> history </a:t>
            </a:r>
            <a:r>
              <a:rPr lang="it-IT" sz="2500" b="1" dirty="0" err="1">
                <a:effectLst/>
                <a:ea typeface="Times New Roman" panose="02020603050405020304" pitchFamily="18" charset="0"/>
              </a:rPr>
              <a:t>is</a:t>
            </a:r>
            <a:r>
              <a:rPr lang="it-IT" sz="2500" b="1" dirty="0">
                <a:effectLst/>
                <a:ea typeface="Times New Roman" panose="02020603050405020304" pitchFamily="18" charset="0"/>
              </a:rPr>
              <a:t> </a:t>
            </a:r>
            <a:r>
              <a:rPr lang="it-IT" sz="2500" b="1" dirty="0" err="1">
                <a:effectLst/>
                <a:ea typeface="Times New Roman" panose="02020603050405020304" pitchFamily="18" charset="0"/>
              </a:rPr>
              <a:t>called</a:t>
            </a:r>
            <a:r>
              <a:rPr lang="it-IT" sz="2500" b="1" dirty="0">
                <a:effectLst/>
                <a:ea typeface="Times New Roman" panose="02020603050405020304" pitchFamily="18" charset="0"/>
              </a:rPr>
              <a:t> Social History of Art.</a:t>
            </a:r>
            <a:r>
              <a:rPr lang="it-IT" sz="2500" dirty="0">
                <a:effectLst/>
                <a:ea typeface="Times New Roman" panose="02020603050405020304" pitchFamily="18" charset="0"/>
              </a:rPr>
              <a:t> </a:t>
            </a:r>
            <a:r>
              <a:rPr lang="it-IT" sz="2500" b="1" dirty="0" err="1">
                <a:effectLst/>
                <a:ea typeface="Times New Roman" panose="02020603050405020304" pitchFamily="18" charset="0"/>
              </a:rPr>
              <a:t>Its</a:t>
            </a:r>
            <a:r>
              <a:rPr lang="it-IT" sz="2500" b="1" dirty="0">
                <a:effectLst/>
                <a:ea typeface="Times New Roman" panose="02020603050405020304" pitchFamily="18" charset="0"/>
              </a:rPr>
              <a:t> </a:t>
            </a:r>
            <a:r>
              <a:rPr lang="it-IT" sz="2500" b="1" dirty="0" err="1">
                <a:effectLst/>
                <a:ea typeface="Times New Roman" panose="02020603050405020304" pitchFamily="18" charset="0"/>
              </a:rPr>
              <a:t>primary</a:t>
            </a:r>
            <a:r>
              <a:rPr lang="it-IT" sz="2500" b="1" dirty="0">
                <a:effectLst/>
                <a:ea typeface="Times New Roman" panose="02020603050405020304" pitchFamily="18" charset="0"/>
              </a:rPr>
              <a:t> concept </a:t>
            </a:r>
            <a:r>
              <a:rPr lang="it-IT" sz="2500" b="1" dirty="0" err="1">
                <a:effectLst/>
                <a:ea typeface="Times New Roman" panose="02020603050405020304" pitchFamily="18" charset="0"/>
              </a:rPr>
              <a:t>as</a:t>
            </a:r>
            <a:r>
              <a:rPr lang="it-IT" sz="2500" b="1" dirty="0">
                <a:effectLst/>
                <a:ea typeface="Times New Roman" panose="02020603050405020304" pitchFamily="18" charset="0"/>
              </a:rPr>
              <a:t> a </a:t>
            </a:r>
            <a:r>
              <a:rPr lang="it-IT" sz="2500" b="1" dirty="0" err="1">
                <a:effectLst/>
                <a:ea typeface="Times New Roman" panose="02020603050405020304" pitchFamily="18" charset="0"/>
              </a:rPr>
              <a:t>critical</a:t>
            </a:r>
            <a:r>
              <a:rPr lang="it-IT" sz="2500" b="1" dirty="0">
                <a:effectLst/>
                <a:ea typeface="Times New Roman" panose="02020603050405020304" pitchFamily="18" charset="0"/>
              </a:rPr>
              <a:t> </a:t>
            </a:r>
            <a:r>
              <a:rPr lang="it-IT" sz="2500" b="1" dirty="0" err="1">
                <a:effectLst/>
                <a:ea typeface="Times New Roman" panose="02020603050405020304" pitchFamily="18" charset="0"/>
              </a:rPr>
              <a:t>methodology</a:t>
            </a:r>
            <a:r>
              <a:rPr lang="it-IT" sz="2500" b="1" dirty="0">
                <a:effectLst/>
                <a:ea typeface="Times New Roman" panose="02020603050405020304" pitchFamily="18" charset="0"/>
              </a:rPr>
              <a:t> </a:t>
            </a:r>
            <a:r>
              <a:rPr lang="it-IT" sz="2500" b="1" dirty="0" err="1">
                <a:effectLst/>
                <a:ea typeface="Times New Roman" panose="02020603050405020304" pitchFamily="18" charset="0"/>
              </a:rPr>
              <a:t>is</a:t>
            </a:r>
            <a:r>
              <a:rPr lang="it-IT" sz="2500" b="1" dirty="0">
                <a:effectLst/>
                <a:ea typeface="Times New Roman" panose="02020603050405020304" pitchFamily="18" charset="0"/>
              </a:rPr>
              <a:t> </a:t>
            </a:r>
            <a:r>
              <a:rPr lang="it-IT" sz="2500" b="1" dirty="0" err="1">
                <a:effectLst/>
                <a:ea typeface="Times New Roman" panose="02020603050405020304" pitchFamily="18" charset="0"/>
              </a:rPr>
              <a:t>that</a:t>
            </a:r>
            <a:r>
              <a:rPr lang="it-IT" sz="2500" b="1" dirty="0">
                <a:effectLst/>
                <a:ea typeface="Times New Roman" panose="02020603050405020304" pitchFamily="18" charset="0"/>
              </a:rPr>
              <a:t> </a:t>
            </a:r>
            <a:r>
              <a:rPr lang="it-IT" sz="2500" b="1" dirty="0" err="1">
                <a:effectLst/>
                <a:ea typeface="Times New Roman" panose="02020603050405020304" pitchFamily="18" charset="0"/>
              </a:rPr>
              <a:t>contextual</a:t>
            </a:r>
            <a:r>
              <a:rPr lang="it-IT" sz="2500" b="1" dirty="0">
                <a:effectLst/>
                <a:ea typeface="Times New Roman" panose="02020603050405020304" pitchFamily="18" charset="0"/>
              </a:rPr>
              <a:t> </a:t>
            </a:r>
            <a:r>
              <a:rPr lang="it-IT" sz="2500" b="1" dirty="0" err="1">
                <a:effectLst/>
                <a:ea typeface="Times New Roman" panose="02020603050405020304" pitchFamily="18" charset="0"/>
              </a:rPr>
              <a:t>influences</a:t>
            </a:r>
            <a:r>
              <a:rPr lang="it-IT" sz="2500" b="1" dirty="0">
                <a:effectLst/>
                <a:ea typeface="Times New Roman" panose="02020603050405020304" pitchFamily="18" charset="0"/>
              </a:rPr>
              <a:t> of culture and society can </a:t>
            </a:r>
            <a:r>
              <a:rPr lang="it-IT" sz="2500" b="1" dirty="0" err="1">
                <a:effectLst/>
                <a:ea typeface="Times New Roman" panose="02020603050405020304" pitchFamily="18" charset="0"/>
              </a:rPr>
              <a:t>never</a:t>
            </a:r>
            <a:r>
              <a:rPr lang="it-IT" sz="2500" b="1" dirty="0">
                <a:effectLst/>
                <a:ea typeface="Times New Roman" panose="02020603050405020304" pitchFamily="18" charset="0"/>
              </a:rPr>
              <a:t> be </a:t>
            </a:r>
            <a:r>
              <a:rPr lang="it-IT" sz="2500" b="1" dirty="0" err="1">
                <a:effectLst/>
                <a:ea typeface="Times New Roman" panose="02020603050405020304" pitchFamily="18" charset="0"/>
              </a:rPr>
              <a:t>too</a:t>
            </a:r>
            <a:r>
              <a:rPr lang="it-IT" sz="2500" b="1" dirty="0">
                <a:effectLst/>
                <a:ea typeface="Times New Roman" panose="02020603050405020304" pitchFamily="18" charset="0"/>
              </a:rPr>
              <a:t> far </a:t>
            </a:r>
            <a:r>
              <a:rPr lang="it-IT" sz="2500" b="1" dirty="0" err="1">
                <a:effectLst/>
                <a:ea typeface="Times New Roman" panose="02020603050405020304" pitchFamily="18" charset="0"/>
              </a:rPr>
              <a:t>removed</a:t>
            </a:r>
            <a:r>
              <a:rPr lang="it-IT" sz="2500" b="1" dirty="0">
                <a:effectLst/>
                <a:ea typeface="Times New Roman" panose="02020603050405020304" pitchFamily="18" charset="0"/>
              </a:rPr>
              <a:t> from artwork.</a:t>
            </a:r>
            <a:r>
              <a:rPr lang="it-IT" sz="2500" dirty="0">
                <a:effectLst/>
                <a:ea typeface="Times New Roman" panose="02020603050405020304" pitchFamily="18" charset="0"/>
              </a:rPr>
              <a:t> </a:t>
            </a:r>
            <a:r>
              <a:rPr lang="it-IT" sz="2500" b="1" dirty="0">
                <a:effectLst/>
                <a:ea typeface="Times New Roman" panose="02020603050405020304" pitchFamily="18" charset="0"/>
              </a:rPr>
              <a:t>Art </a:t>
            </a:r>
            <a:r>
              <a:rPr lang="it-IT" sz="2500" b="1" dirty="0" err="1">
                <a:effectLst/>
                <a:ea typeface="Times New Roman" panose="02020603050405020304" pitchFamily="18" charset="0"/>
              </a:rPr>
              <a:t>cannot</a:t>
            </a:r>
            <a:r>
              <a:rPr lang="it-IT" sz="2500" b="1" dirty="0">
                <a:effectLst/>
                <a:ea typeface="Times New Roman" panose="02020603050405020304" pitchFamily="18" charset="0"/>
              </a:rPr>
              <a:t> stand alone and </a:t>
            </a:r>
            <a:r>
              <a:rPr lang="it-IT" sz="2500" b="1" dirty="0" err="1">
                <a:effectLst/>
                <a:ea typeface="Times New Roman" panose="02020603050405020304" pitchFamily="18" charset="0"/>
              </a:rPr>
              <a:t>independent</a:t>
            </a:r>
            <a:r>
              <a:rPr lang="it-IT" sz="2500" b="1" dirty="0">
                <a:effectLst/>
                <a:ea typeface="Times New Roman" panose="02020603050405020304" pitchFamily="18" charset="0"/>
              </a:rPr>
              <a:t> from the cultural </a:t>
            </a:r>
            <a:r>
              <a:rPr lang="it-IT" sz="2500" b="1" dirty="0" err="1">
                <a:effectLst/>
                <a:ea typeface="Times New Roman" panose="02020603050405020304" pitchFamily="18" charset="0"/>
              </a:rPr>
              <a:t>context</a:t>
            </a:r>
            <a:r>
              <a:rPr lang="it-IT" sz="2500" b="1" dirty="0">
                <a:effectLst/>
                <a:ea typeface="Times New Roman" panose="02020603050405020304" pitchFamily="18" charset="0"/>
              </a:rPr>
              <a:t> of the time and place in </a:t>
            </a:r>
            <a:r>
              <a:rPr lang="it-IT" sz="2500" b="1" dirty="0" err="1">
                <a:effectLst/>
                <a:ea typeface="Times New Roman" panose="02020603050405020304" pitchFamily="18" charset="0"/>
              </a:rPr>
              <a:t>which</a:t>
            </a:r>
            <a:r>
              <a:rPr lang="it-IT" sz="2500" b="1" dirty="0">
                <a:effectLst/>
                <a:ea typeface="Times New Roman" panose="02020603050405020304" pitchFamily="18" charset="0"/>
              </a:rPr>
              <a:t> </a:t>
            </a:r>
            <a:r>
              <a:rPr lang="it-IT" sz="2500" b="1" dirty="0" err="1">
                <a:effectLst/>
                <a:ea typeface="Times New Roman" panose="02020603050405020304" pitchFamily="18" charset="0"/>
              </a:rPr>
              <a:t>it</a:t>
            </a:r>
            <a:r>
              <a:rPr lang="it-IT" sz="2500" b="1" dirty="0">
                <a:effectLst/>
                <a:ea typeface="Times New Roman" panose="02020603050405020304" pitchFamily="18" charset="0"/>
              </a:rPr>
              <a:t> </a:t>
            </a:r>
            <a:r>
              <a:rPr lang="it-IT" sz="2500" b="1" dirty="0" err="1">
                <a:effectLst/>
                <a:ea typeface="Times New Roman" panose="02020603050405020304" pitchFamily="18" charset="0"/>
              </a:rPr>
              <a:t>was</a:t>
            </a:r>
            <a:r>
              <a:rPr lang="it-IT" sz="2500" b="1" dirty="0">
                <a:effectLst/>
                <a:ea typeface="Times New Roman" panose="02020603050405020304" pitchFamily="18" charset="0"/>
              </a:rPr>
              <a:t> </a:t>
            </a:r>
            <a:r>
              <a:rPr lang="it-IT" sz="2500" b="1" dirty="0" err="1">
                <a:effectLst/>
                <a:ea typeface="Times New Roman" panose="02020603050405020304" pitchFamily="18" charset="0"/>
              </a:rPr>
              <a:t>created</a:t>
            </a:r>
            <a:r>
              <a:rPr lang="it-IT" sz="2500" b="1" dirty="0">
                <a:effectLst/>
                <a:ea typeface="Times New Roman" panose="02020603050405020304" pitchFamily="18" charset="0"/>
              </a:rPr>
              <a:t>.</a:t>
            </a:r>
            <a:r>
              <a:rPr lang="it-IT" sz="2500" dirty="0">
                <a:effectLst/>
                <a:ea typeface="Times New Roman" panose="02020603050405020304" pitchFamily="18" charset="0"/>
              </a:rPr>
              <a:t> </a:t>
            </a:r>
            <a:endParaRPr lang="it-IT" sz="2500" dirty="0"/>
          </a:p>
        </p:txBody>
      </p:sp>
      <p:sp>
        <p:nvSpPr>
          <p:cNvPr id="5" name="TextovéPole 4">
            <a:extLst>
              <a:ext uri="{FF2B5EF4-FFF2-40B4-BE49-F238E27FC236}">
                <a16:creationId xmlns:a16="http://schemas.microsoft.com/office/drawing/2014/main" id="{843836F0-DD1F-C1FC-9905-60FA56B6FC8F}"/>
              </a:ext>
            </a:extLst>
          </p:cNvPr>
          <p:cNvSpPr txBox="1"/>
          <p:nvPr/>
        </p:nvSpPr>
        <p:spPr>
          <a:xfrm>
            <a:off x="3181349" y="675228"/>
            <a:ext cx="6096000" cy="707886"/>
          </a:xfrm>
          <a:prstGeom prst="rect">
            <a:avLst/>
          </a:prstGeom>
          <a:noFill/>
        </p:spPr>
        <p:txBody>
          <a:bodyPr wrap="square">
            <a:spAutoFit/>
          </a:bodyPr>
          <a:lstStyle/>
          <a:p>
            <a:r>
              <a:rPr lang="tr-TR" sz="4000" b="1" dirty="0"/>
              <a:t>The Social History of Art:</a:t>
            </a:r>
          </a:p>
        </p:txBody>
      </p:sp>
    </p:spTree>
    <p:extLst>
      <p:ext uri="{BB962C8B-B14F-4D97-AF65-F5344CB8AC3E}">
        <p14:creationId xmlns:p14="http://schemas.microsoft.com/office/powerpoint/2010/main" val="3590756053"/>
      </p:ext>
    </p:extLst>
  </p:cSld>
  <p:clrMapOvr>
    <a:masterClrMapping/>
  </p:clrMapOvr>
  <mc:AlternateContent xmlns:mc="http://schemas.openxmlformats.org/markup-compatibility/2006" xmlns:p14="http://schemas.microsoft.com/office/powerpoint/2010/main">
    <mc:Choice Requires="p14">
      <p:transition spd="slow" p14:dur="3500">
        <p14:flip dir="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7170" name="Picture 2" descr="diaphanes - Frederick Antal">
            <a:extLst>
              <a:ext uri="{FF2B5EF4-FFF2-40B4-BE49-F238E27FC236}">
                <a16:creationId xmlns:a16="http://schemas.microsoft.com/office/drawing/2014/main" id="{CAF1D8D1-85C3-E643-6278-BFC0FD78110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67" r="3708"/>
          <a:stretch/>
        </p:blipFill>
        <p:spPr bwMode="auto">
          <a:xfrm>
            <a:off x="7554139" y="609601"/>
            <a:ext cx="3990160" cy="56387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175" name="Rectangle 7174">
            <a:extLst>
              <a:ext uri="{FF2B5EF4-FFF2-40B4-BE49-F238E27FC236}">
                <a16:creationId xmlns:a16="http://schemas.microsoft.com/office/drawing/2014/main" id="{0D187C4E-14B9-4504-B200-5127823FA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 name="Segnaposto contenuto 2">
            <a:extLst>
              <a:ext uri="{FF2B5EF4-FFF2-40B4-BE49-F238E27FC236}">
                <a16:creationId xmlns:a16="http://schemas.microsoft.com/office/drawing/2014/main" id="{D3B6041F-496D-1257-6A44-C272472F3EB6}"/>
              </a:ext>
            </a:extLst>
          </p:cNvPr>
          <p:cNvSpPr>
            <a:spLocks noGrp="1"/>
          </p:cNvSpPr>
          <p:nvPr>
            <p:ph idx="1"/>
          </p:nvPr>
        </p:nvSpPr>
        <p:spPr>
          <a:xfrm>
            <a:off x="743236" y="732431"/>
            <a:ext cx="6217124" cy="1342030"/>
          </a:xfrm>
        </p:spPr>
        <p:txBody>
          <a:bodyPr>
            <a:noAutofit/>
          </a:bodyPr>
          <a:lstStyle/>
          <a:p>
            <a:pPr algn="just">
              <a:lnSpc>
                <a:spcPct val="90000"/>
              </a:lnSpc>
              <a:buClr>
                <a:schemeClr val="tx1"/>
              </a:buClr>
              <a:buFont typeface="Wingdings" panose="05000000000000000000" pitchFamily="2" charset="2"/>
              <a:buChar char="v"/>
            </a:pPr>
            <a:r>
              <a:rPr lang="it-IT" sz="1800" kern="100" dirty="0">
                <a:effectLst/>
                <a:ea typeface="Aptos" panose="020B0004020202020204" pitchFamily="34" charset="0"/>
                <a:cs typeface="Times New Roman" panose="02020603050405020304" pitchFamily="18" charset="0"/>
              </a:rPr>
              <a:t>In </a:t>
            </a:r>
            <a:r>
              <a:rPr lang="it-IT" sz="1800" b="1" kern="100" dirty="0">
                <a:effectLst/>
                <a:ea typeface="Aptos" panose="020B0004020202020204" pitchFamily="34" charset="0"/>
                <a:cs typeface="Times New Roman" panose="02020603050405020304" pitchFamily="18" charset="0"/>
              </a:rPr>
              <a:t>1947 </a:t>
            </a:r>
            <a:r>
              <a:rPr lang="it-IT" sz="1800" kern="100" dirty="0">
                <a:effectLst/>
                <a:ea typeface="Aptos" panose="020B0004020202020204" pitchFamily="34" charset="0"/>
                <a:cs typeface="Times New Roman" panose="02020603050405020304" pitchFamily="18" charset="0"/>
              </a:rPr>
              <a:t>the </a:t>
            </a:r>
            <a:r>
              <a:rPr lang="it-IT" sz="1800" kern="100" dirty="0" err="1">
                <a:effectLst/>
                <a:ea typeface="Aptos" panose="020B0004020202020204" pitchFamily="34" charset="0"/>
                <a:cs typeface="Times New Roman" panose="02020603050405020304" pitchFamily="18" charset="0"/>
              </a:rPr>
              <a:t>Hungarian</a:t>
            </a:r>
            <a:r>
              <a:rPr lang="it-IT" sz="1800" kern="100" dirty="0">
                <a:ea typeface="Aptos" panose="020B0004020202020204" pitchFamily="34" charset="0"/>
                <a:cs typeface="Times New Roman" panose="02020603050405020304" pitchFamily="18" charset="0"/>
              </a:rPr>
              <a:t> </a:t>
            </a:r>
            <a:r>
              <a:rPr lang="it-IT" sz="1800" kern="100" dirty="0" err="1">
                <a:ea typeface="Aptos" panose="020B0004020202020204" pitchFamily="34" charset="0"/>
                <a:cs typeface="Times New Roman" panose="02020603050405020304" pitchFamily="18" charset="0"/>
              </a:rPr>
              <a:t>Marxist</a:t>
            </a:r>
            <a:r>
              <a:rPr lang="it-IT" sz="1800" kern="100" dirty="0">
                <a:ea typeface="Aptos" panose="020B0004020202020204" pitchFamily="34" charset="0"/>
                <a:cs typeface="Times New Roman" panose="02020603050405020304" pitchFamily="18" charset="0"/>
              </a:rPr>
              <a:t> art </a:t>
            </a:r>
            <a:r>
              <a:rPr lang="it-IT" sz="1800" kern="100" dirty="0" err="1">
                <a:ea typeface="Aptos" panose="020B0004020202020204" pitchFamily="34" charset="0"/>
                <a:cs typeface="Times New Roman" panose="02020603050405020304" pitchFamily="18" charset="0"/>
              </a:rPr>
              <a:t>historian</a:t>
            </a:r>
            <a:r>
              <a:rPr lang="it-IT" sz="1800" kern="100" dirty="0">
                <a:effectLst/>
                <a:ea typeface="Aptos" panose="020B0004020202020204" pitchFamily="34" charset="0"/>
                <a:cs typeface="Times New Roman" panose="02020603050405020304" pitchFamily="18" charset="0"/>
              </a:rPr>
              <a:t> </a:t>
            </a:r>
            <a:r>
              <a:rPr lang="it-IT" sz="1800" b="1" kern="100" dirty="0">
                <a:effectLst/>
                <a:ea typeface="Aptos" panose="020B0004020202020204" pitchFamily="34" charset="0"/>
                <a:cs typeface="Times New Roman" panose="02020603050405020304" pitchFamily="18" charset="0"/>
              </a:rPr>
              <a:t>Frederick Antal (1887-1954)</a:t>
            </a:r>
            <a:r>
              <a:rPr lang="it-IT" sz="1800" kern="100" dirty="0">
                <a:effectLst/>
                <a:ea typeface="Aptos" panose="020B0004020202020204" pitchFamily="34" charset="0"/>
                <a:cs typeface="Times New Roman" panose="02020603050405020304" pitchFamily="18" charset="0"/>
              </a:rPr>
              <a:t> </a:t>
            </a:r>
            <a:r>
              <a:rPr lang="it-IT" sz="1800" kern="100" dirty="0" err="1">
                <a:effectLst/>
                <a:ea typeface="Aptos" panose="020B0004020202020204" pitchFamily="34" charset="0"/>
                <a:cs typeface="Times New Roman" panose="02020603050405020304" pitchFamily="18" charset="0"/>
              </a:rPr>
              <a:t>published</a:t>
            </a:r>
            <a:r>
              <a:rPr lang="it-IT" sz="1800" kern="100" dirty="0">
                <a:effectLst/>
                <a:ea typeface="Aptos" panose="020B0004020202020204" pitchFamily="34" charset="0"/>
                <a:cs typeface="Times New Roman" panose="02020603050405020304" pitchFamily="18" charset="0"/>
              </a:rPr>
              <a:t> the </a:t>
            </a:r>
            <a:r>
              <a:rPr lang="it-IT" sz="1800" kern="100" dirty="0" err="1">
                <a:effectLst/>
                <a:ea typeface="Aptos" panose="020B0004020202020204" pitchFamily="34" charset="0"/>
                <a:cs typeface="Times New Roman" panose="02020603050405020304" pitchFamily="18" charset="0"/>
              </a:rPr>
              <a:t>famous</a:t>
            </a:r>
            <a:r>
              <a:rPr lang="it-IT" sz="1800" kern="100" dirty="0">
                <a:effectLst/>
                <a:ea typeface="Aptos" panose="020B0004020202020204" pitchFamily="34" charset="0"/>
                <a:cs typeface="Times New Roman" panose="02020603050405020304" pitchFamily="18" charset="0"/>
              </a:rPr>
              <a:t> </a:t>
            </a:r>
            <a:r>
              <a:rPr lang="it-IT" sz="1800" kern="100" dirty="0" err="1">
                <a:effectLst/>
                <a:ea typeface="Aptos" panose="020B0004020202020204" pitchFamily="34" charset="0"/>
                <a:cs typeface="Times New Roman" panose="02020603050405020304" pitchFamily="18" charset="0"/>
              </a:rPr>
              <a:t>essay</a:t>
            </a:r>
            <a:r>
              <a:rPr lang="it-IT" sz="1800" kern="100" dirty="0">
                <a:effectLst/>
                <a:ea typeface="Aptos" panose="020B0004020202020204" pitchFamily="34" charset="0"/>
                <a:cs typeface="Times New Roman" panose="02020603050405020304" pitchFamily="18" charset="0"/>
              </a:rPr>
              <a:t> </a:t>
            </a:r>
            <a:r>
              <a:rPr lang="it-IT" sz="1800" b="1" i="1" kern="100" dirty="0" err="1">
                <a:effectLst/>
                <a:ea typeface="Aptos" panose="020B0004020202020204" pitchFamily="34" charset="0"/>
                <a:cs typeface="Times New Roman" panose="02020603050405020304" pitchFamily="18" charset="0"/>
              </a:rPr>
              <a:t>Florentine</a:t>
            </a:r>
            <a:r>
              <a:rPr lang="it-IT" sz="1800" b="1" i="1" kern="100" dirty="0">
                <a:effectLst/>
                <a:ea typeface="Aptos" panose="020B0004020202020204" pitchFamily="34" charset="0"/>
                <a:cs typeface="Times New Roman" panose="02020603050405020304" pitchFamily="18" charset="0"/>
              </a:rPr>
              <a:t> Painting and </a:t>
            </a:r>
            <a:r>
              <a:rPr lang="it-IT" sz="1800" b="1" i="1" kern="100" dirty="0" err="1">
                <a:effectLst/>
                <a:ea typeface="Aptos" panose="020B0004020202020204" pitchFamily="34" charset="0"/>
                <a:cs typeface="Times New Roman" panose="02020603050405020304" pitchFamily="18" charset="0"/>
              </a:rPr>
              <a:t>Its</a:t>
            </a:r>
            <a:r>
              <a:rPr lang="it-IT" sz="1800" b="1" i="1" kern="100" dirty="0">
                <a:effectLst/>
                <a:ea typeface="Aptos" panose="020B0004020202020204" pitchFamily="34" charset="0"/>
                <a:cs typeface="Times New Roman" panose="02020603050405020304" pitchFamily="18" charset="0"/>
              </a:rPr>
              <a:t> Social Background</a:t>
            </a:r>
            <a:r>
              <a:rPr lang="it-IT" sz="1800" b="1" kern="100" dirty="0">
                <a:effectLst/>
                <a:ea typeface="Aptos" panose="020B0004020202020204" pitchFamily="34" charset="0"/>
                <a:cs typeface="Times New Roman" panose="02020603050405020304" pitchFamily="18" charset="0"/>
              </a:rPr>
              <a:t> </a:t>
            </a:r>
            <a:r>
              <a:rPr lang="it-IT" sz="1800" kern="100" dirty="0">
                <a:effectLst/>
                <a:ea typeface="Aptos" panose="020B0004020202020204" pitchFamily="34" charset="0"/>
                <a:cs typeface="Times New Roman" panose="02020603050405020304" pitchFamily="18" charset="0"/>
              </a:rPr>
              <a:t>in London.</a:t>
            </a:r>
          </a:p>
          <a:p>
            <a:pPr algn="just">
              <a:lnSpc>
                <a:spcPct val="90000"/>
              </a:lnSpc>
              <a:buClr>
                <a:schemeClr val="tx1"/>
              </a:buClr>
              <a:buFont typeface="Wingdings" panose="05000000000000000000" pitchFamily="2" charset="2"/>
              <a:buChar char="v"/>
            </a:pPr>
            <a:r>
              <a:rPr lang="it-IT" sz="1800" b="1" kern="100" dirty="0">
                <a:effectLst/>
                <a:ea typeface="Aptos" panose="020B0004020202020204" pitchFamily="34" charset="0"/>
                <a:cs typeface="Times New Roman" panose="02020603050405020304" pitchFamily="18" charset="0"/>
              </a:rPr>
              <a:t>The </a:t>
            </a:r>
            <a:r>
              <a:rPr lang="it-IT" sz="1800" b="1" kern="100" dirty="0" err="1">
                <a:effectLst/>
                <a:ea typeface="Aptos" panose="020B0004020202020204" pitchFamily="34" charset="0"/>
                <a:cs typeface="Times New Roman" panose="02020603050405020304" pitchFamily="18" charset="0"/>
              </a:rPr>
              <a:t>fundamental</a:t>
            </a:r>
            <a:r>
              <a:rPr lang="it-IT" sz="1800" b="1" kern="100" dirty="0">
                <a:effectLst/>
                <a:ea typeface="Aptos" panose="020B0004020202020204" pitchFamily="34" charset="0"/>
                <a:cs typeface="Times New Roman" panose="02020603050405020304" pitchFamily="18" charset="0"/>
              </a:rPr>
              <a:t> </a:t>
            </a:r>
            <a:r>
              <a:rPr lang="it-IT" sz="1800" b="1" kern="100" dirty="0" err="1">
                <a:effectLst/>
                <a:ea typeface="Aptos" panose="020B0004020202020204" pitchFamily="34" charset="0"/>
                <a:cs typeface="Times New Roman" panose="02020603050405020304" pitchFamily="18" charset="0"/>
              </a:rPr>
              <a:t>thesis</a:t>
            </a:r>
            <a:r>
              <a:rPr lang="it-IT" sz="1800" b="1" kern="100" dirty="0">
                <a:effectLst/>
                <a:ea typeface="Aptos" panose="020B0004020202020204" pitchFamily="34" charset="0"/>
                <a:cs typeface="Times New Roman" panose="02020603050405020304" pitchFamily="18" charset="0"/>
              </a:rPr>
              <a:t> </a:t>
            </a:r>
            <a:r>
              <a:rPr lang="it-IT" sz="1800" b="1" kern="100" dirty="0" err="1">
                <a:ea typeface="Aptos" panose="020B0004020202020204" pitchFamily="34" charset="0"/>
                <a:cs typeface="Times New Roman" panose="02020603050405020304" pitchFamily="18" charset="0"/>
              </a:rPr>
              <a:t>is</a:t>
            </a:r>
            <a:r>
              <a:rPr lang="it-IT" sz="1800" b="1" kern="100" dirty="0">
                <a:effectLst/>
                <a:ea typeface="Aptos" panose="020B0004020202020204" pitchFamily="34" charset="0"/>
                <a:cs typeface="Times New Roman" panose="02020603050405020304" pitchFamily="18" charset="0"/>
              </a:rPr>
              <a:t> </a:t>
            </a:r>
            <a:r>
              <a:rPr lang="it-IT" sz="1800" b="1" kern="100" dirty="0" err="1">
                <a:effectLst/>
                <a:ea typeface="Aptos" panose="020B0004020202020204" pitchFamily="34" charset="0"/>
                <a:cs typeface="Times New Roman" panose="02020603050405020304" pitchFamily="18" charset="0"/>
              </a:rPr>
              <a:t>that</a:t>
            </a:r>
            <a:r>
              <a:rPr lang="it-IT" sz="1800" b="1" kern="100" dirty="0">
                <a:effectLst/>
                <a:ea typeface="Aptos" panose="020B0004020202020204" pitchFamily="34" charset="0"/>
                <a:cs typeface="Times New Roman" panose="02020603050405020304" pitchFamily="18" charset="0"/>
              </a:rPr>
              <a:t> </a:t>
            </a:r>
            <a:r>
              <a:rPr lang="it-IT" sz="1800" b="1" kern="100" dirty="0" err="1">
                <a:effectLst/>
                <a:ea typeface="Aptos" panose="020B0004020202020204" pitchFamily="34" charset="0"/>
                <a:cs typeface="Times New Roman" panose="02020603050405020304" pitchFamily="18" charset="0"/>
              </a:rPr>
              <a:t>contemporary</a:t>
            </a:r>
            <a:r>
              <a:rPr lang="it-IT" sz="1800" b="1" kern="100" dirty="0">
                <a:effectLst/>
                <a:ea typeface="Aptos" panose="020B0004020202020204" pitchFamily="34" charset="0"/>
                <a:cs typeface="Times New Roman" panose="02020603050405020304" pitchFamily="18" charset="0"/>
              </a:rPr>
              <a:t> </a:t>
            </a:r>
            <a:r>
              <a:rPr lang="it-IT" sz="1800" b="1" kern="100" dirty="0" err="1">
                <a:effectLst/>
                <a:ea typeface="Aptos" panose="020B0004020202020204" pitchFamily="34" charset="0"/>
                <a:cs typeface="Times New Roman" panose="02020603050405020304" pitchFamily="18" charset="0"/>
              </a:rPr>
              <a:t>stylistic</a:t>
            </a:r>
            <a:r>
              <a:rPr lang="it-IT" sz="1800" b="1" kern="100" dirty="0">
                <a:effectLst/>
                <a:ea typeface="Aptos" panose="020B0004020202020204" pitchFamily="34" charset="0"/>
                <a:cs typeface="Times New Roman" panose="02020603050405020304" pitchFamily="18" charset="0"/>
              </a:rPr>
              <a:t> </a:t>
            </a:r>
            <a:r>
              <a:rPr lang="it-IT" sz="1800" b="1" kern="100" dirty="0" err="1">
                <a:effectLst/>
                <a:ea typeface="Aptos" panose="020B0004020202020204" pitchFamily="34" charset="0"/>
                <a:cs typeface="Times New Roman" panose="02020603050405020304" pitchFamily="18" charset="0"/>
              </a:rPr>
              <a:t>tendencies</a:t>
            </a:r>
            <a:r>
              <a:rPr lang="it-IT" sz="1800" b="1" kern="100" dirty="0">
                <a:effectLst/>
                <a:ea typeface="Aptos" panose="020B0004020202020204" pitchFamily="34" charset="0"/>
                <a:cs typeface="Times New Roman" panose="02020603050405020304" pitchFamily="18" charset="0"/>
              </a:rPr>
              <a:t> </a:t>
            </a:r>
            <a:r>
              <a:rPr lang="it-IT" sz="1800" b="1" kern="100" dirty="0" err="1">
                <a:effectLst/>
                <a:ea typeface="Aptos" panose="020B0004020202020204" pitchFamily="34" charset="0"/>
                <a:cs typeface="Times New Roman" panose="02020603050405020304" pitchFamily="18" charset="0"/>
              </a:rPr>
              <a:t>found</a:t>
            </a:r>
            <a:r>
              <a:rPr lang="it-IT" sz="1800" b="1" kern="100" dirty="0">
                <a:effectLst/>
                <a:ea typeface="Aptos" panose="020B0004020202020204" pitchFamily="34" charset="0"/>
                <a:cs typeface="Times New Roman" panose="02020603050405020304" pitchFamily="18" charset="0"/>
              </a:rPr>
              <a:t> </a:t>
            </a:r>
            <a:r>
              <a:rPr lang="it-IT" sz="1800" b="1" kern="100" dirty="0" err="1">
                <a:effectLst/>
                <a:ea typeface="Aptos" panose="020B0004020202020204" pitchFamily="34" charset="0"/>
                <a:cs typeface="Times New Roman" panose="02020603050405020304" pitchFamily="18" charset="0"/>
              </a:rPr>
              <a:t>correspondence</a:t>
            </a:r>
            <a:r>
              <a:rPr lang="it-IT" sz="1800" b="1" kern="100" dirty="0">
                <a:effectLst/>
                <a:ea typeface="Aptos" panose="020B0004020202020204" pitchFamily="34" charset="0"/>
                <a:cs typeface="Times New Roman" panose="02020603050405020304" pitchFamily="18" charset="0"/>
              </a:rPr>
              <a:t> in the </a:t>
            </a:r>
            <a:r>
              <a:rPr lang="it-IT" sz="1800" b="1" kern="100" dirty="0" err="1">
                <a:effectLst/>
                <a:ea typeface="Aptos" panose="020B0004020202020204" pitchFamily="34" charset="0"/>
                <a:cs typeface="Times New Roman" panose="02020603050405020304" pitchFamily="18" charset="0"/>
              </a:rPr>
              <a:t>different</a:t>
            </a:r>
            <a:r>
              <a:rPr lang="it-IT" sz="1800" b="1" kern="100" dirty="0">
                <a:effectLst/>
                <a:ea typeface="Aptos" panose="020B0004020202020204" pitchFamily="34" charset="0"/>
                <a:cs typeface="Times New Roman" panose="02020603050405020304" pitchFamily="18" charset="0"/>
              </a:rPr>
              <a:t> social </a:t>
            </a:r>
            <a:r>
              <a:rPr lang="it-IT" sz="1800" b="1" kern="100" dirty="0" err="1">
                <a:effectLst/>
                <a:ea typeface="Aptos" panose="020B0004020202020204" pitchFamily="34" charset="0"/>
                <a:cs typeface="Times New Roman" panose="02020603050405020304" pitchFamily="18" charset="0"/>
              </a:rPr>
              <a:t>composition</a:t>
            </a:r>
            <a:r>
              <a:rPr lang="it-IT" sz="1800" b="1" kern="100" dirty="0">
                <a:effectLst/>
                <a:ea typeface="Aptos" panose="020B0004020202020204" pitchFamily="34" charset="0"/>
                <a:cs typeface="Times New Roman" panose="02020603050405020304" pitchFamily="18" charset="0"/>
              </a:rPr>
              <a:t> of the patron class. </a:t>
            </a:r>
          </a:p>
        </p:txBody>
      </p:sp>
      <p:sp>
        <p:nvSpPr>
          <p:cNvPr id="5" name="CasellaDiTesto 4">
            <a:extLst>
              <a:ext uri="{FF2B5EF4-FFF2-40B4-BE49-F238E27FC236}">
                <a16:creationId xmlns:a16="http://schemas.microsoft.com/office/drawing/2014/main" id="{B4737853-6CCD-D51F-3097-451A59051F0F}"/>
              </a:ext>
            </a:extLst>
          </p:cNvPr>
          <p:cNvSpPr txBox="1"/>
          <p:nvPr/>
        </p:nvSpPr>
        <p:spPr>
          <a:xfrm>
            <a:off x="866636" y="2817134"/>
            <a:ext cx="6093724" cy="3831818"/>
          </a:xfrm>
          <a:prstGeom prst="rect">
            <a:avLst/>
          </a:prstGeom>
          <a:noFill/>
        </p:spPr>
        <p:txBody>
          <a:bodyPr wrap="square">
            <a:spAutoFit/>
          </a:bodyPr>
          <a:lstStyle/>
          <a:p>
            <a:pPr marL="342900" indent="-342900" algn="ctr">
              <a:lnSpc>
                <a:spcPct val="90000"/>
              </a:lnSpc>
              <a:buClr>
                <a:schemeClr val="tx1"/>
              </a:buClr>
              <a:buAutoNum type="arabicParenR"/>
            </a:pPr>
            <a:r>
              <a:rPr lang="it-IT" sz="1800" b="1" kern="100" dirty="0">
                <a:effectLst/>
                <a:latin typeface="+mj-lt"/>
                <a:ea typeface="Aptos" panose="020B0004020202020204" pitchFamily="34" charset="0"/>
                <a:cs typeface="Times New Roman" panose="02020603050405020304" pitchFamily="18" charset="0"/>
              </a:rPr>
              <a:t>bourgeois </a:t>
            </a:r>
            <a:r>
              <a:rPr lang="it-IT" sz="1800" b="1" kern="100" dirty="0" err="1">
                <a:effectLst/>
                <a:latin typeface="+mj-lt"/>
                <a:ea typeface="Aptos" panose="020B0004020202020204" pitchFamily="34" charset="0"/>
                <a:cs typeface="Times New Roman" panose="02020603050405020304" pitchFamily="18" charset="0"/>
              </a:rPr>
              <a:t>rationalism</a:t>
            </a:r>
            <a:r>
              <a:rPr lang="it-IT" sz="1800" kern="100" dirty="0">
                <a:effectLst/>
                <a:latin typeface="+mj-lt"/>
                <a:ea typeface="Aptos" panose="020B0004020202020204" pitchFamily="34" charset="0"/>
                <a:cs typeface="Times New Roman" panose="02020603050405020304" pitchFamily="18" charset="0"/>
              </a:rPr>
              <a:t>, </a:t>
            </a:r>
            <a:r>
              <a:rPr lang="it-IT" sz="1800" kern="100" dirty="0" err="1">
                <a:effectLst/>
                <a:latin typeface="+mj-lt"/>
                <a:ea typeface="Aptos" panose="020B0004020202020204" pitchFamily="34" charset="0"/>
                <a:cs typeface="Times New Roman" panose="02020603050405020304" pitchFamily="18" charset="0"/>
              </a:rPr>
              <a:t>sober</a:t>
            </a:r>
            <a:r>
              <a:rPr lang="it-IT" sz="1800" kern="100" dirty="0">
                <a:effectLst/>
                <a:latin typeface="+mj-lt"/>
                <a:ea typeface="Aptos" panose="020B0004020202020204" pitchFamily="34" charset="0"/>
                <a:cs typeface="Times New Roman" panose="02020603050405020304" pitchFamily="18" charset="0"/>
              </a:rPr>
              <a:t>, severe and </a:t>
            </a:r>
            <a:r>
              <a:rPr lang="it-IT" sz="1800" kern="100" dirty="0" err="1">
                <a:effectLst/>
                <a:latin typeface="+mj-lt"/>
                <a:ea typeface="Aptos" panose="020B0004020202020204" pitchFamily="34" charset="0"/>
                <a:cs typeface="Times New Roman" panose="02020603050405020304" pitchFamily="18" charset="0"/>
              </a:rPr>
              <a:t>worldly</a:t>
            </a:r>
            <a:r>
              <a:rPr lang="it-IT" sz="1800" kern="100" dirty="0">
                <a:effectLst/>
                <a:latin typeface="+mj-lt"/>
                <a:ea typeface="Aptos" panose="020B0004020202020204" pitchFamily="34" charset="0"/>
                <a:cs typeface="Times New Roman" panose="02020603050405020304" pitchFamily="18" charset="0"/>
              </a:rPr>
              <a:t>, </a:t>
            </a:r>
            <a:r>
              <a:rPr lang="it-IT" sz="1800" kern="100" dirty="0" err="1">
                <a:effectLst/>
                <a:latin typeface="+mj-lt"/>
                <a:ea typeface="Aptos" panose="020B0004020202020204" pitchFamily="34" charset="0"/>
                <a:cs typeface="Times New Roman" panose="02020603050405020304" pitchFamily="18" charset="0"/>
              </a:rPr>
              <a:t>proper</a:t>
            </a:r>
            <a:r>
              <a:rPr lang="it-IT" sz="1800" kern="100" dirty="0">
                <a:effectLst/>
                <a:latin typeface="+mj-lt"/>
                <a:ea typeface="Aptos" panose="020B0004020202020204" pitchFamily="34" charset="0"/>
                <a:cs typeface="Times New Roman" panose="02020603050405020304" pitchFamily="18" charset="0"/>
              </a:rPr>
              <a:t> to the </a:t>
            </a:r>
            <a:r>
              <a:rPr lang="it-IT" sz="1800" kern="100" dirty="0" err="1">
                <a:effectLst/>
                <a:latin typeface="+mj-lt"/>
                <a:ea typeface="Aptos" panose="020B0004020202020204" pitchFamily="34" charset="0"/>
                <a:cs typeface="Times New Roman" panose="02020603050405020304" pitchFamily="18" charset="0"/>
              </a:rPr>
              <a:t>educated</a:t>
            </a:r>
            <a:r>
              <a:rPr lang="it-IT" sz="1800" kern="100" dirty="0">
                <a:effectLst/>
                <a:latin typeface="+mj-lt"/>
                <a:ea typeface="Aptos" panose="020B0004020202020204" pitchFamily="34" charset="0"/>
                <a:cs typeface="Times New Roman" panose="02020603050405020304" pitchFamily="18" charset="0"/>
              </a:rPr>
              <a:t> </a:t>
            </a:r>
            <a:r>
              <a:rPr lang="it-IT" sz="1800" b="1" kern="100" dirty="0" err="1">
                <a:effectLst/>
                <a:latin typeface="+mj-lt"/>
                <a:ea typeface="Aptos" panose="020B0004020202020204" pitchFamily="34" charset="0"/>
                <a:cs typeface="Times New Roman" panose="02020603050405020304" pitchFamily="18" charset="0"/>
              </a:rPr>
              <a:t>upper</a:t>
            </a:r>
            <a:r>
              <a:rPr lang="it-IT" sz="1800" b="1" kern="100" dirty="0">
                <a:effectLst/>
                <a:latin typeface="+mj-lt"/>
                <a:ea typeface="Aptos" panose="020B0004020202020204" pitchFamily="34" charset="0"/>
                <a:cs typeface="Times New Roman" panose="02020603050405020304" pitchFamily="18" charset="0"/>
              </a:rPr>
              <a:t> middle class </a:t>
            </a:r>
            <a:r>
              <a:rPr lang="it-IT" sz="1800" kern="100" dirty="0">
                <a:effectLst/>
                <a:latin typeface="+mj-lt"/>
                <a:ea typeface="Aptos" panose="020B0004020202020204" pitchFamily="34" charset="0"/>
                <a:cs typeface="Times New Roman" panose="02020603050405020304" pitchFamily="18" charset="0"/>
              </a:rPr>
              <a:t>and </a:t>
            </a:r>
            <a:r>
              <a:rPr lang="it-IT" sz="1800" kern="100" dirty="0" err="1">
                <a:effectLst/>
                <a:latin typeface="+mj-lt"/>
                <a:ea typeface="Aptos" panose="020B0004020202020204" pitchFamily="34" charset="0"/>
                <a:cs typeface="Times New Roman" panose="02020603050405020304" pitchFamily="18" charset="0"/>
              </a:rPr>
              <a:t>expressed</a:t>
            </a:r>
            <a:r>
              <a:rPr lang="it-IT" sz="1800" kern="100" dirty="0">
                <a:effectLst/>
                <a:latin typeface="+mj-lt"/>
                <a:ea typeface="Aptos" panose="020B0004020202020204" pitchFamily="34" charset="0"/>
                <a:cs typeface="Times New Roman" panose="02020603050405020304" pitchFamily="18" charset="0"/>
              </a:rPr>
              <a:t> in </a:t>
            </a:r>
            <a:r>
              <a:rPr lang="it-IT" sz="1800" b="1" kern="100" dirty="0">
                <a:effectLst/>
                <a:latin typeface="+mj-lt"/>
                <a:ea typeface="Aptos" panose="020B0004020202020204" pitchFamily="34" charset="0"/>
                <a:cs typeface="Times New Roman" panose="02020603050405020304" pitchFamily="18" charset="0"/>
              </a:rPr>
              <a:t>Giotto</a:t>
            </a:r>
            <a:r>
              <a:rPr lang="it-IT" b="1" kern="100" dirty="0">
                <a:latin typeface="+mj-lt"/>
                <a:ea typeface="Aptos" panose="020B0004020202020204" pitchFamily="34" charset="0"/>
                <a:cs typeface="Times New Roman" panose="02020603050405020304" pitchFamily="18" charset="0"/>
              </a:rPr>
              <a:t>/</a:t>
            </a:r>
            <a:r>
              <a:rPr lang="it-IT" b="1" kern="100" dirty="0" err="1">
                <a:latin typeface="+mj-lt"/>
                <a:ea typeface="Aptos" panose="020B0004020202020204" pitchFamily="34" charset="0"/>
                <a:cs typeface="Times New Roman" panose="02020603050405020304" pitchFamily="18" charset="0"/>
              </a:rPr>
              <a:t>Masaccio’s</a:t>
            </a:r>
            <a:r>
              <a:rPr lang="it-IT" sz="1800" b="1" kern="100" dirty="0">
                <a:effectLst/>
                <a:latin typeface="+mj-lt"/>
                <a:ea typeface="Aptos" panose="020B0004020202020204" pitchFamily="34" charset="0"/>
                <a:cs typeface="Times New Roman" panose="02020603050405020304" pitchFamily="18" charset="0"/>
              </a:rPr>
              <a:t> </a:t>
            </a:r>
            <a:r>
              <a:rPr lang="it-IT" sz="1800" b="1" kern="100" dirty="0" err="1">
                <a:effectLst/>
                <a:latin typeface="+mj-lt"/>
                <a:ea typeface="Aptos" panose="020B0004020202020204" pitchFamily="34" charset="0"/>
                <a:cs typeface="Times New Roman" panose="02020603050405020304" pitchFamily="18" charset="0"/>
              </a:rPr>
              <a:t>logical</a:t>
            </a:r>
            <a:r>
              <a:rPr lang="it-IT" sz="1800" b="1" kern="100" dirty="0">
                <a:effectLst/>
                <a:latin typeface="+mj-lt"/>
                <a:ea typeface="Aptos" panose="020B0004020202020204" pitchFamily="34" charset="0"/>
                <a:cs typeface="Times New Roman" panose="02020603050405020304" pitchFamily="18" charset="0"/>
              </a:rPr>
              <a:t> and </a:t>
            </a:r>
            <a:r>
              <a:rPr lang="it-IT" sz="1800" b="1" kern="100" dirty="0" err="1">
                <a:effectLst/>
                <a:latin typeface="+mj-lt"/>
                <a:ea typeface="Aptos" panose="020B0004020202020204" pitchFamily="34" charset="0"/>
                <a:cs typeface="Times New Roman" panose="02020603050405020304" pitchFamily="18" charset="0"/>
              </a:rPr>
              <a:t>monumental</a:t>
            </a:r>
            <a:r>
              <a:rPr lang="it-IT" sz="1800" b="1" kern="100" dirty="0">
                <a:effectLst/>
                <a:latin typeface="+mj-lt"/>
                <a:ea typeface="Aptos" panose="020B0004020202020204" pitchFamily="34" charset="0"/>
                <a:cs typeface="Times New Roman" panose="02020603050405020304" pitchFamily="18" charset="0"/>
              </a:rPr>
              <a:t> style</a:t>
            </a:r>
            <a:r>
              <a:rPr lang="it-IT" sz="1800" kern="100" dirty="0">
                <a:effectLst/>
                <a:latin typeface="+mj-lt"/>
                <a:ea typeface="Aptos" panose="020B0004020202020204" pitchFamily="34" charset="0"/>
                <a:cs typeface="Times New Roman" panose="02020603050405020304" pitchFamily="18" charset="0"/>
              </a:rPr>
              <a:t>;</a:t>
            </a:r>
          </a:p>
          <a:p>
            <a:pPr marL="342900" indent="-342900" algn="ctr">
              <a:lnSpc>
                <a:spcPct val="90000"/>
              </a:lnSpc>
              <a:buClr>
                <a:schemeClr val="tx1"/>
              </a:buClr>
              <a:buAutoNum type="arabicParenR"/>
            </a:pPr>
            <a:endParaRPr lang="it-IT" kern="100" dirty="0">
              <a:latin typeface="+mj-lt"/>
              <a:ea typeface="Aptos" panose="020B0004020202020204" pitchFamily="34" charset="0"/>
              <a:cs typeface="Times New Roman" panose="02020603050405020304" pitchFamily="18" charset="0"/>
            </a:endParaRPr>
          </a:p>
          <a:p>
            <a:pPr marL="342900" indent="-342900" algn="ctr">
              <a:lnSpc>
                <a:spcPct val="90000"/>
              </a:lnSpc>
              <a:buClr>
                <a:schemeClr val="tx1"/>
              </a:buClr>
              <a:buFontTx/>
              <a:buAutoNum type="arabicParenR"/>
            </a:pPr>
            <a:r>
              <a:rPr lang="it-IT" b="1" kern="100" dirty="0">
                <a:latin typeface="+mj-lt"/>
                <a:ea typeface="Aptos" panose="020B0004020202020204" pitchFamily="34" charset="0"/>
                <a:cs typeface="Times New Roman" panose="02020603050405020304" pitchFamily="18" charset="0"/>
              </a:rPr>
              <a:t>a </a:t>
            </a:r>
            <a:r>
              <a:rPr lang="it-IT" b="1" kern="100" dirty="0" err="1">
                <a:latin typeface="+mj-lt"/>
                <a:ea typeface="Aptos" panose="020B0004020202020204" pitchFamily="34" charset="0"/>
                <a:cs typeface="Times New Roman" panose="02020603050405020304" pitchFamily="18" charset="0"/>
              </a:rPr>
              <a:t>feudal</a:t>
            </a:r>
            <a:r>
              <a:rPr lang="it-IT" b="1" kern="100" dirty="0">
                <a:latin typeface="+mj-lt"/>
                <a:ea typeface="Aptos" panose="020B0004020202020204" pitchFamily="34" charset="0"/>
                <a:cs typeface="Times New Roman" panose="02020603050405020304" pitchFamily="18" charset="0"/>
              </a:rPr>
              <a:t> nostalgia </a:t>
            </a:r>
            <a:r>
              <a:rPr lang="it-IT" kern="100" dirty="0" err="1">
                <a:latin typeface="+mj-lt"/>
                <a:ea typeface="Aptos" panose="020B0004020202020204" pitchFamily="34" charset="0"/>
                <a:cs typeface="Times New Roman" panose="02020603050405020304" pitchFamily="18" charset="0"/>
              </a:rPr>
              <a:t>that</a:t>
            </a:r>
            <a:r>
              <a:rPr lang="it-IT" kern="100" dirty="0">
                <a:latin typeface="+mj-lt"/>
                <a:ea typeface="Aptos" panose="020B0004020202020204" pitchFamily="34" charset="0"/>
                <a:cs typeface="Times New Roman" panose="02020603050405020304" pitchFamily="18" charset="0"/>
              </a:rPr>
              <a:t> </a:t>
            </a:r>
            <a:r>
              <a:rPr lang="it-IT" kern="100" dirty="0" err="1">
                <a:latin typeface="+mj-lt"/>
                <a:ea typeface="Aptos" panose="020B0004020202020204" pitchFamily="34" charset="0"/>
                <a:cs typeface="Times New Roman" panose="02020603050405020304" pitchFamily="18" charset="0"/>
              </a:rPr>
              <a:t>grasps</a:t>
            </a:r>
            <a:r>
              <a:rPr lang="it-IT" kern="100" dirty="0">
                <a:latin typeface="+mj-lt"/>
                <a:ea typeface="Aptos" panose="020B0004020202020204" pitchFamily="34" charset="0"/>
                <a:cs typeface="Times New Roman" panose="02020603050405020304" pitchFamily="18" charset="0"/>
              </a:rPr>
              <a:t> the </a:t>
            </a:r>
            <a:r>
              <a:rPr lang="it-IT" b="1" kern="100" dirty="0" err="1">
                <a:latin typeface="+mj-lt"/>
                <a:ea typeface="Aptos" panose="020B0004020202020204" pitchFamily="34" charset="0"/>
                <a:cs typeface="Times New Roman" panose="02020603050405020304" pitchFamily="18" charset="0"/>
              </a:rPr>
              <a:t>lower</a:t>
            </a:r>
            <a:r>
              <a:rPr lang="it-IT" b="1" kern="100" dirty="0">
                <a:latin typeface="+mj-lt"/>
                <a:ea typeface="Aptos" panose="020B0004020202020204" pitchFamily="34" charset="0"/>
                <a:cs typeface="Times New Roman" panose="02020603050405020304" pitchFamily="18" charset="0"/>
              </a:rPr>
              <a:t> middle class</a:t>
            </a:r>
            <a:r>
              <a:rPr lang="it-IT" kern="100" dirty="0">
                <a:latin typeface="+mj-lt"/>
                <a:ea typeface="Aptos" panose="020B0004020202020204" pitchFamily="34" charset="0"/>
                <a:cs typeface="Times New Roman" panose="02020603050405020304" pitchFamily="18" charset="0"/>
              </a:rPr>
              <a:t> </a:t>
            </a:r>
            <a:r>
              <a:rPr lang="it-IT" kern="100" dirty="0" err="1">
                <a:latin typeface="+mj-lt"/>
                <a:ea typeface="Aptos" panose="020B0004020202020204" pitchFamily="34" charset="0"/>
                <a:cs typeface="Times New Roman" panose="02020603050405020304" pitchFamily="18" charset="0"/>
              </a:rPr>
              <a:t>at</a:t>
            </a:r>
            <a:r>
              <a:rPr lang="it-IT" kern="100" dirty="0">
                <a:latin typeface="+mj-lt"/>
                <a:ea typeface="Aptos" panose="020B0004020202020204" pitchFamily="34" charset="0"/>
                <a:cs typeface="Times New Roman" panose="02020603050405020304" pitchFamily="18" charset="0"/>
              </a:rPr>
              <a:t> the end of the 14th </a:t>
            </a:r>
            <a:r>
              <a:rPr lang="it-IT" kern="100" dirty="0" err="1">
                <a:latin typeface="+mj-lt"/>
                <a:ea typeface="Aptos" panose="020B0004020202020204" pitchFamily="34" charset="0"/>
                <a:cs typeface="Times New Roman" panose="02020603050405020304" pitchFamily="18" charset="0"/>
              </a:rPr>
              <a:t>century</a:t>
            </a:r>
            <a:r>
              <a:rPr lang="it-IT" kern="100" dirty="0">
                <a:latin typeface="+mj-lt"/>
                <a:ea typeface="Aptos" panose="020B0004020202020204" pitchFamily="34" charset="0"/>
                <a:cs typeface="Times New Roman" panose="02020603050405020304" pitchFamily="18" charset="0"/>
              </a:rPr>
              <a:t>, </a:t>
            </a:r>
            <a:r>
              <a:rPr lang="it-IT" kern="100" dirty="0" err="1">
                <a:latin typeface="+mj-lt"/>
                <a:ea typeface="Aptos" panose="020B0004020202020204" pitchFamily="34" charset="0"/>
                <a:cs typeface="Times New Roman" panose="02020603050405020304" pitchFamily="18" charset="0"/>
              </a:rPr>
              <a:t>found</a:t>
            </a:r>
            <a:r>
              <a:rPr lang="it-IT" kern="100" dirty="0">
                <a:latin typeface="+mj-lt"/>
                <a:ea typeface="Aptos" panose="020B0004020202020204" pitchFamily="34" charset="0"/>
                <a:cs typeface="Times New Roman" panose="02020603050405020304" pitchFamily="18" charset="0"/>
              </a:rPr>
              <a:t> in </a:t>
            </a:r>
            <a:r>
              <a:rPr lang="it-IT" kern="100" dirty="0" err="1">
                <a:latin typeface="+mj-lt"/>
                <a:ea typeface="Aptos" panose="020B0004020202020204" pitchFamily="34" charset="0"/>
                <a:cs typeface="Times New Roman" panose="02020603050405020304" pitchFamily="18" charset="0"/>
              </a:rPr>
              <a:t>certain</a:t>
            </a:r>
            <a:r>
              <a:rPr lang="it-IT" kern="100" dirty="0">
                <a:latin typeface="+mj-lt"/>
                <a:ea typeface="Aptos" panose="020B0004020202020204" pitchFamily="34" charset="0"/>
                <a:cs typeface="Times New Roman" panose="02020603050405020304" pitchFamily="18" charset="0"/>
              </a:rPr>
              <a:t> </a:t>
            </a:r>
            <a:r>
              <a:rPr lang="it-IT" b="1" kern="100" dirty="0" err="1">
                <a:latin typeface="+mj-lt"/>
                <a:ea typeface="Aptos" panose="020B0004020202020204" pitchFamily="34" charset="0"/>
                <a:cs typeface="Times New Roman" panose="02020603050405020304" pitchFamily="18" charset="0"/>
              </a:rPr>
              <a:t>Gothic</a:t>
            </a:r>
            <a:r>
              <a:rPr lang="it-IT" b="1" kern="100" dirty="0">
                <a:latin typeface="+mj-lt"/>
                <a:ea typeface="Aptos" panose="020B0004020202020204" pitchFamily="34" charset="0"/>
                <a:cs typeface="Times New Roman" panose="02020603050405020304" pitchFamily="18" charset="0"/>
              </a:rPr>
              <a:t> and </a:t>
            </a:r>
            <a:r>
              <a:rPr lang="it-IT" b="1" kern="100" dirty="0" err="1">
                <a:latin typeface="+mj-lt"/>
                <a:ea typeface="Aptos" panose="020B0004020202020204" pitchFamily="34" charset="0"/>
                <a:cs typeface="Times New Roman" panose="02020603050405020304" pitchFamily="18" charset="0"/>
              </a:rPr>
              <a:t>pompous</a:t>
            </a:r>
            <a:r>
              <a:rPr lang="it-IT" b="1" kern="100" dirty="0">
                <a:latin typeface="+mj-lt"/>
                <a:ea typeface="Aptos" panose="020B0004020202020204" pitchFamily="34" charset="0"/>
                <a:cs typeface="Times New Roman" panose="02020603050405020304" pitchFamily="18" charset="0"/>
              </a:rPr>
              <a:t> </a:t>
            </a:r>
            <a:r>
              <a:rPr lang="it-IT" b="1" kern="100" dirty="0" err="1">
                <a:latin typeface="+mj-lt"/>
                <a:ea typeface="Aptos" panose="020B0004020202020204" pitchFamily="34" charset="0"/>
                <a:cs typeface="Times New Roman" panose="02020603050405020304" pitchFamily="18" charset="0"/>
              </a:rPr>
              <a:t>aspects</a:t>
            </a:r>
            <a:r>
              <a:rPr lang="it-IT" b="1" kern="100" dirty="0">
                <a:latin typeface="+mj-lt"/>
                <a:ea typeface="Aptos" panose="020B0004020202020204" pitchFamily="34" charset="0"/>
                <a:cs typeface="Times New Roman" panose="02020603050405020304" pitchFamily="18" charset="0"/>
              </a:rPr>
              <a:t> of painting (Gentile da Fabriano) </a:t>
            </a:r>
            <a:r>
              <a:rPr lang="it-IT" kern="100" dirty="0">
                <a:latin typeface="+mj-lt"/>
                <a:ea typeface="Aptos" panose="020B0004020202020204" pitchFamily="34" charset="0"/>
                <a:cs typeface="Times New Roman" panose="02020603050405020304" pitchFamily="18" charset="0"/>
              </a:rPr>
              <a:t>of the </a:t>
            </a:r>
            <a:r>
              <a:rPr lang="it-IT" kern="100" dirty="0" err="1">
                <a:latin typeface="+mj-lt"/>
                <a:ea typeface="Aptos" panose="020B0004020202020204" pitchFamily="34" charset="0"/>
                <a:cs typeface="Times New Roman" panose="02020603050405020304" pitchFamily="18" charset="0"/>
              </a:rPr>
              <a:t>same</a:t>
            </a:r>
            <a:r>
              <a:rPr lang="it-IT" kern="100" dirty="0">
                <a:latin typeface="+mj-lt"/>
                <a:ea typeface="Aptos" panose="020B0004020202020204" pitchFamily="34" charset="0"/>
                <a:cs typeface="Times New Roman" panose="02020603050405020304" pitchFamily="18" charset="0"/>
              </a:rPr>
              <a:t> </a:t>
            </a:r>
            <a:r>
              <a:rPr lang="it-IT" kern="100" dirty="0" err="1">
                <a:latin typeface="+mj-lt"/>
                <a:ea typeface="Aptos" panose="020B0004020202020204" pitchFamily="34" charset="0"/>
                <a:cs typeface="Times New Roman" panose="02020603050405020304" pitchFamily="18" charset="0"/>
              </a:rPr>
              <a:t>period</a:t>
            </a:r>
            <a:r>
              <a:rPr lang="it-IT" kern="100" dirty="0">
                <a:latin typeface="+mj-lt"/>
                <a:ea typeface="Aptos" panose="020B0004020202020204" pitchFamily="34" charset="0"/>
                <a:cs typeface="Times New Roman" panose="02020603050405020304" pitchFamily="18" charset="0"/>
              </a:rPr>
              <a:t>;</a:t>
            </a:r>
          </a:p>
          <a:p>
            <a:pPr marL="342900" indent="-342900" algn="ctr">
              <a:lnSpc>
                <a:spcPct val="90000"/>
              </a:lnSpc>
              <a:buClr>
                <a:schemeClr val="tx1"/>
              </a:buClr>
              <a:buFontTx/>
              <a:buAutoNum type="arabicParenR"/>
            </a:pPr>
            <a:endParaRPr lang="it-IT" dirty="0">
              <a:latin typeface="+mj-lt"/>
            </a:endParaRPr>
          </a:p>
          <a:p>
            <a:pPr marL="342900" indent="-342900" algn="ctr">
              <a:lnSpc>
                <a:spcPct val="90000"/>
              </a:lnSpc>
              <a:buClr>
                <a:schemeClr val="tx1"/>
              </a:buClr>
              <a:buAutoNum type="arabicParenR"/>
            </a:pPr>
            <a:r>
              <a:rPr lang="it-IT" sz="1800" b="1" kern="100" dirty="0">
                <a:effectLst/>
                <a:latin typeface="+mj-lt"/>
                <a:ea typeface="Aptos" panose="020B0004020202020204" pitchFamily="34" charset="0"/>
                <a:cs typeface="Times New Roman" panose="02020603050405020304" pitchFamily="18" charset="0"/>
              </a:rPr>
              <a:t>an </a:t>
            </a:r>
            <a:r>
              <a:rPr lang="it-IT" sz="1800" b="1" kern="100" dirty="0" err="1">
                <a:effectLst/>
                <a:latin typeface="+mj-lt"/>
                <a:ea typeface="Aptos" panose="020B0004020202020204" pitchFamily="34" charset="0"/>
                <a:cs typeface="Times New Roman" panose="02020603050405020304" pitchFamily="18" charset="0"/>
              </a:rPr>
              <a:t>emotionally</a:t>
            </a:r>
            <a:r>
              <a:rPr lang="it-IT" sz="1800" b="1" kern="100" dirty="0">
                <a:effectLst/>
                <a:latin typeface="+mj-lt"/>
                <a:ea typeface="Aptos" panose="020B0004020202020204" pitchFamily="34" charset="0"/>
                <a:cs typeface="Times New Roman" panose="02020603050405020304" pitchFamily="18" charset="0"/>
              </a:rPr>
              <a:t> </a:t>
            </a:r>
            <a:r>
              <a:rPr lang="it-IT" sz="1800" b="1" kern="100" dirty="0" err="1">
                <a:effectLst/>
                <a:latin typeface="+mj-lt"/>
                <a:ea typeface="Aptos" panose="020B0004020202020204" pitchFamily="34" charset="0"/>
                <a:cs typeface="Times New Roman" panose="02020603050405020304" pitchFamily="18" charset="0"/>
              </a:rPr>
              <a:t>religious</a:t>
            </a:r>
            <a:r>
              <a:rPr lang="it-IT" sz="1800" b="1" kern="100" dirty="0">
                <a:effectLst/>
                <a:latin typeface="+mj-lt"/>
                <a:ea typeface="Aptos" panose="020B0004020202020204" pitchFamily="34" charset="0"/>
                <a:cs typeface="Times New Roman" panose="02020603050405020304" pitchFamily="18" charset="0"/>
              </a:rPr>
              <a:t> </a:t>
            </a:r>
            <a:r>
              <a:rPr lang="it-IT" sz="1800" b="1" kern="100" dirty="0" err="1">
                <a:effectLst/>
                <a:latin typeface="+mj-lt"/>
                <a:ea typeface="Aptos" panose="020B0004020202020204" pitchFamily="34" charset="0"/>
                <a:cs typeface="Times New Roman" panose="02020603050405020304" pitchFamily="18" charset="0"/>
              </a:rPr>
              <a:t>attitude</a:t>
            </a:r>
            <a:r>
              <a:rPr lang="it-IT" sz="1800" b="1" kern="100" dirty="0">
                <a:effectLst/>
                <a:latin typeface="+mj-lt"/>
                <a:ea typeface="Aptos" panose="020B0004020202020204" pitchFamily="34" charset="0"/>
                <a:cs typeface="Times New Roman" panose="02020603050405020304" pitchFamily="18" charset="0"/>
              </a:rPr>
              <a:t> of the petit-bourgeois class</a:t>
            </a:r>
            <a:r>
              <a:rPr lang="it-IT" sz="1800" kern="100" dirty="0">
                <a:effectLst/>
                <a:latin typeface="+mj-lt"/>
                <a:ea typeface="Aptos" panose="020B0004020202020204" pitchFamily="34" charset="0"/>
                <a:cs typeface="Times New Roman" panose="02020603050405020304" pitchFamily="18" charset="0"/>
              </a:rPr>
              <a:t>, </a:t>
            </a:r>
            <a:r>
              <a:rPr lang="it-IT" sz="1800" kern="100" dirty="0" err="1">
                <a:effectLst/>
                <a:latin typeface="+mj-lt"/>
                <a:ea typeface="Aptos" panose="020B0004020202020204" pitchFamily="34" charset="0"/>
                <a:cs typeface="Times New Roman" panose="02020603050405020304" pitchFamily="18" charset="0"/>
              </a:rPr>
              <a:t>which</a:t>
            </a:r>
            <a:r>
              <a:rPr lang="it-IT" sz="1800" kern="100" dirty="0">
                <a:effectLst/>
                <a:latin typeface="+mj-lt"/>
                <a:ea typeface="Aptos" panose="020B0004020202020204" pitchFamily="34" charset="0"/>
                <a:cs typeface="Times New Roman" panose="02020603050405020304" pitchFamily="18" charset="0"/>
              </a:rPr>
              <a:t> </a:t>
            </a:r>
            <a:r>
              <a:rPr lang="it-IT" sz="1800" kern="100" dirty="0" err="1">
                <a:effectLst/>
                <a:latin typeface="+mj-lt"/>
                <a:ea typeface="Aptos" panose="020B0004020202020204" pitchFamily="34" charset="0"/>
                <a:cs typeface="Times New Roman" panose="02020603050405020304" pitchFamily="18" charset="0"/>
              </a:rPr>
              <a:t>informs</a:t>
            </a:r>
            <a:r>
              <a:rPr lang="it-IT" sz="1800" kern="100" dirty="0">
                <a:effectLst/>
                <a:latin typeface="+mj-lt"/>
                <a:ea typeface="Aptos" panose="020B0004020202020204" pitchFamily="34" charset="0"/>
                <a:cs typeface="Times New Roman" panose="02020603050405020304" pitchFamily="18" charset="0"/>
              </a:rPr>
              <a:t> so </a:t>
            </a:r>
            <a:r>
              <a:rPr lang="it-IT" sz="1800" kern="100" dirty="0" err="1">
                <a:effectLst/>
                <a:latin typeface="+mj-lt"/>
                <a:ea typeface="Aptos" panose="020B0004020202020204" pitchFamily="34" charset="0"/>
                <a:cs typeface="Times New Roman" panose="02020603050405020304" pitchFamily="18" charset="0"/>
              </a:rPr>
              <a:t>much</a:t>
            </a:r>
            <a:r>
              <a:rPr lang="it-IT" sz="1800" kern="100" dirty="0">
                <a:effectLst/>
                <a:latin typeface="+mj-lt"/>
                <a:ea typeface="Aptos" panose="020B0004020202020204" pitchFamily="34" charset="0"/>
                <a:cs typeface="Times New Roman" panose="02020603050405020304" pitchFamily="18" charset="0"/>
              </a:rPr>
              <a:t> </a:t>
            </a:r>
            <a:r>
              <a:rPr lang="it-IT" sz="1800" kern="100" dirty="0" err="1">
                <a:effectLst/>
                <a:latin typeface="+mj-lt"/>
                <a:ea typeface="Aptos" panose="020B0004020202020204" pitchFamily="34" charset="0"/>
                <a:cs typeface="Times New Roman" panose="02020603050405020304" pitchFamily="18" charset="0"/>
              </a:rPr>
              <a:t>two-dimensional</a:t>
            </a:r>
            <a:r>
              <a:rPr lang="it-IT" sz="1800" kern="100" dirty="0">
                <a:effectLst/>
                <a:latin typeface="+mj-lt"/>
                <a:ea typeface="Aptos" panose="020B0004020202020204" pitchFamily="34" charset="0"/>
                <a:cs typeface="Times New Roman" panose="02020603050405020304" pitchFamily="18" charset="0"/>
              </a:rPr>
              <a:t>, illustrative and </a:t>
            </a:r>
            <a:r>
              <a:rPr lang="it-IT" sz="1800" b="1" kern="100" dirty="0" err="1">
                <a:effectLst/>
                <a:latin typeface="+mj-lt"/>
                <a:ea typeface="Aptos" panose="020B0004020202020204" pitchFamily="34" charset="0"/>
                <a:cs typeface="Times New Roman" panose="02020603050405020304" pitchFamily="18" charset="0"/>
              </a:rPr>
              <a:t>edifying</a:t>
            </a:r>
            <a:r>
              <a:rPr lang="it-IT" sz="1800" b="1" kern="100" dirty="0">
                <a:effectLst/>
                <a:latin typeface="+mj-lt"/>
                <a:ea typeface="Aptos" panose="020B0004020202020204" pitchFamily="34" charset="0"/>
                <a:cs typeface="Times New Roman" panose="02020603050405020304" pitchFamily="18" charset="0"/>
              </a:rPr>
              <a:t> painting of the </a:t>
            </a:r>
            <a:r>
              <a:rPr lang="it-IT" sz="1800" b="1" kern="100" dirty="0" err="1">
                <a:effectLst/>
                <a:latin typeface="+mj-lt"/>
                <a:ea typeface="Aptos" panose="020B0004020202020204" pitchFamily="34" charset="0"/>
                <a:cs typeface="Times New Roman" panose="02020603050405020304" pitchFamily="18" charset="0"/>
              </a:rPr>
              <a:t>later</a:t>
            </a:r>
            <a:r>
              <a:rPr lang="it-IT" sz="1800" b="1" kern="100" dirty="0">
                <a:effectLst/>
                <a:latin typeface="+mj-lt"/>
                <a:ea typeface="Aptos" panose="020B0004020202020204" pitchFamily="34" charset="0"/>
                <a:cs typeface="Times New Roman" panose="02020603050405020304" pitchFamily="18" charset="0"/>
              </a:rPr>
              <a:t> 14th </a:t>
            </a:r>
            <a:r>
              <a:rPr lang="it-IT" sz="1800" b="1" kern="100" dirty="0" err="1">
                <a:effectLst/>
                <a:latin typeface="+mj-lt"/>
                <a:ea typeface="Aptos" panose="020B0004020202020204" pitchFamily="34" charset="0"/>
                <a:cs typeface="Times New Roman" panose="02020603050405020304" pitchFamily="18" charset="0"/>
              </a:rPr>
              <a:t>century</a:t>
            </a:r>
            <a:r>
              <a:rPr lang="it-IT" sz="1800" kern="100" dirty="0">
                <a:effectLst/>
                <a:latin typeface="+mj-lt"/>
                <a:ea typeface="Aptos" panose="020B0004020202020204" pitchFamily="34" charset="0"/>
                <a:cs typeface="Times New Roman" panose="02020603050405020304" pitchFamily="18" charset="0"/>
              </a:rPr>
              <a:t>;</a:t>
            </a:r>
          </a:p>
          <a:p>
            <a:pPr marL="342900" indent="-342900" algn="ctr">
              <a:lnSpc>
                <a:spcPct val="90000"/>
              </a:lnSpc>
              <a:buClr>
                <a:schemeClr val="tx1"/>
              </a:buClr>
              <a:buAutoNum type="arabicParenR"/>
            </a:pPr>
            <a:endParaRPr lang="it-IT" sz="1800" kern="100" dirty="0">
              <a:effectLst/>
              <a:latin typeface="+mj-l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401761406"/>
      </p:ext>
    </p:extLst>
  </p:cSld>
  <p:clrMapOvr>
    <a:masterClrMapping/>
  </p:clrMapOvr>
  <mc:AlternateContent xmlns:mc="http://schemas.openxmlformats.org/markup-compatibility/2006" xmlns:p14="http://schemas.microsoft.com/office/powerpoint/2010/main">
    <mc:Choice Requires="p14">
      <p:transition spd="slow" p14:dur="2500">
        <p14:switch dir="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6" name="Immagine 5" descr="Masaccio">
            <a:extLst>
              <a:ext uri="{FF2B5EF4-FFF2-40B4-BE49-F238E27FC236}">
                <a16:creationId xmlns:a16="http://schemas.microsoft.com/office/drawing/2014/main" id="{19B9C318-F5D6-5608-B120-E49BA2D4223D}"/>
              </a:ext>
            </a:extLst>
          </p:cNvPr>
          <p:cNvPicPr>
            <a:picLocks noChangeAspect="1"/>
          </p:cNvPicPr>
          <p:nvPr/>
        </p:nvPicPr>
        <p:blipFill rotWithShape="1">
          <a:blip r:embed="rId3">
            <a:extLst>
              <a:ext uri="{28A0092B-C50C-407E-A947-70E740481C1C}">
                <a14:useLocalDpi xmlns:a14="http://schemas.microsoft.com/office/drawing/2010/main" val="0"/>
              </a:ext>
            </a:extLst>
          </a:blip>
          <a:srcRect l="23312" r="23540" b="-3"/>
          <a:stretch/>
        </p:blipFill>
        <p:spPr bwMode="auto">
          <a:xfrm>
            <a:off x="4613644" y="609368"/>
            <a:ext cx="3409037" cy="56387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Immagine 4" descr="Gentile da Fabriano">
            <a:extLst>
              <a:ext uri="{FF2B5EF4-FFF2-40B4-BE49-F238E27FC236}">
                <a16:creationId xmlns:a16="http://schemas.microsoft.com/office/drawing/2014/main" id="{F2D68215-503A-2F21-6316-02ABA55A878D}"/>
              </a:ext>
            </a:extLst>
          </p:cNvPr>
          <p:cNvPicPr>
            <a:picLocks noChangeAspect="1"/>
          </p:cNvPicPr>
          <p:nvPr/>
        </p:nvPicPr>
        <p:blipFill rotWithShape="1">
          <a:blip r:embed="rId4">
            <a:extLst>
              <a:ext uri="{28A0092B-C50C-407E-A947-70E740481C1C}">
                <a14:useLocalDpi xmlns:a14="http://schemas.microsoft.com/office/drawing/2010/main" val="0"/>
              </a:ext>
            </a:extLst>
          </a:blip>
          <a:srcRect l="24009" r="22844" b="-3"/>
          <a:stretch/>
        </p:blipFill>
        <p:spPr bwMode="auto">
          <a:xfrm>
            <a:off x="8135262" y="609601"/>
            <a:ext cx="3409037" cy="56387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5" name="Rectangle 24">
            <a:extLst>
              <a:ext uri="{FF2B5EF4-FFF2-40B4-BE49-F238E27FC236}">
                <a16:creationId xmlns:a16="http://schemas.microsoft.com/office/drawing/2014/main" id="{B4BFCD53-7EAD-4FDE-866D-72D8ED6088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 name="Segnaposto contenuto 2">
            <a:extLst>
              <a:ext uri="{FF2B5EF4-FFF2-40B4-BE49-F238E27FC236}">
                <a16:creationId xmlns:a16="http://schemas.microsoft.com/office/drawing/2014/main" id="{AFB3677B-FE9B-26BC-C31D-CE1024C8AE05}"/>
              </a:ext>
            </a:extLst>
          </p:cNvPr>
          <p:cNvSpPr>
            <a:spLocks noGrp="1"/>
          </p:cNvSpPr>
          <p:nvPr>
            <p:ph idx="1"/>
          </p:nvPr>
        </p:nvSpPr>
        <p:spPr>
          <a:xfrm>
            <a:off x="647701" y="609368"/>
            <a:ext cx="3545256" cy="6078035"/>
          </a:xfrm>
        </p:spPr>
        <p:txBody>
          <a:bodyPr>
            <a:normAutofit fontScale="70000" lnSpcReduction="20000"/>
          </a:bodyPr>
          <a:lstStyle/>
          <a:p>
            <a:pPr algn="ctr">
              <a:lnSpc>
                <a:spcPct val="90000"/>
              </a:lnSpc>
              <a:buClr>
                <a:schemeClr val="tx1"/>
              </a:buClr>
              <a:buFont typeface="Wingdings" panose="05000000000000000000" pitchFamily="2" charset="2"/>
              <a:buChar char="v"/>
            </a:pPr>
            <a:r>
              <a:rPr lang="it-IT" sz="2900" kern="100" dirty="0" err="1">
                <a:latin typeface="+mn-lt"/>
                <a:ea typeface="Aptos" panose="020B0004020202020204" pitchFamily="34" charset="0"/>
                <a:cs typeface="Times New Roman" panose="02020603050405020304" pitchFamily="18" charset="0"/>
              </a:rPr>
              <a:t>This</a:t>
            </a:r>
            <a:r>
              <a:rPr lang="it-IT" sz="2900" kern="100" dirty="0">
                <a:latin typeface="+mn-lt"/>
                <a:ea typeface="Aptos" panose="020B0004020202020204" pitchFamily="34" charset="0"/>
                <a:cs typeface="Times New Roman" panose="02020603050405020304" pitchFamily="18" charset="0"/>
              </a:rPr>
              <a:t> </a:t>
            </a:r>
            <a:r>
              <a:rPr lang="it-IT" sz="2900" kern="100" dirty="0" err="1">
                <a:latin typeface="+mn-lt"/>
                <a:ea typeface="Aptos" panose="020B0004020202020204" pitchFamily="34" charset="0"/>
                <a:cs typeface="Times New Roman" panose="02020603050405020304" pitchFamily="18" charset="0"/>
              </a:rPr>
              <a:t>scheme</a:t>
            </a:r>
            <a:r>
              <a:rPr lang="it-IT" sz="2900" kern="100" dirty="0">
                <a:latin typeface="+mn-lt"/>
                <a:ea typeface="Aptos" panose="020B0004020202020204" pitchFamily="34" charset="0"/>
                <a:cs typeface="Times New Roman" panose="02020603050405020304" pitchFamily="18" charset="0"/>
              </a:rPr>
              <a:t> </a:t>
            </a:r>
            <a:r>
              <a:rPr lang="it-IT" sz="2900" kern="100" dirty="0" err="1">
                <a:latin typeface="+mn-lt"/>
                <a:ea typeface="Aptos" panose="020B0004020202020204" pitchFamily="34" charset="0"/>
                <a:cs typeface="Times New Roman" panose="02020603050405020304" pitchFamily="18" charset="0"/>
              </a:rPr>
              <a:t>fully</a:t>
            </a:r>
            <a:r>
              <a:rPr lang="it-IT" sz="2900" kern="100" dirty="0">
                <a:latin typeface="+mn-lt"/>
                <a:ea typeface="Aptos" panose="020B0004020202020204" pitchFamily="34" charset="0"/>
                <a:cs typeface="Times New Roman" panose="02020603050405020304" pitchFamily="18" charset="0"/>
              </a:rPr>
              <a:t> </a:t>
            </a:r>
            <a:r>
              <a:rPr lang="it-IT" sz="2900" kern="100" dirty="0" err="1">
                <a:latin typeface="+mn-lt"/>
                <a:ea typeface="Aptos" panose="020B0004020202020204" pitchFamily="34" charset="0"/>
                <a:cs typeface="Times New Roman" panose="02020603050405020304" pitchFamily="18" charset="0"/>
              </a:rPr>
              <a:t>reflected</a:t>
            </a:r>
            <a:r>
              <a:rPr lang="it-IT" sz="2900" kern="100" dirty="0">
                <a:latin typeface="+mn-lt"/>
                <a:ea typeface="Aptos" panose="020B0004020202020204" pitchFamily="34" charset="0"/>
                <a:cs typeface="Times New Roman" panose="02020603050405020304" pitchFamily="18" charset="0"/>
              </a:rPr>
              <a:t> </a:t>
            </a:r>
            <a:r>
              <a:rPr lang="it-IT" sz="2900" kern="100" dirty="0" err="1">
                <a:latin typeface="+mn-lt"/>
                <a:ea typeface="Aptos" panose="020B0004020202020204" pitchFamily="34" charset="0"/>
                <a:cs typeface="Times New Roman" panose="02020603050405020304" pitchFamily="18" charset="0"/>
              </a:rPr>
              <a:t>Antal's</a:t>
            </a:r>
            <a:r>
              <a:rPr lang="it-IT" sz="2900" kern="100" dirty="0">
                <a:latin typeface="+mn-lt"/>
                <a:ea typeface="Aptos" panose="020B0004020202020204" pitchFamily="34" charset="0"/>
                <a:cs typeface="Times New Roman" panose="02020603050405020304" pitchFamily="18" charset="0"/>
              </a:rPr>
              <a:t> </a:t>
            </a:r>
            <a:r>
              <a:rPr lang="it-IT" sz="2900" kern="100" dirty="0" err="1">
                <a:latin typeface="+mn-lt"/>
                <a:ea typeface="Aptos" panose="020B0004020202020204" pitchFamily="34" charset="0"/>
                <a:cs typeface="Times New Roman" panose="02020603050405020304" pitchFamily="18" charset="0"/>
              </a:rPr>
              <a:t>theoretical</a:t>
            </a:r>
            <a:r>
              <a:rPr lang="it-IT" sz="2900" kern="100" dirty="0">
                <a:latin typeface="+mn-lt"/>
                <a:ea typeface="Aptos" panose="020B0004020202020204" pitchFamily="34" charset="0"/>
                <a:cs typeface="Times New Roman" panose="02020603050405020304" pitchFamily="18" charset="0"/>
              </a:rPr>
              <a:t> </a:t>
            </a:r>
            <a:r>
              <a:rPr lang="it-IT" sz="2900" kern="100" dirty="0" err="1">
                <a:latin typeface="+mn-lt"/>
                <a:ea typeface="Aptos" panose="020B0004020202020204" pitchFamily="34" charset="0"/>
                <a:cs typeface="Times New Roman" panose="02020603050405020304" pitchFamily="18" charset="0"/>
              </a:rPr>
              <a:t>assumption</a:t>
            </a:r>
            <a:r>
              <a:rPr lang="it-IT" sz="2900" kern="100" dirty="0">
                <a:latin typeface="+mn-lt"/>
                <a:ea typeface="Aptos" panose="020B0004020202020204" pitchFamily="34" charset="0"/>
                <a:cs typeface="Times New Roman" panose="02020603050405020304" pitchFamily="18" charset="0"/>
              </a:rPr>
              <a:t>: </a:t>
            </a:r>
          </a:p>
          <a:p>
            <a:pPr marL="0" indent="0" algn="ctr">
              <a:lnSpc>
                <a:spcPct val="90000"/>
              </a:lnSpc>
              <a:buNone/>
            </a:pPr>
            <a:endParaRPr lang="it-IT" sz="2800" kern="100" dirty="0">
              <a:ea typeface="Aptos" panose="020B0004020202020204" pitchFamily="34" charset="0"/>
              <a:cs typeface="Times New Roman" panose="02020603050405020304" pitchFamily="18" charset="0"/>
            </a:endParaRPr>
          </a:p>
          <a:p>
            <a:pPr marL="0" indent="0" algn="ctr">
              <a:lnSpc>
                <a:spcPct val="90000"/>
              </a:lnSpc>
              <a:buNone/>
            </a:pPr>
            <a:r>
              <a:rPr lang="it-IT" sz="2800" kern="100" dirty="0">
                <a:ea typeface="Aptos" panose="020B0004020202020204" pitchFamily="34" charset="0"/>
                <a:cs typeface="Times New Roman" panose="02020603050405020304" pitchFamily="18" charset="0"/>
              </a:rPr>
              <a:t>«</a:t>
            </a:r>
            <a:r>
              <a:rPr lang="it-IT" sz="2800" b="1" i="1" dirty="0">
                <a:effectLst/>
                <a:ea typeface="Aptos" panose="020B0004020202020204" pitchFamily="34" charset="0"/>
              </a:rPr>
              <a:t>we can </a:t>
            </a:r>
            <a:r>
              <a:rPr lang="it-IT" sz="2800" b="1" i="1" dirty="0" err="1">
                <a:effectLst/>
                <a:ea typeface="Aptos" panose="020B0004020202020204" pitchFamily="34" charset="0"/>
              </a:rPr>
              <a:t>understand</a:t>
            </a:r>
            <a:r>
              <a:rPr lang="it-IT" sz="2800" b="1" i="1" dirty="0">
                <a:effectLst/>
                <a:ea typeface="Aptos" panose="020B0004020202020204" pitchFamily="34" charset="0"/>
              </a:rPr>
              <a:t> the </a:t>
            </a:r>
            <a:r>
              <a:rPr lang="it-IT" sz="2800" b="1" i="1" dirty="0" err="1">
                <a:effectLst/>
                <a:ea typeface="Aptos" panose="020B0004020202020204" pitchFamily="34" charset="0"/>
              </a:rPr>
              <a:t>origins</a:t>
            </a:r>
            <a:r>
              <a:rPr lang="it-IT" sz="2800" b="1" i="1" dirty="0">
                <a:effectLst/>
                <a:ea typeface="Aptos" panose="020B0004020202020204" pitchFamily="34" charset="0"/>
              </a:rPr>
              <a:t> and nature of co-</a:t>
            </a:r>
            <a:r>
              <a:rPr lang="it-IT" sz="2800" b="1" i="1" dirty="0" err="1">
                <a:effectLst/>
                <a:ea typeface="Aptos" panose="020B0004020202020204" pitchFamily="34" charset="0"/>
              </a:rPr>
              <a:t>existent</a:t>
            </a:r>
            <a:r>
              <a:rPr lang="it-IT" sz="2800" b="1" i="1" dirty="0">
                <a:effectLst/>
                <a:ea typeface="Aptos" panose="020B0004020202020204" pitchFamily="34" charset="0"/>
              </a:rPr>
              <a:t> styles </a:t>
            </a:r>
            <a:r>
              <a:rPr lang="it-IT" sz="2800" b="1" i="1" dirty="0" err="1">
                <a:effectLst/>
                <a:ea typeface="Aptos" panose="020B0004020202020204" pitchFamily="34" charset="0"/>
              </a:rPr>
              <a:t>only</a:t>
            </a:r>
            <a:r>
              <a:rPr lang="it-IT" sz="2800" b="1" i="1" dirty="0">
                <a:effectLst/>
                <a:ea typeface="Aptos" panose="020B0004020202020204" pitchFamily="34" charset="0"/>
              </a:rPr>
              <a:t> </a:t>
            </a:r>
            <a:r>
              <a:rPr lang="it-IT" sz="2800" b="1" i="1" dirty="0" err="1">
                <a:effectLst/>
                <a:ea typeface="Aptos" panose="020B0004020202020204" pitchFamily="34" charset="0"/>
              </a:rPr>
              <a:t>if</a:t>
            </a:r>
            <a:r>
              <a:rPr lang="it-IT" sz="2800" b="1" i="1" dirty="0">
                <a:effectLst/>
                <a:ea typeface="Aptos" panose="020B0004020202020204" pitchFamily="34" charset="0"/>
              </a:rPr>
              <a:t> we study the </a:t>
            </a:r>
            <a:r>
              <a:rPr lang="it-IT" sz="2800" b="1" i="1" dirty="0" err="1">
                <a:effectLst/>
                <a:ea typeface="Aptos" panose="020B0004020202020204" pitchFamily="34" charset="0"/>
              </a:rPr>
              <a:t>various</a:t>
            </a:r>
            <a:r>
              <a:rPr lang="it-IT" sz="2800" b="1" i="1" dirty="0">
                <a:effectLst/>
                <a:ea typeface="Aptos" panose="020B0004020202020204" pitchFamily="34" charset="0"/>
              </a:rPr>
              <a:t> </a:t>
            </a:r>
            <a:r>
              <a:rPr lang="it-IT" sz="2800" b="1" i="1" dirty="0" err="1">
                <a:effectLst/>
                <a:ea typeface="Aptos" panose="020B0004020202020204" pitchFamily="34" charset="0"/>
              </a:rPr>
              <a:t>sections</a:t>
            </a:r>
            <a:r>
              <a:rPr lang="it-IT" sz="2800" b="1" i="1" dirty="0">
                <a:effectLst/>
                <a:ea typeface="Aptos" panose="020B0004020202020204" pitchFamily="34" charset="0"/>
              </a:rPr>
              <a:t> of society, </a:t>
            </a:r>
            <a:r>
              <a:rPr lang="it-IT" sz="2800" b="1" i="1" dirty="0" err="1">
                <a:effectLst/>
                <a:ea typeface="Aptos" panose="020B0004020202020204" pitchFamily="34" charset="0"/>
              </a:rPr>
              <a:t>reconstruct</a:t>
            </a:r>
            <a:r>
              <a:rPr lang="it-IT" sz="2800" b="1" i="1" dirty="0">
                <a:effectLst/>
                <a:ea typeface="Aptos" panose="020B0004020202020204" pitchFamily="34" charset="0"/>
              </a:rPr>
              <a:t> </a:t>
            </a:r>
            <a:r>
              <a:rPr lang="it-IT" sz="2800" b="1" i="1" dirty="0" err="1">
                <a:effectLst/>
                <a:ea typeface="Aptos" panose="020B0004020202020204" pitchFamily="34" charset="0"/>
              </a:rPr>
              <a:t>their</a:t>
            </a:r>
            <a:r>
              <a:rPr lang="it-IT" sz="2800" b="1" i="1" dirty="0">
                <a:effectLst/>
                <a:ea typeface="Aptos" panose="020B0004020202020204" pitchFamily="34" charset="0"/>
              </a:rPr>
              <a:t> </a:t>
            </a:r>
            <a:r>
              <a:rPr lang="it-IT" sz="2800" b="1" i="1" dirty="0" err="1">
                <a:effectLst/>
                <a:ea typeface="Aptos" panose="020B0004020202020204" pitchFamily="34" charset="0"/>
              </a:rPr>
              <a:t>philosophies</a:t>
            </a:r>
            <a:r>
              <a:rPr lang="it-IT" sz="2800" b="1" i="1" dirty="0">
                <a:effectLst/>
                <a:ea typeface="Aptos" panose="020B0004020202020204" pitchFamily="34" charset="0"/>
              </a:rPr>
              <a:t> and </a:t>
            </a:r>
            <a:r>
              <a:rPr lang="it-IT" sz="2800" b="1" i="1" dirty="0" err="1">
                <a:effectLst/>
                <a:ea typeface="Aptos" panose="020B0004020202020204" pitchFamily="34" charset="0"/>
              </a:rPr>
              <a:t>thence</a:t>
            </a:r>
            <a:r>
              <a:rPr lang="it-IT" sz="2800" b="1" i="1" dirty="0">
                <a:effectLst/>
                <a:ea typeface="Aptos" panose="020B0004020202020204" pitchFamily="34" charset="0"/>
              </a:rPr>
              <a:t> penetrate to </a:t>
            </a:r>
            <a:r>
              <a:rPr lang="it-IT" sz="2800" b="1" i="1" dirty="0" err="1">
                <a:effectLst/>
                <a:ea typeface="Aptos" panose="020B0004020202020204" pitchFamily="34" charset="0"/>
              </a:rPr>
              <a:t>their</a:t>
            </a:r>
            <a:r>
              <a:rPr lang="it-IT" sz="2800" b="1" i="1" dirty="0">
                <a:effectLst/>
                <a:ea typeface="Aptos" panose="020B0004020202020204" pitchFamily="34" charset="0"/>
              </a:rPr>
              <a:t> art</a:t>
            </a:r>
            <a:r>
              <a:rPr lang="it-IT" sz="2800" kern="100" dirty="0">
                <a:ea typeface="Aptos" panose="020B0004020202020204" pitchFamily="34" charset="0"/>
                <a:cs typeface="Times New Roman" panose="02020603050405020304" pitchFamily="18" charset="0"/>
              </a:rPr>
              <a:t>».</a:t>
            </a:r>
          </a:p>
          <a:p>
            <a:pPr marL="0" indent="0" algn="ctr">
              <a:lnSpc>
                <a:spcPct val="90000"/>
              </a:lnSpc>
              <a:buNone/>
            </a:pPr>
            <a:endParaRPr lang="it-IT" sz="2900" kern="100" dirty="0">
              <a:latin typeface="+mn-lt"/>
              <a:ea typeface="Aptos" panose="020B0004020202020204" pitchFamily="34" charset="0"/>
              <a:cs typeface="Times New Roman" panose="02020603050405020304" pitchFamily="18" charset="0"/>
            </a:endParaRPr>
          </a:p>
          <a:p>
            <a:pPr algn="ctr">
              <a:lnSpc>
                <a:spcPct val="90000"/>
              </a:lnSpc>
              <a:buClr>
                <a:schemeClr val="tx1"/>
              </a:buClr>
              <a:buFont typeface="Wingdings" panose="05000000000000000000" pitchFamily="2" charset="2"/>
              <a:buChar char="v"/>
            </a:pPr>
            <a:r>
              <a:rPr lang="it-IT" sz="2900" kern="100" dirty="0">
                <a:latin typeface="+mn-lt"/>
                <a:ea typeface="Aptos" panose="020B0004020202020204" pitchFamily="34" charset="0"/>
                <a:cs typeface="Times New Roman" panose="02020603050405020304" pitchFamily="18" charset="0"/>
              </a:rPr>
              <a:t>To sum up</a:t>
            </a:r>
            <a:r>
              <a:rPr lang="it-IT" sz="2900" kern="100" dirty="0">
                <a:effectLst/>
                <a:latin typeface="+mn-lt"/>
                <a:ea typeface="Aptos" panose="020B0004020202020204" pitchFamily="34" charset="0"/>
                <a:cs typeface="Times New Roman" panose="02020603050405020304" pitchFamily="18" charset="0"/>
              </a:rPr>
              <a:t>, a </a:t>
            </a:r>
            <a:r>
              <a:rPr lang="it-IT" sz="2900" kern="100" dirty="0" err="1">
                <a:effectLst/>
                <a:latin typeface="+mn-lt"/>
                <a:ea typeface="Aptos" panose="020B0004020202020204" pitchFamily="34" charset="0"/>
                <a:cs typeface="Times New Roman" panose="02020603050405020304" pitchFamily="18" charset="0"/>
              </a:rPr>
              <a:t>current</a:t>
            </a:r>
            <a:r>
              <a:rPr lang="it-IT" sz="2900" kern="100" dirty="0">
                <a:effectLst/>
                <a:latin typeface="+mn-lt"/>
                <a:ea typeface="Aptos" panose="020B0004020202020204" pitchFamily="34" charset="0"/>
                <a:cs typeface="Times New Roman" panose="02020603050405020304" pitchFamily="18" charset="0"/>
              </a:rPr>
              <a:t> </a:t>
            </a:r>
            <a:r>
              <a:rPr lang="it-IT" sz="2900" kern="100" dirty="0" err="1">
                <a:effectLst/>
                <a:latin typeface="+mn-lt"/>
                <a:ea typeface="Aptos" panose="020B0004020202020204" pitchFamily="34" charset="0"/>
                <a:cs typeface="Times New Roman" panose="02020603050405020304" pitchFamily="18" charset="0"/>
              </a:rPr>
              <a:t>defined</a:t>
            </a:r>
            <a:r>
              <a:rPr lang="it-IT" sz="2900" kern="100" dirty="0">
                <a:effectLst/>
                <a:latin typeface="+mn-lt"/>
                <a:ea typeface="Aptos" panose="020B0004020202020204" pitchFamily="34" charset="0"/>
                <a:cs typeface="Times New Roman" panose="02020603050405020304" pitchFamily="18" charset="0"/>
              </a:rPr>
              <a:t> </a:t>
            </a:r>
            <a:r>
              <a:rPr lang="it-IT" sz="2900" kern="100" dirty="0" err="1">
                <a:effectLst/>
                <a:latin typeface="+mn-lt"/>
                <a:ea typeface="Aptos" panose="020B0004020202020204" pitchFamily="34" charset="0"/>
                <a:cs typeface="Times New Roman" panose="02020603050405020304" pitchFamily="18" charset="0"/>
              </a:rPr>
              <a:t>as</a:t>
            </a:r>
            <a:r>
              <a:rPr lang="it-IT" sz="2900" kern="100" dirty="0">
                <a:effectLst/>
                <a:latin typeface="+mn-lt"/>
                <a:ea typeface="Aptos" panose="020B0004020202020204" pitchFamily="34" charset="0"/>
                <a:cs typeface="Times New Roman" panose="02020603050405020304" pitchFamily="18" charset="0"/>
              </a:rPr>
              <a:t> '</a:t>
            </a:r>
            <a:r>
              <a:rPr lang="it-IT" sz="2900" b="1" kern="100" dirty="0" err="1">
                <a:effectLst/>
                <a:latin typeface="+mn-lt"/>
                <a:ea typeface="Aptos" panose="020B0004020202020204" pitchFamily="34" charset="0"/>
                <a:cs typeface="Times New Roman" panose="02020603050405020304" pitchFamily="18" charset="0"/>
              </a:rPr>
              <a:t>rationalist</a:t>
            </a:r>
            <a:r>
              <a:rPr lang="it-IT" sz="2900" kern="100" dirty="0">
                <a:effectLst/>
                <a:latin typeface="+mn-lt"/>
                <a:ea typeface="Aptos" panose="020B0004020202020204" pitchFamily="34" charset="0"/>
                <a:cs typeface="Times New Roman" panose="02020603050405020304" pitchFamily="18" charset="0"/>
              </a:rPr>
              <a:t>' </a:t>
            </a:r>
            <a:r>
              <a:rPr lang="it-IT" sz="2900" kern="100" dirty="0" err="1">
                <a:effectLst/>
                <a:latin typeface="+mn-lt"/>
                <a:ea typeface="Aptos" panose="020B0004020202020204" pitchFamily="34" charset="0"/>
                <a:cs typeface="Times New Roman" panose="02020603050405020304" pitchFamily="18" charset="0"/>
              </a:rPr>
              <a:t>that</a:t>
            </a:r>
            <a:r>
              <a:rPr lang="it-IT" sz="2900" kern="100" dirty="0">
                <a:effectLst/>
                <a:latin typeface="+mn-lt"/>
                <a:ea typeface="Aptos" panose="020B0004020202020204" pitchFamily="34" charset="0"/>
                <a:cs typeface="Times New Roman" panose="02020603050405020304" pitchFamily="18" charset="0"/>
              </a:rPr>
              <a:t> </a:t>
            </a:r>
            <a:r>
              <a:rPr lang="it-IT" sz="2900" kern="100" dirty="0" err="1">
                <a:effectLst/>
                <a:latin typeface="+mn-lt"/>
                <a:ea typeface="Aptos" panose="020B0004020202020204" pitchFamily="34" charset="0"/>
                <a:cs typeface="Times New Roman" panose="02020603050405020304" pitchFamily="18" charset="0"/>
              </a:rPr>
              <a:t>united</a:t>
            </a:r>
            <a:r>
              <a:rPr lang="it-IT" sz="2900" kern="100" dirty="0">
                <a:effectLst/>
                <a:latin typeface="+mn-lt"/>
                <a:ea typeface="Aptos" panose="020B0004020202020204" pitchFamily="34" charset="0"/>
                <a:cs typeface="Times New Roman" panose="02020603050405020304" pitchFamily="18" charset="0"/>
              </a:rPr>
              <a:t> Giotto and </a:t>
            </a:r>
            <a:r>
              <a:rPr lang="it-IT" sz="2900" b="1" kern="100" dirty="0">
                <a:effectLst/>
                <a:latin typeface="+mn-lt"/>
                <a:ea typeface="Aptos" panose="020B0004020202020204" pitchFamily="34" charset="0"/>
                <a:cs typeface="Times New Roman" panose="02020603050405020304" pitchFamily="18" charset="0"/>
              </a:rPr>
              <a:t>Masaccio</a:t>
            </a:r>
            <a:r>
              <a:rPr lang="it-IT" sz="2900" kern="100" dirty="0">
                <a:effectLst/>
                <a:latin typeface="+mn-lt"/>
                <a:ea typeface="Aptos" panose="020B0004020202020204" pitchFamily="34" charset="0"/>
                <a:cs typeface="Times New Roman" panose="02020603050405020304" pitchFamily="18" charset="0"/>
              </a:rPr>
              <a:t> </a:t>
            </a:r>
            <a:r>
              <a:rPr lang="it-IT" sz="2900" kern="100" dirty="0" err="1">
                <a:effectLst/>
                <a:latin typeface="+mn-lt"/>
                <a:ea typeface="Aptos" panose="020B0004020202020204" pitchFamily="34" charset="0"/>
                <a:cs typeface="Times New Roman" panose="02020603050405020304" pitchFamily="18" charset="0"/>
              </a:rPr>
              <a:t>was</a:t>
            </a:r>
            <a:r>
              <a:rPr lang="it-IT" sz="2900" kern="100" dirty="0">
                <a:effectLst/>
                <a:latin typeface="+mn-lt"/>
                <a:ea typeface="Aptos" panose="020B0004020202020204" pitchFamily="34" charset="0"/>
                <a:cs typeface="Times New Roman" panose="02020603050405020304" pitchFamily="18" charset="0"/>
              </a:rPr>
              <a:t> </a:t>
            </a:r>
            <a:r>
              <a:rPr lang="it-IT" sz="2900" kern="100" dirty="0" err="1">
                <a:effectLst/>
                <a:latin typeface="+mn-lt"/>
                <a:ea typeface="Aptos" panose="020B0004020202020204" pitchFamily="34" charset="0"/>
                <a:cs typeface="Times New Roman" panose="02020603050405020304" pitchFamily="18" charset="0"/>
              </a:rPr>
              <a:t>highlighted</a:t>
            </a:r>
            <a:r>
              <a:rPr lang="it-IT" sz="2900" kern="100" dirty="0">
                <a:effectLst/>
                <a:latin typeface="+mn-lt"/>
                <a:ea typeface="Aptos" panose="020B0004020202020204" pitchFamily="34" charset="0"/>
                <a:cs typeface="Times New Roman" panose="02020603050405020304" pitchFamily="18" charset="0"/>
              </a:rPr>
              <a:t> </a:t>
            </a:r>
            <a:r>
              <a:rPr lang="it-IT" sz="2900" kern="100" dirty="0" err="1">
                <a:effectLst/>
                <a:latin typeface="+mn-lt"/>
                <a:ea typeface="Aptos" panose="020B0004020202020204" pitchFamily="34" charset="0"/>
                <a:cs typeface="Times New Roman" panose="02020603050405020304" pitchFamily="18" charset="0"/>
              </a:rPr>
              <a:t>as</a:t>
            </a:r>
            <a:r>
              <a:rPr lang="it-IT" sz="2900" kern="100" dirty="0">
                <a:effectLst/>
                <a:latin typeface="+mn-lt"/>
                <a:ea typeface="Aptos" panose="020B0004020202020204" pitchFamily="34" charset="0"/>
                <a:cs typeface="Times New Roman" panose="02020603050405020304" pitchFamily="18" charset="0"/>
              </a:rPr>
              <a:t> the </a:t>
            </a:r>
            <a:r>
              <a:rPr lang="it-IT" sz="2900" kern="100" dirty="0" err="1">
                <a:effectLst/>
                <a:latin typeface="+mn-lt"/>
                <a:ea typeface="Aptos" panose="020B0004020202020204" pitchFamily="34" charset="0"/>
                <a:cs typeface="Times New Roman" panose="02020603050405020304" pitchFamily="18" charset="0"/>
              </a:rPr>
              <a:t>perfect</a:t>
            </a:r>
            <a:r>
              <a:rPr lang="it-IT" sz="2900" kern="100" dirty="0">
                <a:effectLst/>
                <a:latin typeface="+mn-lt"/>
                <a:ea typeface="Aptos" panose="020B0004020202020204" pitchFamily="34" charset="0"/>
                <a:cs typeface="Times New Roman" panose="02020603050405020304" pitchFamily="18" charset="0"/>
              </a:rPr>
              <a:t> </a:t>
            </a:r>
            <a:r>
              <a:rPr lang="it-IT" sz="2900" kern="100" dirty="0" err="1">
                <a:effectLst/>
                <a:latin typeface="+mn-lt"/>
                <a:ea typeface="Aptos" panose="020B0004020202020204" pitchFamily="34" charset="0"/>
                <a:cs typeface="Times New Roman" panose="02020603050405020304" pitchFamily="18" charset="0"/>
              </a:rPr>
              <a:t>expression</a:t>
            </a:r>
            <a:r>
              <a:rPr lang="it-IT" sz="2900" kern="100" dirty="0">
                <a:effectLst/>
                <a:latin typeface="+mn-lt"/>
                <a:ea typeface="Aptos" panose="020B0004020202020204" pitchFamily="34" charset="0"/>
                <a:cs typeface="Times New Roman" panose="02020603050405020304" pitchFamily="18" charset="0"/>
              </a:rPr>
              <a:t> of the </a:t>
            </a:r>
            <a:r>
              <a:rPr lang="it-IT" sz="2900" b="1" kern="100" dirty="0" err="1">
                <a:effectLst/>
                <a:latin typeface="+mn-lt"/>
                <a:ea typeface="Aptos" panose="020B0004020202020204" pitchFamily="34" charset="0"/>
                <a:cs typeface="Times New Roman" panose="02020603050405020304" pitchFamily="18" charset="0"/>
              </a:rPr>
              <a:t>upper</a:t>
            </a:r>
            <a:r>
              <a:rPr lang="it-IT" sz="2900" b="1" kern="100" dirty="0">
                <a:effectLst/>
                <a:latin typeface="+mn-lt"/>
                <a:ea typeface="Aptos" panose="020B0004020202020204" pitchFamily="34" charset="0"/>
                <a:cs typeface="Times New Roman" panose="02020603050405020304" pitchFamily="18" charset="0"/>
              </a:rPr>
              <a:t> middle class</a:t>
            </a:r>
            <a:r>
              <a:rPr lang="it-IT" sz="2900" kern="100" dirty="0">
                <a:effectLst/>
                <a:latin typeface="+mn-lt"/>
                <a:ea typeface="Aptos" panose="020B0004020202020204" pitchFamily="34" charset="0"/>
                <a:cs typeface="Times New Roman" panose="02020603050405020304" pitchFamily="18" charset="0"/>
              </a:rPr>
              <a:t>, </a:t>
            </a:r>
            <a:r>
              <a:rPr lang="it-IT" sz="2900" kern="100" dirty="0" err="1">
                <a:effectLst/>
                <a:latin typeface="+mn-lt"/>
                <a:ea typeface="Aptos" panose="020B0004020202020204" pitchFamily="34" charset="0"/>
                <a:cs typeface="Times New Roman" panose="02020603050405020304" pitchFamily="18" charset="0"/>
              </a:rPr>
              <a:t>while</a:t>
            </a:r>
            <a:r>
              <a:rPr lang="it-IT" sz="2900" kern="100" dirty="0">
                <a:effectLst/>
                <a:latin typeface="+mn-lt"/>
                <a:ea typeface="Aptos" panose="020B0004020202020204" pitchFamily="34" charset="0"/>
                <a:cs typeface="Times New Roman" panose="02020603050405020304" pitchFamily="18" charset="0"/>
              </a:rPr>
              <a:t> </a:t>
            </a:r>
            <a:r>
              <a:rPr lang="it-IT" sz="2900" b="1" kern="100" dirty="0">
                <a:effectLst/>
                <a:latin typeface="+mn-lt"/>
                <a:ea typeface="Aptos" panose="020B0004020202020204" pitchFamily="34" charset="0"/>
                <a:cs typeface="Times New Roman" panose="02020603050405020304" pitchFamily="18" charset="0"/>
              </a:rPr>
              <a:t>Gentile da </a:t>
            </a:r>
            <a:r>
              <a:rPr lang="it-IT" sz="2900" b="1" kern="100" dirty="0" err="1">
                <a:effectLst/>
                <a:latin typeface="+mn-lt"/>
                <a:ea typeface="Aptos" panose="020B0004020202020204" pitchFamily="34" charset="0"/>
                <a:cs typeface="Times New Roman" panose="02020603050405020304" pitchFamily="18" charset="0"/>
              </a:rPr>
              <a:t>Fabriano</a:t>
            </a:r>
            <a:r>
              <a:rPr lang="it-IT" sz="2900" kern="100" dirty="0" err="1">
                <a:effectLst/>
                <a:latin typeface="+mn-lt"/>
                <a:ea typeface="Aptos" panose="020B0004020202020204" pitchFamily="34" charset="0"/>
                <a:cs typeface="Times New Roman" panose="02020603050405020304" pitchFamily="18" charset="0"/>
              </a:rPr>
              <a:t>'s</a:t>
            </a:r>
            <a:r>
              <a:rPr lang="it-IT" sz="2900" kern="100" dirty="0">
                <a:effectLst/>
                <a:latin typeface="+mn-lt"/>
                <a:ea typeface="Aptos" panose="020B0004020202020204" pitchFamily="34" charset="0"/>
                <a:cs typeface="Times New Roman" panose="02020603050405020304" pitchFamily="18" charset="0"/>
              </a:rPr>
              <a:t> late </a:t>
            </a:r>
            <a:r>
              <a:rPr lang="it-IT" sz="2900" b="1" kern="100" dirty="0" err="1">
                <a:effectLst/>
                <a:latin typeface="+mn-lt"/>
                <a:ea typeface="Aptos" panose="020B0004020202020204" pitchFamily="34" charset="0"/>
                <a:cs typeface="Times New Roman" panose="02020603050405020304" pitchFamily="18" charset="0"/>
              </a:rPr>
              <a:t>Gothic</a:t>
            </a:r>
            <a:r>
              <a:rPr lang="it-IT" sz="2900" b="1" kern="100" dirty="0">
                <a:effectLst/>
                <a:latin typeface="+mn-lt"/>
                <a:ea typeface="Aptos" panose="020B0004020202020204" pitchFamily="34" charset="0"/>
                <a:cs typeface="Times New Roman" panose="02020603050405020304" pitchFamily="18" charset="0"/>
              </a:rPr>
              <a:t> </a:t>
            </a:r>
            <a:r>
              <a:rPr lang="it-IT" sz="2900" b="1" kern="100" dirty="0" err="1">
                <a:effectLst/>
                <a:latin typeface="+mn-lt"/>
                <a:ea typeface="Aptos" panose="020B0004020202020204" pitchFamily="34" charset="0"/>
                <a:cs typeface="Times New Roman" panose="02020603050405020304" pitchFamily="18" charset="0"/>
              </a:rPr>
              <a:t>persistence</a:t>
            </a:r>
            <a:r>
              <a:rPr lang="it-IT" sz="2900" b="1" kern="100" dirty="0">
                <a:effectLst/>
                <a:latin typeface="+mn-lt"/>
                <a:ea typeface="Aptos" panose="020B0004020202020204" pitchFamily="34" charset="0"/>
                <a:cs typeface="Times New Roman" panose="02020603050405020304" pitchFamily="18" charset="0"/>
              </a:rPr>
              <a:t> </a:t>
            </a:r>
            <a:r>
              <a:rPr lang="it-IT" sz="2900" kern="100" dirty="0" err="1">
                <a:effectLst/>
                <a:latin typeface="+mn-lt"/>
                <a:ea typeface="Aptos" panose="020B0004020202020204" pitchFamily="34" charset="0"/>
                <a:cs typeface="Times New Roman" panose="02020603050405020304" pitchFamily="18" charset="0"/>
              </a:rPr>
              <a:t>found</a:t>
            </a:r>
            <a:r>
              <a:rPr lang="it-IT" sz="2900" kern="100" dirty="0">
                <a:effectLst/>
                <a:latin typeface="+mn-lt"/>
                <a:ea typeface="Aptos" panose="020B0004020202020204" pitchFamily="34" charset="0"/>
                <a:cs typeface="Times New Roman" panose="02020603050405020304" pitchFamily="18" charset="0"/>
              </a:rPr>
              <a:t> </a:t>
            </a:r>
            <a:r>
              <a:rPr lang="it-IT" sz="2900" kern="100" dirty="0" err="1">
                <a:effectLst/>
                <a:latin typeface="+mn-lt"/>
                <a:ea typeface="Aptos" panose="020B0004020202020204" pitchFamily="34" charset="0"/>
                <a:cs typeface="Times New Roman" panose="02020603050405020304" pitchFamily="18" charset="0"/>
              </a:rPr>
              <a:t>justification</a:t>
            </a:r>
            <a:r>
              <a:rPr lang="it-IT" sz="2900" kern="100" dirty="0">
                <a:effectLst/>
                <a:latin typeface="+mn-lt"/>
                <a:ea typeface="Aptos" panose="020B0004020202020204" pitchFamily="34" charset="0"/>
                <a:cs typeface="Times New Roman" panose="02020603050405020304" pitchFamily="18" charset="0"/>
              </a:rPr>
              <a:t> in the </a:t>
            </a:r>
            <a:r>
              <a:rPr lang="it-IT" sz="2900" b="1" kern="100" dirty="0">
                <a:effectLst/>
                <a:latin typeface="+mn-lt"/>
                <a:ea typeface="Aptos" panose="020B0004020202020204" pitchFamily="34" charset="0"/>
                <a:cs typeface="Times New Roman" panose="02020603050405020304" pitchFamily="18" charset="0"/>
              </a:rPr>
              <a:t>neo-</a:t>
            </a:r>
            <a:r>
              <a:rPr lang="it-IT" sz="2900" b="1" kern="100" dirty="0" err="1">
                <a:effectLst/>
                <a:latin typeface="+mn-lt"/>
                <a:ea typeface="Aptos" panose="020B0004020202020204" pitchFamily="34" charset="0"/>
                <a:cs typeface="Times New Roman" panose="02020603050405020304" pitchFamily="18" charset="0"/>
              </a:rPr>
              <a:t>feudal</a:t>
            </a:r>
            <a:r>
              <a:rPr lang="it-IT" sz="2900" b="1" kern="100" dirty="0">
                <a:effectLst/>
                <a:latin typeface="+mn-lt"/>
                <a:ea typeface="Aptos" panose="020B0004020202020204" pitchFamily="34" charset="0"/>
                <a:cs typeface="Times New Roman" panose="02020603050405020304" pitchFamily="18" charset="0"/>
              </a:rPr>
              <a:t> nostalgia </a:t>
            </a:r>
            <a:r>
              <a:rPr lang="it-IT" sz="2900" kern="100" dirty="0">
                <a:effectLst/>
                <a:latin typeface="+mn-lt"/>
                <a:ea typeface="Aptos" panose="020B0004020202020204" pitchFamily="34" charset="0"/>
                <a:cs typeface="Times New Roman" panose="02020603050405020304" pitchFamily="18" charset="0"/>
              </a:rPr>
              <a:t>of the </a:t>
            </a:r>
            <a:r>
              <a:rPr lang="it-IT" sz="2900" b="1" kern="100" dirty="0" err="1">
                <a:effectLst/>
                <a:latin typeface="+mn-lt"/>
                <a:ea typeface="Aptos" panose="020B0004020202020204" pitchFamily="34" charset="0"/>
                <a:cs typeface="Times New Roman" panose="02020603050405020304" pitchFamily="18" charset="0"/>
              </a:rPr>
              <a:t>lower</a:t>
            </a:r>
            <a:r>
              <a:rPr lang="it-IT" sz="2900" b="1" kern="100" dirty="0">
                <a:effectLst/>
                <a:latin typeface="+mn-lt"/>
                <a:ea typeface="Aptos" panose="020B0004020202020204" pitchFamily="34" charset="0"/>
                <a:cs typeface="Times New Roman" panose="02020603050405020304" pitchFamily="18" charset="0"/>
              </a:rPr>
              <a:t> middle class</a:t>
            </a:r>
            <a:r>
              <a:rPr lang="it-IT" sz="2900" kern="100" dirty="0">
                <a:effectLst/>
                <a:latin typeface="+mn-lt"/>
                <a:ea typeface="Aptos" panose="020B0004020202020204" pitchFamily="34" charset="0"/>
                <a:cs typeface="Times New Roman" panose="02020603050405020304" pitchFamily="18" charset="0"/>
              </a:rPr>
              <a:t>. </a:t>
            </a:r>
          </a:p>
          <a:p>
            <a:pPr>
              <a:lnSpc>
                <a:spcPct val="90000"/>
              </a:lnSpc>
            </a:pPr>
            <a:endParaRPr lang="it-IT" sz="1600" dirty="0"/>
          </a:p>
        </p:txBody>
      </p:sp>
    </p:spTree>
    <p:extLst>
      <p:ext uri="{BB962C8B-B14F-4D97-AF65-F5344CB8AC3E}">
        <p14:creationId xmlns:p14="http://schemas.microsoft.com/office/powerpoint/2010/main" val="2258201095"/>
      </p:ext>
    </p:extLst>
  </p:cSld>
  <p:clrMapOvr>
    <a:masterClrMapping/>
  </p:clrMapOvr>
  <mc:AlternateContent xmlns:mc="http://schemas.openxmlformats.org/markup-compatibility/2006" xmlns:p14="http://schemas.microsoft.com/office/powerpoint/2010/main">
    <mc:Choice Requires="p14">
      <p:transition spd="slow" p14:dur="2500">
        <p14:switch dir="r"/>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51" name="Picture 38">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52" name="Picture 40">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53" name="Oval 42">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pic>
        <p:nvPicPr>
          <p:cNvPr id="54" name="Picture 44">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55" name="Picture 46">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56" name="Rectangle 48">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 name="Titolo 1">
            <a:extLst>
              <a:ext uri="{FF2B5EF4-FFF2-40B4-BE49-F238E27FC236}">
                <a16:creationId xmlns:a16="http://schemas.microsoft.com/office/drawing/2014/main" id="{0CFF2C5D-CA64-03B9-25F1-0FC8C70D8B92}"/>
              </a:ext>
            </a:extLst>
          </p:cNvPr>
          <p:cNvSpPr>
            <a:spLocks noGrp="1"/>
          </p:cNvSpPr>
          <p:nvPr>
            <p:ph type="title"/>
          </p:nvPr>
        </p:nvSpPr>
        <p:spPr>
          <a:xfrm>
            <a:off x="4831307" y="1774580"/>
            <a:ext cx="6837650" cy="3308840"/>
          </a:xfrm>
        </p:spPr>
        <p:txBody>
          <a:bodyPr vert="horz" lIns="91440" tIns="45720" rIns="91440" bIns="45720" rtlCol="0" anchor="b">
            <a:normAutofit fontScale="90000"/>
          </a:bodyPr>
          <a:lstStyle/>
          <a:p>
            <a:pPr algn="just" defTabSz="457200">
              <a:lnSpc>
                <a:spcPct val="90000"/>
              </a:lnSpc>
            </a:pPr>
            <a:r>
              <a:rPr lang="en-US" sz="1800" dirty="0">
                <a:effectLst/>
              </a:rPr>
              <a:t>« […] </a:t>
            </a:r>
            <a:r>
              <a:rPr lang="en-US" sz="1800" b="1" dirty="0">
                <a:effectLst/>
              </a:rPr>
              <a:t>Masaccio’s picture is matter-of-fact, sober and clear-cut. The sacred personages have a marked earthly </a:t>
            </a:r>
            <a:r>
              <a:rPr lang="en-US" sz="1800" b="1" dirty="0" err="1">
                <a:effectLst/>
              </a:rPr>
              <a:t>flavour</a:t>
            </a:r>
            <a:r>
              <a:rPr lang="en-US" sz="1800" b="1" dirty="0">
                <a:effectLst/>
              </a:rPr>
              <a:t>. Mary is depicted as an unpretentious woman</a:t>
            </a:r>
            <a:r>
              <a:rPr lang="en-US" sz="1800" dirty="0">
                <a:effectLst/>
              </a:rPr>
              <a:t>, who appears somewhat weary. The child, shown quite naked, asserts his divine character even less, and looks more like an infant Hercules than an infant </a:t>
            </a:r>
            <a:r>
              <a:rPr lang="en-US" sz="1800" b="1" dirty="0">
                <a:effectLst/>
              </a:rPr>
              <a:t>Jesus</a:t>
            </a:r>
            <a:r>
              <a:rPr lang="en-US" sz="1800" dirty="0">
                <a:effectLst/>
              </a:rPr>
              <a:t>. His hands are not engaged in a ritual gesture; he </a:t>
            </a:r>
            <a:r>
              <a:rPr lang="en-US" sz="1800" b="1" dirty="0">
                <a:effectLst/>
              </a:rPr>
              <a:t>is sucking his thumb like any human baby</a:t>
            </a:r>
            <a:r>
              <a:rPr lang="en-US" sz="1800" dirty="0">
                <a:effectLst/>
              </a:rPr>
              <a:t>. This matter-of-fact conception is in harmony with the matter-of-fact treatment of the figures and their placing in space. The structure of the figures is clear, and so are their poses.  The frugal use of </a:t>
            </a:r>
            <a:r>
              <a:rPr lang="en-US" sz="1800" dirty="0" err="1">
                <a:effectLst/>
              </a:rPr>
              <a:t>colour</a:t>
            </a:r>
            <a:r>
              <a:rPr lang="en-US" sz="1800" dirty="0">
                <a:effectLst/>
              </a:rPr>
              <a:t> (blue mantle, rose-red tunic, grey stone throne) and the meticulously calculated fall of light are also intended to stress the modelling.  </a:t>
            </a:r>
            <a:r>
              <a:rPr lang="en-US" sz="1800" b="1" dirty="0">
                <a:effectLst/>
              </a:rPr>
              <a:t>All the figures in the picture are grouped in natural balance, giving a clear, simple composition of horizontals, verticals and calm diagonals </a:t>
            </a:r>
            <a:r>
              <a:rPr lang="en-US" sz="1800" dirty="0">
                <a:effectLst/>
              </a:rPr>
              <a:t>[</a:t>
            </a:r>
            <a:r>
              <a:rPr lang="en-US" sz="1800" i="1" dirty="0">
                <a:effectLst/>
              </a:rPr>
              <a:t>…</a:t>
            </a:r>
            <a:r>
              <a:rPr lang="en-US" sz="1800" dirty="0">
                <a:effectLst/>
              </a:rPr>
              <a:t>]</a:t>
            </a:r>
            <a:r>
              <a:rPr lang="en-US" sz="1800" i="1" dirty="0">
                <a:effectLst/>
              </a:rPr>
              <a:t> </a:t>
            </a:r>
            <a:r>
              <a:rPr lang="en-US" sz="1800" dirty="0">
                <a:effectLst/>
              </a:rPr>
              <a:t>». </a:t>
            </a:r>
            <a:endParaRPr lang="en-US" sz="1800" dirty="0"/>
          </a:p>
        </p:txBody>
      </p:sp>
      <p:pic>
        <p:nvPicPr>
          <p:cNvPr id="7" name="Immagine 6" descr="Immagine che contiene dipinto, portafotografie, arte, Arti visive&#10;&#10;Descrizione generata automaticamente">
            <a:extLst>
              <a:ext uri="{FF2B5EF4-FFF2-40B4-BE49-F238E27FC236}">
                <a16:creationId xmlns:a16="http://schemas.microsoft.com/office/drawing/2014/main" id="{6A63E612-6B50-A58E-8E81-0322A7D7EAC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883" t="487" r="1016" b="1"/>
          <a:stretch/>
        </p:blipFill>
        <p:spPr bwMode="auto">
          <a:xfrm>
            <a:off x="654635" y="559819"/>
            <a:ext cx="3930555" cy="6087121"/>
          </a:xfrm>
          <a:prstGeom prst="rect">
            <a:avLst/>
          </a:prstGeom>
          <a:ln>
            <a:noFill/>
          </a:ln>
          <a:effectLst>
            <a:outerShdw blurRad="292100" dist="139700" dir="2700000" algn="tl" rotWithShape="0">
              <a:srgbClr val="333333">
                <a:alpha val="65000"/>
              </a:srgbClr>
            </a:outerShdw>
          </a:effectLst>
        </p:spPr>
      </p:pic>
      <p:sp>
        <p:nvSpPr>
          <p:cNvPr id="10" name="CasellaDiTesto 9">
            <a:extLst>
              <a:ext uri="{FF2B5EF4-FFF2-40B4-BE49-F238E27FC236}">
                <a16:creationId xmlns:a16="http://schemas.microsoft.com/office/drawing/2014/main" id="{61CFCA21-23CC-2DB2-92B5-A1A7DB88DED6}"/>
              </a:ext>
            </a:extLst>
          </p:cNvPr>
          <p:cNvSpPr txBox="1"/>
          <p:nvPr/>
        </p:nvSpPr>
        <p:spPr>
          <a:xfrm>
            <a:off x="5793820" y="5508380"/>
            <a:ext cx="4912624" cy="762000"/>
          </a:xfrm>
          <a:prstGeom prst="rect">
            <a:avLst/>
          </a:prstGeom>
          <a:noFill/>
        </p:spPr>
        <p:txBody>
          <a:bodyPr wrap="square">
            <a:spAutoFit/>
          </a:bodyPr>
          <a:lstStyle/>
          <a:p>
            <a:pPr marL="285750" indent="-285750" algn="ctr">
              <a:lnSpc>
                <a:spcPct val="107000"/>
              </a:lnSpc>
              <a:spcAft>
                <a:spcPts val="800"/>
              </a:spcAft>
              <a:buFont typeface="Wingdings" panose="05000000000000000000" pitchFamily="2" charset="2"/>
              <a:buChar char="v"/>
            </a:pPr>
            <a:r>
              <a:rPr lang="it-IT" sz="1400" b="1" kern="100" dirty="0">
                <a:effectLst/>
                <a:latin typeface="+mj-lt"/>
                <a:ea typeface="Aptos" panose="020B0004020202020204" pitchFamily="34" charset="0"/>
                <a:cs typeface="Times New Roman" panose="02020603050405020304" pitchFamily="18" charset="0"/>
              </a:rPr>
              <a:t>Masaccio</a:t>
            </a:r>
            <a:r>
              <a:rPr lang="it-IT" sz="1400" kern="100" dirty="0">
                <a:effectLst/>
                <a:latin typeface="+mj-lt"/>
                <a:ea typeface="Aptos" panose="020B0004020202020204" pitchFamily="34" charset="0"/>
                <a:cs typeface="Times New Roman" panose="02020603050405020304" pitchFamily="18" charset="0"/>
              </a:rPr>
              <a:t> (1401-1428/9), </a:t>
            </a:r>
            <a:r>
              <a:rPr lang="it-IT" sz="1400" i="1" kern="100" dirty="0">
                <a:effectLst/>
                <a:latin typeface="+mj-lt"/>
                <a:ea typeface="Aptos" panose="020B0004020202020204" pitchFamily="34" charset="0"/>
                <a:cs typeface="Times New Roman" panose="02020603050405020304" pitchFamily="18" charset="0"/>
              </a:rPr>
              <a:t>Madonna col Bambino</a:t>
            </a:r>
            <a:r>
              <a:rPr lang="it-IT" sz="1400" kern="100" dirty="0">
                <a:effectLst/>
                <a:latin typeface="+mj-lt"/>
                <a:ea typeface="Aptos" panose="020B0004020202020204" pitchFamily="34" charset="0"/>
                <a:cs typeface="Times New Roman" panose="02020603050405020304" pitchFamily="18" charset="0"/>
              </a:rPr>
              <a:t>, 1426. London, The National Gallery. Central part of a </a:t>
            </a:r>
            <a:r>
              <a:rPr lang="it-IT" sz="1400" kern="100" dirty="0" err="1">
                <a:effectLst/>
                <a:latin typeface="+mj-lt"/>
                <a:ea typeface="Aptos" panose="020B0004020202020204" pitchFamily="34" charset="0"/>
                <a:cs typeface="Times New Roman" panose="02020603050405020304" pitchFamily="18" charset="0"/>
              </a:rPr>
              <a:t>dismantled</a:t>
            </a:r>
            <a:r>
              <a:rPr lang="it-IT" sz="1400" kern="100" dirty="0">
                <a:effectLst/>
                <a:latin typeface="+mj-lt"/>
                <a:ea typeface="Aptos" panose="020B0004020202020204" pitchFamily="34" charset="0"/>
                <a:cs typeface="Times New Roman" panose="02020603050405020304" pitchFamily="18" charset="0"/>
              </a:rPr>
              <a:t> </a:t>
            </a:r>
            <a:r>
              <a:rPr lang="it-IT" sz="1400" kern="100" dirty="0" err="1">
                <a:effectLst/>
                <a:latin typeface="+mj-lt"/>
                <a:ea typeface="Aptos" panose="020B0004020202020204" pitchFamily="34" charset="0"/>
                <a:cs typeface="Times New Roman" panose="02020603050405020304" pitchFamily="18" charset="0"/>
              </a:rPr>
              <a:t>polyptych</a:t>
            </a:r>
            <a:r>
              <a:rPr lang="it-IT" sz="1400" kern="100" dirty="0">
                <a:effectLst/>
                <a:latin typeface="+mj-lt"/>
                <a:ea typeface="Aptos" panose="020B0004020202020204" pitchFamily="34" charset="0"/>
                <a:cs typeface="Times New Roman" panose="02020603050405020304" pitchFamily="18" charset="0"/>
              </a:rPr>
              <a:t>. </a:t>
            </a:r>
          </a:p>
        </p:txBody>
      </p:sp>
    </p:spTree>
    <p:extLst>
      <p:ext uri="{BB962C8B-B14F-4D97-AF65-F5344CB8AC3E}">
        <p14:creationId xmlns:p14="http://schemas.microsoft.com/office/powerpoint/2010/main" val="3546173550"/>
      </p:ext>
    </p:extLst>
  </p:cSld>
  <p:clrMapOvr>
    <a:masterClrMapping/>
  </p:clrMapOvr>
  <mc:AlternateContent xmlns:mc="http://schemas.openxmlformats.org/markup-compatibility/2006" xmlns:p14="http://schemas.microsoft.com/office/powerpoint/2010/main">
    <mc:Choice Requires="p14">
      <p:transition spd="slow" p14:dur="2500">
        <p14:switch dir="r"/>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45945F-9A86-B71D-AB9D-C75E7E2EC58D}"/>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D72FF7CB-C0FA-0D85-928F-6AE9D987C3CE}"/>
              </a:ext>
            </a:extLst>
          </p:cNvPr>
          <p:cNvSpPr>
            <a:spLocks noGrp="1"/>
          </p:cNvSpPr>
          <p:nvPr>
            <p:ph type="title"/>
          </p:nvPr>
        </p:nvSpPr>
        <p:spPr>
          <a:xfrm>
            <a:off x="4571999" y="1528920"/>
            <a:ext cx="7069541" cy="3308840"/>
          </a:xfrm>
        </p:spPr>
        <p:txBody>
          <a:bodyPr vert="horz" lIns="91440" tIns="45720" rIns="91440" bIns="45720" rtlCol="0" anchor="b">
            <a:normAutofit/>
          </a:bodyPr>
          <a:lstStyle/>
          <a:p>
            <a:pPr algn="just" defTabSz="457200">
              <a:lnSpc>
                <a:spcPct val="90000"/>
              </a:lnSpc>
            </a:pPr>
            <a:r>
              <a:rPr lang="it-IT" sz="1800" kern="100" dirty="0">
                <a:effectLst/>
                <a:ea typeface="Aptos" panose="020B0004020202020204" pitchFamily="34" charset="0"/>
                <a:cs typeface="Times New Roman" panose="02020603050405020304" pitchFamily="18" charset="0"/>
              </a:rPr>
              <a:t>« […] </a:t>
            </a:r>
            <a:r>
              <a:rPr lang="it-IT" sz="1800" b="1" kern="100" dirty="0" err="1">
                <a:effectLst/>
                <a:ea typeface="Aptos" panose="020B0004020202020204" pitchFamily="34" charset="0"/>
                <a:cs typeface="Times New Roman" panose="02020603050405020304" pitchFamily="18" charset="0"/>
              </a:rPr>
              <a:t>Gentile’s</a:t>
            </a:r>
            <a:r>
              <a:rPr lang="it-IT" sz="1800" b="1" kern="100" dirty="0">
                <a:effectLst/>
                <a:ea typeface="Aptos" panose="020B0004020202020204" pitchFamily="34" charset="0"/>
                <a:cs typeface="Times New Roman" panose="02020603050405020304" pitchFamily="18" charset="0"/>
              </a:rPr>
              <a:t> picture </a:t>
            </a:r>
            <a:r>
              <a:rPr lang="it-IT" sz="1800" b="1" kern="100" dirty="0" err="1">
                <a:effectLst/>
                <a:ea typeface="Aptos" panose="020B0004020202020204" pitchFamily="34" charset="0"/>
                <a:cs typeface="Times New Roman" panose="02020603050405020304" pitchFamily="18" charset="0"/>
              </a:rPr>
              <a:t>has</a:t>
            </a:r>
            <a:r>
              <a:rPr lang="it-IT" sz="1800" b="1" kern="100" dirty="0">
                <a:effectLst/>
                <a:ea typeface="Aptos" panose="020B0004020202020204" pitchFamily="34" charset="0"/>
                <a:cs typeface="Times New Roman" panose="02020603050405020304" pitchFamily="18" charset="0"/>
              </a:rPr>
              <a:t> none of </a:t>
            </a:r>
            <a:r>
              <a:rPr lang="it-IT" sz="1800" b="1" kern="100" dirty="0" err="1">
                <a:effectLst/>
                <a:ea typeface="Aptos" panose="020B0004020202020204" pitchFamily="34" charset="0"/>
                <a:cs typeface="Times New Roman" panose="02020603050405020304" pitchFamily="18" charset="0"/>
              </a:rPr>
              <a:t>this</a:t>
            </a:r>
            <a:r>
              <a:rPr lang="it-IT" sz="1800" b="1" kern="100" dirty="0">
                <a:effectLst/>
                <a:ea typeface="Aptos" panose="020B0004020202020204" pitchFamily="34" charset="0"/>
                <a:cs typeface="Times New Roman" panose="02020603050405020304" pitchFamily="18" charset="0"/>
              </a:rPr>
              <a:t> </a:t>
            </a:r>
            <a:r>
              <a:rPr lang="it-IT" sz="1800" b="1" kern="100" dirty="0" err="1">
                <a:effectLst/>
                <a:ea typeface="Aptos" panose="020B0004020202020204" pitchFamily="34" charset="0"/>
                <a:cs typeface="Times New Roman" panose="02020603050405020304" pitchFamily="18" charset="0"/>
              </a:rPr>
              <a:t>clarity</a:t>
            </a:r>
            <a:r>
              <a:rPr lang="it-IT" sz="1800" b="1" kern="100" dirty="0">
                <a:effectLst/>
                <a:ea typeface="Aptos" panose="020B0004020202020204" pitchFamily="34" charset="0"/>
                <a:cs typeface="Times New Roman" panose="02020603050405020304" pitchFamily="18" charset="0"/>
              </a:rPr>
              <a:t> and </a:t>
            </a:r>
            <a:r>
              <a:rPr lang="it-IT" sz="1800" b="1" kern="100" dirty="0" err="1">
                <a:effectLst/>
                <a:ea typeface="Aptos" panose="020B0004020202020204" pitchFamily="34" charset="0"/>
                <a:cs typeface="Times New Roman" panose="02020603050405020304" pitchFamily="18" charset="0"/>
              </a:rPr>
              <a:t>objectivity</a:t>
            </a:r>
            <a:r>
              <a:rPr lang="it-IT" sz="1800" b="1" kern="100" dirty="0">
                <a:effectLst/>
                <a:ea typeface="Aptos" panose="020B0004020202020204" pitchFamily="34" charset="0"/>
                <a:cs typeface="Times New Roman" panose="02020603050405020304" pitchFamily="18" charset="0"/>
              </a:rPr>
              <a:t>, none of </a:t>
            </a:r>
            <a:r>
              <a:rPr lang="it-IT" sz="1800" b="1" kern="100" dirty="0" err="1">
                <a:effectLst/>
                <a:ea typeface="Aptos" panose="020B0004020202020204" pitchFamily="34" charset="0"/>
                <a:cs typeface="Times New Roman" panose="02020603050405020304" pitchFamily="18" charset="0"/>
              </a:rPr>
              <a:t>Masaccio’s</a:t>
            </a:r>
            <a:r>
              <a:rPr lang="it-IT" sz="1800" b="1" kern="100" dirty="0">
                <a:effectLst/>
                <a:ea typeface="Aptos" panose="020B0004020202020204" pitchFamily="34" charset="0"/>
                <a:cs typeface="Times New Roman" panose="02020603050405020304" pitchFamily="18" charset="0"/>
              </a:rPr>
              <a:t> austerity. His </a:t>
            </a:r>
            <a:r>
              <a:rPr lang="it-IT" sz="1800" b="1" kern="100" dirty="0" err="1">
                <a:effectLst/>
                <a:ea typeface="Aptos" panose="020B0004020202020204" pitchFamily="34" charset="0"/>
                <a:cs typeface="Times New Roman" panose="02020603050405020304" pitchFamily="18" charset="0"/>
              </a:rPr>
              <a:t>Mary’s</a:t>
            </a:r>
            <a:r>
              <a:rPr lang="it-IT" sz="1800" b="1" kern="100" dirty="0">
                <a:effectLst/>
                <a:ea typeface="Aptos" panose="020B0004020202020204" pitchFamily="34" charset="0"/>
                <a:cs typeface="Times New Roman" panose="02020603050405020304" pitchFamily="18" charset="0"/>
              </a:rPr>
              <a:t> </a:t>
            </a:r>
            <a:r>
              <a:rPr lang="it-IT" sz="1800" b="1" kern="100" dirty="0" err="1">
                <a:effectLst/>
                <a:ea typeface="Aptos" panose="020B0004020202020204" pitchFamily="34" charset="0"/>
                <a:cs typeface="Times New Roman" panose="02020603050405020304" pitchFamily="18" charset="0"/>
              </a:rPr>
              <a:t>bearing</a:t>
            </a:r>
            <a:r>
              <a:rPr lang="it-IT" sz="1800" b="1" kern="100" dirty="0">
                <a:effectLst/>
                <a:ea typeface="Aptos" panose="020B0004020202020204" pitchFamily="34" charset="0"/>
                <a:cs typeface="Times New Roman" panose="02020603050405020304" pitchFamily="18" charset="0"/>
              </a:rPr>
              <a:t> and pose are </a:t>
            </a:r>
            <a:r>
              <a:rPr lang="it-IT" sz="1800" b="1" kern="100" dirty="0" err="1">
                <a:effectLst/>
                <a:ea typeface="Aptos" panose="020B0004020202020204" pitchFamily="34" charset="0"/>
                <a:cs typeface="Times New Roman" panose="02020603050405020304" pitchFamily="18" charset="0"/>
              </a:rPr>
              <a:t>those</a:t>
            </a:r>
            <a:r>
              <a:rPr lang="it-IT" sz="1800" b="1" kern="100" dirty="0">
                <a:effectLst/>
                <a:ea typeface="Aptos" panose="020B0004020202020204" pitchFamily="34" charset="0"/>
                <a:cs typeface="Times New Roman" panose="02020603050405020304" pitchFamily="18" charset="0"/>
              </a:rPr>
              <a:t> of a </a:t>
            </a:r>
            <a:r>
              <a:rPr lang="it-IT" sz="1800" b="1" kern="100" dirty="0" err="1">
                <a:effectLst/>
                <a:ea typeface="Aptos" panose="020B0004020202020204" pitchFamily="34" charset="0"/>
                <a:cs typeface="Times New Roman" panose="02020603050405020304" pitchFamily="18" charset="0"/>
              </a:rPr>
              <a:t>lovely</a:t>
            </a:r>
            <a:r>
              <a:rPr lang="it-IT" sz="1800" b="1" kern="100" dirty="0">
                <a:effectLst/>
                <a:ea typeface="Aptos" panose="020B0004020202020204" pitchFamily="34" charset="0"/>
                <a:cs typeface="Times New Roman" panose="02020603050405020304" pitchFamily="18" charset="0"/>
              </a:rPr>
              <a:t> and </a:t>
            </a:r>
            <a:r>
              <a:rPr lang="it-IT" sz="1800" b="1" kern="100" dirty="0" err="1">
                <a:effectLst/>
                <a:ea typeface="Aptos" panose="020B0004020202020204" pitchFamily="34" charset="0"/>
                <a:cs typeface="Times New Roman" panose="02020603050405020304" pitchFamily="18" charset="0"/>
              </a:rPr>
              <a:t>gracious</a:t>
            </a:r>
            <a:r>
              <a:rPr lang="it-IT" sz="1800" b="1" kern="100" dirty="0">
                <a:effectLst/>
                <a:ea typeface="Aptos" panose="020B0004020202020204" pitchFamily="34" charset="0"/>
                <a:cs typeface="Times New Roman" panose="02020603050405020304" pitchFamily="18" charset="0"/>
              </a:rPr>
              <a:t> queen, </a:t>
            </a:r>
            <a:r>
              <a:rPr lang="it-IT" sz="1800" b="1" kern="100" dirty="0" err="1">
                <a:effectLst/>
                <a:ea typeface="Aptos" panose="020B0004020202020204" pitchFamily="34" charset="0"/>
                <a:cs typeface="Times New Roman" panose="02020603050405020304" pitchFamily="18" charset="0"/>
              </a:rPr>
              <a:t>enthroned</a:t>
            </a:r>
            <a:r>
              <a:rPr lang="it-IT" sz="1800" b="1" kern="100" dirty="0">
                <a:effectLst/>
                <a:ea typeface="Aptos" panose="020B0004020202020204" pitchFamily="34" charset="0"/>
                <a:cs typeface="Times New Roman" panose="02020603050405020304" pitchFamily="18" charset="0"/>
              </a:rPr>
              <a:t> in a </a:t>
            </a:r>
            <a:r>
              <a:rPr lang="it-IT" sz="1800" b="1" kern="100" dirty="0" err="1">
                <a:effectLst/>
                <a:ea typeface="Aptos" panose="020B0004020202020204" pitchFamily="34" charset="0"/>
                <a:cs typeface="Times New Roman" panose="02020603050405020304" pitchFamily="18" charset="0"/>
              </a:rPr>
              <a:t>pomp-loving</a:t>
            </a:r>
            <a:r>
              <a:rPr lang="it-IT" sz="1800" b="1" kern="100" dirty="0">
                <a:effectLst/>
                <a:ea typeface="Aptos" panose="020B0004020202020204" pitchFamily="34" charset="0"/>
                <a:cs typeface="Times New Roman" panose="02020603050405020304" pitchFamily="18" charset="0"/>
              </a:rPr>
              <a:t> Court of Heaven. </a:t>
            </a:r>
            <a:r>
              <a:rPr lang="it-IT" sz="1800" b="1" kern="100" dirty="0" err="1">
                <a:effectLst/>
                <a:ea typeface="Aptos" panose="020B0004020202020204" pitchFamily="34" charset="0"/>
                <a:cs typeface="Times New Roman" panose="02020603050405020304" pitchFamily="18" charset="0"/>
              </a:rPr>
              <a:t>Her</a:t>
            </a:r>
            <a:r>
              <a:rPr lang="it-IT" sz="1800" b="1" kern="100" dirty="0">
                <a:effectLst/>
                <a:ea typeface="Aptos" panose="020B0004020202020204" pitchFamily="34" charset="0"/>
                <a:cs typeface="Times New Roman" panose="02020603050405020304" pitchFamily="18" charset="0"/>
              </a:rPr>
              <a:t> </a:t>
            </a:r>
            <a:r>
              <a:rPr lang="it-IT" sz="1800" b="1" kern="100" dirty="0" err="1">
                <a:effectLst/>
                <a:ea typeface="Aptos" panose="020B0004020202020204" pitchFamily="34" charset="0"/>
                <a:cs typeface="Times New Roman" panose="02020603050405020304" pitchFamily="18" charset="0"/>
              </a:rPr>
              <a:t>mantle</a:t>
            </a:r>
            <a:r>
              <a:rPr lang="it-IT" sz="1800" b="1" kern="100" dirty="0">
                <a:effectLst/>
                <a:ea typeface="Aptos" panose="020B0004020202020204" pitchFamily="34" charset="0"/>
                <a:cs typeface="Times New Roman" panose="02020603050405020304" pitchFamily="18" charset="0"/>
              </a:rPr>
              <a:t>, open in front, </a:t>
            </a:r>
            <a:r>
              <a:rPr lang="it-IT" sz="1800" b="1" kern="100" dirty="0" err="1">
                <a:effectLst/>
                <a:ea typeface="Aptos" panose="020B0004020202020204" pitchFamily="34" charset="0"/>
                <a:cs typeface="Times New Roman" panose="02020603050405020304" pitchFamily="18" charset="0"/>
              </a:rPr>
              <a:t>reveals</a:t>
            </a:r>
            <a:r>
              <a:rPr lang="it-IT" sz="1800" b="1" kern="100" dirty="0">
                <a:effectLst/>
                <a:ea typeface="Aptos" panose="020B0004020202020204" pitchFamily="34" charset="0"/>
                <a:cs typeface="Times New Roman" panose="02020603050405020304" pitchFamily="18" charset="0"/>
              </a:rPr>
              <a:t> </a:t>
            </a:r>
            <a:r>
              <a:rPr lang="it-IT" sz="1800" b="1" kern="100" dirty="0" err="1">
                <a:effectLst/>
                <a:ea typeface="Aptos" panose="020B0004020202020204" pitchFamily="34" charset="0"/>
                <a:cs typeface="Times New Roman" panose="02020603050405020304" pitchFamily="18" charset="0"/>
              </a:rPr>
              <a:t>richly</a:t>
            </a:r>
            <a:r>
              <a:rPr lang="it-IT" sz="1800" b="1" kern="100" dirty="0">
                <a:effectLst/>
                <a:ea typeface="Aptos" panose="020B0004020202020204" pitchFamily="34" charset="0"/>
                <a:cs typeface="Times New Roman" panose="02020603050405020304" pitchFamily="18" charset="0"/>
              </a:rPr>
              <a:t> </a:t>
            </a:r>
            <a:r>
              <a:rPr lang="it-IT" sz="1800" b="1" kern="100" dirty="0" err="1">
                <a:effectLst/>
                <a:ea typeface="Aptos" panose="020B0004020202020204" pitchFamily="34" charset="0"/>
                <a:cs typeface="Times New Roman" panose="02020603050405020304" pitchFamily="18" charset="0"/>
              </a:rPr>
              <a:t>ornamented</a:t>
            </a:r>
            <a:r>
              <a:rPr lang="it-IT" sz="1800" b="1" kern="100" dirty="0">
                <a:effectLst/>
                <a:ea typeface="Aptos" panose="020B0004020202020204" pitchFamily="34" charset="0"/>
                <a:cs typeface="Times New Roman" panose="02020603050405020304" pitchFamily="18" charset="0"/>
              </a:rPr>
              <a:t> robes. </a:t>
            </a:r>
            <a:r>
              <a:rPr lang="it-IT" sz="1800" b="1" kern="100" dirty="0" err="1">
                <a:effectLst/>
                <a:ea typeface="Aptos" panose="020B0004020202020204" pitchFamily="34" charset="0"/>
                <a:cs typeface="Times New Roman" panose="02020603050405020304" pitchFamily="18" charset="0"/>
              </a:rPr>
              <a:t>Compared</a:t>
            </a:r>
            <a:r>
              <a:rPr lang="it-IT" sz="1800" b="1" kern="100" dirty="0">
                <a:effectLst/>
                <a:ea typeface="Aptos" panose="020B0004020202020204" pitchFamily="34" charset="0"/>
                <a:cs typeface="Times New Roman" panose="02020603050405020304" pitchFamily="18" charset="0"/>
              </a:rPr>
              <a:t> with </a:t>
            </a:r>
            <a:r>
              <a:rPr lang="it-IT" sz="1800" b="1" kern="100" dirty="0" err="1">
                <a:effectLst/>
                <a:ea typeface="Aptos" panose="020B0004020202020204" pitchFamily="34" charset="0"/>
                <a:cs typeface="Times New Roman" panose="02020603050405020304" pitchFamily="18" charset="0"/>
              </a:rPr>
              <a:t>Masaccio’s</a:t>
            </a:r>
            <a:r>
              <a:rPr lang="it-IT" sz="1800" b="1" kern="100" dirty="0">
                <a:effectLst/>
                <a:ea typeface="Aptos" panose="020B0004020202020204" pitchFamily="34" charset="0"/>
                <a:cs typeface="Times New Roman" panose="02020603050405020304" pitchFamily="18" charset="0"/>
              </a:rPr>
              <a:t> </a:t>
            </a:r>
            <a:r>
              <a:rPr lang="it-IT" sz="1800" b="1" kern="100" dirty="0" err="1">
                <a:effectLst/>
                <a:ea typeface="Aptos" panose="020B0004020202020204" pitchFamily="34" charset="0"/>
                <a:cs typeface="Times New Roman" panose="02020603050405020304" pitchFamily="18" charset="0"/>
              </a:rPr>
              <a:t>figures</a:t>
            </a:r>
            <a:r>
              <a:rPr lang="it-IT" sz="1800" b="1" kern="100" dirty="0">
                <a:effectLst/>
                <a:ea typeface="Aptos" panose="020B0004020202020204" pitchFamily="34" charset="0"/>
                <a:cs typeface="Times New Roman" panose="02020603050405020304" pitchFamily="18" charset="0"/>
              </a:rPr>
              <a:t>, </a:t>
            </a:r>
            <a:r>
              <a:rPr lang="it-IT" sz="1800" b="1" kern="100" dirty="0" err="1">
                <a:effectLst/>
                <a:ea typeface="Aptos" panose="020B0004020202020204" pitchFamily="34" charset="0"/>
                <a:cs typeface="Times New Roman" panose="02020603050405020304" pitchFamily="18" charset="0"/>
              </a:rPr>
              <a:t>her</a:t>
            </a:r>
            <a:r>
              <a:rPr lang="it-IT" sz="1800" b="1" kern="100" dirty="0">
                <a:effectLst/>
                <a:ea typeface="Aptos" panose="020B0004020202020204" pitchFamily="34" charset="0"/>
                <a:cs typeface="Times New Roman" panose="02020603050405020304" pitchFamily="18" charset="0"/>
              </a:rPr>
              <a:t> body </a:t>
            </a:r>
            <a:r>
              <a:rPr lang="it-IT" sz="1800" b="1" kern="100" dirty="0" err="1">
                <a:effectLst/>
                <a:ea typeface="Aptos" panose="020B0004020202020204" pitchFamily="34" charset="0"/>
                <a:cs typeface="Times New Roman" panose="02020603050405020304" pitchFamily="18" charset="0"/>
              </a:rPr>
              <a:t>has</a:t>
            </a:r>
            <a:r>
              <a:rPr lang="it-IT" sz="1800" b="1" kern="100" dirty="0">
                <a:effectLst/>
                <a:ea typeface="Aptos" panose="020B0004020202020204" pitchFamily="34" charset="0"/>
                <a:cs typeface="Times New Roman" panose="02020603050405020304" pitchFamily="18" charset="0"/>
              </a:rPr>
              <a:t> </a:t>
            </a:r>
            <a:r>
              <a:rPr lang="it-IT" sz="1800" b="1" kern="100" dirty="0" err="1">
                <a:effectLst/>
                <a:ea typeface="Aptos" panose="020B0004020202020204" pitchFamily="34" charset="0"/>
                <a:cs typeface="Times New Roman" panose="02020603050405020304" pitchFamily="18" charset="0"/>
              </a:rPr>
              <a:t>little</a:t>
            </a:r>
            <a:r>
              <a:rPr lang="it-IT" sz="1800" b="1" kern="100" dirty="0">
                <a:effectLst/>
                <a:ea typeface="Aptos" panose="020B0004020202020204" pitchFamily="34" charset="0"/>
                <a:cs typeface="Times New Roman" panose="02020603050405020304" pitchFamily="18" charset="0"/>
              </a:rPr>
              <a:t> </a:t>
            </a:r>
            <a:r>
              <a:rPr lang="it-IT" sz="1800" b="1" kern="100" dirty="0" err="1">
                <a:effectLst/>
                <a:ea typeface="Aptos" panose="020B0004020202020204" pitchFamily="34" charset="0"/>
                <a:cs typeface="Times New Roman" panose="02020603050405020304" pitchFamily="18" charset="0"/>
              </a:rPr>
              <a:t>plasticity</a:t>
            </a:r>
            <a:r>
              <a:rPr lang="it-IT" sz="1800" kern="100" dirty="0">
                <a:effectLst/>
                <a:ea typeface="Aptos" panose="020B0004020202020204" pitchFamily="34" charset="0"/>
                <a:cs typeface="Times New Roman" panose="02020603050405020304" pitchFamily="18" charset="0"/>
              </a:rPr>
              <a:t>. </a:t>
            </a:r>
            <a:r>
              <a:rPr lang="it-IT" sz="1800" b="1" kern="100" dirty="0" err="1">
                <a:effectLst/>
                <a:ea typeface="Aptos" panose="020B0004020202020204" pitchFamily="34" charset="0"/>
                <a:cs typeface="Times New Roman" panose="02020603050405020304" pitchFamily="18" charset="0"/>
              </a:rPr>
              <a:t>Gentile’s</a:t>
            </a:r>
            <a:r>
              <a:rPr lang="it-IT" sz="1800" b="1" kern="100" dirty="0">
                <a:effectLst/>
                <a:ea typeface="Aptos" panose="020B0004020202020204" pitchFamily="34" charset="0"/>
                <a:cs typeface="Times New Roman" panose="02020603050405020304" pitchFamily="18" charset="0"/>
              </a:rPr>
              <a:t> </a:t>
            </a:r>
            <a:r>
              <a:rPr lang="it-IT" sz="1800" b="1" kern="100" dirty="0" err="1">
                <a:effectLst/>
                <a:ea typeface="Aptos" panose="020B0004020202020204" pitchFamily="34" charset="0"/>
                <a:cs typeface="Times New Roman" panose="02020603050405020304" pitchFamily="18" charset="0"/>
              </a:rPr>
              <a:t>infant</a:t>
            </a:r>
            <a:r>
              <a:rPr lang="it-IT" sz="1800" b="1" kern="100" dirty="0">
                <a:effectLst/>
                <a:ea typeface="Aptos" panose="020B0004020202020204" pitchFamily="34" charset="0"/>
                <a:cs typeface="Times New Roman" panose="02020603050405020304" pitchFamily="18" charset="0"/>
              </a:rPr>
              <a:t> Jesus </a:t>
            </a:r>
            <a:r>
              <a:rPr lang="it-IT" sz="1800" b="1" kern="100" dirty="0" err="1">
                <a:effectLst/>
                <a:ea typeface="Aptos" panose="020B0004020202020204" pitchFamily="34" charset="0"/>
                <a:cs typeface="Times New Roman" panose="02020603050405020304" pitchFamily="18" charset="0"/>
              </a:rPr>
              <a:t>is</a:t>
            </a:r>
            <a:r>
              <a:rPr lang="it-IT" sz="1800" b="1" kern="100" dirty="0">
                <a:effectLst/>
                <a:ea typeface="Aptos" panose="020B0004020202020204" pitchFamily="34" charset="0"/>
                <a:cs typeface="Times New Roman" panose="02020603050405020304" pitchFamily="18" charset="0"/>
              </a:rPr>
              <a:t> the </a:t>
            </a:r>
            <a:r>
              <a:rPr lang="it-IT" sz="1800" b="1" kern="100" dirty="0" err="1">
                <a:effectLst/>
                <a:ea typeface="Aptos" panose="020B0004020202020204" pitchFamily="34" charset="0"/>
                <a:cs typeface="Times New Roman" panose="02020603050405020304" pitchFamily="18" charset="0"/>
              </a:rPr>
              <a:t>child</a:t>
            </a:r>
            <a:r>
              <a:rPr lang="it-IT" sz="1800" b="1" kern="100" dirty="0">
                <a:effectLst/>
                <a:ea typeface="Aptos" panose="020B0004020202020204" pitchFamily="34" charset="0"/>
                <a:cs typeface="Times New Roman" panose="02020603050405020304" pitchFamily="18" charset="0"/>
              </a:rPr>
              <a:t> of a </a:t>
            </a:r>
            <a:r>
              <a:rPr lang="it-IT" sz="1800" b="1" kern="100" dirty="0" err="1">
                <a:effectLst/>
                <a:ea typeface="Aptos" panose="020B0004020202020204" pitchFamily="34" charset="0"/>
                <a:cs typeface="Times New Roman" panose="02020603050405020304" pitchFamily="18" charset="0"/>
              </a:rPr>
              <a:t>very</a:t>
            </a:r>
            <a:r>
              <a:rPr lang="it-IT" sz="1800" b="1" kern="100" dirty="0">
                <a:effectLst/>
                <a:ea typeface="Aptos" panose="020B0004020202020204" pitchFamily="34" charset="0"/>
                <a:cs typeface="Times New Roman" panose="02020603050405020304" pitchFamily="18" charset="0"/>
              </a:rPr>
              <a:t> </a:t>
            </a:r>
            <a:r>
              <a:rPr lang="it-IT" sz="1800" b="1" kern="100" dirty="0" err="1">
                <a:effectLst/>
                <a:ea typeface="Aptos" panose="020B0004020202020204" pitchFamily="34" charset="0"/>
                <a:cs typeface="Times New Roman" panose="02020603050405020304" pitchFamily="18" charset="0"/>
              </a:rPr>
              <a:t>wealthy</a:t>
            </a:r>
            <a:r>
              <a:rPr lang="it-IT" sz="1800" b="1" kern="100" dirty="0">
                <a:effectLst/>
                <a:ea typeface="Aptos" panose="020B0004020202020204" pitchFamily="34" charset="0"/>
                <a:cs typeface="Times New Roman" panose="02020603050405020304" pitchFamily="18" charset="0"/>
              </a:rPr>
              <a:t> house</a:t>
            </a:r>
            <a:r>
              <a:rPr lang="it-IT" sz="1800" kern="100" dirty="0">
                <a:effectLst/>
                <a:ea typeface="Aptos" panose="020B0004020202020204" pitchFamily="34" charset="0"/>
                <a:cs typeface="Times New Roman" panose="02020603050405020304" pitchFamily="18" charset="0"/>
              </a:rPr>
              <a:t>; he </a:t>
            </a:r>
            <a:r>
              <a:rPr lang="it-IT" sz="1800" kern="100" dirty="0" err="1">
                <a:effectLst/>
                <a:ea typeface="Aptos" panose="020B0004020202020204" pitchFamily="34" charset="0"/>
                <a:cs typeface="Times New Roman" panose="02020603050405020304" pitchFamily="18" charset="0"/>
              </a:rPr>
              <a:t>is</a:t>
            </a:r>
            <a:r>
              <a:rPr lang="it-IT" sz="1800" kern="100" dirty="0">
                <a:effectLst/>
                <a:ea typeface="Aptos" panose="020B0004020202020204" pitchFamily="34" charset="0"/>
                <a:cs typeface="Times New Roman" panose="02020603050405020304" pitchFamily="18" charset="0"/>
              </a:rPr>
              <a:t> </a:t>
            </a:r>
            <a:r>
              <a:rPr lang="it-IT" sz="1800" kern="100" dirty="0" err="1">
                <a:effectLst/>
                <a:ea typeface="Aptos" panose="020B0004020202020204" pitchFamily="34" charset="0"/>
                <a:cs typeface="Times New Roman" panose="02020603050405020304" pitchFamily="18" charset="0"/>
              </a:rPr>
              <a:t>dressed</a:t>
            </a:r>
            <a:r>
              <a:rPr lang="it-IT" sz="1800" kern="100" dirty="0">
                <a:effectLst/>
                <a:ea typeface="Aptos" panose="020B0004020202020204" pitchFamily="34" charset="0"/>
                <a:cs typeface="Times New Roman" panose="02020603050405020304" pitchFamily="18" charset="0"/>
              </a:rPr>
              <a:t> in a </a:t>
            </a:r>
            <a:r>
              <a:rPr lang="it-IT" sz="1800" kern="100" dirty="0" err="1">
                <a:effectLst/>
                <a:ea typeface="Aptos" panose="020B0004020202020204" pitchFamily="34" charset="0"/>
                <a:cs typeface="Times New Roman" panose="02020603050405020304" pitchFamily="18" charset="0"/>
              </a:rPr>
              <a:t>gold-embroidered</a:t>
            </a:r>
            <a:r>
              <a:rPr lang="it-IT" sz="1800" kern="100" dirty="0">
                <a:effectLst/>
                <a:ea typeface="Aptos" panose="020B0004020202020204" pitchFamily="34" charset="0"/>
                <a:cs typeface="Times New Roman" panose="02020603050405020304" pitchFamily="18" charset="0"/>
              </a:rPr>
              <a:t> </a:t>
            </a:r>
            <a:r>
              <a:rPr lang="it-IT" sz="1800" kern="100" dirty="0" err="1">
                <a:effectLst/>
                <a:ea typeface="Aptos" panose="020B0004020202020204" pitchFamily="34" charset="0"/>
                <a:cs typeface="Times New Roman" panose="02020603050405020304" pitchFamily="18" charset="0"/>
              </a:rPr>
              <a:t>garment</a:t>
            </a:r>
            <a:r>
              <a:rPr lang="it-IT" sz="1800" kern="100" dirty="0">
                <a:effectLst/>
                <a:ea typeface="Aptos" panose="020B0004020202020204" pitchFamily="34" charset="0"/>
                <a:cs typeface="Times New Roman" panose="02020603050405020304" pitchFamily="18" charset="0"/>
              </a:rPr>
              <a:t>, and </a:t>
            </a:r>
            <a:r>
              <a:rPr lang="it-IT" sz="1800" kern="100" dirty="0" err="1">
                <a:effectLst/>
                <a:ea typeface="Aptos" panose="020B0004020202020204" pitchFamily="34" charset="0"/>
                <a:cs typeface="Times New Roman" panose="02020603050405020304" pitchFamily="18" charset="0"/>
              </a:rPr>
              <a:t>wrapped</a:t>
            </a:r>
            <a:r>
              <a:rPr lang="it-IT" sz="1800" kern="100" dirty="0">
                <a:effectLst/>
                <a:ea typeface="Aptos" panose="020B0004020202020204" pitchFamily="34" charset="0"/>
                <a:cs typeface="Times New Roman" panose="02020603050405020304" pitchFamily="18" charset="0"/>
              </a:rPr>
              <a:t> in a dark golden </a:t>
            </a:r>
            <a:r>
              <a:rPr lang="it-IT" sz="1800" kern="100" dirty="0" err="1">
                <a:effectLst/>
                <a:ea typeface="Aptos" panose="020B0004020202020204" pitchFamily="34" charset="0"/>
                <a:cs typeface="Times New Roman" panose="02020603050405020304" pitchFamily="18" charset="0"/>
              </a:rPr>
              <a:t>shawl</a:t>
            </a:r>
            <a:r>
              <a:rPr lang="it-IT" sz="1800" kern="100" dirty="0">
                <a:effectLst/>
                <a:ea typeface="Aptos" panose="020B0004020202020204" pitchFamily="34" charset="0"/>
                <a:cs typeface="Times New Roman" panose="02020603050405020304" pitchFamily="18" charset="0"/>
              </a:rPr>
              <a:t>, so </a:t>
            </a:r>
            <a:r>
              <a:rPr lang="it-IT" sz="1800" kern="100" dirty="0" err="1">
                <a:effectLst/>
                <a:ea typeface="Aptos" panose="020B0004020202020204" pitchFamily="34" charset="0"/>
                <a:cs typeface="Times New Roman" panose="02020603050405020304" pitchFamily="18" charset="0"/>
              </a:rPr>
              <a:t>that</a:t>
            </a:r>
            <a:r>
              <a:rPr lang="it-IT" sz="1800" kern="100" dirty="0">
                <a:effectLst/>
                <a:ea typeface="Aptos" panose="020B0004020202020204" pitchFamily="34" charset="0"/>
                <a:cs typeface="Times New Roman" panose="02020603050405020304" pitchFamily="18" charset="0"/>
              </a:rPr>
              <a:t> no part of </a:t>
            </a:r>
            <a:r>
              <a:rPr lang="it-IT" sz="1800" kern="100" dirty="0" err="1">
                <a:effectLst/>
                <a:ea typeface="Aptos" panose="020B0004020202020204" pitchFamily="34" charset="0"/>
                <a:cs typeface="Times New Roman" panose="02020603050405020304" pitchFamily="18" charset="0"/>
              </a:rPr>
              <a:t>his</a:t>
            </a:r>
            <a:r>
              <a:rPr lang="it-IT" sz="1800" kern="100" dirty="0">
                <a:effectLst/>
                <a:ea typeface="Aptos" panose="020B0004020202020204" pitchFamily="34" charset="0"/>
                <a:cs typeface="Times New Roman" panose="02020603050405020304" pitchFamily="18" charset="0"/>
              </a:rPr>
              <a:t> body </a:t>
            </a:r>
            <a:r>
              <a:rPr lang="it-IT" sz="1800" kern="100" dirty="0" err="1">
                <a:effectLst/>
                <a:ea typeface="Aptos" panose="020B0004020202020204" pitchFamily="34" charset="0"/>
                <a:cs typeface="Times New Roman" panose="02020603050405020304" pitchFamily="18" charset="0"/>
              </a:rPr>
              <a:t>is</a:t>
            </a:r>
            <a:r>
              <a:rPr lang="it-IT" sz="1800" kern="100" dirty="0">
                <a:effectLst/>
                <a:ea typeface="Aptos" panose="020B0004020202020204" pitchFamily="34" charset="0"/>
                <a:cs typeface="Times New Roman" panose="02020603050405020304" pitchFamily="18" charset="0"/>
              </a:rPr>
              <a:t> </a:t>
            </a:r>
            <a:r>
              <a:rPr lang="it-IT" sz="1800" kern="100" dirty="0" err="1">
                <a:effectLst/>
                <a:ea typeface="Aptos" panose="020B0004020202020204" pitchFamily="34" charset="0"/>
                <a:cs typeface="Times New Roman" panose="02020603050405020304" pitchFamily="18" charset="0"/>
              </a:rPr>
              <a:t>left</a:t>
            </a:r>
            <a:r>
              <a:rPr lang="it-IT" sz="1800" kern="100" dirty="0">
                <a:effectLst/>
                <a:ea typeface="Aptos" panose="020B0004020202020204" pitchFamily="34" charset="0"/>
                <a:cs typeface="Times New Roman" panose="02020603050405020304" pitchFamily="18" charset="0"/>
              </a:rPr>
              <a:t> </a:t>
            </a:r>
            <a:r>
              <a:rPr lang="it-IT" sz="1800" kern="100" dirty="0" err="1">
                <a:effectLst/>
                <a:ea typeface="Aptos" panose="020B0004020202020204" pitchFamily="34" charset="0"/>
                <a:cs typeface="Times New Roman" panose="02020603050405020304" pitchFamily="18" charset="0"/>
              </a:rPr>
              <a:t>uncovered</a:t>
            </a:r>
            <a:r>
              <a:rPr lang="it-IT" sz="1800" kern="100" dirty="0">
                <a:effectLst/>
                <a:ea typeface="Aptos" panose="020B0004020202020204" pitchFamily="34" charset="0"/>
                <a:cs typeface="Times New Roman" panose="02020603050405020304" pitchFamily="18" charset="0"/>
              </a:rPr>
              <a:t>. </a:t>
            </a:r>
            <a:r>
              <a:rPr lang="it-IT" sz="1800" kern="100" dirty="0" err="1">
                <a:effectLst/>
                <a:ea typeface="Aptos" panose="020B0004020202020204" pitchFamily="34" charset="0"/>
                <a:cs typeface="Times New Roman" panose="02020603050405020304" pitchFamily="18" charset="0"/>
              </a:rPr>
              <a:t>Courtly</a:t>
            </a:r>
            <a:r>
              <a:rPr lang="it-IT" sz="1800" kern="100" dirty="0">
                <a:effectLst/>
                <a:ea typeface="Aptos" panose="020B0004020202020204" pitchFamily="34" charset="0"/>
                <a:cs typeface="Times New Roman" panose="02020603050405020304" pitchFamily="18" charset="0"/>
              </a:rPr>
              <a:t> </a:t>
            </a:r>
            <a:r>
              <a:rPr lang="it-IT" sz="1800" kern="100" dirty="0" err="1">
                <a:effectLst/>
                <a:ea typeface="Aptos" panose="020B0004020202020204" pitchFamily="34" charset="0"/>
                <a:cs typeface="Times New Roman" panose="02020603050405020304" pitchFamily="18" charset="0"/>
              </a:rPr>
              <a:t>pomp</a:t>
            </a:r>
            <a:r>
              <a:rPr lang="it-IT" sz="1800" kern="100" dirty="0">
                <a:effectLst/>
                <a:ea typeface="Aptos" panose="020B0004020202020204" pitchFamily="34" charset="0"/>
                <a:cs typeface="Times New Roman" panose="02020603050405020304" pitchFamily="18" charset="0"/>
              </a:rPr>
              <a:t> </a:t>
            </a:r>
            <a:r>
              <a:rPr lang="it-IT" sz="1800" kern="100" dirty="0" err="1">
                <a:effectLst/>
                <a:ea typeface="Aptos" panose="020B0004020202020204" pitchFamily="34" charset="0"/>
                <a:cs typeface="Times New Roman" panose="02020603050405020304" pitchFamily="18" charset="0"/>
              </a:rPr>
              <a:t>is</a:t>
            </a:r>
            <a:r>
              <a:rPr lang="it-IT" sz="1800" kern="100" dirty="0">
                <a:effectLst/>
                <a:ea typeface="Aptos" panose="020B0004020202020204" pitchFamily="34" charset="0"/>
                <a:cs typeface="Times New Roman" panose="02020603050405020304" pitchFamily="18" charset="0"/>
              </a:rPr>
              <a:t> </a:t>
            </a:r>
            <a:r>
              <a:rPr lang="it-IT" sz="1800" kern="100" dirty="0" err="1">
                <a:effectLst/>
                <a:ea typeface="Aptos" panose="020B0004020202020204" pitchFamily="34" charset="0"/>
                <a:cs typeface="Times New Roman" panose="02020603050405020304" pitchFamily="18" charset="0"/>
              </a:rPr>
              <a:t>as</a:t>
            </a:r>
            <a:r>
              <a:rPr lang="it-IT" sz="1800" kern="100" dirty="0">
                <a:effectLst/>
                <a:ea typeface="Aptos" panose="020B0004020202020204" pitchFamily="34" charset="0"/>
                <a:cs typeface="Times New Roman" panose="02020603050405020304" pitchFamily="18" charset="0"/>
              </a:rPr>
              <a:t> </a:t>
            </a:r>
            <a:r>
              <a:rPr lang="it-IT" sz="1800" kern="100" dirty="0" err="1">
                <a:effectLst/>
                <a:ea typeface="Aptos" panose="020B0004020202020204" pitchFamily="34" charset="0"/>
                <a:cs typeface="Times New Roman" panose="02020603050405020304" pitchFamily="18" charset="0"/>
              </a:rPr>
              <a:t>much</a:t>
            </a:r>
            <a:r>
              <a:rPr lang="it-IT" sz="1800" kern="100" dirty="0">
                <a:effectLst/>
                <a:ea typeface="Aptos" panose="020B0004020202020204" pitchFamily="34" charset="0"/>
                <a:cs typeface="Times New Roman" panose="02020603050405020304" pitchFamily="18" charset="0"/>
              </a:rPr>
              <a:t> a </a:t>
            </a:r>
            <a:r>
              <a:rPr lang="it-IT" sz="1800" kern="100" dirty="0" err="1">
                <a:effectLst/>
                <a:ea typeface="Aptos" panose="020B0004020202020204" pitchFamily="34" charset="0"/>
                <a:cs typeface="Times New Roman" panose="02020603050405020304" pitchFamily="18" charset="0"/>
              </a:rPr>
              <a:t>characteristic</a:t>
            </a:r>
            <a:r>
              <a:rPr lang="it-IT" sz="1800" kern="100" dirty="0">
                <a:effectLst/>
                <a:ea typeface="Aptos" panose="020B0004020202020204" pitchFamily="34" charset="0"/>
                <a:cs typeface="Times New Roman" panose="02020603050405020304" pitchFamily="18" charset="0"/>
              </a:rPr>
              <a:t> of the </a:t>
            </a:r>
            <a:r>
              <a:rPr lang="it-IT" sz="1800" kern="100" dirty="0" err="1">
                <a:effectLst/>
                <a:ea typeface="Aptos" panose="020B0004020202020204" pitchFamily="34" charset="0"/>
                <a:cs typeface="Times New Roman" panose="02020603050405020304" pitchFamily="18" charset="0"/>
              </a:rPr>
              <a:t>subject-matter</a:t>
            </a:r>
            <a:r>
              <a:rPr lang="it-IT" sz="1800" kern="100" dirty="0">
                <a:effectLst/>
                <a:ea typeface="Aptos" panose="020B0004020202020204" pitchFamily="34" charset="0"/>
                <a:cs typeface="Times New Roman" panose="02020603050405020304" pitchFamily="18" charset="0"/>
              </a:rPr>
              <a:t> of </a:t>
            </a:r>
            <a:r>
              <a:rPr lang="it-IT" sz="1800" kern="100" dirty="0" err="1">
                <a:effectLst/>
                <a:ea typeface="Aptos" panose="020B0004020202020204" pitchFamily="34" charset="0"/>
                <a:cs typeface="Times New Roman" panose="02020603050405020304" pitchFamily="18" charset="0"/>
              </a:rPr>
              <a:t>this</a:t>
            </a:r>
            <a:r>
              <a:rPr lang="it-IT" sz="1800" kern="100" dirty="0">
                <a:effectLst/>
                <a:ea typeface="Aptos" panose="020B0004020202020204" pitchFamily="34" charset="0"/>
                <a:cs typeface="Times New Roman" panose="02020603050405020304" pitchFamily="18" charset="0"/>
              </a:rPr>
              <a:t> picture </a:t>
            </a:r>
            <a:r>
              <a:rPr lang="it-IT" sz="1800" kern="100" dirty="0" err="1">
                <a:effectLst/>
                <a:ea typeface="Aptos" panose="020B0004020202020204" pitchFamily="34" charset="0"/>
                <a:cs typeface="Times New Roman" panose="02020603050405020304" pitchFamily="18" charset="0"/>
              </a:rPr>
              <a:t>as</a:t>
            </a:r>
            <a:r>
              <a:rPr lang="it-IT" sz="1800" kern="100" dirty="0">
                <a:effectLst/>
                <a:ea typeface="Aptos" panose="020B0004020202020204" pitchFamily="34" charset="0"/>
                <a:cs typeface="Times New Roman" panose="02020603050405020304" pitchFamily="18" charset="0"/>
              </a:rPr>
              <a:t> </a:t>
            </a:r>
            <a:r>
              <a:rPr lang="it-IT" sz="1800" kern="100" dirty="0" err="1">
                <a:effectLst/>
                <a:ea typeface="Aptos" panose="020B0004020202020204" pitchFamily="34" charset="0"/>
                <a:cs typeface="Times New Roman" panose="02020603050405020304" pitchFamily="18" charset="0"/>
              </a:rPr>
              <a:t>two-dimensional</a:t>
            </a:r>
            <a:r>
              <a:rPr lang="it-IT" sz="1800" kern="100" dirty="0">
                <a:effectLst/>
                <a:ea typeface="Aptos" panose="020B0004020202020204" pitchFamily="34" charset="0"/>
                <a:cs typeface="Times New Roman" panose="02020603050405020304" pitchFamily="18" charset="0"/>
              </a:rPr>
              <a:t> </a:t>
            </a:r>
            <a:r>
              <a:rPr lang="it-IT" sz="1800" kern="100" dirty="0" err="1">
                <a:effectLst/>
                <a:ea typeface="Aptos" panose="020B0004020202020204" pitchFamily="34" charset="0"/>
                <a:cs typeface="Times New Roman" panose="02020603050405020304" pitchFamily="18" charset="0"/>
              </a:rPr>
              <a:t>flatness</a:t>
            </a:r>
            <a:r>
              <a:rPr lang="it-IT" sz="1800" kern="100" dirty="0">
                <a:effectLst/>
                <a:ea typeface="Aptos" panose="020B0004020202020204" pitchFamily="34" charset="0"/>
                <a:cs typeface="Times New Roman" panose="02020603050405020304" pitchFamily="18" charset="0"/>
              </a:rPr>
              <a:t> </a:t>
            </a:r>
            <a:r>
              <a:rPr lang="it-IT" sz="1800" kern="100" dirty="0" err="1">
                <a:effectLst/>
                <a:ea typeface="Aptos" panose="020B0004020202020204" pitchFamily="34" charset="0"/>
                <a:cs typeface="Times New Roman" panose="02020603050405020304" pitchFamily="18" charset="0"/>
              </a:rPr>
              <a:t>is</a:t>
            </a:r>
            <a:r>
              <a:rPr lang="it-IT" sz="1800" kern="100" dirty="0">
                <a:effectLst/>
                <a:ea typeface="Aptos" panose="020B0004020202020204" pitchFamily="34" charset="0"/>
                <a:cs typeface="Times New Roman" panose="02020603050405020304" pitchFamily="18" charset="0"/>
              </a:rPr>
              <a:t> of </a:t>
            </a:r>
            <a:r>
              <a:rPr lang="it-IT" sz="1800" kern="100" dirty="0" err="1">
                <a:effectLst/>
                <a:ea typeface="Aptos" panose="020B0004020202020204" pitchFamily="34" charset="0"/>
                <a:cs typeface="Times New Roman" panose="02020603050405020304" pitchFamily="18" charset="0"/>
              </a:rPr>
              <a:t>its</a:t>
            </a:r>
            <a:r>
              <a:rPr lang="it-IT" sz="1800" kern="100" dirty="0">
                <a:effectLst/>
                <a:ea typeface="Aptos" panose="020B0004020202020204" pitchFamily="34" charset="0"/>
                <a:cs typeface="Times New Roman" panose="02020603050405020304" pitchFamily="18" charset="0"/>
              </a:rPr>
              <a:t> </a:t>
            </a:r>
            <a:r>
              <a:rPr lang="it-IT" sz="1800" kern="100" dirty="0" err="1">
                <a:effectLst/>
                <a:ea typeface="Aptos" panose="020B0004020202020204" pitchFamily="34" charset="0"/>
                <a:cs typeface="Times New Roman" panose="02020603050405020304" pitchFamily="18" charset="0"/>
              </a:rPr>
              <a:t>form</a:t>
            </a:r>
            <a:r>
              <a:rPr lang="it-IT" sz="1800" kern="100" dirty="0">
                <a:effectLst/>
                <a:ea typeface="Aptos" panose="020B0004020202020204" pitchFamily="34" charset="0"/>
                <a:cs typeface="Times New Roman" panose="02020603050405020304" pitchFamily="18" charset="0"/>
              </a:rPr>
              <a:t>. The </a:t>
            </a:r>
            <a:r>
              <a:rPr lang="it-IT" sz="1800" kern="100" dirty="0" err="1">
                <a:effectLst/>
                <a:ea typeface="Aptos" panose="020B0004020202020204" pitchFamily="34" charset="0"/>
                <a:cs typeface="Times New Roman" panose="02020603050405020304" pitchFamily="18" charset="0"/>
              </a:rPr>
              <a:t>impression</a:t>
            </a:r>
            <a:r>
              <a:rPr lang="it-IT" sz="1800" kern="100" dirty="0">
                <a:effectLst/>
                <a:ea typeface="Aptos" panose="020B0004020202020204" pitchFamily="34" charset="0"/>
                <a:cs typeface="Times New Roman" panose="02020603050405020304" pitchFamily="18" charset="0"/>
              </a:rPr>
              <a:t> </a:t>
            </a:r>
            <a:r>
              <a:rPr lang="it-IT" sz="1800" kern="100" dirty="0" err="1">
                <a:effectLst/>
                <a:ea typeface="Aptos" panose="020B0004020202020204" pitchFamily="34" charset="0"/>
                <a:cs typeface="Times New Roman" panose="02020603050405020304" pitchFamily="18" charset="0"/>
              </a:rPr>
              <a:t>given</a:t>
            </a:r>
            <a:r>
              <a:rPr lang="it-IT" sz="1800" kern="100" dirty="0">
                <a:effectLst/>
                <a:ea typeface="Aptos" panose="020B0004020202020204" pitchFamily="34" charset="0"/>
                <a:cs typeface="Times New Roman" panose="02020603050405020304" pitchFamily="18" charset="0"/>
              </a:rPr>
              <a:t> by the </a:t>
            </a:r>
            <a:r>
              <a:rPr lang="it-IT" sz="1800" kern="100" dirty="0" err="1">
                <a:effectLst/>
                <a:ea typeface="Aptos" panose="020B0004020202020204" pitchFamily="34" charset="0"/>
                <a:cs typeface="Times New Roman" panose="02020603050405020304" pitchFamily="18" charset="0"/>
              </a:rPr>
              <a:t>whole</a:t>
            </a:r>
            <a:r>
              <a:rPr lang="it-IT" sz="1800" kern="100" dirty="0">
                <a:effectLst/>
                <a:ea typeface="Aptos" panose="020B0004020202020204" pitchFamily="34" charset="0"/>
                <a:cs typeface="Times New Roman" panose="02020603050405020304" pitchFamily="18" charset="0"/>
              </a:rPr>
              <a:t> picture </a:t>
            </a:r>
            <a:r>
              <a:rPr lang="it-IT" sz="1800" kern="100" dirty="0" err="1">
                <a:effectLst/>
                <a:ea typeface="Aptos" panose="020B0004020202020204" pitchFamily="34" charset="0"/>
                <a:cs typeface="Times New Roman" panose="02020603050405020304" pitchFamily="18" charset="0"/>
              </a:rPr>
              <a:t>is</a:t>
            </a:r>
            <a:r>
              <a:rPr lang="it-IT" sz="1800" kern="100" dirty="0">
                <a:effectLst/>
                <a:ea typeface="Aptos" panose="020B0004020202020204" pitchFamily="34" charset="0"/>
                <a:cs typeface="Times New Roman" panose="02020603050405020304" pitchFamily="18" charset="0"/>
              </a:rPr>
              <a:t> </a:t>
            </a:r>
            <a:r>
              <a:rPr lang="it-IT" sz="1800" kern="100" dirty="0" err="1">
                <a:effectLst/>
                <a:ea typeface="Aptos" panose="020B0004020202020204" pitchFamily="34" charset="0"/>
                <a:cs typeface="Times New Roman" panose="02020603050405020304" pitchFamily="18" charset="0"/>
              </a:rPr>
              <a:t>that</a:t>
            </a:r>
            <a:r>
              <a:rPr lang="it-IT" sz="1800" kern="100" dirty="0">
                <a:effectLst/>
                <a:ea typeface="Aptos" panose="020B0004020202020204" pitchFamily="34" charset="0"/>
                <a:cs typeface="Times New Roman" panose="02020603050405020304" pitchFamily="18" charset="0"/>
              </a:rPr>
              <a:t> of </a:t>
            </a:r>
            <a:r>
              <a:rPr lang="it-IT" sz="1800" b="1" kern="100" dirty="0">
                <a:effectLst/>
                <a:ea typeface="Aptos" panose="020B0004020202020204" pitchFamily="34" charset="0"/>
                <a:cs typeface="Times New Roman" panose="02020603050405020304" pitchFamily="18" charset="0"/>
              </a:rPr>
              <a:t>a </a:t>
            </a:r>
            <a:r>
              <a:rPr lang="it-IT" sz="1800" b="1" kern="100" dirty="0" err="1">
                <a:effectLst/>
                <a:ea typeface="Aptos" panose="020B0004020202020204" pitchFamily="34" charset="0"/>
                <a:cs typeface="Times New Roman" panose="02020603050405020304" pitchFamily="18" charset="0"/>
              </a:rPr>
              <a:t>surface</a:t>
            </a:r>
            <a:r>
              <a:rPr lang="it-IT" sz="1800" b="1" kern="100" dirty="0">
                <a:effectLst/>
                <a:ea typeface="Aptos" panose="020B0004020202020204" pitchFamily="34" charset="0"/>
                <a:cs typeface="Times New Roman" panose="02020603050405020304" pitchFamily="18" charset="0"/>
              </a:rPr>
              <a:t> </a:t>
            </a:r>
            <a:r>
              <a:rPr lang="it-IT" sz="1800" b="1" kern="100" dirty="0" err="1">
                <a:effectLst/>
                <a:ea typeface="Aptos" panose="020B0004020202020204" pitchFamily="34" charset="0"/>
                <a:cs typeface="Times New Roman" panose="02020603050405020304" pitchFamily="18" charset="0"/>
              </a:rPr>
              <a:t>covered</a:t>
            </a:r>
            <a:r>
              <a:rPr lang="it-IT" sz="1800" b="1" kern="100" dirty="0">
                <a:effectLst/>
                <a:ea typeface="Aptos" panose="020B0004020202020204" pitchFamily="34" charset="0"/>
                <a:cs typeface="Times New Roman" panose="02020603050405020304" pitchFamily="18" charset="0"/>
              </a:rPr>
              <a:t> with </a:t>
            </a:r>
            <a:r>
              <a:rPr lang="it-IT" sz="1800" b="1" kern="100" dirty="0" err="1">
                <a:effectLst/>
                <a:ea typeface="Aptos" panose="020B0004020202020204" pitchFamily="34" charset="0"/>
                <a:cs typeface="Times New Roman" panose="02020603050405020304" pitchFamily="18" charset="0"/>
              </a:rPr>
              <a:t>rich</a:t>
            </a:r>
            <a:r>
              <a:rPr lang="it-IT" sz="1800" b="1" kern="100" dirty="0">
                <a:effectLst/>
                <a:ea typeface="Aptos" panose="020B0004020202020204" pitchFamily="34" charset="0"/>
                <a:cs typeface="Times New Roman" panose="02020603050405020304" pitchFamily="18" charset="0"/>
              </a:rPr>
              <a:t> </a:t>
            </a:r>
            <a:r>
              <a:rPr lang="it-IT" sz="1800" b="1" kern="100" dirty="0" err="1">
                <a:effectLst/>
                <a:ea typeface="Aptos" panose="020B0004020202020204" pitchFamily="34" charset="0"/>
                <a:cs typeface="Times New Roman" panose="02020603050405020304" pitchFamily="18" charset="0"/>
              </a:rPr>
              <a:t>materials</a:t>
            </a:r>
            <a:r>
              <a:rPr lang="it-IT" sz="1800" b="1" kern="100" dirty="0">
                <a:effectLst/>
                <a:ea typeface="Aptos" panose="020B0004020202020204" pitchFamily="34" charset="0"/>
                <a:cs typeface="Times New Roman" panose="02020603050405020304" pitchFamily="18" charset="0"/>
              </a:rPr>
              <a:t> </a:t>
            </a:r>
            <a:r>
              <a:rPr lang="it-IT" sz="1800" b="1" kern="100" dirty="0" err="1">
                <a:effectLst/>
                <a:ea typeface="Aptos" panose="020B0004020202020204" pitchFamily="34" charset="0"/>
                <a:cs typeface="Times New Roman" panose="02020603050405020304" pitchFamily="18" charset="0"/>
              </a:rPr>
              <a:t>into</a:t>
            </a:r>
            <a:r>
              <a:rPr lang="it-IT" sz="1800" b="1" kern="100" dirty="0">
                <a:effectLst/>
                <a:ea typeface="Aptos" panose="020B0004020202020204" pitchFamily="34" charset="0"/>
                <a:cs typeface="Times New Roman" panose="02020603050405020304" pitchFamily="18" charset="0"/>
              </a:rPr>
              <a:t> </a:t>
            </a:r>
            <a:r>
              <a:rPr lang="it-IT" sz="1800" b="1" kern="100" dirty="0" err="1">
                <a:effectLst/>
                <a:ea typeface="Aptos" panose="020B0004020202020204" pitchFamily="34" charset="0"/>
                <a:cs typeface="Times New Roman" panose="02020603050405020304" pitchFamily="18" charset="0"/>
              </a:rPr>
              <a:t>which</a:t>
            </a:r>
            <a:r>
              <a:rPr lang="it-IT" sz="1800" b="1" kern="100" dirty="0">
                <a:effectLst/>
                <a:ea typeface="Aptos" panose="020B0004020202020204" pitchFamily="34" charset="0"/>
                <a:cs typeface="Times New Roman" panose="02020603050405020304" pitchFamily="18" charset="0"/>
              </a:rPr>
              <a:t> </a:t>
            </a:r>
            <a:r>
              <a:rPr lang="it-IT" sz="1800" b="1" kern="100" dirty="0" err="1">
                <a:effectLst/>
                <a:ea typeface="Aptos" panose="020B0004020202020204" pitchFamily="34" charset="0"/>
                <a:cs typeface="Times New Roman" panose="02020603050405020304" pitchFamily="18" charset="0"/>
              </a:rPr>
              <a:t>figures</a:t>
            </a:r>
            <a:r>
              <a:rPr lang="it-IT" sz="1800" b="1" kern="100" dirty="0">
                <a:effectLst/>
                <a:ea typeface="Aptos" panose="020B0004020202020204" pitchFamily="34" charset="0"/>
                <a:cs typeface="Times New Roman" panose="02020603050405020304" pitchFamily="18" charset="0"/>
              </a:rPr>
              <a:t> are </a:t>
            </a:r>
            <a:r>
              <a:rPr lang="it-IT" sz="1800" b="1" kern="100" dirty="0" err="1">
                <a:effectLst/>
                <a:ea typeface="Aptos" panose="020B0004020202020204" pitchFamily="34" charset="0"/>
                <a:cs typeface="Times New Roman" panose="02020603050405020304" pitchFamily="18" charset="0"/>
              </a:rPr>
              <a:t>introduced</a:t>
            </a:r>
            <a:r>
              <a:rPr lang="it-IT" sz="1800" b="1" kern="100" dirty="0">
                <a:effectLst/>
                <a:ea typeface="Aptos" panose="020B0004020202020204" pitchFamily="34" charset="0"/>
                <a:cs typeface="Times New Roman" panose="02020603050405020304" pitchFamily="18" charset="0"/>
              </a:rPr>
              <a:t> in a </a:t>
            </a:r>
            <a:r>
              <a:rPr lang="it-IT" sz="1800" b="1" kern="100" dirty="0" err="1">
                <a:effectLst/>
                <a:ea typeface="Aptos" panose="020B0004020202020204" pitchFamily="34" charset="0"/>
                <a:cs typeface="Times New Roman" panose="02020603050405020304" pitchFamily="18" charset="0"/>
              </a:rPr>
              <a:t>rhythmic</a:t>
            </a:r>
            <a:r>
              <a:rPr lang="it-IT" sz="1800" b="1" kern="100" dirty="0">
                <a:effectLst/>
                <a:ea typeface="Aptos" panose="020B0004020202020204" pitchFamily="34" charset="0"/>
                <a:cs typeface="Times New Roman" panose="02020603050405020304" pitchFamily="18" charset="0"/>
              </a:rPr>
              <a:t> pattern </a:t>
            </a:r>
            <a:r>
              <a:rPr lang="it-IT" sz="1800" kern="100" dirty="0">
                <a:effectLst/>
                <a:ea typeface="Aptos" panose="020B0004020202020204" pitchFamily="34" charset="0"/>
                <a:cs typeface="Times New Roman" panose="02020603050405020304" pitchFamily="18" charset="0"/>
              </a:rPr>
              <a:t>[…] ».</a:t>
            </a:r>
            <a:endParaRPr lang="en-US" sz="1800" dirty="0"/>
          </a:p>
        </p:txBody>
      </p:sp>
      <p:sp>
        <p:nvSpPr>
          <p:cNvPr id="10" name="CasellaDiTesto 9">
            <a:extLst>
              <a:ext uri="{FF2B5EF4-FFF2-40B4-BE49-F238E27FC236}">
                <a16:creationId xmlns:a16="http://schemas.microsoft.com/office/drawing/2014/main" id="{1765E12E-7139-8253-85C2-332F9FA137C0}"/>
              </a:ext>
            </a:extLst>
          </p:cNvPr>
          <p:cNvSpPr txBox="1"/>
          <p:nvPr/>
        </p:nvSpPr>
        <p:spPr>
          <a:xfrm>
            <a:off x="5650457" y="5178955"/>
            <a:ext cx="4912624" cy="766107"/>
          </a:xfrm>
          <a:prstGeom prst="rect">
            <a:avLst/>
          </a:prstGeom>
          <a:noFill/>
        </p:spPr>
        <p:txBody>
          <a:bodyPr wrap="square">
            <a:spAutoFit/>
          </a:bodyPr>
          <a:lstStyle/>
          <a:p>
            <a:pPr marL="285750" indent="-285750" algn="ctr">
              <a:lnSpc>
                <a:spcPct val="107000"/>
              </a:lnSpc>
              <a:spcAft>
                <a:spcPts val="800"/>
              </a:spcAft>
              <a:buFont typeface="Wingdings" panose="05000000000000000000" pitchFamily="2" charset="2"/>
              <a:buChar char="v"/>
            </a:pPr>
            <a:r>
              <a:rPr lang="it-IT" sz="1400" b="1" kern="100" dirty="0">
                <a:effectLst/>
                <a:latin typeface="+mj-lt"/>
                <a:ea typeface="Aptos" panose="020B0004020202020204" pitchFamily="34" charset="0"/>
                <a:cs typeface="Times New Roman" panose="02020603050405020304" pitchFamily="18" charset="0"/>
              </a:rPr>
              <a:t>Gentile da Fabriano</a:t>
            </a:r>
            <a:r>
              <a:rPr lang="it-IT" sz="1400" kern="100" dirty="0">
                <a:effectLst/>
                <a:latin typeface="+mj-lt"/>
                <a:ea typeface="Aptos" panose="020B0004020202020204" pitchFamily="34" charset="0"/>
                <a:cs typeface="Times New Roman" panose="02020603050405020304" pitchFamily="18" charset="0"/>
              </a:rPr>
              <a:t> (1385-1427), </a:t>
            </a:r>
            <a:r>
              <a:rPr lang="it-IT" sz="1400" i="1" kern="100" dirty="0">
                <a:effectLst/>
                <a:latin typeface="+mj-lt"/>
                <a:ea typeface="Aptos" panose="020B0004020202020204" pitchFamily="34" charset="0"/>
                <a:cs typeface="Times New Roman" panose="02020603050405020304" pitchFamily="18" charset="0"/>
              </a:rPr>
              <a:t>Madonna </a:t>
            </a:r>
            <a:r>
              <a:rPr lang="it-IT" sz="1400" i="1" kern="100" dirty="0" err="1">
                <a:effectLst/>
                <a:latin typeface="+mj-lt"/>
                <a:ea typeface="Aptos" panose="020B0004020202020204" pitchFamily="34" charset="0"/>
                <a:cs typeface="Times New Roman" panose="02020603050405020304" pitchFamily="18" charset="0"/>
              </a:rPr>
              <a:t>Quarratesi</a:t>
            </a:r>
            <a:r>
              <a:rPr lang="it-IT" sz="1400" kern="100" dirty="0">
                <a:effectLst/>
                <a:latin typeface="+mj-lt"/>
                <a:ea typeface="Aptos" panose="020B0004020202020204" pitchFamily="34" charset="0"/>
                <a:cs typeface="Times New Roman" panose="02020603050405020304" pitchFamily="18" charset="0"/>
              </a:rPr>
              <a:t>, 1425. London, The National Gallery. Central part of a </a:t>
            </a:r>
            <a:r>
              <a:rPr lang="it-IT" sz="1400" kern="100" dirty="0" err="1">
                <a:effectLst/>
                <a:latin typeface="+mj-lt"/>
                <a:ea typeface="Aptos" panose="020B0004020202020204" pitchFamily="34" charset="0"/>
                <a:cs typeface="Times New Roman" panose="02020603050405020304" pitchFamily="18" charset="0"/>
              </a:rPr>
              <a:t>dismantled</a:t>
            </a:r>
            <a:r>
              <a:rPr lang="it-IT" sz="1400" kern="100" dirty="0">
                <a:effectLst/>
                <a:latin typeface="+mj-lt"/>
                <a:ea typeface="Aptos" panose="020B0004020202020204" pitchFamily="34" charset="0"/>
                <a:cs typeface="Times New Roman" panose="02020603050405020304" pitchFamily="18" charset="0"/>
              </a:rPr>
              <a:t> </a:t>
            </a:r>
            <a:r>
              <a:rPr lang="it-IT" sz="1400" kern="100" dirty="0" err="1">
                <a:effectLst/>
                <a:latin typeface="+mj-lt"/>
                <a:ea typeface="Aptos" panose="020B0004020202020204" pitchFamily="34" charset="0"/>
                <a:cs typeface="Times New Roman" panose="02020603050405020304" pitchFamily="18" charset="0"/>
              </a:rPr>
              <a:t>polyptych</a:t>
            </a:r>
            <a:r>
              <a:rPr lang="it-IT" sz="1400" kern="100" dirty="0">
                <a:effectLst/>
                <a:latin typeface="+mj-lt"/>
                <a:ea typeface="Aptos" panose="020B0004020202020204" pitchFamily="34" charset="0"/>
                <a:cs typeface="Times New Roman" panose="02020603050405020304" pitchFamily="18" charset="0"/>
              </a:rPr>
              <a:t>. </a:t>
            </a:r>
          </a:p>
        </p:txBody>
      </p:sp>
      <p:pic>
        <p:nvPicPr>
          <p:cNvPr id="5" name="Picture 2" descr="Gentile da Fabriano, The Madonna and Child with Angels (The Quaratesi  Madonna), 1425 | Madonna and child, Italian renaissance art, Renaissance art">
            <a:extLst>
              <a:ext uri="{FF2B5EF4-FFF2-40B4-BE49-F238E27FC236}">
                <a16:creationId xmlns:a16="http://schemas.microsoft.com/office/drawing/2014/main" id="{071D7576-D4DE-6378-7248-9896F370DE2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617067" y="627007"/>
            <a:ext cx="3617943" cy="56039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8678322"/>
      </p:ext>
    </p:extLst>
  </p:cSld>
  <p:clrMapOvr>
    <a:masterClrMapping/>
  </p:clrMapOvr>
  <mc:AlternateContent xmlns:mc="http://schemas.openxmlformats.org/markup-compatibility/2006" xmlns:p14="http://schemas.microsoft.com/office/powerpoint/2010/main">
    <mc:Choice Requires="p14">
      <p:transition spd="slow" p14:dur="2500">
        <p14:switch dir="r"/>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F86E64F1-D603-704D-42A2-113367711F3E}"/>
              </a:ext>
            </a:extLst>
          </p:cNvPr>
          <p:cNvSpPr>
            <a:spLocks noGrp="1"/>
          </p:cNvSpPr>
          <p:nvPr>
            <p:ph idx="1"/>
          </p:nvPr>
        </p:nvSpPr>
        <p:spPr>
          <a:xfrm>
            <a:off x="512930" y="764275"/>
            <a:ext cx="4864288" cy="3971497"/>
          </a:xfrm>
        </p:spPr>
        <p:txBody>
          <a:bodyPr>
            <a:normAutofit fontScale="85000" lnSpcReduction="10000"/>
          </a:bodyPr>
          <a:lstStyle/>
          <a:p>
            <a:pPr marL="0" indent="0" algn="just">
              <a:buNone/>
            </a:pPr>
            <a:r>
              <a:rPr lang="it-IT" sz="2100" kern="100" dirty="0">
                <a:effectLst/>
                <a:ea typeface="Aptos" panose="020B0004020202020204" pitchFamily="34" charset="0"/>
                <a:cs typeface="Times New Roman" panose="02020603050405020304" pitchFamily="18" charset="0"/>
              </a:rPr>
              <a:t>« […] </a:t>
            </a:r>
            <a:r>
              <a:rPr lang="it-IT" sz="2100" b="1" kern="100" dirty="0">
                <a:effectLst/>
                <a:ea typeface="Aptos" panose="020B0004020202020204" pitchFamily="34" charset="0"/>
                <a:cs typeface="Times New Roman" panose="02020603050405020304" pitchFamily="18" charset="0"/>
              </a:rPr>
              <a:t>How </a:t>
            </a:r>
            <a:r>
              <a:rPr lang="it-IT" sz="2100" b="1" kern="100" dirty="0" err="1">
                <a:effectLst/>
                <a:ea typeface="Aptos" panose="020B0004020202020204" pitchFamily="34" charset="0"/>
                <a:cs typeface="Times New Roman" panose="02020603050405020304" pitchFamily="18" charset="0"/>
              </a:rPr>
              <a:t>could</a:t>
            </a:r>
            <a:r>
              <a:rPr lang="it-IT" sz="2100" b="1" kern="100" dirty="0">
                <a:effectLst/>
                <a:ea typeface="Aptos" panose="020B0004020202020204" pitchFamily="34" charset="0"/>
                <a:cs typeface="Times New Roman" panose="02020603050405020304" pitchFamily="18" charset="0"/>
              </a:rPr>
              <a:t> </a:t>
            </a:r>
            <a:r>
              <a:rPr lang="it-IT" sz="2100" b="1" kern="100" dirty="0" err="1">
                <a:effectLst/>
                <a:ea typeface="Aptos" panose="020B0004020202020204" pitchFamily="34" charset="0"/>
                <a:cs typeface="Times New Roman" panose="02020603050405020304" pitchFamily="18" charset="0"/>
              </a:rPr>
              <a:t>two</a:t>
            </a:r>
            <a:r>
              <a:rPr lang="it-IT" sz="2100" b="1" kern="100" dirty="0">
                <a:effectLst/>
                <a:ea typeface="Aptos" panose="020B0004020202020204" pitchFamily="34" charset="0"/>
                <a:cs typeface="Times New Roman" panose="02020603050405020304" pitchFamily="18" charset="0"/>
              </a:rPr>
              <a:t> </a:t>
            </a:r>
            <a:r>
              <a:rPr lang="it-IT" sz="2100" b="1" kern="100" dirty="0" err="1">
                <a:effectLst/>
                <a:ea typeface="Aptos" panose="020B0004020202020204" pitchFamily="34" charset="0"/>
                <a:cs typeface="Times New Roman" panose="02020603050405020304" pitchFamily="18" charset="0"/>
              </a:rPr>
              <a:t>such</a:t>
            </a:r>
            <a:r>
              <a:rPr lang="it-IT" sz="2100" b="1" kern="100" dirty="0">
                <a:effectLst/>
                <a:ea typeface="Aptos" panose="020B0004020202020204" pitchFamily="34" charset="0"/>
                <a:cs typeface="Times New Roman" panose="02020603050405020304" pitchFamily="18" charset="0"/>
              </a:rPr>
              <a:t> </a:t>
            </a:r>
            <a:r>
              <a:rPr lang="it-IT" sz="2100" b="1" kern="100" dirty="0" err="1">
                <a:effectLst/>
                <a:ea typeface="Aptos" panose="020B0004020202020204" pitchFamily="34" charset="0"/>
                <a:cs typeface="Times New Roman" panose="02020603050405020304" pitchFamily="18" charset="0"/>
              </a:rPr>
              <a:t>widely</a:t>
            </a:r>
            <a:r>
              <a:rPr lang="it-IT" sz="2100" b="1" kern="100" dirty="0">
                <a:effectLst/>
                <a:ea typeface="Aptos" panose="020B0004020202020204" pitchFamily="34" charset="0"/>
                <a:cs typeface="Times New Roman" panose="02020603050405020304" pitchFamily="18" charset="0"/>
              </a:rPr>
              <a:t> </a:t>
            </a:r>
            <a:r>
              <a:rPr lang="it-IT" sz="2100" b="1" kern="100" dirty="0" err="1">
                <a:effectLst/>
                <a:ea typeface="Aptos" panose="020B0004020202020204" pitchFamily="34" charset="0"/>
                <a:cs typeface="Times New Roman" panose="02020603050405020304" pitchFamily="18" charset="0"/>
              </a:rPr>
              <a:t>differing</a:t>
            </a:r>
            <a:r>
              <a:rPr lang="it-IT" sz="2100" b="1" kern="100" dirty="0">
                <a:effectLst/>
                <a:ea typeface="Aptos" panose="020B0004020202020204" pitchFamily="34" charset="0"/>
                <a:cs typeface="Times New Roman" panose="02020603050405020304" pitchFamily="18" charset="0"/>
              </a:rPr>
              <a:t> pictures </a:t>
            </a:r>
            <a:r>
              <a:rPr lang="it-IT" sz="2100" b="1" kern="100" dirty="0" err="1">
                <a:effectLst/>
                <a:ea typeface="Aptos" panose="020B0004020202020204" pitchFamily="34" charset="0"/>
                <a:cs typeface="Times New Roman" panose="02020603050405020304" pitchFamily="18" charset="0"/>
              </a:rPr>
              <a:t>have</a:t>
            </a:r>
            <a:r>
              <a:rPr lang="it-IT" sz="2100" b="1" kern="100" dirty="0">
                <a:effectLst/>
                <a:ea typeface="Aptos" panose="020B0004020202020204" pitchFamily="34" charset="0"/>
                <a:cs typeface="Times New Roman" panose="02020603050405020304" pitchFamily="18" charset="0"/>
              </a:rPr>
              <a:t> </a:t>
            </a:r>
            <a:r>
              <a:rPr lang="it-IT" sz="2100" b="1" kern="100" dirty="0" err="1">
                <a:effectLst/>
                <a:ea typeface="Aptos" panose="020B0004020202020204" pitchFamily="34" charset="0"/>
                <a:cs typeface="Times New Roman" panose="02020603050405020304" pitchFamily="18" charset="0"/>
              </a:rPr>
              <a:t>been</a:t>
            </a:r>
            <a:r>
              <a:rPr lang="it-IT" sz="2100" b="1" kern="100" dirty="0">
                <a:effectLst/>
                <a:ea typeface="Aptos" panose="020B0004020202020204" pitchFamily="34" charset="0"/>
                <a:cs typeface="Times New Roman" panose="02020603050405020304" pitchFamily="18" charset="0"/>
              </a:rPr>
              <a:t> </a:t>
            </a:r>
            <a:r>
              <a:rPr lang="it-IT" sz="2100" b="1" kern="100" dirty="0" err="1">
                <a:effectLst/>
                <a:ea typeface="Aptos" panose="020B0004020202020204" pitchFamily="34" charset="0"/>
                <a:cs typeface="Times New Roman" panose="02020603050405020304" pitchFamily="18" charset="0"/>
              </a:rPr>
              <a:t>painted</a:t>
            </a:r>
            <a:r>
              <a:rPr lang="it-IT" sz="2100" b="1" kern="100" dirty="0">
                <a:effectLst/>
                <a:ea typeface="Aptos" panose="020B0004020202020204" pitchFamily="34" charset="0"/>
                <a:cs typeface="Times New Roman" panose="02020603050405020304" pitchFamily="18" charset="0"/>
              </a:rPr>
              <a:t> in the </a:t>
            </a:r>
            <a:r>
              <a:rPr lang="it-IT" sz="2100" b="1" kern="100" dirty="0" err="1">
                <a:effectLst/>
                <a:ea typeface="Aptos" panose="020B0004020202020204" pitchFamily="34" charset="0"/>
                <a:cs typeface="Times New Roman" panose="02020603050405020304" pitchFamily="18" charset="0"/>
              </a:rPr>
              <a:t>same</a:t>
            </a:r>
            <a:r>
              <a:rPr lang="it-IT" sz="2100" b="1" kern="100" dirty="0">
                <a:effectLst/>
                <a:ea typeface="Aptos" panose="020B0004020202020204" pitchFamily="34" charset="0"/>
                <a:cs typeface="Times New Roman" panose="02020603050405020304" pitchFamily="18" charset="0"/>
              </a:rPr>
              <a:t> </a:t>
            </a:r>
            <a:r>
              <a:rPr lang="it-IT" sz="2100" b="1" kern="100" dirty="0" err="1">
                <a:effectLst/>
                <a:ea typeface="Aptos" panose="020B0004020202020204" pitchFamily="34" charset="0"/>
                <a:cs typeface="Times New Roman" panose="02020603050405020304" pitchFamily="18" charset="0"/>
              </a:rPr>
              <a:t>town</a:t>
            </a:r>
            <a:r>
              <a:rPr lang="it-IT" sz="2100" b="1" kern="100" dirty="0">
                <a:effectLst/>
                <a:ea typeface="Aptos" panose="020B0004020202020204" pitchFamily="34" charset="0"/>
                <a:cs typeface="Times New Roman" panose="02020603050405020304" pitchFamily="18" charset="0"/>
              </a:rPr>
              <a:t> and </a:t>
            </a:r>
            <a:r>
              <a:rPr lang="it-IT" sz="2100" b="1" kern="100" dirty="0" err="1">
                <a:effectLst/>
                <a:ea typeface="Aptos" panose="020B0004020202020204" pitchFamily="34" charset="0"/>
                <a:cs typeface="Times New Roman" panose="02020603050405020304" pitchFamily="18" charset="0"/>
              </a:rPr>
              <a:t>at</a:t>
            </a:r>
            <a:r>
              <a:rPr lang="it-IT" sz="2100" b="1" kern="100" dirty="0">
                <a:effectLst/>
                <a:ea typeface="Aptos" panose="020B0004020202020204" pitchFamily="34" charset="0"/>
                <a:cs typeface="Times New Roman" panose="02020603050405020304" pitchFamily="18" charset="0"/>
              </a:rPr>
              <a:t> the </a:t>
            </a:r>
            <a:r>
              <a:rPr lang="it-IT" sz="2100" b="1" kern="100" dirty="0" err="1">
                <a:effectLst/>
                <a:ea typeface="Aptos" panose="020B0004020202020204" pitchFamily="34" charset="0"/>
                <a:cs typeface="Times New Roman" panose="02020603050405020304" pitchFamily="18" charset="0"/>
              </a:rPr>
              <a:t>same</a:t>
            </a:r>
            <a:r>
              <a:rPr lang="it-IT" sz="2100" b="1" kern="100" dirty="0">
                <a:effectLst/>
                <a:ea typeface="Aptos" panose="020B0004020202020204" pitchFamily="34" charset="0"/>
                <a:cs typeface="Times New Roman" panose="02020603050405020304" pitchFamily="18" charset="0"/>
              </a:rPr>
              <a:t> time? </a:t>
            </a:r>
            <a:r>
              <a:rPr lang="it-IT" sz="2100" kern="100" dirty="0" err="1">
                <a:effectLst/>
                <a:ea typeface="Aptos" panose="020B0004020202020204" pitchFamily="34" charset="0"/>
                <a:cs typeface="Times New Roman" panose="02020603050405020304" pitchFamily="18" charset="0"/>
              </a:rPr>
              <a:t>It</a:t>
            </a:r>
            <a:r>
              <a:rPr lang="it-IT" sz="2100" kern="100" dirty="0">
                <a:effectLst/>
                <a:ea typeface="Aptos" panose="020B0004020202020204" pitchFamily="34" charset="0"/>
                <a:cs typeface="Times New Roman" panose="02020603050405020304" pitchFamily="18" charset="0"/>
              </a:rPr>
              <a:t> </a:t>
            </a:r>
            <a:r>
              <a:rPr lang="it-IT" sz="2100" kern="100" dirty="0" err="1">
                <a:effectLst/>
                <a:ea typeface="Aptos" panose="020B0004020202020204" pitchFamily="34" charset="0"/>
                <a:cs typeface="Times New Roman" panose="02020603050405020304" pitchFamily="18" charset="0"/>
              </a:rPr>
              <a:t>would</a:t>
            </a:r>
            <a:r>
              <a:rPr lang="it-IT" sz="2100" kern="100" dirty="0">
                <a:effectLst/>
                <a:ea typeface="Aptos" panose="020B0004020202020204" pitchFamily="34" charset="0"/>
                <a:cs typeface="Times New Roman" panose="02020603050405020304" pitchFamily="18" charset="0"/>
              </a:rPr>
              <a:t> </a:t>
            </a:r>
            <a:r>
              <a:rPr lang="it-IT" sz="2100" kern="100" dirty="0" err="1">
                <a:effectLst/>
                <a:ea typeface="Aptos" panose="020B0004020202020204" pitchFamily="34" charset="0"/>
                <a:cs typeface="Times New Roman" panose="02020603050405020304" pitchFamily="18" charset="0"/>
              </a:rPr>
              <a:t>seek</a:t>
            </a:r>
            <a:r>
              <a:rPr lang="it-IT" sz="2100" kern="100" dirty="0">
                <a:effectLst/>
                <a:ea typeface="Aptos" panose="020B0004020202020204" pitchFamily="34" charset="0"/>
                <a:cs typeface="Times New Roman" panose="02020603050405020304" pitchFamily="18" charset="0"/>
              </a:rPr>
              <a:t> to </a:t>
            </a:r>
            <a:r>
              <a:rPr lang="it-IT" sz="2100" kern="100" dirty="0" err="1">
                <a:effectLst/>
                <a:ea typeface="Aptos" panose="020B0004020202020204" pitchFamily="34" charset="0"/>
                <a:cs typeface="Times New Roman" panose="02020603050405020304" pitchFamily="18" charset="0"/>
              </a:rPr>
              <a:t>explain</a:t>
            </a:r>
            <a:r>
              <a:rPr lang="it-IT" sz="2100" kern="100" dirty="0">
                <a:effectLst/>
                <a:ea typeface="Aptos" panose="020B0004020202020204" pitchFamily="34" charset="0"/>
                <a:cs typeface="Times New Roman" panose="02020603050405020304" pitchFamily="18" charset="0"/>
              </a:rPr>
              <a:t> the </a:t>
            </a:r>
            <a:r>
              <a:rPr lang="it-IT" sz="2100" kern="100" dirty="0" err="1">
                <a:effectLst/>
                <a:ea typeface="Aptos" panose="020B0004020202020204" pitchFamily="34" charset="0"/>
                <a:cs typeface="Times New Roman" panose="02020603050405020304" pitchFamily="18" charset="0"/>
              </a:rPr>
              <a:t>difference</a:t>
            </a:r>
            <a:r>
              <a:rPr lang="it-IT" sz="2100" kern="100" dirty="0">
                <a:effectLst/>
                <a:ea typeface="Aptos" panose="020B0004020202020204" pitchFamily="34" charset="0"/>
                <a:cs typeface="Times New Roman" panose="02020603050405020304" pitchFamily="18" charset="0"/>
              </a:rPr>
              <a:t> </a:t>
            </a:r>
            <a:r>
              <a:rPr lang="it-IT" sz="2100" kern="100" dirty="0" err="1">
                <a:effectLst/>
                <a:ea typeface="Aptos" panose="020B0004020202020204" pitchFamily="34" charset="0"/>
                <a:cs typeface="Times New Roman" panose="02020603050405020304" pitchFamily="18" charset="0"/>
              </a:rPr>
              <a:t>between</a:t>
            </a:r>
            <a:r>
              <a:rPr lang="it-IT" sz="2100" kern="100" dirty="0">
                <a:effectLst/>
                <a:ea typeface="Aptos" panose="020B0004020202020204" pitchFamily="34" charset="0"/>
                <a:cs typeface="Times New Roman" panose="02020603050405020304" pitchFamily="18" charset="0"/>
              </a:rPr>
              <a:t> </a:t>
            </a:r>
            <a:r>
              <a:rPr lang="it-IT" sz="2100" kern="100" dirty="0" err="1">
                <a:effectLst/>
                <a:ea typeface="Aptos" panose="020B0004020202020204" pitchFamily="34" charset="0"/>
                <a:cs typeface="Times New Roman" panose="02020603050405020304" pitchFamily="18" charset="0"/>
              </a:rPr>
              <a:t>these</a:t>
            </a:r>
            <a:r>
              <a:rPr lang="it-IT" sz="2100" kern="100" dirty="0">
                <a:effectLst/>
                <a:ea typeface="Aptos" panose="020B0004020202020204" pitchFamily="34" charset="0"/>
                <a:cs typeface="Times New Roman" panose="02020603050405020304" pitchFamily="18" charset="0"/>
              </a:rPr>
              <a:t> </a:t>
            </a:r>
            <a:r>
              <a:rPr lang="it-IT" sz="2100" kern="100" dirty="0" err="1">
                <a:effectLst/>
                <a:ea typeface="Aptos" panose="020B0004020202020204" pitchFamily="34" charset="0"/>
                <a:cs typeface="Times New Roman" panose="02020603050405020304" pitchFamily="18" charset="0"/>
              </a:rPr>
              <a:t>two</a:t>
            </a:r>
            <a:r>
              <a:rPr lang="it-IT" sz="2100" kern="100" dirty="0">
                <a:effectLst/>
                <a:ea typeface="Aptos" panose="020B0004020202020204" pitchFamily="34" charset="0"/>
                <a:cs typeface="Times New Roman" panose="02020603050405020304" pitchFamily="18" charset="0"/>
              </a:rPr>
              <a:t> pictures by </a:t>
            </a:r>
            <a:r>
              <a:rPr lang="it-IT" sz="2100" kern="100" dirty="0" err="1">
                <a:effectLst/>
                <a:ea typeface="Aptos" panose="020B0004020202020204" pitchFamily="34" charset="0"/>
                <a:cs typeface="Times New Roman" panose="02020603050405020304" pitchFamily="18" charset="0"/>
              </a:rPr>
              <a:t>saying</a:t>
            </a:r>
            <a:r>
              <a:rPr lang="it-IT" sz="2100" kern="100" dirty="0">
                <a:effectLst/>
                <a:ea typeface="Aptos" panose="020B0004020202020204" pitchFamily="34" charset="0"/>
                <a:cs typeface="Times New Roman" panose="02020603050405020304" pitchFamily="18" charset="0"/>
              </a:rPr>
              <a:t> </a:t>
            </a:r>
            <a:r>
              <a:rPr lang="it-IT" sz="2100" kern="100" dirty="0" err="1">
                <a:effectLst/>
                <a:ea typeface="Aptos" panose="020B0004020202020204" pitchFamily="34" charset="0"/>
                <a:cs typeface="Times New Roman" panose="02020603050405020304" pitchFamily="18" charset="0"/>
              </a:rPr>
              <a:t>that</a:t>
            </a:r>
            <a:r>
              <a:rPr lang="it-IT" sz="2100" kern="100" dirty="0">
                <a:effectLst/>
                <a:ea typeface="Aptos" panose="020B0004020202020204" pitchFamily="34" charset="0"/>
                <a:cs typeface="Times New Roman" panose="02020603050405020304" pitchFamily="18" charset="0"/>
              </a:rPr>
              <a:t> </a:t>
            </a:r>
            <a:r>
              <a:rPr lang="it-IT" sz="2100" kern="100" dirty="0" err="1">
                <a:effectLst/>
                <a:ea typeface="Aptos" panose="020B0004020202020204" pitchFamily="34" charset="0"/>
                <a:cs typeface="Times New Roman" panose="02020603050405020304" pitchFamily="18" charset="0"/>
              </a:rPr>
              <a:t>each</a:t>
            </a:r>
            <a:r>
              <a:rPr lang="it-IT" sz="2100" kern="100" dirty="0">
                <a:effectLst/>
                <a:ea typeface="Aptos" panose="020B0004020202020204" pitchFamily="34" charset="0"/>
                <a:cs typeface="Times New Roman" panose="02020603050405020304" pitchFamily="18" charset="0"/>
              </a:rPr>
              <a:t> </a:t>
            </a:r>
            <a:r>
              <a:rPr lang="it-IT" sz="2100" kern="100" dirty="0" err="1">
                <a:effectLst/>
                <a:ea typeface="Aptos" panose="020B0004020202020204" pitchFamily="34" charset="0"/>
                <a:cs typeface="Times New Roman" panose="02020603050405020304" pitchFamily="18" charset="0"/>
              </a:rPr>
              <a:t>belongs</a:t>
            </a:r>
            <a:r>
              <a:rPr lang="it-IT" sz="2100" kern="100" dirty="0">
                <a:effectLst/>
                <a:ea typeface="Aptos" panose="020B0004020202020204" pitchFamily="34" charset="0"/>
                <a:cs typeface="Times New Roman" panose="02020603050405020304" pitchFamily="18" charset="0"/>
              </a:rPr>
              <a:t> to a </a:t>
            </a:r>
            <a:r>
              <a:rPr lang="it-IT" sz="2100" kern="100" dirty="0" err="1">
                <a:effectLst/>
                <a:ea typeface="Aptos" panose="020B0004020202020204" pitchFamily="34" charset="0"/>
                <a:cs typeface="Times New Roman" panose="02020603050405020304" pitchFamily="18" charset="0"/>
              </a:rPr>
              <a:t>different</a:t>
            </a:r>
            <a:r>
              <a:rPr lang="it-IT" sz="2100" kern="100" dirty="0">
                <a:effectLst/>
                <a:ea typeface="Aptos" panose="020B0004020202020204" pitchFamily="34" charset="0"/>
                <a:cs typeface="Times New Roman" panose="02020603050405020304" pitchFamily="18" charset="0"/>
              </a:rPr>
              <a:t> </a:t>
            </a:r>
            <a:r>
              <a:rPr lang="it-IT" sz="2100" kern="100" dirty="0" err="1">
                <a:effectLst/>
                <a:ea typeface="Aptos" panose="020B0004020202020204" pitchFamily="34" charset="0"/>
                <a:cs typeface="Times New Roman" panose="02020603050405020304" pitchFamily="18" charset="0"/>
              </a:rPr>
              <a:t>stylistic</a:t>
            </a:r>
            <a:r>
              <a:rPr lang="it-IT" sz="2100" kern="100" dirty="0">
                <a:effectLst/>
                <a:ea typeface="Aptos" panose="020B0004020202020204" pitchFamily="34" charset="0"/>
                <a:cs typeface="Times New Roman" panose="02020603050405020304" pitchFamily="18" charset="0"/>
              </a:rPr>
              <a:t> trend, one to </a:t>
            </a:r>
            <a:r>
              <a:rPr lang="it-IT" sz="2100" kern="100" dirty="0" err="1">
                <a:effectLst/>
                <a:ea typeface="Aptos" panose="020B0004020202020204" pitchFamily="34" charset="0"/>
                <a:cs typeface="Times New Roman" panose="02020603050405020304" pitchFamily="18" charset="0"/>
              </a:rPr>
              <a:t>what</a:t>
            </a:r>
            <a:r>
              <a:rPr lang="it-IT" sz="2100" kern="100" dirty="0">
                <a:effectLst/>
                <a:ea typeface="Aptos" panose="020B0004020202020204" pitchFamily="34" charset="0"/>
                <a:cs typeface="Times New Roman" panose="02020603050405020304" pitchFamily="18" charset="0"/>
              </a:rPr>
              <a:t> </a:t>
            </a:r>
            <a:r>
              <a:rPr lang="it-IT" sz="2100" kern="100" dirty="0" err="1">
                <a:effectLst/>
                <a:ea typeface="Aptos" panose="020B0004020202020204" pitchFamily="34" charset="0"/>
                <a:cs typeface="Times New Roman" panose="02020603050405020304" pitchFamily="18" charset="0"/>
              </a:rPr>
              <a:t>it</a:t>
            </a:r>
            <a:r>
              <a:rPr lang="it-IT" sz="2100" kern="100" dirty="0">
                <a:effectLst/>
                <a:ea typeface="Aptos" panose="020B0004020202020204" pitchFamily="34" charset="0"/>
                <a:cs typeface="Times New Roman" panose="02020603050405020304" pitchFamily="18" charset="0"/>
              </a:rPr>
              <a:t> calls the “</a:t>
            </a:r>
            <a:r>
              <a:rPr lang="it-IT" sz="2100" kern="100" dirty="0" err="1">
                <a:effectLst/>
                <a:ea typeface="Aptos" panose="020B0004020202020204" pitchFamily="34" charset="0"/>
                <a:cs typeface="Times New Roman" panose="02020603050405020304" pitchFamily="18" charset="0"/>
              </a:rPr>
              <a:t>classic</a:t>
            </a:r>
            <a:r>
              <a:rPr lang="it-IT" sz="2100" kern="100" dirty="0">
                <a:effectLst/>
                <a:ea typeface="Aptos" panose="020B0004020202020204" pitchFamily="34" charset="0"/>
                <a:cs typeface="Times New Roman" panose="02020603050405020304" pitchFamily="18" charset="0"/>
              </a:rPr>
              <a:t>” or “</a:t>
            </a:r>
            <a:r>
              <a:rPr lang="it-IT" sz="2100" kern="100" dirty="0" err="1">
                <a:effectLst/>
                <a:ea typeface="Aptos" panose="020B0004020202020204" pitchFamily="34" charset="0"/>
                <a:cs typeface="Times New Roman" panose="02020603050405020304" pitchFamily="18" charset="0"/>
              </a:rPr>
              <a:t>renaissance</a:t>
            </a:r>
            <a:r>
              <a:rPr lang="it-IT" sz="2100" kern="100" dirty="0">
                <a:effectLst/>
                <a:ea typeface="Aptos" panose="020B0004020202020204" pitchFamily="34" charset="0"/>
                <a:cs typeface="Times New Roman" panose="02020603050405020304" pitchFamily="18" charset="0"/>
              </a:rPr>
              <a:t>” style and the </a:t>
            </a:r>
            <a:r>
              <a:rPr lang="it-IT" sz="2100" kern="100" dirty="0" err="1">
                <a:effectLst/>
                <a:ea typeface="Aptos" panose="020B0004020202020204" pitchFamily="34" charset="0"/>
                <a:cs typeface="Times New Roman" panose="02020603050405020304" pitchFamily="18" charset="0"/>
              </a:rPr>
              <a:t>other</a:t>
            </a:r>
            <a:r>
              <a:rPr lang="it-IT" sz="2100" kern="100" dirty="0">
                <a:effectLst/>
                <a:ea typeface="Aptos" panose="020B0004020202020204" pitchFamily="34" charset="0"/>
                <a:cs typeface="Times New Roman" panose="02020603050405020304" pitchFamily="18" charset="0"/>
              </a:rPr>
              <a:t> to the “late-</a:t>
            </a:r>
            <a:r>
              <a:rPr lang="it-IT" sz="2100" kern="100" dirty="0" err="1">
                <a:effectLst/>
                <a:ea typeface="Aptos" panose="020B0004020202020204" pitchFamily="34" charset="0"/>
                <a:cs typeface="Times New Roman" panose="02020603050405020304" pitchFamily="18" charset="0"/>
              </a:rPr>
              <a:t>Gothic</a:t>
            </a:r>
            <a:r>
              <a:rPr lang="it-IT" sz="2100" kern="100" dirty="0">
                <a:effectLst/>
                <a:ea typeface="Aptos" panose="020B0004020202020204" pitchFamily="34" charset="0"/>
                <a:cs typeface="Times New Roman" panose="02020603050405020304" pitchFamily="18" charset="0"/>
              </a:rPr>
              <a:t>”. Art history </a:t>
            </a:r>
            <a:r>
              <a:rPr lang="it-IT" sz="2100" kern="100" dirty="0" err="1">
                <a:effectLst/>
                <a:ea typeface="Aptos" panose="020B0004020202020204" pitchFamily="34" charset="0"/>
                <a:cs typeface="Times New Roman" panose="02020603050405020304" pitchFamily="18" charset="0"/>
              </a:rPr>
              <a:t>is</a:t>
            </a:r>
            <a:r>
              <a:rPr lang="it-IT" sz="2100" kern="100" dirty="0">
                <a:effectLst/>
                <a:ea typeface="Aptos" panose="020B0004020202020204" pitchFamily="34" charset="0"/>
                <a:cs typeface="Times New Roman" panose="02020603050405020304" pitchFamily="18" charset="0"/>
              </a:rPr>
              <a:t> the history of </a:t>
            </a:r>
            <a:r>
              <a:rPr lang="it-IT" sz="2100" kern="100" dirty="0" err="1">
                <a:effectLst/>
                <a:ea typeface="Aptos" panose="020B0004020202020204" pitchFamily="34" charset="0"/>
                <a:cs typeface="Times New Roman" panose="02020603050405020304" pitchFamily="18" charset="0"/>
              </a:rPr>
              <a:t>these</a:t>
            </a:r>
            <a:r>
              <a:rPr lang="it-IT" sz="2100" kern="100" dirty="0">
                <a:effectLst/>
                <a:ea typeface="Aptos" panose="020B0004020202020204" pitchFamily="34" charset="0"/>
                <a:cs typeface="Times New Roman" panose="02020603050405020304" pitchFamily="18" charset="0"/>
              </a:rPr>
              <a:t> styles, </a:t>
            </a:r>
            <a:r>
              <a:rPr lang="it-IT" sz="2100" kern="100" dirty="0" err="1">
                <a:effectLst/>
                <a:ea typeface="Aptos" panose="020B0004020202020204" pitchFamily="34" charset="0"/>
                <a:cs typeface="Times New Roman" panose="02020603050405020304" pitchFamily="18" charset="0"/>
              </a:rPr>
              <a:t>but</a:t>
            </a:r>
            <a:r>
              <a:rPr lang="it-IT" sz="2100" kern="100" dirty="0">
                <a:effectLst/>
                <a:ea typeface="Aptos" panose="020B0004020202020204" pitchFamily="34" charset="0"/>
                <a:cs typeface="Times New Roman" panose="02020603050405020304" pitchFamily="18" charset="0"/>
              </a:rPr>
              <a:t> </a:t>
            </a:r>
            <a:r>
              <a:rPr lang="it-IT" sz="2100" b="1" kern="100" dirty="0">
                <a:effectLst/>
                <a:ea typeface="Aptos" panose="020B0004020202020204" pitchFamily="34" charset="0"/>
                <a:cs typeface="Times New Roman" panose="02020603050405020304" pitchFamily="18" charset="0"/>
              </a:rPr>
              <a:t>can styles be </a:t>
            </a:r>
            <a:r>
              <a:rPr lang="it-IT" sz="2100" b="1" kern="100" dirty="0" err="1">
                <a:effectLst/>
                <a:ea typeface="Aptos" panose="020B0004020202020204" pitchFamily="34" charset="0"/>
                <a:cs typeface="Times New Roman" panose="02020603050405020304" pitchFamily="18" charset="0"/>
              </a:rPr>
              <a:t>explained</a:t>
            </a:r>
            <a:r>
              <a:rPr lang="it-IT" sz="2100" b="1" kern="100" dirty="0">
                <a:effectLst/>
                <a:ea typeface="Aptos" panose="020B0004020202020204" pitchFamily="34" charset="0"/>
                <a:cs typeface="Times New Roman" panose="02020603050405020304" pitchFamily="18" charset="0"/>
              </a:rPr>
              <a:t> </a:t>
            </a:r>
            <a:r>
              <a:rPr lang="it-IT" sz="2100" b="1" kern="100" dirty="0" err="1">
                <a:effectLst/>
                <a:ea typeface="Aptos" panose="020B0004020202020204" pitchFamily="34" charset="0"/>
                <a:cs typeface="Times New Roman" panose="02020603050405020304" pitchFamily="18" charset="0"/>
              </a:rPr>
              <a:t>merely</a:t>
            </a:r>
            <a:r>
              <a:rPr lang="it-IT" sz="2100" b="1" kern="100" dirty="0">
                <a:effectLst/>
                <a:ea typeface="Aptos" panose="020B0004020202020204" pitchFamily="34" charset="0"/>
                <a:cs typeface="Times New Roman" panose="02020603050405020304" pitchFamily="18" charset="0"/>
              </a:rPr>
              <a:t> by </a:t>
            </a:r>
            <a:r>
              <a:rPr lang="it-IT" sz="2100" b="1" kern="100" dirty="0" err="1">
                <a:effectLst/>
                <a:ea typeface="Aptos" panose="020B0004020202020204" pitchFamily="34" charset="0"/>
                <a:cs typeface="Times New Roman" panose="02020603050405020304" pitchFamily="18" charset="0"/>
              </a:rPr>
              <a:t>putting</a:t>
            </a:r>
            <a:r>
              <a:rPr lang="it-IT" sz="2100" b="1" kern="100" dirty="0">
                <a:effectLst/>
                <a:ea typeface="Aptos" panose="020B0004020202020204" pitchFamily="34" charset="0"/>
                <a:cs typeface="Times New Roman" panose="02020603050405020304" pitchFamily="18" charset="0"/>
              </a:rPr>
              <a:t> labels on </a:t>
            </a:r>
            <a:r>
              <a:rPr lang="it-IT" sz="2100" b="1" kern="100" dirty="0" err="1">
                <a:effectLst/>
                <a:ea typeface="Aptos" panose="020B0004020202020204" pitchFamily="34" charset="0"/>
                <a:cs typeface="Times New Roman" panose="02020603050405020304" pitchFamily="18" charset="0"/>
              </a:rPr>
              <a:t>them</a:t>
            </a:r>
            <a:r>
              <a:rPr lang="it-IT" sz="2100" b="1" kern="100" dirty="0">
                <a:effectLst/>
                <a:ea typeface="Aptos" panose="020B0004020202020204" pitchFamily="34" charset="0"/>
                <a:cs typeface="Times New Roman" panose="02020603050405020304" pitchFamily="18" charset="0"/>
              </a:rPr>
              <a:t> and </a:t>
            </a:r>
            <a:r>
              <a:rPr lang="it-IT" sz="2100" b="1" kern="100" dirty="0" err="1">
                <a:effectLst/>
                <a:ea typeface="Aptos" panose="020B0004020202020204" pitchFamily="34" charset="0"/>
                <a:cs typeface="Times New Roman" panose="02020603050405020304" pitchFamily="18" charset="0"/>
              </a:rPr>
              <a:t>describing</a:t>
            </a:r>
            <a:r>
              <a:rPr lang="it-IT" sz="2100" b="1" kern="100" dirty="0">
                <a:effectLst/>
                <a:ea typeface="Aptos" panose="020B0004020202020204" pitchFamily="34" charset="0"/>
                <a:cs typeface="Times New Roman" panose="02020603050405020304" pitchFamily="18" charset="0"/>
              </a:rPr>
              <a:t> </a:t>
            </a:r>
            <a:r>
              <a:rPr lang="it-IT" sz="2100" b="1" kern="100" dirty="0" err="1">
                <a:effectLst/>
                <a:ea typeface="Aptos" panose="020B0004020202020204" pitchFamily="34" charset="0"/>
                <a:cs typeface="Times New Roman" panose="02020603050405020304" pitchFamily="18" charset="0"/>
              </a:rPr>
              <a:t>their</a:t>
            </a:r>
            <a:r>
              <a:rPr lang="it-IT" sz="2100" b="1" kern="100" dirty="0">
                <a:effectLst/>
                <a:ea typeface="Aptos" panose="020B0004020202020204" pitchFamily="34" charset="0"/>
                <a:cs typeface="Times New Roman" panose="02020603050405020304" pitchFamily="18" charset="0"/>
              </a:rPr>
              <a:t> </a:t>
            </a:r>
            <a:r>
              <a:rPr lang="it-IT" sz="2100" b="1" kern="100" dirty="0" err="1">
                <a:effectLst/>
                <a:ea typeface="Aptos" panose="020B0004020202020204" pitchFamily="34" charset="0"/>
                <a:cs typeface="Times New Roman" panose="02020603050405020304" pitchFamily="18" charset="0"/>
              </a:rPr>
              <a:t>characteristics</a:t>
            </a:r>
            <a:r>
              <a:rPr lang="it-IT" sz="2100" kern="100" dirty="0">
                <a:effectLst/>
                <a:ea typeface="Aptos" panose="020B0004020202020204" pitchFamily="34" charset="0"/>
                <a:cs typeface="Times New Roman" panose="02020603050405020304" pitchFamily="18" charset="0"/>
              </a:rPr>
              <a:t>? In </a:t>
            </a:r>
            <a:r>
              <a:rPr lang="it-IT" sz="2100" kern="100" dirty="0" err="1">
                <a:effectLst/>
                <a:ea typeface="Aptos" panose="020B0004020202020204" pitchFamily="34" charset="0"/>
                <a:cs typeface="Times New Roman" panose="02020603050405020304" pitchFamily="18" charset="0"/>
              </a:rPr>
              <a:t>other</a:t>
            </a:r>
            <a:r>
              <a:rPr lang="it-IT" sz="2100" kern="100" dirty="0">
                <a:effectLst/>
                <a:ea typeface="Aptos" panose="020B0004020202020204" pitchFamily="34" charset="0"/>
                <a:cs typeface="Times New Roman" panose="02020603050405020304" pitchFamily="18" charset="0"/>
              </a:rPr>
              <a:t> words, </a:t>
            </a:r>
            <a:r>
              <a:rPr lang="it-IT" sz="2100" kern="100" dirty="0" err="1">
                <a:effectLst/>
                <a:ea typeface="Aptos" panose="020B0004020202020204" pitchFamily="34" charset="0"/>
                <a:cs typeface="Times New Roman" panose="02020603050405020304" pitchFamily="18" charset="0"/>
              </a:rPr>
              <a:t>is</a:t>
            </a:r>
            <a:r>
              <a:rPr lang="it-IT" sz="2100" kern="100" dirty="0">
                <a:effectLst/>
                <a:ea typeface="Aptos" panose="020B0004020202020204" pitchFamily="34" charset="0"/>
                <a:cs typeface="Times New Roman" panose="02020603050405020304" pitchFamily="18" charset="0"/>
              </a:rPr>
              <a:t> the co-</a:t>
            </a:r>
            <a:r>
              <a:rPr lang="it-IT" sz="2100" kern="100" dirty="0" err="1">
                <a:effectLst/>
                <a:ea typeface="Aptos" panose="020B0004020202020204" pitchFamily="34" charset="0"/>
                <a:cs typeface="Times New Roman" panose="02020603050405020304" pitchFamily="18" charset="0"/>
              </a:rPr>
              <a:t>existence</a:t>
            </a:r>
            <a:r>
              <a:rPr lang="it-IT" sz="2100" kern="100" dirty="0">
                <a:effectLst/>
                <a:ea typeface="Aptos" panose="020B0004020202020204" pitchFamily="34" charset="0"/>
                <a:cs typeface="Times New Roman" panose="02020603050405020304" pitchFamily="18" charset="0"/>
              </a:rPr>
              <a:t> of </a:t>
            </a:r>
            <a:r>
              <a:rPr lang="it-IT" sz="2100" kern="100" dirty="0" err="1">
                <a:effectLst/>
                <a:ea typeface="Aptos" panose="020B0004020202020204" pitchFamily="34" charset="0"/>
                <a:cs typeface="Times New Roman" panose="02020603050405020304" pitchFamily="18" charset="0"/>
              </a:rPr>
              <a:t>various</a:t>
            </a:r>
            <a:r>
              <a:rPr lang="it-IT" sz="2100" kern="100" dirty="0">
                <a:effectLst/>
                <a:ea typeface="Aptos" panose="020B0004020202020204" pitchFamily="34" charset="0"/>
                <a:cs typeface="Times New Roman" panose="02020603050405020304" pitchFamily="18" charset="0"/>
              </a:rPr>
              <a:t> styles in the </a:t>
            </a:r>
            <a:r>
              <a:rPr lang="it-IT" sz="2100" kern="100" dirty="0" err="1">
                <a:effectLst/>
                <a:ea typeface="Aptos" panose="020B0004020202020204" pitchFamily="34" charset="0"/>
                <a:cs typeface="Times New Roman" panose="02020603050405020304" pitchFamily="18" charset="0"/>
              </a:rPr>
              <a:t>same</a:t>
            </a:r>
            <a:r>
              <a:rPr lang="it-IT" sz="2100" kern="100" dirty="0">
                <a:effectLst/>
                <a:ea typeface="Aptos" panose="020B0004020202020204" pitchFamily="34" charset="0"/>
                <a:cs typeface="Times New Roman" panose="02020603050405020304" pitchFamily="18" charset="0"/>
              </a:rPr>
              <a:t> </a:t>
            </a:r>
            <a:r>
              <a:rPr lang="it-IT" sz="2100" kern="100" dirty="0" err="1">
                <a:effectLst/>
                <a:ea typeface="Aptos" panose="020B0004020202020204" pitchFamily="34" charset="0"/>
                <a:cs typeface="Times New Roman" panose="02020603050405020304" pitchFamily="18" charset="0"/>
              </a:rPr>
              <a:t>period</a:t>
            </a:r>
            <a:r>
              <a:rPr lang="it-IT" sz="2100" kern="100" dirty="0">
                <a:effectLst/>
                <a:ea typeface="Aptos" panose="020B0004020202020204" pitchFamily="34" charset="0"/>
                <a:cs typeface="Times New Roman" panose="02020603050405020304" pitchFamily="18" charset="0"/>
              </a:rPr>
              <a:t> </a:t>
            </a:r>
            <a:r>
              <a:rPr lang="it-IT" sz="2100" kern="100" dirty="0" err="1">
                <a:effectLst/>
                <a:ea typeface="Aptos" panose="020B0004020202020204" pitchFamily="34" charset="0"/>
                <a:cs typeface="Times New Roman" panose="02020603050405020304" pitchFamily="18" charset="0"/>
              </a:rPr>
              <a:t>explained</a:t>
            </a:r>
            <a:r>
              <a:rPr lang="it-IT" sz="2100" kern="100" dirty="0">
                <a:effectLst/>
                <a:ea typeface="Aptos" panose="020B0004020202020204" pitchFamily="34" charset="0"/>
                <a:cs typeface="Times New Roman" panose="02020603050405020304" pitchFamily="18" charset="0"/>
              </a:rPr>
              <a:t> by </a:t>
            </a:r>
            <a:r>
              <a:rPr lang="it-IT" sz="2100" kern="100" dirty="0" err="1">
                <a:effectLst/>
                <a:ea typeface="Aptos" panose="020B0004020202020204" pitchFamily="34" charset="0"/>
                <a:cs typeface="Times New Roman" panose="02020603050405020304" pitchFamily="18" charset="0"/>
              </a:rPr>
              <a:t>merely</a:t>
            </a:r>
            <a:r>
              <a:rPr lang="it-IT" sz="2100" kern="100" dirty="0">
                <a:effectLst/>
                <a:ea typeface="Aptos" panose="020B0004020202020204" pitchFamily="34" charset="0"/>
                <a:cs typeface="Times New Roman" panose="02020603050405020304" pitchFamily="18" charset="0"/>
              </a:rPr>
              <a:t> </a:t>
            </a:r>
            <a:r>
              <a:rPr lang="it-IT" sz="2100" kern="100" dirty="0" err="1">
                <a:effectLst/>
                <a:ea typeface="Aptos" panose="020B0004020202020204" pitchFamily="34" charset="0"/>
                <a:cs typeface="Times New Roman" panose="02020603050405020304" pitchFamily="18" charset="0"/>
              </a:rPr>
              <a:t>stating</a:t>
            </a:r>
            <a:r>
              <a:rPr lang="it-IT" sz="2100" kern="100" dirty="0">
                <a:effectLst/>
                <a:ea typeface="Aptos" panose="020B0004020202020204" pitchFamily="34" charset="0"/>
                <a:cs typeface="Times New Roman" panose="02020603050405020304" pitchFamily="18" charset="0"/>
              </a:rPr>
              <a:t> the </a:t>
            </a:r>
            <a:r>
              <a:rPr lang="it-IT" sz="2100" kern="100" dirty="0" err="1">
                <a:effectLst/>
                <a:ea typeface="Aptos" panose="020B0004020202020204" pitchFamily="34" charset="0"/>
                <a:cs typeface="Times New Roman" panose="02020603050405020304" pitchFamily="18" charset="0"/>
              </a:rPr>
              <a:t>fact</a:t>
            </a:r>
            <a:r>
              <a:rPr lang="it-IT" sz="2100" kern="100" dirty="0">
                <a:effectLst/>
                <a:ea typeface="Aptos" panose="020B0004020202020204" pitchFamily="34" charset="0"/>
                <a:cs typeface="Times New Roman" panose="02020603050405020304" pitchFamily="18" charset="0"/>
              </a:rPr>
              <a:t> </a:t>
            </a:r>
            <a:r>
              <a:rPr lang="it-IT" sz="2100" kern="100" dirty="0" err="1">
                <a:effectLst/>
                <a:ea typeface="Aptos" panose="020B0004020202020204" pitchFamily="34" charset="0"/>
                <a:cs typeface="Times New Roman" panose="02020603050405020304" pitchFamily="18" charset="0"/>
              </a:rPr>
              <a:t>that</a:t>
            </a:r>
            <a:r>
              <a:rPr lang="it-IT" sz="2100" kern="100" dirty="0">
                <a:effectLst/>
                <a:ea typeface="Aptos" panose="020B0004020202020204" pitchFamily="34" charset="0"/>
                <a:cs typeface="Times New Roman" panose="02020603050405020304" pitchFamily="18" charset="0"/>
              </a:rPr>
              <a:t> </a:t>
            </a:r>
            <a:r>
              <a:rPr lang="it-IT" sz="2100" kern="100" dirty="0" err="1">
                <a:effectLst/>
                <a:ea typeface="Aptos" panose="020B0004020202020204" pitchFamily="34" charset="0"/>
                <a:cs typeface="Times New Roman" panose="02020603050405020304" pitchFamily="18" charset="0"/>
              </a:rPr>
              <a:t>they</a:t>
            </a:r>
            <a:r>
              <a:rPr lang="it-IT" sz="2100" kern="100" dirty="0">
                <a:effectLst/>
                <a:ea typeface="Aptos" panose="020B0004020202020204" pitchFamily="34" charset="0"/>
                <a:cs typeface="Times New Roman" panose="02020603050405020304" pitchFamily="18" charset="0"/>
              </a:rPr>
              <a:t> do co-</a:t>
            </a:r>
            <a:r>
              <a:rPr lang="it-IT" sz="2100" kern="100" dirty="0" err="1">
                <a:effectLst/>
                <a:ea typeface="Aptos" panose="020B0004020202020204" pitchFamily="34" charset="0"/>
                <a:cs typeface="Times New Roman" panose="02020603050405020304" pitchFamily="18" charset="0"/>
              </a:rPr>
              <a:t>exist</a:t>
            </a:r>
            <a:r>
              <a:rPr lang="it-IT" sz="2100" kern="100" dirty="0">
                <a:effectLst/>
                <a:ea typeface="Aptos" panose="020B0004020202020204" pitchFamily="34" charset="0"/>
                <a:cs typeface="Times New Roman" panose="02020603050405020304" pitchFamily="18" charset="0"/>
              </a:rPr>
              <a:t>? […]» .</a:t>
            </a:r>
          </a:p>
          <a:p>
            <a:endParaRPr lang="it-IT" dirty="0"/>
          </a:p>
        </p:txBody>
      </p:sp>
      <p:sp>
        <p:nvSpPr>
          <p:cNvPr id="9" name="CasellaDiTesto 8">
            <a:extLst>
              <a:ext uri="{FF2B5EF4-FFF2-40B4-BE49-F238E27FC236}">
                <a16:creationId xmlns:a16="http://schemas.microsoft.com/office/drawing/2014/main" id="{D18EBAE8-F2DD-A085-F7BB-7AEACF9A50B4}"/>
              </a:ext>
            </a:extLst>
          </p:cNvPr>
          <p:cNvSpPr txBox="1"/>
          <p:nvPr/>
        </p:nvSpPr>
        <p:spPr>
          <a:xfrm>
            <a:off x="6305266" y="1970214"/>
            <a:ext cx="5373804" cy="4247317"/>
          </a:xfrm>
          <a:prstGeom prst="rect">
            <a:avLst/>
          </a:prstGeom>
          <a:noFill/>
        </p:spPr>
        <p:txBody>
          <a:bodyPr wrap="square">
            <a:spAutoFit/>
          </a:bodyPr>
          <a:lstStyle/>
          <a:p>
            <a:pPr algn="just"/>
            <a:r>
              <a:rPr lang="it-IT" sz="1800" kern="100" dirty="0">
                <a:effectLst/>
                <a:ea typeface="Aptos" panose="020B0004020202020204" pitchFamily="34" charset="0"/>
                <a:cs typeface="Times New Roman" panose="02020603050405020304" pitchFamily="18" charset="0"/>
              </a:rPr>
              <a:t>« </a:t>
            </a:r>
            <a:r>
              <a:rPr lang="en-US" dirty="0"/>
              <a:t>[…] The public is by no means unanimous in its outlook on life, and </a:t>
            </a:r>
            <a:r>
              <a:rPr lang="en-US" b="1" dirty="0"/>
              <a:t>this divergence of outlook among its various sections explains the coexistence of different styles in the same period</a:t>
            </a:r>
            <a:r>
              <a:rPr lang="en-US" dirty="0"/>
              <a:t>. Such divergence is, in its turn, due to the fact that </a:t>
            </a:r>
            <a:r>
              <a:rPr lang="en-US" b="1" dirty="0"/>
              <a:t>what we call the public is not a homogeneous body, but is split up into various often antagonistic groupings</a:t>
            </a:r>
            <a:r>
              <a:rPr lang="en-US" dirty="0"/>
              <a:t>. Since the public is merely another word for society in its capacity as recipient of art, what is required next is to </a:t>
            </a:r>
            <a:r>
              <a:rPr lang="en-US" b="1" dirty="0"/>
              <a:t>examine the structure of society and the relationship between its various sections</a:t>
            </a:r>
            <a:r>
              <a:rPr lang="en-US" dirty="0"/>
              <a:t>. </a:t>
            </a:r>
            <a:r>
              <a:rPr lang="en-US" b="1" dirty="0"/>
              <a:t>To this end</a:t>
            </a:r>
            <a:r>
              <a:rPr lang="en-US" dirty="0"/>
              <a:t>, </a:t>
            </a:r>
            <a:r>
              <a:rPr lang="en-US" b="1" dirty="0"/>
              <a:t>we must ascertain the economic and social causes which have produced these divisions </a:t>
            </a:r>
            <a:r>
              <a:rPr lang="en-US" dirty="0"/>
              <a:t>[…]</a:t>
            </a:r>
            <a:r>
              <a:rPr lang="it-IT" sz="1800" kern="100" dirty="0">
                <a:effectLst/>
                <a:ea typeface="Aptos" panose="020B0004020202020204" pitchFamily="34" charset="0"/>
                <a:cs typeface="Times New Roman" panose="02020603050405020304" pitchFamily="18" charset="0"/>
              </a:rPr>
              <a:t>» </a:t>
            </a:r>
            <a:r>
              <a:rPr lang="en-US" dirty="0"/>
              <a:t>.</a:t>
            </a:r>
          </a:p>
        </p:txBody>
      </p:sp>
      <p:sp>
        <p:nvSpPr>
          <p:cNvPr id="11" name="CasellaDiTesto 10">
            <a:extLst>
              <a:ext uri="{FF2B5EF4-FFF2-40B4-BE49-F238E27FC236}">
                <a16:creationId xmlns:a16="http://schemas.microsoft.com/office/drawing/2014/main" id="{DBD51F75-7AE4-D466-5919-947CA10F0E04}"/>
              </a:ext>
            </a:extLst>
          </p:cNvPr>
          <p:cNvSpPr txBox="1"/>
          <p:nvPr/>
        </p:nvSpPr>
        <p:spPr>
          <a:xfrm>
            <a:off x="512930" y="5349921"/>
            <a:ext cx="4864288" cy="867610"/>
          </a:xfrm>
          <a:prstGeom prst="rect">
            <a:avLst/>
          </a:prstGeom>
          <a:noFill/>
        </p:spPr>
        <p:txBody>
          <a:bodyPr wrap="square">
            <a:spAutoFit/>
          </a:bodyPr>
          <a:lstStyle/>
          <a:p>
            <a:pPr lvl="0" algn="just">
              <a:lnSpc>
                <a:spcPct val="107000"/>
              </a:lnSpc>
              <a:buClr>
                <a:schemeClr val="tx1"/>
              </a:buClr>
              <a:buFont typeface="Wingdings" panose="05000000000000000000" pitchFamily="2" charset="2"/>
              <a:buChar char="v"/>
            </a:pPr>
            <a:r>
              <a:rPr lang="it-IT" sz="1200" kern="100" dirty="0">
                <a:effectLst/>
                <a:ea typeface="Aptos" panose="020B0004020202020204" pitchFamily="34" charset="0"/>
                <a:cs typeface="Times New Roman" panose="02020603050405020304" pitchFamily="18" charset="0"/>
              </a:rPr>
              <a:t> F. Antal, </a:t>
            </a:r>
            <a:r>
              <a:rPr lang="it-IT" sz="1200" i="1" kern="100" dirty="0" err="1">
                <a:effectLst/>
                <a:ea typeface="Aptos" panose="020B0004020202020204" pitchFamily="34" charset="0"/>
                <a:cs typeface="Times New Roman" panose="02020603050405020304" pitchFamily="18" charset="0"/>
              </a:rPr>
              <a:t>Florentine</a:t>
            </a:r>
            <a:r>
              <a:rPr lang="it-IT" sz="1200" i="1" kern="100" dirty="0">
                <a:effectLst/>
                <a:ea typeface="Aptos" panose="020B0004020202020204" pitchFamily="34" charset="0"/>
                <a:cs typeface="Times New Roman" panose="02020603050405020304" pitchFamily="18" charset="0"/>
              </a:rPr>
              <a:t> painting and </a:t>
            </a:r>
            <a:r>
              <a:rPr lang="it-IT" sz="1200" i="1" kern="100" dirty="0" err="1">
                <a:effectLst/>
                <a:ea typeface="Aptos" panose="020B0004020202020204" pitchFamily="34" charset="0"/>
                <a:cs typeface="Times New Roman" panose="02020603050405020304" pitchFamily="18" charset="0"/>
              </a:rPr>
              <a:t>its</a:t>
            </a:r>
            <a:r>
              <a:rPr lang="it-IT" sz="1200" i="1" kern="100" dirty="0">
                <a:effectLst/>
                <a:ea typeface="Aptos" panose="020B0004020202020204" pitchFamily="34" charset="0"/>
                <a:cs typeface="Times New Roman" panose="02020603050405020304" pitchFamily="18" charset="0"/>
              </a:rPr>
              <a:t> social background. The Bourgeois Republic </a:t>
            </a:r>
            <a:r>
              <a:rPr lang="it-IT" sz="1200" i="1" kern="100" dirty="0" err="1">
                <a:effectLst/>
                <a:ea typeface="Aptos" panose="020B0004020202020204" pitchFamily="34" charset="0"/>
                <a:cs typeface="Times New Roman" panose="02020603050405020304" pitchFamily="18" charset="0"/>
              </a:rPr>
              <a:t>before</a:t>
            </a:r>
            <a:r>
              <a:rPr lang="it-IT" sz="1200" i="1" kern="100" dirty="0">
                <a:effectLst/>
                <a:ea typeface="Aptos" panose="020B0004020202020204" pitchFamily="34" charset="0"/>
                <a:cs typeface="Times New Roman" panose="02020603050405020304" pitchFamily="18" charset="0"/>
              </a:rPr>
              <a:t> Cosimo de' </a:t>
            </a:r>
            <a:r>
              <a:rPr lang="it-IT" sz="1200" i="1" kern="100" dirty="0" err="1">
                <a:effectLst/>
                <a:ea typeface="Aptos" panose="020B0004020202020204" pitchFamily="34" charset="0"/>
                <a:cs typeface="Times New Roman" panose="02020603050405020304" pitchFamily="18" charset="0"/>
              </a:rPr>
              <a:t>Medici's</a:t>
            </a:r>
            <a:r>
              <a:rPr lang="it-IT" sz="1200" i="1" kern="100" dirty="0">
                <a:effectLst/>
                <a:ea typeface="Aptos" panose="020B0004020202020204" pitchFamily="34" charset="0"/>
                <a:cs typeface="Times New Roman" panose="02020603050405020304" pitchFamily="18" charset="0"/>
              </a:rPr>
              <a:t> </a:t>
            </a:r>
            <a:r>
              <a:rPr lang="it-IT" sz="1200" i="1" kern="100" dirty="0" err="1">
                <a:effectLst/>
                <a:ea typeface="Aptos" panose="020B0004020202020204" pitchFamily="34" charset="0"/>
                <a:cs typeface="Times New Roman" panose="02020603050405020304" pitchFamily="18" charset="0"/>
              </a:rPr>
              <a:t>Advent</a:t>
            </a:r>
            <a:r>
              <a:rPr lang="it-IT" sz="1200" i="1" kern="100" dirty="0">
                <a:effectLst/>
                <a:ea typeface="Aptos" panose="020B0004020202020204" pitchFamily="34" charset="0"/>
                <a:cs typeface="Times New Roman" panose="02020603050405020304" pitchFamily="18" charset="0"/>
              </a:rPr>
              <a:t> to Power: XIV and </a:t>
            </a:r>
            <a:r>
              <a:rPr lang="it-IT" sz="1200" i="1" kern="100" dirty="0" err="1">
                <a:effectLst/>
                <a:ea typeface="Aptos" panose="020B0004020202020204" pitchFamily="34" charset="0"/>
                <a:cs typeface="Times New Roman" panose="02020603050405020304" pitchFamily="18" charset="0"/>
              </a:rPr>
              <a:t>Early</a:t>
            </a:r>
            <a:r>
              <a:rPr lang="it-IT" sz="1200" i="1" kern="100" dirty="0">
                <a:effectLst/>
                <a:ea typeface="Aptos" panose="020B0004020202020204" pitchFamily="34" charset="0"/>
                <a:cs typeface="Times New Roman" panose="02020603050405020304" pitchFamily="18" charset="0"/>
              </a:rPr>
              <a:t> XV </a:t>
            </a:r>
            <a:r>
              <a:rPr lang="it-IT" sz="1200" i="1" kern="100" dirty="0" err="1">
                <a:effectLst/>
                <a:ea typeface="Aptos" panose="020B0004020202020204" pitchFamily="34" charset="0"/>
                <a:cs typeface="Times New Roman" panose="02020603050405020304" pitchFamily="18" charset="0"/>
              </a:rPr>
              <a:t>Centuries</a:t>
            </a:r>
            <a:r>
              <a:rPr lang="it-IT" sz="1200" i="1" kern="100" dirty="0">
                <a:effectLst/>
                <a:ea typeface="Aptos" panose="020B0004020202020204" pitchFamily="34" charset="0"/>
                <a:cs typeface="Times New Roman" panose="02020603050405020304" pitchFamily="18" charset="0"/>
              </a:rPr>
              <a:t>.</a:t>
            </a:r>
            <a:r>
              <a:rPr lang="it-IT" sz="1200" kern="100" dirty="0">
                <a:effectLst/>
                <a:ea typeface="Aptos" panose="020B0004020202020204" pitchFamily="34" charset="0"/>
                <a:cs typeface="Times New Roman" panose="02020603050405020304" pitchFamily="18" charset="0"/>
              </a:rPr>
              <a:t>, London, </a:t>
            </a:r>
            <a:r>
              <a:rPr lang="it-IT" sz="1200" kern="100" dirty="0" err="1">
                <a:effectLst/>
                <a:ea typeface="Aptos" panose="020B0004020202020204" pitchFamily="34" charset="0"/>
                <a:cs typeface="Times New Roman" panose="02020603050405020304" pitchFamily="18" charset="0"/>
              </a:rPr>
              <a:t>Kegan</a:t>
            </a:r>
            <a:r>
              <a:rPr lang="it-IT" sz="1200" kern="100" dirty="0">
                <a:effectLst/>
                <a:ea typeface="Aptos" panose="020B0004020202020204" pitchFamily="34" charset="0"/>
                <a:cs typeface="Times New Roman" panose="02020603050405020304" pitchFamily="18" charset="0"/>
              </a:rPr>
              <a:t> Paul, 1947. </a:t>
            </a:r>
            <a:r>
              <a:rPr lang="it-IT" sz="1200" kern="100" dirty="0" err="1">
                <a:effectLst/>
                <a:ea typeface="Aptos" panose="020B0004020202020204" pitchFamily="34" charset="0"/>
                <a:cs typeface="Times New Roman" panose="02020603050405020304" pitchFamily="18" charset="0"/>
              </a:rPr>
              <a:t>Introduction</a:t>
            </a:r>
            <a:r>
              <a:rPr lang="it-IT" sz="1200" kern="100" dirty="0">
                <a:effectLst/>
                <a:ea typeface="Aptos" panose="020B0004020202020204" pitchFamily="34" charset="0"/>
                <a:cs typeface="Times New Roman" panose="02020603050405020304" pitchFamily="18" charset="0"/>
              </a:rPr>
              <a:t>, pp. 1-4.</a:t>
            </a:r>
          </a:p>
        </p:txBody>
      </p:sp>
    </p:spTree>
    <p:extLst>
      <p:ext uri="{BB962C8B-B14F-4D97-AF65-F5344CB8AC3E}">
        <p14:creationId xmlns:p14="http://schemas.microsoft.com/office/powerpoint/2010/main" val="1619924934"/>
      </p:ext>
    </p:extLst>
  </p:cSld>
  <p:clrMapOvr>
    <a:masterClrMapping/>
  </p:clrMapOvr>
  <mc:AlternateContent xmlns:mc="http://schemas.openxmlformats.org/markup-compatibility/2006" xmlns:p14="http://schemas.microsoft.com/office/powerpoint/2010/main">
    <mc:Choice Requires="p14">
      <p:transition spd="slow" p14:dur="2500">
        <p14:switch dir="r"/>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DB3C2B-AF99-C45B-EFCE-0428ED30900F}"/>
              </a:ext>
            </a:extLst>
          </p:cNvPr>
          <p:cNvSpPr>
            <a:spLocks noGrp="1"/>
          </p:cNvSpPr>
          <p:nvPr>
            <p:ph type="title"/>
          </p:nvPr>
        </p:nvSpPr>
        <p:spPr>
          <a:xfrm>
            <a:off x="4535665" y="398127"/>
            <a:ext cx="2219977" cy="1225957"/>
          </a:xfrm>
        </p:spPr>
        <p:txBody>
          <a:bodyPr/>
          <a:lstStyle/>
          <a:p>
            <a:r>
              <a:rPr lang="it-IT" b="1" dirty="0">
                <a:solidFill>
                  <a:srgbClr val="92D050"/>
                </a:solidFill>
              </a:rPr>
              <a:t>Sources</a:t>
            </a:r>
          </a:p>
        </p:txBody>
      </p:sp>
      <p:sp>
        <p:nvSpPr>
          <p:cNvPr id="3" name="Segnaposto contenuto 2">
            <a:extLst>
              <a:ext uri="{FF2B5EF4-FFF2-40B4-BE49-F238E27FC236}">
                <a16:creationId xmlns:a16="http://schemas.microsoft.com/office/drawing/2014/main" id="{912B21D7-D55D-261F-4B5A-0A75ABFABB16}"/>
              </a:ext>
            </a:extLst>
          </p:cNvPr>
          <p:cNvSpPr>
            <a:spLocks noGrp="1"/>
          </p:cNvSpPr>
          <p:nvPr>
            <p:ph idx="1"/>
          </p:nvPr>
        </p:nvSpPr>
        <p:spPr>
          <a:xfrm>
            <a:off x="925891" y="1419367"/>
            <a:ext cx="10005965" cy="4835789"/>
          </a:xfrm>
        </p:spPr>
        <p:txBody>
          <a:bodyPr>
            <a:normAutofit fontScale="85000" lnSpcReduction="20000"/>
          </a:bodyPr>
          <a:lstStyle/>
          <a:p>
            <a:pPr lvl="0" algn="just">
              <a:buClr>
                <a:schemeClr val="tx1"/>
              </a:buClr>
              <a:buFont typeface="Wingdings" panose="05000000000000000000" pitchFamily="2" charset="2"/>
              <a:buChar char="v"/>
            </a:pPr>
            <a:r>
              <a:rPr lang="it-IT" sz="2300" u="sng" dirty="0">
                <a:effectLst/>
                <a:ea typeface="Times New Roman" panose="02020603050405020304" pitchFamily="18" charset="0"/>
                <a:hlinkClick r:id="rId2">
                  <a:extLst>
                    <a:ext uri="{A12FA001-AC4F-418D-AE19-62706E023703}">
                      <ahyp:hlinkClr xmlns:ahyp="http://schemas.microsoft.com/office/drawing/2018/hyperlinkcolor" val="tx"/>
                    </a:ext>
                  </a:extLst>
                </a:hlinkClick>
              </a:rPr>
              <a:t>https://www.artshelp.com/art-theory-social-history/</a:t>
            </a:r>
            <a:endParaRPr lang="it-IT" sz="2300" dirty="0">
              <a:effectLst/>
              <a:ea typeface="Times New Roman" panose="02020603050405020304" pitchFamily="18" charset="0"/>
            </a:endParaRPr>
          </a:p>
          <a:p>
            <a:pPr lvl="0" algn="just">
              <a:buClr>
                <a:schemeClr val="tx1"/>
              </a:buClr>
              <a:buFont typeface="Wingdings" panose="05000000000000000000" pitchFamily="2" charset="2"/>
              <a:buChar char="v"/>
            </a:pPr>
            <a:r>
              <a:rPr lang="it-IT" sz="2300" u="sng" dirty="0">
                <a:effectLst/>
                <a:ea typeface="Times New Roman" panose="02020603050405020304" pitchFamily="18" charset="0"/>
                <a:hlinkClick r:id="rId3">
                  <a:extLst>
                    <a:ext uri="{A12FA001-AC4F-418D-AE19-62706E023703}">
                      <ahyp:hlinkClr xmlns:ahyp="http://schemas.microsoft.com/office/drawing/2018/hyperlinkcolor" val="tx"/>
                    </a:ext>
                  </a:extLst>
                </a:hlinkClick>
              </a:rPr>
              <a:t>https://arthistorians.info/hausera/</a:t>
            </a:r>
            <a:endParaRPr lang="it-IT" sz="2300" dirty="0">
              <a:effectLst/>
              <a:ea typeface="Times New Roman" panose="02020603050405020304" pitchFamily="18" charset="0"/>
            </a:endParaRPr>
          </a:p>
          <a:p>
            <a:pPr algn="just">
              <a:buClr>
                <a:schemeClr val="tx1"/>
              </a:buClr>
              <a:buFont typeface="Wingdings" panose="05000000000000000000" pitchFamily="2" charset="2"/>
              <a:buChar char="v"/>
            </a:pPr>
            <a:r>
              <a:rPr lang="it-IT" sz="2300" dirty="0">
                <a:effectLst/>
                <a:ea typeface="Times New Roman" panose="02020603050405020304" pitchFamily="18" charset="0"/>
              </a:rPr>
              <a:t>S. </a:t>
            </a:r>
            <a:r>
              <a:rPr lang="it-IT" sz="2300" dirty="0" err="1">
                <a:effectLst/>
                <a:ea typeface="Times New Roman" panose="02020603050405020304" pitchFamily="18" charset="0"/>
              </a:rPr>
              <a:t>Eisenman</a:t>
            </a:r>
            <a:r>
              <a:rPr lang="it-IT" sz="2300" dirty="0">
                <a:effectLst/>
                <a:ea typeface="Times New Roman" panose="02020603050405020304" pitchFamily="18" charset="0"/>
              </a:rPr>
              <a:t>, </a:t>
            </a:r>
            <a:r>
              <a:rPr lang="it-IT" sz="2300" i="1" dirty="0">
                <a:effectLst/>
                <a:ea typeface="Times New Roman" panose="02020603050405020304" pitchFamily="18" charset="0"/>
              </a:rPr>
              <a:t>The Appeal of </a:t>
            </a:r>
            <a:r>
              <a:rPr lang="it-IT" sz="2300" i="1" dirty="0" err="1">
                <a:effectLst/>
                <a:ea typeface="Times New Roman" panose="02020603050405020304" pitchFamily="18" charset="0"/>
              </a:rPr>
              <a:t>Modern</a:t>
            </a:r>
            <a:r>
              <a:rPr lang="it-IT" sz="2300" i="1" dirty="0">
                <a:effectLst/>
                <a:ea typeface="Times New Roman" panose="02020603050405020304" pitchFamily="18" charset="0"/>
              </a:rPr>
              <a:t> Art: Toulouse-Lautrec, c. 1880-1900</a:t>
            </a:r>
            <a:r>
              <a:rPr lang="it-IT" sz="2300" dirty="0">
                <a:effectLst/>
                <a:ea typeface="Times New Roman" panose="02020603050405020304" pitchFamily="18" charset="0"/>
              </a:rPr>
              <a:t>, in S. </a:t>
            </a:r>
            <a:r>
              <a:rPr lang="it-IT" sz="2300" dirty="0" err="1">
                <a:effectLst/>
                <a:ea typeface="Times New Roman" panose="02020603050405020304" pitchFamily="18" charset="0"/>
              </a:rPr>
              <a:t>Eisenman</a:t>
            </a:r>
            <a:r>
              <a:rPr lang="it-IT" sz="2300" dirty="0">
                <a:effectLst/>
                <a:ea typeface="Times New Roman" panose="02020603050405020304" pitchFamily="18" charset="0"/>
              </a:rPr>
              <a:t> T. Crow, B. </a:t>
            </a:r>
            <a:r>
              <a:rPr lang="it-IT" sz="2300" dirty="0" err="1">
                <a:effectLst/>
                <a:ea typeface="Times New Roman" panose="02020603050405020304" pitchFamily="18" charset="0"/>
              </a:rPr>
              <a:t>Lukacher</a:t>
            </a:r>
            <a:r>
              <a:rPr lang="it-IT" sz="2300" dirty="0">
                <a:effectLst/>
                <a:ea typeface="Times New Roman" panose="02020603050405020304" pitchFamily="18" charset="0"/>
              </a:rPr>
              <a:t> et al., </a:t>
            </a:r>
            <a:r>
              <a:rPr lang="it-IT" sz="2300" i="1" dirty="0" err="1">
                <a:effectLst/>
                <a:ea typeface="Times New Roman" panose="02020603050405020304" pitchFamily="18" charset="0"/>
              </a:rPr>
              <a:t>Nineteenth</a:t>
            </a:r>
            <a:r>
              <a:rPr lang="it-IT" sz="2300" i="1" dirty="0">
                <a:effectLst/>
                <a:ea typeface="Times New Roman" panose="02020603050405020304" pitchFamily="18" charset="0"/>
              </a:rPr>
              <a:t> Century Art: A Critical History</a:t>
            </a:r>
            <a:r>
              <a:rPr lang="it-IT" sz="2300" dirty="0">
                <a:effectLst/>
                <a:ea typeface="Times New Roman" panose="02020603050405020304" pitchFamily="18" charset="0"/>
              </a:rPr>
              <a:t>. London, </a:t>
            </a:r>
            <a:r>
              <a:rPr lang="it-IT" sz="2300" dirty="0" err="1">
                <a:effectLst/>
                <a:ea typeface="Times New Roman" panose="02020603050405020304" pitchFamily="18" charset="0"/>
              </a:rPr>
              <a:t>Thames</a:t>
            </a:r>
            <a:r>
              <a:rPr lang="it-IT" sz="2300" dirty="0">
                <a:effectLst/>
                <a:ea typeface="Times New Roman" panose="02020603050405020304" pitchFamily="18" charset="0"/>
              </a:rPr>
              <a:t> &amp; Hudson College, 5°ed. 2020, pp. 424-432.</a:t>
            </a:r>
          </a:p>
          <a:p>
            <a:pPr lvl="0" algn="just">
              <a:lnSpc>
                <a:spcPct val="107000"/>
              </a:lnSpc>
              <a:buClr>
                <a:schemeClr val="tx1"/>
              </a:buClr>
              <a:buFont typeface="Wingdings" panose="05000000000000000000" pitchFamily="2" charset="2"/>
              <a:buChar char="v"/>
            </a:pPr>
            <a:r>
              <a:rPr lang="it-IT" sz="2300" kern="100" dirty="0">
                <a:effectLst/>
                <a:ea typeface="Aptos" panose="020B0004020202020204" pitchFamily="34" charset="0"/>
                <a:cs typeface="Times New Roman" panose="02020603050405020304" pitchFamily="18" charset="0"/>
              </a:rPr>
              <a:t>J. Cooke, </a:t>
            </a:r>
            <a:r>
              <a:rPr lang="it-IT" sz="2300" i="1" kern="100" dirty="0">
                <a:effectLst/>
                <a:ea typeface="Aptos" panose="020B0004020202020204" pitchFamily="34" charset="0"/>
                <a:cs typeface="Times New Roman" panose="02020603050405020304" pitchFamily="18" charset="0"/>
              </a:rPr>
              <a:t>Storia sociale dell’arte o </a:t>
            </a:r>
            <a:r>
              <a:rPr lang="it-IT" sz="2300" i="1" kern="100" dirty="0" err="1">
                <a:effectLst/>
                <a:ea typeface="Aptos" panose="020B0004020202020204" pitchFamily="34" charset="0"/>
                <a:cs typeface="Times New Roman" panose="02020603050405020304" pitchFamily="18" charset="0"/>
              </a:rPr>
              <a:t>Kulturgeschichte</a:t>
            </a:r>
            <a:r>
              <a:rPr lang="it-IT" sz="2300" i="1" kern="100" dirty="0">
                <a:effectLst/>
                <a:ea typeface="Aptos" panose="020B0004020202020204" pitchFamily="34" charset="0"/>
                <a:cs typeface="Times New Roman" panose="02020603050405020304" pitchFamily="18" charset="0"/>
              </a:rPr>
              <a:t>? Millard </a:t>
            </a:r>
            <a:r>
              <a:rPr lang="it-IT" sz="2300" i="1" kern="100" dirty="0" err="1">
                <a:effectLst/>
                <a:ea typeface="Aptos" panose="020B0004020202020204" pitchFamily="34" charset="0"/>
                <a:cs typeface="Times New Roman" panose="02020603050405020304" pitchFamily="18" charset="0"/>
              </a:rPr>
              <a:t>Meiss</a:t>
            </a:r>
            <a:r>
              <a:rPr lang="it-IT" sz="2300" i="1" kern="100" dirty="0">
                <a:effectLst/>
                <a:ea typeface="Aptos" panose="020B0004020202020204" pitchFamily="34" charset="0"/>
                <a:cs typeface="Times New Roman" panose="02020603050405020304" pitchFamily="18" charset="0"/>
              </a:rPr>
              <a:t> e la recensione a Frederick Antal.</a:t>
            </a:r>
            <a:r>
              <a:rPr lang="it-IT" sz="2300" kern="100" dirty="0">
                <a:effectLst/>
                <a:ea typeface="Aptos" panose="020B0004020202020204" pitchFamily="34" charset="0"/>
                <a:cs typeface="Times New Roman" panose="02020603050405020304" pitchFamily="18" charset="0"/>
              </a:rPr>
              <a:t> From </a:t>
            </a:r>
            <a:r>
              <a:rPr lang="it-IT" sz="2300" i="1" kern="100" dirty="0">
                <a:effectLst/>
                <a:ea typeface="Aptos" panose="020B0004020202020204" pitchFamily="34" charset="0"/>
                <a:cs typeface="Times New Roman" panose="02020603050405020304" pitchFamily="18" charset="0"/>
              </a:rPr>
              <a:t>Crepuscoli dottorali. Quaderni di arte, musica e spettacolo. Rivista semestrale Anno I, numero 2</a:t>
            </a:r>
            <a:r>
              <a:rPr lang="it-IT" sz="2300" kern="100" dirty="0">
                <a:effectLst/>
                <a:ea typeface="Aptos" panose="020B0004020202020204" pitchFamily="34" charset="0"/>
                <a:cs typeface="Times New Roman" panose="02020603050405020304" pitchFamily="18" charset="0"/>
              </a:rPr>
              <a:t>. Turin, </a:t>
            </a:r>
            <a:r>
              <a:rPr lang="it-IT" sz="2300" kern="100" dirty="0" err="1">
                <a:effectLst/>
                <a:ea typeface="Aptos" panose="020B0004020202020204" pitchFamily="34" charset="0"/>
                <a:cs typeface="Times New Roman" panose="02020603050405020304" pitchFamily="18" charset="0"/>
              </a:rPr>
              <a:t>digital</a:t>
            </a:r>
            <a:r>
              <a:rPr lang="it-IT" sz="2300" kern="100" dirty="0">
                <a:effectLst/>
                <a:ea typeface="Aptos" panose="020B0004020202020204" pitchFamily="34" charset="0"/>
                <a:cs typeface="Times New Roman" panose="02020603050405020304" pitchFamily="18" charset="0"/>
              </a:rPr>
              <a:t> </a:t>
            </a:r>
            <a:r>
              <a:rPr lang="it-IT" sz="2300" kern="100" dirty="0" err="1">
                <a:effectLst/>
                <a:ea typeface="Aptos" panose="020B0004020202020204" pitchFamily="34" charset="0"/>
                <a:cs typeface="Times New Roman" panose="02020603050405020304" pitchFamily="18" charset="0"/>
              </a:rPr>
              <a:t>edition</a:t>
            </a:r>
            <a:r>
              <a:rPr lang="it-IT" sz="2300" kern="100" dirty="0">
                <a:effectLst/>
                <a:ea typeface="Aptos" panose="020B0004020202020204" pitchFamily="34" charset="0"/>
                <a:cs typeface="Times New Roman" panose="02020603050405020304" pitchFamily="18" charset="0"/>
              </a:rPr>
              <a:t>, 2011, pp. 81-91. </a:t>
            </a:r>
          </a:p>
          <a:p>
            <a:pPr lvl="0" algn="just">
              <a:lnSpc>
                <a:spcPct val="107000"/>
              </a:lnSpc>
              <a:buClr>
                <a:schemeClr val="tx1"/>
              </a:buClr>
              <a:buFont typeface="Wingdings" panose="05000000000000000000" pitchFamily="2" charset="2"/>
              <a:buChar char="v"/>
            </a:pPr>
            <a:r>
              <a:rPr lang="it-IT" sz="2300" kern="100" dirty="0">
                <a:effectLst/>
                <a:ea typeface="Aptos" panose="020B0004020202020204" pitchFamily="34" charset="0"/>
                <a:cs typeface="Times New Roman" panose="02020603050405020304" pitchFamily="18" charset="0"/>
              </a:rPr>
              <a:t>F. Antal, </a:t>
            </a:r>
            <a:r>
              <a:rPr lang="it-IT" sz="2300" i="1" kern="100" dirty="0" err="1">
                <a:effectLst/>
                <a:ea typeface="Aptos" panose="020B0004020202020204" pitchFamily="34" charset="0"/>
                <a:cs typeface="Times New Roman" panose="02020603050405020304" pitchFamily="18" charset="0"/>
              </a:rPr>
              <a:t>Florentine</a:t>
            </a:r>
            <a:r>
              <a:rPr lang="it-IT" sz="2300" i="1" kern="100" dirty="0">
                <a:effectLst/>
                <a:ea typeface="Aptos" panose="020B0004020202020204" pitchFamily="34" charset="0"/>
                <a:cs typeface="Times New Roman" panose="02020603050405020304" pitchFamily="18" charset="0"/>
              </a:rPr>
              <a:t> painting and </a:t>
            </a:r>
            <a:r>
              <a:rPr lang="it-IT" sz="2300" i="1" kern="100" dirty="0" err="1">
                <a:effectLst/>
                <a:ea typeface="Aptos" panose="020B0004020202020204" pitchFamily="34" charset="0"/>
                <a:cs typeface="Times New Roman" panose="02020603050405020304" pitchFamily="18" charset="0"/>
              </a:rPr>
              <a:t>its</a:t>
            </a:r>
            <a:r>
              <a:rPr lang="it-IT" sz="2300" i="1" kern="100" dirty="0">
                <a:effectLst/>
                <a:ea typeface="Aptos" panose="020B0004020202020204" pitchFamily="34" charset="0"/>
                <a:cs typeface="Times New Roman" panose="02020603050405020304" pitchFamily="18" charset="0"/>
              </a:rPr>
              <a:t> social background. The Bourgeois Republic </a:t>
            </a:r>
            <a:r>
              <a:rPr lang="it-IT" sz="2300" i="1" kern="100" dirty="0" err="1">
                <a:effectLst/>
                <a:ea typeface="Aptos" panose="020B0004020202020204" pitchFamily="34" charset="0"/>
                <a:cs typeface="Times New Roman" panose="02020603050405020304" pitchFamily="18" charset="0"/>
              </a:rPr>
              <a:t>before</a:t>
            </a:r>
            <a:r>
              <a:rPr lang="it-IT" sz="2300" i="1" kern="100" dirty="0">
                <a:effectLst/>
                <a:ea typeface="Aptos" panose="020B0004020202020204" pitchFamily="34" charset="0"/>
                <a:cs typeface="Times New Roman" panose="02020603050405020304" pitchFamily="18" charset="0"/>
              </a:rPr>
              <a:t> Cosimo de' </a:t>
            </a:r>
            <a:r>
              <a:rPr lang="it-IT" sz="2300" i="1" kern="100" dirty="0" err="1">
                <a:effectLst/>
                <a:ea typeface="Aptos" panose="020B0004020202020204" pitchFamily="34" charset="0"/>
                <a:cs typeface="Times New Roman" panose="02020603050405020304" pitchFamily="18" charset="0"/>
              </a:rPr>
              <a:t>Medici's</a:t>
            </a:r>
            <a:r>
              <a:rPr lang="it-IT" sz="2300" i="1" kern="100" dirty="0">
                <a:effectLst/>
                <a:ea typeface="Aptos" panose="020B0004020202020204" pitchFamily="34" charset="0"/>
                <a:cs typeface="Times New Roman" panose="02020603050405020304" pitchFamily="18" charset="0"/>
              </a:rPr>
              <a:t> </a:t>
            </a:r>
            <a:r>
              <a:rPr lang="it-IT" sz="2300" i="1" kern="100" dirty="0" err="1">
                <a:effectLst/>
                <a:ea typeface="Aptos" panose="020B0004020202020204" pitchFamily="34" charset="0"/>
                <a:cs typeface="Times New Roman" panose="02020603050405020304" pitchFamily="18" charset="0"/>
              </a:rPr>
              <a:t>Advent</a:t>
            </a:r>
            <a:r>
              <a:rPr lang="it-IT" sz="2300" i="1" kern="100" dirty="0">
                <a:effectLst/>
                <a:ea typeface="Aptos" panose="020B0004020202020204" pitchFamily="34" charset="0"/>
                <a:cs typeface="Times New Roman" panose="02020603050405020304" pitchFamily="18" charset="0"/>
              </a:rPr>
              <a:t> to Power: XIV and </a:t>
            </a:r>
            <a:r>
              <a:rPr lang="it-IT" sz="2300" i="1" kern="100" dirty="0" err="1">
                <a:effectLst/>
                <a:ea typeface="Aptos" panose="020B0004020202020204" pitchFamily="34" charset="0"/>
                <a:cs typeface="Times New Roman" panose="02020603050405020304" pitchFamily="18" charset="0"/>
              </a:rPr>
              <a:t>Early</a:t>
            </a:r>
            <a:r>
              <a:rPr lang="it-IT" sz="2300" i="1" kern="100" dirty="0">
                <a:effectLst/>
                <a:ea typeface="Aptos" panose="020B0004020202020204" pitchFamily="34" charset="0"/>
                <a:cs typeface="Times New Roman" panose="02020603050405020304" pitchFamily="18" charset="0"/>
              </a:rPr>
              <a:t> XV </a:t>
            </a:r>
            <a:r>
              <a:rPr lang="it-IT" sz="2300" i="1" kern="100" dirty="0" err="1">
                <a:effectLst/>
                <a:ea typeface="Aptos" panose="020B0004020202020204" pitchFamily="34" charset="0"/>
                <a:cs typeface="Times New Roman" panose="02020603050405020304" pitchFamily="18" charset="0"/>
              </a:rPr>
              <a:t>Centuries</a:t>
            </a:r>
            <a:r>
              <a:rPr lang="it-IT" sz="2300" i="1" kern="100" dirty="0">
                <a:effectLst/>
                <a:ea typeface="Aptos" panose="020B0004020202020204" pitchFamily="34" charset="0"/>
                <a:cs typeface="Times New Roman" panose="02020603050405020304" pitchFamily="18" charset="0"/>
              </a:rPr>
              <a:t>.</a:t>
            </a:r>
            <a:r>
              <a:rPr lang="it-IT" sz="2300" kern="100" dirty="0">
                <a:effectLst/>
                <a:ea typeface="Aptos" panose="020B0004020202020204" pitchFamily="34" charset="0"/>
                <a:cs typeface="Times New Roman" panose="02020603050405020304" pitchFamily="18" charset="0"/>
              </a:rPr>
              <a:t>, London, </a:t>
            </a:r>
            <a:r>
              <a:rPr lang="it-IT" sz="2300" kern="100" dirty="0" err="1">
                <a:effectLst/>
                <a:ea typeface="Aptos" panose="020B0004020202020204" pitchFamily="34" charset="0"/>
                <a:cs typeface="Times New Roman" panose="02020603050405020304" pitchFamily="18" charset="0"/>
              </a:rPr>
              <a:t>Kegan</a:t>
            </a:r>
            <a:r>
              <a:rPr lang="it-IT" sz="2300" kern="100" dirty="0">
                <a:effectLst/>
                <a:ea typeface="Aptos" panose="020B0004020202020204" pitchFamily="34" charset="0"/>
                <a:cs typeface="Times New Roman" panose="02020603050405020304" pitchFamily="18" charset="0"/>
              </a:rPr>
              <a:t> Paul, 1947. </a:t>
            </a:r>
            <a:r>
              <a:rPr lang="it-IT" sz="2300" kern="100" dirty="0" err="1">
                <a:effectLst/>
                <a:ea typeface="Aptos" panose="020B0004020202020204" pitchFamily="34" charset="0"/>
                <a:cs typeface="Times New Roman" panose="02020603050405020304" pitchFamily="18" charset="0"/>
              </a:rPr>
              <a:t>Introduction</a:t>
            </a:r>
            <a:r>
              <a:rPr lang="it-IT" sz="2300" kern="100" dirty="0">
                <a:effectLst/>
                <a:ea typeface="Aptos" panose="020B0004020202020204" pitchFamily="34" charset="0"/>
                <a:cs typeface="Times New Roman" panose="02020603050405020304" pitchFamily="18" charset="0"/>
              </a:rPr>
              <a:t>, pp. 1-4.</a:t>
            </a:r>
          </a:p>
          <a:p>
            <a:pPr lvl="0" algn="just">
              <a:lnSpc>
                <a:spcPct val="107000"/>
              </a:lnSpc>
              <a:buClr>
                <a:schemeClr val="tx1"/>
              </a:buClr>
              <a:buFont typeface="Wingdings" panose="05000000000000000000" pitchFamily="2" charset="2"/>
              <a:buChar char="v"/>
            </a:pPr>
            <a:r>
              <a:rPr lang="it-IT" sz="2300" u="sng" kern="100" dirty="0">
                <a:effectLst/>
                <a:ea typeface="Aptos" panose="020B000402020202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https://www.nationalgallery.org.uk/paintings/gentile-da-fabriano-the-quaratesi-madonna</a:t>
            </a:r>
            <a:r>
              <a:rPr lang="it-IT" sz="2300" kern="100" dirty="0">
                <a:effectLst/>
                <a:ea typeface="Aptos" panose="020B0004020202020204" pitchFamily="34" charset="0"/>
                <a:cs typeface="Times New Roman" panose="02020603050405020304" pitchFamily="18" charset="0"/>
              </a:rPr>
              <a:t> </a:t>
            </a:r>
          </a:p>
          <a:p>
            <a:pPr lvl="0" algn="just">
              <a:lnSpc>
                <a:spcPct val="107000"/>
              </a:lnSpc>
              <a:spcAft>
                <a:spcPts val="800"/>
              </a:spcAft>
              <a:buClr>
                <a:schemeClr val="tx1"/>
              </a:buClr>
              <a:buFont typeface="Wingdings" panose="05000000000000000000" pitchFamily="2" charset="2"/>
              <a:buChar char="v"/>
            </a:pPr>
            <a:r>
              <a:rPr lang="it-IT" sz="2300" u="sng" kern="100" dirty="0">
                <a:effectLst/>
                <a:ea typeface="Aptos" panose="020B000402020202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https://www.nationalgallery.org.uk/paintings/masaccio-the-virgin-and-child</a:t>
            </a:r>
            <a:endParaRPr lang="it-IT" sz="2300" kern="100" dirty="0">
              <a:effectLst/>
              <a:ea typeface="Aptos" panose="020B0004020202020204" pitchFamily="34" charset="0"/>
              <a:cs typeface="Times New Roman" panose="02020603050405020304" pitchFamily="18" charset="0"/>
            </a:endParaRPr>
          </a:p>
          <a:p>
            <a:endParaRPr lang="it-IT" dirty="0"/>
          </a:p>
        </p:txBody>
      </p:sp>
    </p:spTree>
    <p:extLst>
      <p:ext uri="{BB962C8B-B14F-4D97-AF65-F5344CB8AC3E}">
        <p14:creationId xmlns:p14="http://schemas.microsoft.com/office/powerpoint/2010/main" val="2011213894"/>
      </p:ext>
    </p:extLst>
  </p:cSld>
  <p:clrMapOvr>
    <a:masterClrMapping/>
  </p:clrMapOvr>
  <mc:AlternateContent xmlns:mc="http://schemas.openxmlformats.org/markup-compatibility/2006" xmlns:p14="http://schemas.microsoft.com/office/powerpoint/2010/main">
    <mc:Choice Requires="p14">
      <p:transition spd="slow" p14:dur="2500">
        <p14:switch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92FFF111-1AE1-D362-FB59-43D7B85C831F}"/>
              </a:ext>
            </a:extLst>
          </p:cNvPr>
          <p:cNvSpPr>
            <a:spLocks noGrp="1"/>
          </p:cNvSpPr>
          <p:nvPr>
            <p:ph idx="1"/>
          </p:nvPr>
        </p:nvSpPr>
        <p:spPr>
          <a:xfrm>
            <a:off x="1622729" y="1828266"/>
            <a:ext cx="8946541" cy="3774674"/>
          </a:xfrm>
        </p:spPr>
        <p:txBody>
          <a:bodyPr/>
          <a:lstStyle/>
          <a:p>
            <a:pPr algn="just">
              <a:buClr>
                <a:schemeClr val="tx1"/>
              </a:buClr>
              <a:buFont typeface="Wingdings" panose="05000000000000000000" pitchFamily="2" charset="2"/>
              <a:buChar char="v"/>
            </a:pPr>
            <a:r>
              <a:rPr lang="it-IT" sz="2000" b="1" dirty="0">
                <a:effectLst/>
                <a:ea typeface="Times New Roman" panose="02020603050405020304" pitchFamily="18" charset="0"/>
              </a:rPr>
              <a:t>The </a:t>
            </a:r>
            <a:r>
              <a:rPr lang="it-IT" sz="2000" b="1" dirty="0" err="1">
                <a:effectLst/>
                <a:ea typeface="Times New Roman" panose="02020603050405020304" pitchFamily="18" charset="0"/>
              </a:rPr>
              <a:t>critique</a:t>
            </a:r>
            <a:r>
              <a:rPr lang="it-IT" sz="2000" b="1" dirty="0">
                <a:effectLst/>
                <a:ea typeface="Times New Roman" panose="02020603050405020304" pitchFamily="18" charset="0"/>
              </a:rPr>
              <a:t> of art </a:t>
            </a:r>
            <a:r>
              <a:rPr lang="it-IT" sz="2000" b="1" dirty="0" err="1">
                <a:effectLst/>
                <a:ea typeface="Times New Roman" panose="02020603050405020304" pitchFamily="18" charset="0"/>
              </a:rPr>
              <a:t>through</a:t>
            </a:r>
            <a:r>
              <a:rPr lang="it-IT" sz="2000" b="1" dirty="0">
                <a:effectLst/>
                <a:ea typeface="Times New Roman" panose="02020603050405020304" pitchFamily="18" charset="0"/>
              </a:rPr>
              <a:t> a </a:t>
            </a:r>
            <a:r>
              <a:rPr lang="it-IT" sz="2000" b="1" dirty="0" err="1">
                <a:effectLst/>
                <a:ea typeface="Times New Roman" panose="02020603050405020304" pitchFamily="18" charset="0"/>
              </a:rPr>
              <a:t>sociological</a:t>
            </a:r>
            <a:r>
              <a:rPr lang="it-IT" sz="2000" b="1" dirty="0">
                <a:effectLst/>
                <a:ea typeface="Times New Roman" panose="02020603050405020304" pitchFamily="18" charset="0"/>
              </a:rPr>
              <a:t> </a:t>
            </a:r>
            <a:r>
              <a:rPr lang="it-IT" sz="2000" b="1" dirty="0" err="1">
                <a:effectLst/>
                <a:ea typeface="Times New Roman" panose="02020603050405020304" pitchFamily="18" charset="0"/>
              </a:rPr>
              <a:t>methodology</a:t>
            </a:r>
            <a:r>
              <a:rPr lang="it-IT" sz="2000" b="1" dirty="0">
                <a:effectLst/>
                <a:ea typeface="Times New Roman" panose="02020603050405020304" pitchFamily="18" charset="0"/>
              </a:rPr>
              <a:t>, </a:t>
            </a:r>
            <a:r>
              <a:rPr lang="it-IT" sz="2000" b="1" dirty="0" err="1">
                <a:effectLst/>
                <a:ea typeface="Times New Roman" panose="02020603050405020304" pitchFamily="18" charset="0"/>
              </a:rPr>
              <a:t>however</a:t>
            </a:r>
            <a:r>
              <a:rPr lang="it-IT" sz="2000" b="1" dirty="0">
                <a:effectLst/>
                <a:ea typeface="Times New Roman" panose="02020603050405020304" pitchFamily="18" charset="0"/>
              </a:rPr>
              <a:t>, </a:t>
            </a:r>
            <a:r>
              <a:rPr lang="it-IT" sz="2000" b="1" dirty="0" err="1">
                <a:effectLst/>
                <a:ea typeface="Times New Roman" panose="02020603050405020304" pitchFamily="18" charset="0"/>
              </a:rPr>
              <a:t>is</a:t>
            </a:r>
            <a:r>
              <a:rPr lang="it-IT" sz="2000" b="1" dirty="0">
                <a:effectLst/>
                <a:ea typeface="Times New Roman" panose="02020603050405020304" pitchFamily="18" charset="0"/>
              </a:rPr>
              <a:t> </a:t>
            </a:r>
            <a:r>
              <a:rPr lang="it-IT" sz="2000" b="1" dirty="0" err="1">
                <a:effectLst/>
                <a:ea typeface="Times New Roman" panose="02020603050405020304" pitchFamily="18" charset="0"/>
              </a:rPr>
              <a:t>different</a:t>
            </a:r>
            <a:r>
              <a:rPr lang="it-IT" sz="2000" b="1" dirty="0">
                <a:effectLst/>
                <a:ea typeface="Times New Roman" panose="02020603050405020304" pitchFamily="18" charset="0"/>
              </a:rPr>
              <a:t> from art </a:t>
            </a:r>
            <a:r>
              <a:rPr lang="it-IT" sz="2000" b="1" dirty="0" err="1">
                <a:effectLst/>
                <a:ea typeface="Times New Roman" panose="02020603050405020304" pitchFamily="18" charset="0"/>
              </a:rPr>
              <a:t>as</a:t>
            </a:r>
            <a:r>
              <a:rPr lang="it-IT" sz="2000" b="1" dirty="0">
                <a:effectLst/>
                <a:ea typeface="Times New Roman" panose="02020603050405020304" pitchFamily="18" charset="0"/>
              </a:rPr>
              <a:t> social </a:t>
            </a:r>
            <a:r>
              <a:rPr lang="it-IT" sz="2000" b="1" dirty="0" err="1">
                <a:effectLst/>
                <a:ea typeface="Times New Roman" panose="02020603050405020304" pitchFamily="18" charset="0"/>
              </a:rPr>
              <a:t>commentary</a:t>
            </a:r>
            <a:r>
              <a:rPr lang="it-IT" sz="2000" dirty="0">
                <a:effectLst/>
                <a:ea typeface="Times New Roman" panose="02020603050405020304" pitchFamily="18" charset="0"/>
              </a:rPr>
              <a:t>. Art </a:t>
            </a:r>
            <a:r>
              <a:rPr lang="it-IT" sz="2000" dirty="0" err="1">
                <a:effectLst/>
                <a:ea typeface="Times New Roman" panose="02020603050405020304" pitchFamily="18" charset="0"/>
              </a:rPr>
              <a:t>that</a:t>
            </a:r>
            <a:r>
              <a:rPr lang="it-IT" sz="2000" dirty="0">
                <a:effectLst/>
                <a:ea typeface="Times New Roman" panose="02020603050405020304" pitchFamily="18" charset="0"/>
              </a:rPr>
              <a:t> </a:t>
            </a:r>
            <a:r>
              <a:rPr lang="it-IT" sz="2000" dirty="0" err="1">
                <a:effectLst/>
                <a:ea typeface="Times New Roman" panose="02020603050405020304" pitchFamily="18" charset="0"/>
              </a:rPr>
              <a:t>is</a:t>
            </a:r>
            <a:r>
              <a:rPr lang="it-IT" sz="2000" dirty="0">
                <a:effectLst/>
                <a:ea typeface="Times New Roman" panose="02020603050405020304" pitchFamily="18" charset="0"/>
              </a:rPr>
              <a:t> </a:t>
            </a:r>
            <a:r>
              <a:rPr lang="it-IT" sz="2000" dirty="0" err="1">
                <a:effectLst/>
                <a:ea typeface="Times New Roman" panose="02020603050405020304" pitchFamily="18" charset="0"/>
              </a:rPr>
              <a:t>necessarily</a:t>
            </a:r>
            <a:r>
              <a:rPr lang="it-IT" sz="2000" dirty="0">
                <a:effectLst/>
                <a:ea typeface="Times New Roman" panose="02020603050405020304" pitchFamily="18" charset="0"/>
              </a:rPr>
              <a:t> </a:t>
            </a:r>
            <a:r>
              <a:rPr lang="it-IT" sz="2000" dirty="0" err="1">
                <a:effectLst/>
                <a:ea typeface="Times New Roman" panose="02020603050405020304" pitchFamily="18" charset="0"/>
              </a:rPr>
              <a:t>political</a:t>
            </a:r>
            <a:r>
              <a:rPr lang="it-IT" sz="2000" dirty="0">
                <a:effectLst/>
                <a:ea typeface="Times New Roman" panose="02020603050405020304" pitchFamily="18" charset="0"/>
              </a:rPr>
              <a:t> or documentative </a:t>
            </a:r>
            <a:r>
              <a:rPr lang="it-IT" sz="2000" dirty="0" err="1">
                <a:effectLst/>
                <a:ea typeface="Times New Roman" panose="02020603050405020304" pitchFamily="18" charset="0"/>
              </a:rPr>
              <a:t>falls</a:t>
            </a:r>
            <a:r>
              <a:rPr lang="it-IT" sz="2000" dirty="0">
                <a:effectLst/>
                <a:ea typeface="Times New Roman" panose="02020603050405020304" pitchFamily="18" charset="0"/>
              </a:rPr>
              <a:t> </a:t>
            </a:r>
            <a:r>
              <a:rPr lang="it-IT" sz="2000" dirty="0" err="1">
                <a:effectLst/>
                <a:ea typeface="Times New Roman" panose="02020603050405020304" pitchFamily="18" charset="0"/>
              </a:rPr>
              <a:t>into</a:t>
            </a:r>
            <a:r>
              <a:rPr lang="it-IT" sz="2000" dirty="0">
                <a:effectLst/>
                <a:ea typeface="Times New Roman" panose="02020603050405020304" pitchFamily="18" charset="0"/>
              </a:rPr>
              <a:t> the </a:t>
            </a:r>
            <a:r>
              <a:rPr lang="it-IT" sz="2000" dirty="0" err="1">
                <a:effectLst/>
                <a:ea typeface="Times New Roman" panose="02020603050405020304" pitchFamily="18" charset="0"/>
              </a:rPr>
              <a:t>categories</a:t>
            </a:r>
            <a:r>
              <a:rPr lang="it-IT" sz="2000" dirty="0">
                <a:effectLst/>
                <a:ea typeface="Times New Roman" panose="02020603050405020304" pitchFamily="18" charset="0"/>
              </a:rPr>
              <a:t> of </a:t>
            </a:r>
            <a:r>
              <a:rPr lang="it-IT" sz="2000" dirty="0" err="1">
                <a:effectLst/>
                <a:ea typeface="Times New Roman" panose="02020603050405020304" pitchFamily="18" charset="0"/>
              </a:rPr>
              <a:t>protest</a:t>
            </a:r>
            <a:r>
              <a:rPr lang="it-IT" sz="2000" dirty="0">
                <a:effectLst/>
                <a:ea typeface="Times New Roman" panose="02020603050405020304" pitchFamily="18" charset="0"/>
              </a:rPr>
              <a:t> art and history painting, </a:t>
            </a:r>
            <a:r>
              <a:rPr lang="it-IT" sz="2000" dirty="0" err="1">
                <a:effectLst/>
                <a:ea typeface="Times New Roman" panose="02020603050405020304" pitchFamily="18" charset="0"/>
              </a:rPr>
              <a:t>respectively</a:t>
            </a:r>
            <a:r>
              <a:rPr lang="it-IT" sz="2000" dirty="0">
                <a:effectLst/>
                <a:ea typeface="Times New Roman" panose="02020603050405020304" pitchFamily="18" charset="0"/>
              </a:rPr>
              <a:t>, and can be </a:t>
            </a:r>
            <a:r>
              <a:rPr lang="it-IT" sz="2000" dirty="0" err="1">
                <a:effectLst/>
                <a:ea typeface="Times New Roman" panose="02020603050405020304" pitchFamily="18" charset="0"/>
              </a:rPr>
              <a:t>read</a:t>
            </a:r>
            <a:r>
              <a:rPr lang="it-IT" sz="2000" dirty="0">
                <a:effectLst/>
                <a:ea typeface="Times New Roman" panose="02020603050405020304" pitchFamily="18" charset="0"/>
              </a:rPr>
              <a:t> </a:t>
            </a:r>
            <a:r>
              <a:rPr lang="it-IT" sz="2000" dirty="0" err="1">
                <a:effectLst/>
                <a:ea typeface="Times New Roman" panose="02020603050405020304" pitchFamily="18" charset="0"/>
              </a:rPr>
              <a:t>as</a:t>
            </a:r>
            <a:r>
              <a:rPr lang="it-IT" sz="2000" dirty="0">
                <a:effectLst/>
                <a:ea typeface="Times New Roman" panose="02020603050405020304" pitchFamily="18" charset="0"/>
              </a:rPr>
              <a:t> </a:t>
            </a:r>
            <a:r>
              <a:rPr lang="it-IT" sz="2000" dirty="0" err="1">
                <a:effectLst/>
                <a:ea typeface="Times New Roman" panose="02020603050405020304" pitchFamily="18" charset="0"/>
              </a:rPr>
              <a:t>expository</a:t>
            </a:r>
            <a:r>
              <a:rPr lang="it-IT" sz="2000" dirty="0">
                <a:effectLst/>
                <a:ea typeface="Times New Roman" panose="02020603050405020304" pitchFamily="18" charset="0"/>
              </a:rPr>
              <a:t>. </a:t>
            </a:r>
            <a:r>
              <a:rPr lang="it-IT" sz="2000" dirty="0" err="1">
                <a:effectLst/>
                <a:ea typeface="Times New Roman" panose="02020603050405020304" pitchFamily="18" charset="0"/>
              </a:rPr>
              <a:t>Artistically</a:t>
            </a:r>
            <a:r>
              <a:rPr lang="it-IT" sz="2000" dirty="0">
                <a:effectLst/>
                <a:ea typeface="Times New Roman" panose="02020603050405020304" pitchFamily="18" charset="0"/>
              </a:rPr>
              <a:t> </a:t>
            </a:r>
            <a:r>
              <a:rPr lang="it-IT" sz="2000" dirty="0" err="1">
                <a:effectLst/>
                <a:ea typeface="Times New Roman" panose="02020603050405020304" pitchFamily="18" charset="0"/>
              </a:rPr>
              <a:t>depicting</a:t>
            </a:r>
            <a:r>
              <a:rPr lang="it-IT" sz="2000" dirty="0">
                <a:effectLst/>
                <a:ea typeface="Times New Roman" panose="02020603050405020304" pitchFamily="18" charset="0"/>
              </a:rPr>
              <a:t> </a:t>
            </a:r>
            <a:r>
              <a:rPr lang="it-IT" sz="2000" dirty="0" err="1">
                <a:effectLst/>
                <a:ea typeface="Times New Roman" panose="02020603050405020304" pitchFamily="18" charset="0"/>
              </a:rPr>
              <a:t>scenes</a:t>
            </a:r>
            <a:r>
              <a:rPr lang="it-IT" sz="2000" dirty="0">
                <a:effectLst/>
                <a:ea typeface="Times New Roman" panose="02020603050405020304" pitchFamily="18" charset="0"/>
              </a:rPr>
              <a:t> </a:t>
            </a:r>
            <a:r>
              <a:rPr lang="it-IT" sz="2000" dirty="0" err="1">
                <a:effectLst/>
                <a:ea typeface="Times New Roman" panose="02020603050405020304" pitchFamily="18" charset="0"/>
              </a:rPr>
              <a:t>inspired</a:t>
            </a:r>
            <a:r>
              <a:rPr lang="it-IT" sz="2000" dirty="0">
                <a:effectLst/>
                <a:ea typeface="Times New Roman" panose="02020603050405020304" pitchFamily="18" charset="0"/>
              </a:rPr>
              <a:t> by major events of the time </a:t>
            </a:r>
            <a:r>
              <a:rPr lang="it-IT" sz="2000" dirty="0" err="1">
                <a:effectLst/>
                <a:ea typeface="Times New Roman" panose="02020603050405020304" pitchFamily="18" charset="0"/>
              </a:rPr>
              <a:t>is</a:t>
            </a:r>
            <a:r>
              <a:rPr lang="it-IT" sz="2000" dirty="0">
                <a:effectLst/>
                <a:ea typeface="Times New Roman" panose="02020603050405020304" pitchFamily="18" charset="0"/>
              </a:rPr>
              <a:t> </a:t>
            </a:r>
            <a:r>
              <a:rPr lang="it-IT" sz="2000" dirty="0" err="1">
                <a:effectLst/>
                <a:ea typeface="Times New Roman" panose="02020603050405020304" pitchFamily="18" charset="0"/>
              </a:rPr>
              <a:t>something</a:t>
            </a:r>
            <a:r>
              <a:rPr lang="it-IT" sz="2000" dirty="0">
                <a:effectLst/>
                <a:ea typeface="Times New Roman" panose="02020603050405020304" pitchFamily="18" charset="0"/>
              </a:rPr>
              <a:t> </a:t>
            </a:r>
            <a:r>
              <a:rPr lang="it-IT" sz="2000" dirty="0" err="1">
                <a:effectLst/>
                <a:ea typeface="Times New Roman" panose="02020603050405020304" pitchFamily="18" charset="0"/>
              </a:rPr>
              <a:t>closer</a:t>
            </a:r>
            <a:r>
              <a:rPr lang="it-IT" sz="2000" dirty="0">
                <a:effectLst/>
                <a:ea typeface="Times New Roman" panose="02020603050405020304" pitchFamily="18" charset="0"/>
              </a:rPr>
              <a:t> to journalism, </a:t>
            </a:r>
            <a:r>
              <a:rPr lang="it-IT" sz="2000" dirty="0" err="1">
                <a:effectLst/>
                <a:ea typeface="Times New Roman" panose="02020603050405020304" pitchFamily="18" charset="0"/>
              </a:rPr>
              <a:t>whereas</a:t>
            </a:r>
            <a:r>
              <a:rPr lang="it-IT" sz="2000" dirty="0">
                <a:effectLst/>
                <a:ea typeface="Times New Roman" panose="02020603050405020304" pitchFamily="18" charset="0"/>
              </a:rPr>
              <a:t> </a:t>
            </a:r>
            <a:r>
              <a:rPr lang="it-IT" sz="2000" b="1" dirty="0">
                <a:effectLst/>
                <a:ea typeface="Times New Roman" panose="02020603050405020304" pitchFamily="18" charset="0"/>
              </a:rPr>
              <a:t>the social </a:t>
            </a:r>
            <a:r>
              <a:rPr lang="it-IT" sz="2000" b="1" dirty="0" err="1">
                <a:effectLst/>
                <a:ea typeface="Times New Roman" panose="02020603050405020304" pitchFamily="18" charset="0"/>
              </a:rPr>
              <a:t>critique</a:t>
            </a:r>
            <a:r>
              <a:rPr lang="it-IT" sz="2000" b="1" dirty="0">
                <a:effectLst/>
                <a:ea typeface="Times New Roman" panose="02020603050405020304" pitchFamily="18" charset="0"/>
              </a:rPr>
              <a:t> of art </a:t>
            </a:r>
            <a:r>
              <a:rPr lang="it-IT" sz="2000" b="1" dirty="0" err="1">
                <a:effectLst/>
                <a:ea typeface="Times New Roman" panose="02020603050405020304" pitchFamily="18" charset="0"/>
              </a:rPr>
              <a:t>involves</a:t>
            </a:r>
            <a:r>
              <a:rPr lang="it-IT" sz="2000" b="1" dirty="0">
                <a:effectLst/>
                <a:ea typeface="Times New Roman" panose="02020603050405020304" pitchFamily="18" charset="0"/>
              </a:rPr>
              <a:t> </a:t>
            </a:r>
            <a:r>
              <a:rPr lang="it-IT" sz="2000" b="1" dirty="0" err="1">
                <a:effectLst/>
                <a:ea typeface="Times New Roman" panose="02020603050405020304" pitchFamily="18" charset="0"/>
              </a:rPr>
              <a:t>deconstructing</a:t>
            </a:r>
            <a:r>
              <a:rPr lang="it-IT" sz="2000" b="1" dirty="0">
                <a:effectLst/>
                <a:ea typeface="Times New Roman" panose="02020603050405020304" pitchFamily="18" charset="0"/>
              </a:rPr>
              <a:t> </a:t>
            </a:r>
            <a:r>
              <a:rPr lang="it-IT" sz="2000" b="1" dirty="0" err="1">
                <a:effectLst/>
                <a:ea typeface="Times New Roman" panose="02020603050405020304" pitchFamily="18" charset="0"/>
              </a:rPr>
              <a:t>elements</a:t>
            </a:r>
            <a:r>
              <a:rPr lang="it-IT" sz="2000" b="1" dirty="0">
                <a:effectLst/>
                <a:ea typeface="Times New Roman" panose="02020603050405020304" pitchFamily="18" charset="0"/>
              </a:rPr>
              <a:t> of the work </a:t>
            </a:r>
            <a:r>
              <a:rPr lang="it-IT" sz="2000" b="1" dirty="0" err="1">
                <a:effectLst/>
                <a:ea typeface="Times New Roman" panose="02020603050405020304" pitchFamily="18" charset="0"/>
              </a:rPr>
              <a:t>which</a:t>
            </a:r>
            <a:r>
              <a:rPr lang="it-IT" sz="2000" b="1" dirty="0">
                <a:effectLst/>
                <a:ea typeface="Times New Roman" panose="02020603050405020304" pitchFamily="18" charset="0"/>
              </a:rPr>
              <a:t> </a:t>
            </a:r>
            <a:r>
              <a:rPr lang="it-IT" sz="2000" b="1" dirty="0" err="1">
                <a:effectLst/>
                <a:ea typeface="Times New Roman" panose="02020603050405020304" pitchFamily="18" charset="0"/>
              </a:rPr>
              <a:t>may</a:t>
            </a:r>
            <a:r>
              <a:rPr lang="it-IT" sz="2000" b="1" dirty="0">
                <a:effectLst/>
                <a:ea typeface="Times New Roman" panose="02020603050405020304" pitchFamily="18" charset="0"/>
              </a:rPr>
              <a:t> </a:t>
            </a:r>
            <a:r>
              <a:rPr lang="it-IT" sz="2000" b="1" dirty="0" err="1">
                <a:effectLst/>
                <a:ea typeface="Times New Roman" panose="02020603050405020304" pitchFamily="18" charset="0"/>
              </a:rPr>
              <a:t>have</a:t>
            </a:r>
            <a:r>
              <a:rPr lang="it-IT" sz="2000" b="1" dirty="0">
                <a:effectLst/>
                <a:ea typeface="Times New Roman" panose="02020603050405020304" pitchFamily="18" charset="0"/>
              </a:rPr>
              <a:t> </a:t>
            </a:r>
            <a:r>
              <a:rPr lang="it-IT" sz="2000" b="1" dirty="0" err="1">
                <a:effectLst/>
                <a:ea typeface="Times New Roman" panose="02020603050405020304" pitchFamily="18" charset="0"/>
              </a:rPr>
              <a:t>been</a:t>
            </a:r>
            <a:r>
              <a:rPr lang="it-IT" sz="2000" b="1" dirty="0">
                <a:effectLst/>
                <a:ea typeface="Times New Roman" panose="02020603050405020304" pitchFamily="18" charset="0"/>
              </a:rPr>
              <a:t> </a:t>
            </a:r>
            <a:r>
              <a:rPr lang="it-IT" sz="2000" b="1" dirty="0" err="1">
                <a:effectLst/>
                <a:ea typeface="Times New Roman" panose="02020603050405020304" pitchFamily="18" charset="0"/>
              </a:rPr>
              <a:t>influenced</a:t>
            </a:r>
            <a:r>
              <a:rPr lang="it-IT" sz="2000" b="1" dirty="0">
                <a:effectLst/>
                <a:ea typeface="Times New Roman" panose="02020603050405020304" pitchFamily="18" charset="0"/>
              </a:rPr>
              <a:t> by the time and place in </a:t>
            </a:r>
            <a:r>
              <a:rPr lang="it-IT" sz="2000" b="1" dirty="0" err="1">
                <a:effectLst/>
                <a:ea typeface="Times New Roman" panose="02020603050405020304" pitchFamily="18" charset="0"/>
              </a:rPr>
              <a:t>which</a:t>
            </a:r>
            <a:r>
              <a:rPr lang="it-IT" sz="2000" b="1" dirty="0">
                <a:effectLst/>
                <a:ea typeface="Times New Roman" panose="02020603050405020304" pitchFamily="18" charset="0"/>
              </a:rPr>
              <a:t> the </a:t>
            </a:r>
            <a:r>
              <a:rPr lang="it-IT" sz="2000" b="1" dirty="0" err="1">
                <a:effectLst/>
                <a:ea typeface="Times New Roman" panose="02020603050405020304" pitchFamily="18" charset="0"/>
              </a:rPr>
              <a:t>artist</a:t>
            </a:r>
            <a:r>
              <a:rPr lang="it-IT" sz="2000" b="1" dirty="0">
                <a:effectLst/>
                <a:ea typeface="Times New Roman" panose="02020603050405020304" pitchFamily="18" charset="0"/>
              </a:rPr>
              <a:t> </a:t>
            </a:r>
            <a:r>
              <a:rPr lang="it-IT" sz="2000" b="1" dirty="0" err="1">
                <a:effectLst/>
                <a:ea typeface="Times New Roman" panose="02020603050405020304" pitchFamily="18" charset="0"/>
              </a:rPr>
              <a:t>lived</a:t>
            </a:r>
            <a:r>
              <a:rPr lang="it-IT" sz="2000" b="1" dirty="0">
                <a:effectLst/>
                <a:ea typeface="Times New Roman" panose="02020603050405020304" pitchFamily="18" charset="0"/>
              </a:rPr>
              <a:t>,</a:t>
            </a:r>
            <a:r>
              <a:rPr lang="it-IT" sz="2000" dirty="0">
                <a:effectLst/>
                <a:ea typeface="Times New Roman" panose="02020603050405020304" pitchFamily="18" charset="0"/>
              </a:rPr>
              <a:t> </a:t>
            </a:r>
            <a:r>
              <a:rPr lang="it-IT" sz="2000" b="1" dirty="0" err="1">
                <a:effectLst/>
                <a:ea typeface="Times New Roman" panose="02020603050405020304" pitchFamily="18" charset="0"/>
              </a:rPr>
              <a:t>unconsciously</a:t>
            </a:r>
            <a:r>
              <a:rPr lang="it-IT" sz="2000" b="1" dirty="0">
                <a:effectLst/>
                <a:ea typeface="Times New Roman" panose="02020603050405020304" pitchFamily="18" charset="0"/>
              </a:rPr>
              <a:t>.</a:t>
            </a:r>
            <a:r>
              <a:rPr lang="it-IT" sz="2000" dirty="0">
                <a:effectLst/>
                <a:ea typeface="Times New Roman" panose="02020603050405020304" pitchFamily="18" charset="0"/>
              </a:rPr>
              <a:t> In </a:t>
            </a:r>
            <a:r>
              <a:rPr lang="it-IT" sz="2000" dirty="0" err="1">
                <a:effectLst/>
                <a:ea typeface="Times New Roman" panose="02020603050405020304" pitchFamily="18" charset="0"/>
              </a:rPr>
              <a:t>other</a:t>
            </a:r>
            <a:r>
              <a:rPr lang="it-IT" sz="2000" dirty="0">
                <a:effectLst/>
                <a:ea typeface="Times New Roman" panose="02020603050405020304" pitchFamily="18" charset="0"/>
              </a:rPr>
              <a:t> words, </a:t>
            </a:r>
            <a:r>
              <a:rPr lang="it-IT" sz="2000" dirty="0" err="1">
                <a:effectLst/>
                <a:ea typeface="Times New Roman" panose="02020603050405020304" pitchFamily="18" charset="0"/>
              </a:rPr>
              <a:t>according</a:t>
            </a:r>
            <a:r>
              <a:rPr lang="it-IT" sz="2000" dirty="0">
                <a:effectLst/>
                <a:ea typeface="Times New Roman" panose="02020603050405020304" pitchFamily="18" charset="0"/>
              </a:rPr>
              <a:t> to </a:t>
            </a:r>
            <a:r>
              <a:rPr lang="it-IT" sz="2000" dirty="0" err="1">
                <a:effectLst/>
                <a:ea typeface="Times New Roman" panose="02020603050405020304" pitchFamily="18" charset="0"/>
              </a:rPr>
              <a:t>this</a:t>
            </a:r>
            <a:r>
              <a:rPr lang="it-IT" sz="2000" dirty="0">
                <a:effectLst/>
                <a:ea typeface="Times New Roman" panose="02020603050405020304" pitchFamily="18" charset="0"/>
              </a:rPr>
              <a:t> </a:t>
            </a:r>
            <a:r>
              <a:rPr lang="it-IT" sz="2000" dirty="0" err="1">
                <a:effectLst/>
                <a:ea typeface="Times New Roman" panose="02020603050405020304" pitchFamily="18" charset="0"/>
              </a:rPr>
              <a:t>approach</a:t>
            </a:r>
            <a:r>
              <a:rPr lang="it-IT" sz="2000" dirty="0">
                <a:effectLst/>
                <a:ea typeface="Times New Roman" panose="02020603050405020304" pitchFamily="18" charset="0"/>
              </a:rPr>
              <a:t> </a:t>
            </a:r>
            <a:r>
              <a:rPr lang="it-IT" sz="2000" b="1" dirty="0">
                <a:effectLst/>
                <a:ea typeface="Times New Roman" panose="02020603050405020304" pitchFamily="18" charset="0"/>
              </a:rPr>
              <a:t>the </a:t>
            </a:r>
            <a:r>
              <a:rPr lang="it-IT" sz="2000" b="1" dirty="0" err="1">
                <a:effectLst/>
                <a:ea typeface="Times New Roman" panose="02020603050405020304" pitchFamily="18" charset="0"/>
              </a:rPr>
              <a:t>artist</a:t>
            </a:r>
            <a:r>
              <a:rPr lang="it-IT" sz="2000" b="1" dirty="0">
                <a:effectLst/>
                <a:ea typeface="Times New Roman" panose="02020603050405020304" pitchFamily="18" charset="0"/>
              </a:rPr>
              <a:t> </a:t>
            </a:r>
            <a:r>
              <a:rPr lang="it-IT" sz="2000" b="1" dirty="0" err="1">
                <a:effectLst/>
                <a:ea typeface="Times New Roman" panose="02020603050405020304" pitchFamily="18" charset="0"/>
              </a:rPr>
              <a:t>does</a:t>
            </a:r>
            <a:r>
              <a:rPr lang="it-IT" sz="2000" b="1" dirty="0">
                <a:effectLst/>
                <a:ea typeface="Times New Roman" panose="02020603050405020304" pitchFamily="18" charset="0"/>
              </a:rPr>
              <a:t> </a:t>
            </a:r>
            <a:r>
              <a:rPr lang="it-IT" sz="2000" b="1" dirty="0" err="1">
                <a:effectLst/>
                <a:ea typeface="Times New Roman" panose="02020603050405020304" pitchFamily="18" charset="0"/>
              </a:rPr>
              <a:t>not</a:t>
            </a:r>
            <a:r>
              <a:rPr lang="it-IT" sz="2000" b="1" dirty="0">
                <a:effectLst/>
                <a:ea typeface="Times New Roman" panose="02020603050405020304" pitchFamily="18" charset="0"/>
              </a:rPr>
              <a:t> create art for the </a:t>
            </a:r>
            <a:r>
              <a:rPr lang="it-IT" sz="2000" b="1" dirty="0" err="1">
                <a:effectLst/>
                <a:ea typeface="Times New Roman" panose="02020603050405020304" pitchFamily="18" charset="0"/>
              </a:rPr>
              <a:t>purpose</a:t>
            </a:r>
            <a:r>
              <a:rPr lang="it-IT" sz="2000" b="1" dirty="0">
                <a:effectLst/>
                <a:ea typeface="Times New Roman" panose="02020603050405020304" pitchFamily="18" charset="0"/>
              </a:rPr>
              <a:t> of </a:t>
            </a:r>
            <a:r>
              <a:rPr lang="it-IT" sz="2000" b="1" dirty="0" err="1">
                <a:effectLst/>
                <a:ea typeface="Times New Roman" panose="02020603050405020304" pitchFamily="18" charset="0"/>
              </a:rPr>
              <a:t>disseminating</a:t>
            </a:r>
            <a:r>
              <a:rPr lang="it-IT" sz="2000" b="1" dirty="0">
                <a:effectLst/>
                <a:ea typeface="Times New Roman" panose="02020603050405020304" pitchFamily="18" charset="0"/>
              </a:rPr>
              <a:t> a </a:t>
            </a:r>
            <a:r>
              <a:rPr lang="it-IT" sz="2000" b="1" dirty="0" err="1">
                <a:effectLst/>
                <a:ea typeface="Times New Roman" panose="02020603050405020304" pitchFamily="18" charset="0"/>
              </a:rPr>
              <a:t>direct</a:t>
            </a:r>
            <a:r>
              <a:rPr lang="it-IT" sz="2000" b="1" dirty="0">
                <a:effectLst/>
                <a:ea typeface="Times New Roman" panose="02020603050405020304" pitchFamily="18" charset="0"/>
              </a:rPr>
              <a:t> </a:t>
            </a:r>
            <a:r>
              <a:rPr lang="it-IT" sz="2000" b="1" dirty="0" err="1">
                <a:effectLst/>
                <a:ea typeface="Times New Roman" panose="02020603050405020304" pitchFamily="18" charset="0"/>
              </a:rPr>
              <a:t>message</a:t>
            </a:r>
            <a:r>
              <a:rPr lang="it-IT" sz="2000" b="1" dirty="0">
                <a:effectLst/>
                <a:ea typeface="Times New Roman" panose="02020603050405020304" pitchFamily="18" charset="0"/>
              </a:rPr>
              <a:t>, </a:t>
            </a:r>
            <a:r>
              <a:rPr lang="it-IT" sz="2000" b="1" dirty="0" err="1">
                <a:effectLst/>
                <a:ea typeface="Times New Roman" panose="02020603050405020304" pitchFamily="18" charset="0"/>
              </a:rPr>
              <a:t>but</a:t>
            </a:r>
            <a:r>
              <a:rPr lang="it-IT" sz="2000" b="1" dirty="0">
                <a:effectLst/>
                <a:ea typeface="Times New Roman" panose="02020603050405020304" pitchFamily="18" charset="0"/>
              </a:rPr>
              <a:t> </a:t>
            </a:r>
            <a:r>
              <a:rPr lang="it-IT" sz="2000" b="1" dirty="0" err="1">
                <a:effectLst/>
                <a:ea typeface="Times New Roman" panose="02020603050405020304" pitchFamily="18" charset="0"/>
              </a:rPr>
              <a:t>rather</a:t>
            </a:r>
            <a:r>
              <a:rPr lang="it-IT" sz="2000" b="1" dirty="0">
                <a:effectLst/>
                <a:ea typeface="Times New Roman" panose="02020603050405020304" pitchFamily="18" charset="0"/>
              </a:rPr>
              <a:t>, the work </a:t>
            </a:r>
            <a:r>
              <a:rPr lang="it-IT" sz="2000" b="1" dirty="0" err="1">
                <a:effectLst/>
                <a:ea typeface="Times New Roman" panose="02020603050405020304" pitchFamily="18" charset="0"/>
              </a:rPr>
              <a:t>is</a:t>
            </a:r>
            <a:r>
              <a:rPr lang="it-IT" sz="2000" b="1" dirty="0">
                <a:effectLst/>
                <a:ea typeface="Times New Roman" panose="02020603050405020304" pitchFamily="18" charset="0"/>
              </a:rPr>
              <a:t> to be </a:t>
            </a:r>
            <a:r>
              <a:rPr lang="it-IT" sz="2000" b="1" dirty="0" err="1">
                <a:effectLst/>
                <a:ea typeface="Times New Roman" panose="02020603050405020304" pitchFamily="18" charset="0"/>
              </a:rPr>
              <a:t>studied</a:t>
            </a:r>
            <a:r>
              <a:rPr lang="it-IT" sz="2000" b="1" dirty="0">
                <a:effectLst/>
                <a:ea typeface="Times New Roman" panose="02020603050405020304" pitchFamily="18" charset="0"/>
              </a:rPr>
              <a:t> </a:t>
            </a:r>
            <a:r>
              <a:rPr lang="it-IT" sz="2000" b="1" dirty="0" err="1">
                <a:effectLst/>
                <a:ea typeface="Times New Roman" panose="02020603050405020304" pitchFamily="18" charset="0"/>
              </a:rPr>
              <a:t>as</a:t>
            </a:r>
            <a:r>
              <a:rPr lang="it-IT" sz="2000" b="1" dirty="0">
                <a:effectLst/>
                <a:ea typeface="Times New Roman" panose="02020603050405020304" pitchFamily="18" charset="0"/>
              </a:rPr>
              <a:t> </a:t>
            </a:r>
            <a:r>
              <a:rPr lang="it-IT" sz="2000" b="1" dirty="0" err="1">
                <a:effectLst/>
                <a:ea typeface="Times New Roman" panose="02020603050405020304" pitchFamily="18" charset="0"/>
              </a:rPr>
              <a:t>indirectly</a:t>
            </a:r>
            <a:r>
              <a:rPr lang="it-IT" sz="2000" b="1" dirty="0">
                <a:effectLst/>
                <a:ea typeface="Times New Roman" panose="02020603050405020304" pitchFamily="18" charset="0"/>
              </a:rPr>
              <a:t> </a:t>
            </a:r>
            <a:r>
              <a:rPr lang="it-IT" sz="2000" b="1" dirty="0" err="1">
                <a:effectLst/>
                <a:ea typeface="Times New Roman" panose="02020603050405020304" pitchFamily="18" charset="0"/>
              </a:rPr>
              <a:t>referential</a:t>
            </a:r>
            <a:r>
              <a:rPr lang="it-IT" sz="2000" dirty="0">
                <a:effectLst/>
                <a:ea typeface="Times New Roman" panose="02020603050405020304" pitchFamily="18" charset="0"/>
              </a:rPr>
              <a:t>.</a:t>
            </a:r>
          </a:p>
          <a:p>
            <a:pPr algn="just"/>
            <a:endParaRPr lang="it-IT" dirty="0"/>
          </a:p>
        </p:txBody>
      </p:sp>
    </p:spTree>
    <p:extLst>
      <p:ext uri="{BB962C8B-B14F-4D97-AF65-F5344CB8AC3E}">
        <p14:creationId xmlns:p14="http://schemas.microsoft.com/office/powerpoint/2010/main" val="3694125502"/>
      </p:ext>
    </p:extLst>
  </p:cSld>
  <p:clrMapOvr>
    <a:masterClrMapping/>
  </p:clrMapOvr>
  <mc:AlternateContent xmlns:mc="http://schemas.openxmlformats.org/markup-compatibility/2006" xmlns:p14="http://schemas.microsoft.com/office/powerpoint/2010/main">
    <mc:Choice Requires="p14">
      <p:transition spd="slow" p14:dur="2500">
        <p14:switch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761CB9C9-BA10-8FB3-F567-D5454CC71F8C}"/>
              </a:ext>
            </a:extLst>
          </p:cNvPr>
          <p:cNvSpPr>
            <a:spLocks noGrp="1"/>
          </p:cNvSpPr>
          <p:nvPr>
            <p:ph type="title"/>
          </p:nvPr>
        </p:nvSpPr>
        <p:spPr>
          <a:xfrm>
            <a:off x="650014" y="424549"/>
            <a:ext cx="6256423" cy="1417899"/>
          </a:xfrm>
        </p:spPr>
        <p:txBody>
          <a:bodyPr>
            <a:normAutofit/>
          </a:bodyPr>
          <a:lstStyle/>
          <a:p>
            <a:pPr algn="ctr">
              <a:lnSpc>
                <a:spcPct val="90000"/>
              </a:lnSpc>
            </a:pPr>
            <a:r>
              <a:rPr lang="en-US" sz="3200" b="1" dirty="0">
                <a:solidFill>
                  <a:srgbClr val="92D050"/>
                </a:solidFill>
              </a:rPr>
              <a:t>Systematic application of the method: the case of Arnold Hauser (1892-1978)</a:t>
            </a:r>
            <a:endParaRPr lang="it-IT" sz="3200" b="1" dirty="0">
              <a:solidFill>
                <a:srgbClr val="92D050"/>
              </a:solidFill>
            </a:endParaRPr>
          </a:p>
        </p:txBody>
      </p:sp>
      <p:pic>
        <p:nvPicPr>
          <p:cNvPr id="2050" name="Picture 2" descr="Arnold Hauser">
            <a:extLst>
              <a:ext uri="{FF2B5EF4-FFF2-40B4-BE49-F238E27FC236}">
                <a16:creationId xmlns:a16="http://schemas.microsoft.com/office/drawing/2014/main" id="{C5CC9A38-07A0-4E1E-7F6C-B155139CA92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322" t="2501" r="6320" b="6494"/>
          <a:stretch/>
        </p:blipFill>
        <p:spPr bwMode="auto">
          <a:xfrm>
            <a:off x="7551826" y="863220"/>
            <a:ext cx="3990160" cy="51315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055" name="Rectangle 2054">
            <a:extLst>
              <a:ext uri="{FF2B5EF4-FFF2-40B4-BE49-F238E27FC236}">
                <a16:creationId xmlns:a16="http://schemas.microsoft.com/office/drawing/2014/main" id="{0D187C4E-14B9-4504-B200-5127823FA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 name="Segnaposto contenuto 2">
            <a:extLst>
              <a:ext uri="{FF2B5EF4-FFF2-40B4-BE49-F238E27FC236}">
                <a16:creationId xmlns:a16="http://schemas.microsoft.com/office/drawing/2014/main" id="{AD7CDF67-67B5-5CBA-5375-425FB7A5945B}"/>
              </a:ext>
            </a:extLst>
          </p:cNvPr>
          <p:cNvSpPr>
            <a:spLocks noGrp="1"/>
          </p:cNvSpPr>
          <p:nvPr>
            <p:ph idx="1"/>
          </p:nvPr>
        </p:nvSpPr>
        <p:spPr>
          <a:xfrm>
            <a:off x="971405" y="2340590"/>
            <a:ext cx="5613639" cy="3336879"/>
          </a:xfrm>
        </p:spPr>
        <p:txBody>
          <a:bodyPr>
            <a:normAutofit/>
          </a:bodyPr>
          <a:lstStyle/>
          <a:p>
            <a:pPr algn="just">
              <a:lnSpc>
                <a:spcPct val="90000"/>
              </a:lnSpc>
              <a:buClr>
                <a:schemeClr val="tx1"/>
              </a:buClr>
              <a:buFont typeface="Wingdings" panose="05000000000000000000" pitchFamily="2" charset="2"/>
              <a:buChar char="v"/>
            </a:pPr>
            <a:r>
              <a:rPr lang="it-IT" sz="1800" dirty="0">
                <a:effectLst/>
                <a:ea typeface="Times New Roman" panose="02020603050405020304" pitchFamily="18" charset="0"/>
              </a:rPr>
              <a:t>By way of </a:t>
            </a:r>
            <a:r>
              <a:rPr lang="it-IT" sz="1800" dirty="0" err="1">
                <a:effectLst/>
                <a:ea typeface="Times New Roman" panose="02020603050405020304" pitchFamily="18" charset="0"/>
              </a:rPr>
              <a:t>example</a:t>
            </a:r>
            <a:r>
              <a:rPr lang="it-IT" sz="1800" dirty="0">
                <a:effectLst/>
                <a:ea typeface="Times New Roman" panose="02020603050405020304" pitchFamily="18" charset="0"/>
              </a:rPr>
              <a:t>, </a:t>
            </a:r>
            <a:r>
              <a:rPr lang="it-IT" sz="1800" dirty="0" err="1">
                <a:effectLst/>
                <a:ea typeface="Times New Roman" panose="02020603050405020304" pitchFamily="18" charset="0"/>
              </a:rPr>
              <a:t>it</a:t>
            </a:r>
            <a:r>
              <a:rPr lang="it-IT" sz="1800" dirty="0">
                <a:effectLst/>
                <a:ea typeface="Times New Roman" panose="02020603050405020304" pitchFamily="18" charset="0"/>
              </a:rPr>
              <a:t> </a:t>
            </a:r>
            <a:r>
              <a:rPr lang="it-IT" sz="1800" dirty="0" err="1">
                <a:effectLst/>
                <a:ea typeface="Times New Roman" panose="02020603050405020304" pitchFamily="18" charset="0"/>
              </a:rPr>
              <a:t>is</a:t>
            </a:r>
            <a:r>
              <a:rPr lang="it-IT" sz="1800" dirty="0">
                <a:effectLst/>
                <a:ea typeface="Times New Roman" panose="02020603050405020304" pitchFamily="18" charset="0"/>
              </a:rPr>
              <a:t> </a:t>
            </a:r>
            <a:r>
              <a:rPr lang="it-IT" sz="1800" dirty="0" err="1">
                <a:effectLst/>
                <a:ea typeface="Times New Roman" panose="02020603050405020304" pitchFamily="18" charset="0"/>
              </a:rPr>
              <a:t>possible</a:t>
            </a:r>
            <a:r>
              <a:rPr lang="it-IT" sz="1800" dirty="0">
                <a:effectLst/>
                <a:ea typeface="Times New Roman" panose="02020603050405020304" pitchFamily="18" charset="0"/>
              </a:rPr>
              <a:t> to </a:t>
            </a:r>
            <a:r>
              <a:rPr lang="it-IT" sz="1800" dirty="0" err="1">
                <a:effectLst/>
                <a:ea typeface="Times New Roman" panose="02020603050405020304" pitchFamily="18" charset="0"/>
              </a:rPr>
              <a:t>mention</a:t>
            </a:r>
            <a:r>
              <a:rPr lang="it-IT" sz="1800" dirty="0">
                <a:effectLst/>
                <a:ea typeface="Times New Roman" panose="02020603050405020304" pitchFamily="18" charset="0"/>
              </a:rPr>
              <a:t> the figure of </a:t>
            </a:r>
            <a:r>
              <a:rPr lang="it-IT" sz="1800" b="1" dirty="0">
                <a:effectLst/>
                <a:ea typeface="Times New Roman" panose="02020603050405020304" pitchFamily="18" charset="0"/>
              </a:rPr>
              <a:t>Arnold Hauser</a:t>
            </a:r>
            <a:r>
              <a:rPr lang="it-IT" sz="1800" dirty="0">
                <a:effectLst/>
                <a:ea typeface="Times New Roman" panose="02020603050405020304" pitchFamily="18" charset="0"/>
              </a:rPr>
              <a:t>, </a:t>
            </a:r>
            <a:r>
              <a:rPr lang="it-IT" sz="1800" dirty="0" err="1">
                <a:effectLst/>
                <a:ea typeface="Times New Roman" panose="02020603050405020304" pitchFamily="18" charset="0"/>
              </a:rPr>
              <a:t>who</a:t>
            </a:r>
            <a:r>
              <a:rPr lang="it-IT" sz="1800" dirty="0">
                <a:effectLst/>
                <a:ea typeface="Times New Roman" panose="02020603050405020304" pitchFamily="18" charset="0"/>
              </a:rPr>
              <a:t> </a:t>
            </a:r>
            <a:r>
              <a:rPr lang="it-IT" sz="1800" dirty="0" err="1">
                <a:effectLst/>
                <a:ea typeface="Times New Roman" panose="02020603050405020304" pitchFamily="18" charset="0"/>
              </a:rPr>
              <a:t>devoted</a:t>
            </a:r>
            <a:r>
              <a:rPr lang="it-IT" sz="1800" dirty="0">
                <a:effectLst/>
                <a:ea typeface="Times New Roman" panose="02020603050405020304" pitchFamily="18" charset="0"/>
              </a:rPr>
              <a:t> an </a:t>
            </a:r>
            <a:r>
              <a:rPr lang="it-IT" sz="1800" dirty="0" err="1">
                <a:effectLst/>
                <a:ea typeface="Times New Roman" panose="02020603050405020304" pitchFamily="18" charset="0"/>
              </a:rPr>
              <a:t>entire</a:t>
            </a:r>
            <a:r>
              <a:rPr lang="it-IT" sz="1800" dirty="0">
                <a:effectLst/>
                <a:ea typeface="Times New Roman" panose="02020603050405020304" pitchFamily="18" charset="0"/>
              </a:rPr>
              <a:t> </a:t>
            </a:r>
            <a:r>
              <a:rPr lang="it-IT" sz="1800" dirty="0" err="1">
                <a:effectLst/>
                <a:ea typeface="Times New Roman" panose="02020603050405020304" pitchFamily="18" charset="0"/>
              </a:rPr>
              <a:t>monograph</a:t>
            </a:r>
            <a:r>
              <a:rPr lang="it-IT" sz="1800" dirty="0">
                <a:effectLst/>
                <a:ea typeface="Times New Roman" panose="02020603050405020304" pitchFamily="18" charset="0"/>
              </a:rPr>
              <a:t> to the </a:t>
            </a:r>
            <a:r>
              <a:rPr lang="it-IT" sz="1800" dirty="0" err="1">
                <a:effectLst/>
                <a:ea typeface="Times New Roman" panose="02020603050405020304" pitchFamily="18" charset="0"/>
              </a:rPr>
              <a:t>subject</a:t>
            </a:r>
            <a:r>
              <a:rPr lang="it-IT" sz="1800" dirty="0">
                <a:effectLst/>
                <a:ea typeface="Times New Roman" panose="02020603050405020304" pitchFamily="18" charset="0"/>
              </a:rPr>
              <a:t>. Hauser </a:t>
            </a:r>
            <a:r>
              <a:rPr lang="it-IT" sz="1800" dirty="0" err="1">
                <a:effectLst/>
                <a:ea typeface="Times New Roman" panose="02020603050405020304" pitchFamily="18" charset="0"/>
              </a:rPr>
              <a:t>was</a:t>
            </a:r>
            <a:r>
              <a:rPr lang="it-IT" sz="1800" dirty="0">
                <a:effectLst/>
                <a:ea typeface="Times New Roman" panose="02020603050405020304" pitchFamily="18" charset="0"/>
              </a:rPr>
              <a:t> a </a:t>
            </a:r>
            <a:r>
              <a:rPr lang="it-IT" sz="1800" dirty="0" err="1">
                <a:effectLst/>
                <a:ea typeface="Times New Roman" panose="02020603050405020304" pitchFamily="18" charset="0"/>
              </a:rPr>
              <a:t>Hungarian</a:t>
            </a:r>
            <a:r>
              <a:rPr lang="it-IT" sz="1800" dirty="0">
                <a:effectLst/>
                <a:ea typeface="Times New Roman" panose="02020603050405020304" pitchFamily="18" charset="0"/>
              </a:rPr>
              <a:t> art </a:t>
            </a:r>
            <a:r>
              <a:rPr lang="it-IT" sz="1800" dirty="0" err="1">
                <a:effectLst/>
                <a:ea typeface="Times New Roman" panose="02020603050405020304" pitchFamily="18" charset="0"/>
              </a:rPr>
              <a:t>historian</a:t>
            </a:r>
            <a:r>
              <a:rPr lang="it-IT" sz="1800" dirty="0">
                <a:effectLst/>
                <a:ea typeface="Times New Roman" panose="02020603050405020304" pitchFamily="18" charset="0"/>
              </a:rPr>
              <a:t> </a:t>
            </a:r>
            <a:r>
              <a:rPr lang="it-IT" sz="1800" dirty="0" err="1">
                <a:effectLst/>
                <a:ea typeface="Times New Roman" panose="02020603050405020304" pitchFamily="18" charset="0"/>
              </a:rPr>
              <a:t>active</a:t>
            </a:r>
            <a:r>
              <a:rPr lang="it-IT" sz="1800" dirty="0">
                <a:effectLst/>
                <a:ea typeface="Times New Roman" panose="02020603050405020304" pitchFamily="18" charset="0"/>
              </a:rPr>
              <a:t> </a:t>
            </a:r>
            <a:r>
              <a:rPr lang="it-IT" sz="1800" dirty="0" err="1">
                <a:effectLst/>
                <a:ea typeface="Times New Roman" panose="02020603050405020304" pitchFamily="18" charset="0"/>
              </a:rPr>
              <a:t>mainly</a:t>
            </a:r>
            <a:r>
              <a:rPr lang="it-IT" sz="1800" dirty="0">
                <a:effectLst/>
                <a:ea typeface="Times New Roman" panose="02020603050405020304" pitchFamily="18" charset="0"/>
              </a:rPr>
              <a:t> in Great Britain (University of Leeds), </a:t>
            </a:r>
            <a:r>
              <a:rPr lang="it-IT" sz="1800" dirty="0" err="1">
                <a:effectLst/>
                <a:ea typeface="Times New Roman" panose="02020603050405020304" pitchFamily="18" charset="0"/>
              </a:rPr>
              <a:t>whose</a:t>
            </a:r>
            <a:r>
              <a:rPr lang="it-IT" sz="1800" dirty="0">
                <a:effectLst/>
                <a:ea typeface="Times New Roman" panose="02020603050405020304" pitchFamily="18" charset="0"/>
              </a:rPr>
              <a:t> </a:t>
            </a:r>
            <a:r>
              <a:rPr lang="it-IT" sz="1800" i="1" dirty="0">
                <a:effectLst/>
                <a:ea typeface="Times New Roman" panose="02020603050405020304" pitchFamily="18" charset="0"/>
              </a:rPr>
              <a:t>The Social History of Ar</a:t>
            </a:r>
            <a:r>
              <a:rPr lang="it-IT" sz="1800" dirty="0">
                <a:effectLst/>
                <a:ea typeface="Times New Roman" panose="02020603050405020304" pitchFamily="18" charset="0"/>
              </a:rPr>
              <a:t>t, first </a:t>
            </a:r>
            <a:r>
              <a:rPr lang="it-IT" sz="1800" dirty="0" err="1">
                <a:effectLst/>
                <a:ea typeface="Times New Roman" panose="02020603050405020304" pitchFamily="18" charset="0"/>
              </a:rPr>
              <a:t>published</a:t>
            </a:r>
            <a:r>
              <a:rPr lang="it-IT" sz="1800" dirty="0">
                <a:effectLst/>
                <a:ea typeface="Times New Roman" panose="02020603050405020304" pitchFamily="18" charset="0"/>
              </a:rPr>
              <a:t> in 1951, </a:t>
            </a:r>
            <a:r>
              <a:rPr lang="it-IT" sz="1800" dirty="0" err="1">
                <a:effectLst/>
                <a:ea typeface="Times New Roman" panose="02020603050405020304" pitchFamily="18" charset="0"/>
              </a:rPr>
              <a:t>based</a:t>
            </a:r>
            <a:r>
              <a:rPr lang="it-IT" sz="1800" dirty="0">
                <a:effectLst/>
                <a:ea typeface="Times New Roman" panose="02020603050405020304" pitchFamily="18" charset="0"/>
              </a:rPr>
              <a:t> on the </a:t>
            </a:r>
            <a:r>
              <a:rPr lang="it-IT" sz="1800" dirty="0" err="1">
                <a:effectLst/>
                <a:ea typeface="Times New Roman" panose="02020603050405020304" pitchFamily="18" charset="0"/>
              </a:rPr>
              <a:t>Marxist</a:t>
            </a:r>
            <a:r>
              <a:rPr lang="it-IT" sz="1800" dirty="0">
                <a:effectLst/>
                <a:ea typeface="Times New Roman" panose="02020603050405020304" pitchFamily="18" charset="0"/>
              </a:rPr>
              <a:t> </a:t>
            </a:r>
            <a:r>
              <a:rPr lang="it-IT" sz="1800" dirty="0" err="1">
                <a:effectLst/>
                <a:ea typeface="Times New Roman" panose="02020603050405020304" pitchFamily="18" charset="0"/>
              </a:rPr>
              <a:t>doctrine</a:t>
            </a:r>
            <a:r>
              <a:rPr lang="it-IT" sz="1800" dirty="0">
                <a:effectLst/>
                <a:ea typeface="Times New Roman" panose="02020603050405020304" pitchFamily="18" charset="0"/>
              </a:rPr>
              <a:t> of </a:t>
            </a:r>
            <a:r>
              <a:rPr lang="it-IT" sz="1800" dirty="0" err="1">
                <a:effectLst/>
                <a:ea typeface="Times New Roman" panose="02020603050405020304" pitchFamily="18" charset="0"/>
              </a:rPr>
              <a:t>his</a:t>
            </a:r>
            <a:r>
              <a:rPr lang="it-IT" sz="1800" dirty="0">
                <a:effectLst/>
                <a:ea typeface="Times New Roman" panose="02020603050405020304" pitchFamily="18" charset="0"/>
              </a:rPr>
              <a:t> </a:t>
            </a:r>
            <a:r>
              <a:rPr lang="it-IT" sz="1800" dirty="0" err="1">
                <a:effectLst/>
                <a:ea typeface="Times New Roman" panose="02020603050405020304" pitchFamily="18" charset="0"/>
              </a:rPr>
              <a:t>compatriot</a:t>
            </a:r>
            <a:r>
              <a:rPr lang="it-IT" sz="1800" dirty="0">
                <a:effectLst/>
                <a:ea typeface="Times New Roman" panose="02020603050405020304" pitchFamily="18" charset="0"/>
              </a:rPr>
              <a:t> </a:t>
            </a:r>
            <a:r>
              <a:rPr lang="it-IT" sz="1800" dirty="0" err="1">
                <a:effectLst/>
                <a:ea typeface="Times New Roman" panose="02020603050405020304" pitchFamily="18" charset="0"/>
              </a:rPr>
              <a:t>György</a:t>
            </a:r>
            <a:r>
              <a:rPr lang="it-IT" sz="1800" dirty="0">
                <a:effectLst/>
                <a:ea typeface="Times New Roman" panose="02020603050405020304" pitchFamily="18" charset="0"/>
              </a:rPr>
              <a:t> </a:t>
            </a:r>
            <a:r>
              <a:rPr lang="it-IT" sz="1800" dirty="0" err="1">
                <a:effectLst/>
                <a:ea typeface="Times New Roman" panose="02020603050405020304" pitchFamily="18" charset="0"/>
              </a:rPr>
              <a:t>Lukács</a:t>
            </a:r>
            <a:r>
              <a:rPr lang="it-IT" sz="1800" dirty="0">
                <a:effectLst/>
                <a:ea typeface="Times New Roman" panose="02020603050405020304" pitchFamily="18" charset="0"/>
              </a:rPr>
              <a:t>, </a:t>
            </a:r>
            <a:r>
              <a:rPr lang="it-IT" sz="1800" dirty="0" err="1">
                <a:effectLst/>
                <a:ea typeface="Times New Roman" panose="02020603050405020304" pitchFamily="18" charset="0"/>
              </a:rPr>
              <a:t>outlined</a:t>
            </a:r>
            <a:r>
              <a:rPr lang="it-IT" sz="1800" dirty="0">
                <a:effectLst/>
                <a:ea typeface="Times New Roman" panose="02020603050405020304" pitchFamily="18" charset="0"/>
              </a:rPr>
              <a:t> an </a:t>
            </a:r>
            <a:r>
              <a:rPr lang="it-IT" sz="1800" b="1" dirty="0">
                <a:effectLst/>
                <a:ea typeface="Times New Roman" panose="02020603050405020304" pitchFamily="18" charset="0"/>
              </a:rPr>
              <a:t>art theory in </a:t>
            </a:r>
            <a:r>
              <a:rPr lang="it-IT" sz="1800" b="1" dirty="0" err="1">
                <a:effectLst/>
                <a:ea typeface="Times New Roman" panose="02020603050405020304" pitchFamily="18" charset="0"/>
              </a:rPr>
              <a:t>which</a:t>
            </a:r>
            <a:r>
              <a:rPr lang="it-IT" sz="1800" b="1" dirty="0">
                <a:effectLst/>
                <a:ea typeface="Times New Roman" panose="02020603050405020304" pitchFamily="18" charset="0"/>
              </a:rPr>
              <a:t> </a:t>
            </a:r>
            <a:r>
              <a:rPr lang="it-IT" sz="1800" b="1" dirty="0" err="1">
                <a:effectLst/>
                <a:ea typeface="Times New Roman" panose="02020603050405020304" pitchFamily="18" charset="0"/>
              </a:rPr>
              <a:t>artistic</a:t>
            </a:r>
            <a:r>
              <a:rPr lang="it-IT" sz="1800" b="1" dirty="0">
                <a:effectLst/>
                <a:ea typeface="Times New Roman" panose="02020603050405020304" pitchFamily="18" charset="0"/>
              </a:rPr>
              <a:t> </a:t>
            </a:r>
            <a:r>
              <a:rPr lang="it-IT" sz="1800" b="1" dirty="0" err="1">
                <a:effectLst/>
                <a:ea typeface="Times New Roman" panose="02020603050405020304" pitchFamily="18" charset="0"/>
              </a:rPr>
              <a:t>phenomena</a:t>
            </a:r>
            <a:r>
              <a:rPr lang="it-IT" sz="1800" b="1" dirty="0">
                <a:effectLst/>
                <a:ea typeface="Times New Roman" panose="02020603050405020304" pitchFamily="18" charset="0"/>
              </a:rPr>
              <a:t> are </a:t>
            </a:r>
            <a:r>
              <a:rPr lang="it-IT" sz="1800" b="1" dirty="0" err="1">
                <a:effectLst/>
                <a:ea typeface="Times New Roman" panose="02020603050405020304" pitchFamily="18" charset="0"/>
              </a:rPr>
              <a:t>analysed</a:t>
            </a:r>
            <a:r>
              <a:rPr lang="it-IT" sz="1800" b="1" dirty="0">
                <a:effectLst/>
                <a:ea typeface="Times New Roman" panose="02020603050405020304" pitchFamily="18" charset="0"/>
              </a:rPr>
              <a:t> in close relation to </a:t>
            </a:r>
            <a:r>
              <a:rPr lang="it-IT" sz="1800" b="1" dirty="0" err="1">
                <a:effectLst/>
                <a:ea typeface="Times New Roman" panose="02020603050405020304" pitchFamily="18" charset="0"/>
              </a:rPr>
              <a:t>their</a:t>
            </a:r>
            <a:r>
              <a:rPr lang="it-IT" sz="1800" b="1" dirty="0">
                <a:effectLst/>
                <a:ea typeface="Times New Roman" panose="02020603050405020304" pitchFamily="18" charset="0"/>
              </a:rPr>
              <a:t> </a:t>
            </a:r>
            <a:r>
              <a:rPr lang="it-IT" sz="1800" b="1" dirty="0" err="1">
                <a:effectLst/>
                <a:ea typeface="Times New Roman" panose="02020603050405020304" pitchFamily="18" charset="0"/>
              </a:rPr>
              <a:t>historical</a:t>
            </a:r>
            <a:r>
              <a:rPr lang="it-IT" sz="1800" b="1" dirty="0">
                <a:effectLst/>
                <a:ea typeface="Times New Roman" panose="02020603050405020304" pitchFamily="18" charset="0"/>
              </a:rPr>
              <a:t> and social </a:t>
            </a:r>
            <a:r>
              <a:rPr lang="it-IT" sz="1800" b="1" dirty="0" err="1">
                <a:effectLst/>
                <a:ea typeface="Times New Roman" panose="02020603050405020304" pitchFamily="18" charset="0"/>
              </a:rPr>
              <a:t>context</a:t>
            </a:r>
            <a:r>
              <a:rPr lang="it-IT" sz="1800" b="1" dirty="0">
                <a:effectLst/>
                <a:ea typeface="Times New Roman" panose="02020603050405020304" pitchFamily="18" charset="0"/>
              </a:rPr>
              <a:t>. </a:t>
            </a:r>
            <a:r>
              <a:rPr lang="it-IT" sz="1800" dirty="0">
                <a:effectLst/>
                <a:ea typeface="Times New Roman" panose="02020603050405020304" pitchFamily="18" charset="0"/>
              </a:rPr>
              <a:t>He </a:t>
            </a:r>
            <a:r>
              <a:rPr lang="it-IT" sz="1800" dirty="0" err="1">
                <a:effectLst/>
                <a:ea typeface="Times New Roman" panose="02020603050405020304" pitchFamily="18" charset="0"/>
              </a:rPr>
              <a:t>rejected</a:t>
            </a:r>
            <a:r>
              <a:rPr lang="it-IT" sz="1800" dirty="0">
                <a:effectLst/>
                <a:ea typeface="Times New Roman" panose="02020603050405020304" pitchFamily="18" charset="0"/>
              </a:rPr>
              <a:t> the theory of the </a:t>
            </a:r>
            <a:r>
              <a:rPr lang="it-IT" sz="1800" dirty="0" err="1">
                <a:effectLst/>
                <a:ea typeface="Times New Roman" panose="02020603050405020304" pitchFamily="18" charset="0"/>
              </a:rPr>
              <a:t>autonomy</a:t>
            </a:r>
            <a:r>
              <a:rPr lang="it-IT" sz="1800" dirty="0">
                <a:effectLst/>
                <a:ea typeface="Times New Roman" panose="02020603050405020304" pitchFamily="18" charset="0"/>
              </a:rPr>
              <a:t> of art, </a:t>
            </a:r>
            <a:r>
              <a:rPr lang="it-IT" sz="1800" dirty="0" err="1">
                <a:effectLst/>
                <a:ea typeface="Times New Roman" panose="02020603050405020304" pitchFamily="18" charset="0"/>
              </a:rPr>
              <a:t>which</a:t>
            </a:r>
            <a:r>
              <a:rPr lang="it-IT" sz="1800" dirty="0">
                <a:effectLst/>
                <a:ea typeface="Times New Roman" panose="02020603050405020304" pitchFamily="18" charset="0"/>
              </a:rPr>
              <a:t> in </a:t>
            </a:r>
            <a:r>
              <a:rPr lang="it-IT" sz="1800" dirty="0" err="1">
                <a:effectLst/>
                <a:ea typeface="Times New Roman" panose="02020603050405020304" pitchFamily="18" charset="0"/>
              </a:rPr>
              <a:t>his</a:t>
            </a:r>
            <a:r>
              <a:rPr lang="it-IT" sz="1800" dirty="0">
                <a:effectLst/>
                <a:ea typeface="Times New Roman" panose="02020603050405020304" pitchFamily="18" charset="0"/>
              </a:rPr>
              <a:t> </a:t>
            </a:r>
            <a:r>
              <a:rPr lang="it-IT" sz="1800" dirty="0" err="1">
                <a:effectLst/>
                <a:ea typeface="Times New Roman" panose="02020603050405020304" pitchFamily="18" charset="0"/>
              </a:rPr>
              <a:t>view</a:t>
            </a:r>
            <a:r>
              <a:rPr lang="it-IT" sz="1800" dirty="0">
                <a:effectLst/>
                <a:ea typeface="Times New Roman" panose="02020603050405020304" pitchFamily="18" charset="0"/>
              </a:rPr>
              <a:t> </a:t>
            </a:r>
            <a:r>
              <a:rPr lang="it-IT" sz="1800" dirty="0" err="1">
                <a:effectLst/>
                <a:ea typeface="Times New Roman" panose="02020603050405020304" pitchFamily="18" charset="0"/>
              </a:rPr>
              <a:t>is</a:t>
            </a:r>
            <a:r>
              <a:rPr lang="it-IT" sz="1800" dirty="0">
                <a:effectLst/>
                <a:ea typeface="Times New Roman" panose="02020603050405020304" pitchFamily="18" charset="0"/>
              </a:rPr>
              <a:t> made up of </a:t>
            </a:r>
            <a:r>
              <a:rPr lang="it-IT" sz="1800" dirty="0" err="1">
                <a:effectLst/>
                <a:ea typeface="Times New Roman" panose="02020603050405020304" pitchFamily="18" charset="0"/>
              </a:rPr>
              <a:t>interdependent</a:t>
            </a:r>
            <a:r>
              <a:rPr lang="it-IT" sz="1800" dirty="0">
                <a:effectLst/>
                <a:ea typeface="Times New Roman" panose="02020603050405020304" pitchFamily="18" charset="0"/>
              </a:rPr>
              <a:t> </a:t>
            </a:r>
            <a:r>
              <a:rPr lang="it-IT" sz="1800" dirty="0" err="1">
                <a:effectLst/>
                <a:ea typeface="Times New Roman" panose="02020603050405020304" pitchFamily="18" charset="0"/>
              </a:rPr>
              <a:t>material</a:t>
            </a:r>
            <a:r>
              <a:rPr lang="it-IT" sz="1800" dirty="0">
                <a:effectLst/>
                <a:ea typeface="Times New Roman" panose="02020603050405020304" pitchFamily="18" charset="0"/>
              </a:rPr>
              <a:t> </a:t>
            </a:r>
            <a:r>
              <a:rPr lang="it-IT" sz="1800" dirty="0" err="1">
                <a:effectLst/>
                <a:ea typeface="Times New Roman" panose="02020603050405020304" pitchFamily="18" charset="0"/>
              </a:rPr>
              <a:t>factors</a:t>
            </a:r>
            <a:r>
              <a:rPr lang="it-IT" sz="1800" dirty="0">
                <a:effectLst/>
                <a:ea typeface="Times New Roman" panose="02020603050405020304" pitchFamily="18" charset="0"/>
              </a:rPr>
              <a:t>. </a:t>
            </a:r>
          </a:p>
          <a:p>
            <a:pPr>
              <a:lnSpc>
                <a:spcPct val="90000"/>
              </a:lnSpc>
            </a:pPr>
            <a:endParaRPr lang="it-IT" sz="1400" dirty="0"/>
          </a:p>
        </p:txBody>
      </p:sp>
    </p:spTree>
    <p:extLst>
      <p:ext uri="{BB962C8B-B14F-4D97-AF65-F5344CB8AC3E}">
        <p14:creationId xmlns:p14="http://schemas.microsoft.com/office/powerpoint/2010/main" val="615726874"/>
      </p:ext>
    </p:extLst>
  </p:cSld>
  <p:clrMapOvr>
    <a:masterClrMapping/>
  </p:clrMapOvr>
  <mc:AlternateContent xmlns:mc="http://schemas.openxmlformats.org/markup-compatibility/2006" xmlns:p14="http://schemas.microsoft.com/office/powerpoint/2010/main">
    <mc:Choice Requires="p14">
      <p:transition spd="slow" p14:dur="2500">
        <p14:switch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4098" name="Picture 2" descr="Sozialgeschichte der Kunst und Literatur. Bd. 2 : Hauser, Arnold: Amazon.de:  Books">
            <a:extLst>
              <a:ext uri="{FF2B5EF4-FFF2-40B4-BE49-F238E27FC236}">
                <a16:creationId xmlns:a16="http://schemas.microsoft.com/office/drawing/2014/main" id="{5A4E319A-8231-74E2-4042-971F8A1BEBC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766" r="14649" b="-1"/>
          <a:stretch/>
        </p:blipFill>
        <p:spPr bwMode="auto">
          <a:xfrm>
            <a:off x="6095999" y="738118"/>
            <a:ext cx="5750257" cy="52162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103" name="Rectangle 4102">
            <a:extLst>
              <a:ext uri="{FF2B5EF4-FFF2-40B4-BE49-F238E27FC236}">
                <a16:creationId xmlns:a16="http://schemas.microsoft.com/office/drawing/2014/main" id="{A26E2FAE-FA60-497B-B2CB-7702C6FF3A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5" name="CasellaDiTesto 4">
            <a:extLst>
              <a:ext uri="{FF2B5EF4-FFF2-40B4-BE49-F238E27FC236}">
                <a16:creationId xmlns:a16="http://schemas.microsoft.com/office/drawing/2014/main" id="{AC791F15-EF9D-B3BB-1368-7E7A54080055}"/>
              </a:ext>
            </a:extLst>
          </p:cNvPr>
          <p:cNvSpPr txBox="1"/>
          <p:nvPr/>
        </p:nvSpPr>
        <p:spPr>
          <a:xfrm>
            <a:off x="600501" y="1693460"/>
            <a:ext cx="5036024" cy="3471080"/>
          </a:xfrm>
          <a:prstGeom prst="rect">
            <a:avLst/>
          </a:prstGeom>
        </p:spPr>
        <p:txBody>
          <a:bodyPr vert="horz" lIns="91440" tIns="45720" rIns="91440" bIns="45720" rtlCol="0">
            <a:normAutofit/>
          </a:bodyPr>
          <a:lstStyle/>
          <a:p>
            <a:pPr marL="285750" indent="-285750" algn="just">
              <a:lnSpc>
                <a:spcPct val="90000"/>
              </a:lnSpc>
              <a:spcBef>
                <a:spcPts val="1000"/>
              </a:spcBef>
              <a:buClr>
                <a:schemeClr val="tx1"/>
              </a:buClr>
              <a:buSzPct val="80000"/>
              <a:buFont typeface="Wingdings" panose="05000000000000000000" pitchFamily="2" charset="2"/>
              <a:buChar char="v"/>
            </a:pPr>
            <a:r>
              <a:rPr lang="en-US" sz="2000" dirty="0">
                <a:effectLst/>
                <a:latin typeface="+mj-lt"/>
                <a:ea typeface="+mj-ea"/>
                <a:cs typeface="+mj-cs"/>
              </a:rPr>
              <a:t>For Hauser, </a:t>
            </a:r>
            <a:r>
              <a:rPr lang="en-US" sz="2000" b="1" dirty="0">
                <a:effectLst/>
                <a:latin typeface="+mj-lt"/>
                <a:ea typeface="+mj-ea"/>
                <a:cs typeface="+mj-cs"/>
              </a:rPr>
              <a:t>every society has its own specific style</a:t>
            </a:r>
            <a:r>
              <a:rPr lang="en-US" sz="2000" dirty="0">
                <a:effectLst/>
                <a:latin typeface="+mj-lt"/>
                <a:ea typeface="+mj-ea"/>
                <a:cs typeface="+mj-cs"/>
              </a:rPr>
              <a:t>; for example, the aristocratic society prefers a rigid, traditionalist style; whereas a society such as the democratic society prefers elements that are as naturalistic as possible, an art that is closer to the city. So, </a:t>
            </a:r>
            <a:r>
              <a:rPr lang="en-US" sz="2000" b="1" dirty="0">
                <a:effectLst/>
                <a:latin typeface="+mj-lt"/>
                <a:ea typeface="+mj-ea"/>
                <a:cs typeface="+mj-cs"/>
              </a:rPr>
              <a:t>Art became more realistic and naturalistic as societies became less hierarchical and authoritarian, and more mercantile and bourgeois.</a:t>
            </a:r>
          </a:p>
        </p:txBody>
      </p:sp>
    </p:spTree>
    <p:extLst>
      <p:ext uri="{BB962C8B-B14F-4D97-AF65-F5344CB8AC3E}">
        <p14:creationId xmlns:p14="http://schemas.microsoft.com/office/powerpoint/2010/main" val="1614440444"/>
      </p:ext>
    </p:extLst>
  </p:cSld>
  <p:clrMapOvr>
    <a:masterClrMapping/>
  </p:clrMapOvr>
  <mc:AlternateContent xmlns:mc="http://schemas.openxmlformats.org/markup-compatibility/2006" xmlns:p14="http://schemas.microsoft.com/office/powerpoint/2010/main">
    <mc:Choice Requires="p14">
      <p:transition spd="slow" p14:dur="2500">
        <p14:switch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A7C32505-CC07-61C5-A578-623B53A4A0FE}"/>
              </a:ext>
            </a:extLst>
          </p:cNvPr>
          <p:cNvSpPr>
            <a:spLocks noGrp="1"/>
          </p:cNvSpPr>
          <p:nvPr>
            <p:ph type="title"/>
          </p:nvPr>
        </p:nvSpPr>
        <p:spPr>
          <a:xfrm>
            <a:off x="648929" y="629266"/>
            <a:ext cx="6256423" cy="1641987"/>
          </a:xfrm>
        </p:spPr>
        <p:txBody>
          <a:bodyPr>
            <a:normAutofit/>
          </a:bodyPr>
          <a:lstStyle/>
          <a:p>
            <a:pPr algn="ctr">
              <a:lnSpc>
                <a:spcPct val="90000"/>
              </a:lnSpc>
            </a:pPr>
            <a:r>
              <a:rPr lang="en-US" sz="3200" b="1" dirty="0">
                <a:solidFill>
                  <a:srgbClr val="92D050"/>
                </a:solidFill>
                <a:latin typeface="Century Gothic (Titoli)"/>
              </a:rPr>
              <a:t>Criticism of the </a:t>
            </a:r>
            <a:r>
              <a:rPr lang="en-US" sz="3200" b="1" dirty="0" err="1">
                <a:solidFill>
                  <a:srgbClr val="92D050"/>
                </a:solidFill>
                <a:latin typeface="Century Gothic (Titoli)"/>
              </a:rPr>
              <a:t>Hauserian</a:t>
            </a:r>
            <a:r>
              <a:rPr lang="en-US" sz="3200" b="1" dirty="0">
                <a:solidFill>
                  <a:srgbClr val="92D050"/>
                </a:solidFill>
                <a:latin typeface="Century Gothic (Titoli)"/>
              </a:rPr>
              <a:t> approach: Ernst </a:t>
            </a:r>
            <a:r>
              <a:rPr lang="en-US" sz="3200" b="1" dirty="0" err="1">
                <a:solidFill>
                  <a:srgbClr val="92D050"/>
                </a:solidFill>
                <a:latin typeface="Century Gothic (Titoli)"/>
              </a:rPr>
              <a:t>Gombrich</a:t>
            </a:r>
            <a:r>
              <a:rPr lang="en-US" sz="3200" b="1" dirty="0">
                <a:solidFill>
                  <a:srgbClr val="92D050"/>
                </a:solidFill>
                <a:latin typeface="Century Gothic (Titoli)"/>
              </a:rPr>
              <a:t> </a:t>
            </a:r>
            <a:r>
              <a:rPr lang="it-IT" sz="3200" b="1" dirty="0">
                <a:solidFill>
                  <a:srgbClr val="92D050"/>
                </a:solidFill>
                <a:latin typeface="Century Gothic (Titoli)"/>
                <a:ea typeface="Times New Roman" panose="02020603050405020304" pitchFamily="18" charset="0"/>
              </a:rPr>
              <a:t>(1909-2001) </a:t>
            </a:r>
            <a:endParaRPr lang="it-IT" sz="3200" b="1" dirty="0">
              <a:solidFill>
                <a:srgbClr val="92D050"/>
              </a:solidFill>
              <a:latin typeface="Century Gothic (Titoli)"/>
            </a:endParaRPr>
          </a:p>
        </p:txBody>
      </p:sp>
      <p:pic>
        <p:nvPicPr>
          <p:cNvPr id="3074" name="Picture 2" descr="Ernst Gombrich deserves more than being a bit part in Radio 4's telling of  his own story">
            <a:extLst>
              <a:ext uri="{FF2B5EF4-FFF2-40B4-BE49-F238E27FC236}">
                <a16:creationId xmlns:a16="http://schemas.microsoft.com/office/drawing/2014/main" id="{3BF70571-0E59-7424-E48B-940083A7D44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7512" r="28261" b="-1"/>
          <a:stretch/>
        </p:blipFill>
        <p:spPr bwMode="auto">
          <a:xfrm>
            <a:off x="7636025" y="867770"/>
            <a:ext cx="3624786" cy="51224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079" name="Rectangle 3078">
            <a:extLst>
              <a:ext uri="{FF2B5EF4-FFF2-40B4-BE49-F238E27FC236}">
                <a16:creationId xmlns:a16="http://schemas.microsoft.com/office/drawing/2014/main" id="{0D187C4E-14B9-4504-B200-5127823FA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 name="Segnaposto contenuto 2">
            <a:extLst>
              <a:ext uri="{FF2B5EF4-FFF2-40B4-BE49-F238E27FC236}">
                <a16:creationId xmlns:a16="http://schemas.microsoft.com/office/drawing/2014/main" id="{6696ACDD-3D87-511C-DF20-99E682981303}"/>
              </a:ext>
            </a:extLst>
          </p:cNvPr>
          <p:cNvSpPr>
            <a:spLocks noGrp="1"/>
          </p:cNvSpPr>
          <p:nvPr>
            <p:ph idx="1"/>
          </p:nvPr>
        </p:nvSpPr>
        <p:spPr>
          <a:xfrm>
            <a:off x="931189" y="2388358"/>
            <a:ext cx="5974163" cy="3601871"/>
          </a:xfrm>
        </p:spPr>
        <p:txBody>
          <a:bodyPr>
            <a:normAutofit fontScale="92500" lnSpcReduction="10000"/>
          </a:bodyPr>
          <a:lstStyle/>
          <a:p>
            <a:pPr algn="just">
              <a:lnSpc>
                <a:spcPct val="90000"/>
              </a:lnSpc>
              <a:buClr>
                <a:schemeClr val="tx1"/>
              </a:buClr>
              <a:buFont typeface="Wingdings" panose="05000000000000000000" pitchFamily="2" charset="2"/>
              <a:buChar char="v"/>
            </a:pPr>
            <a:r>
              <a:rPr lang="it-IT" dirty="0" err="1">
                <a:effectLst/>
                <a:ea typeface="Times New Roman" panose="02020603050405020304" pitchFamily="18" charset="0"/>
              </a:rPr>
              <a:t>Hauser's</a:t>
            </a:r>
            <a:r>
              <a:rPr lang="it-IT" dirty="0">
                <a:effectLst/>
                <a:ea typeface="Times New Roman" panose="02020603050405020304" pitchFamily="18" charset="0"/>
              </a:rPr>
              <a:t> </a:t>
            </a:r>
            <a:r>
              <a:rPr lang="it-IT" dirty="0" err="1">
                <a:effectLst/>
                <a:ea typeface="Times New Roman" panose="02020603050405020304" pitchFamily="18" charset="0"/>
              </a:rPr>
              <a:t>Marxist</a:t>
            </a:r>
            <a:r>
              <a:rPr lang="it-IT" dirty="0">
                <a:effectLst/>
                <a:ea typeface="Times New Roman" panose="02020603050405020304" pitchFamily="18" charset="0"/>
              </a:rPr>
              <a:t> </a:t>
            </a:r>
            <a:r>
              <a:rPr lang="it-IT" dirty="0" err="1">
                <a:effectLst/>
                <a:ea typeface="Times New Roman" panose="02020603050405020304" pitchFamily="18" charset="0"/>
              </a:rPr>
              <a:t>approach</a:t>
            </a:r>
            <a:r>
              <a:rPr lang="it-IT" dirty="0">
                <a:effectLst/>
                <a:ea typeface="Times New Roman" panose="02020603050405020304" pitchFamily="18" charset="0"/>
              </a:rPr>
              <a:t> </a:t>
            </a:r>
            <a:r>
              <a:rPr lang="it-IT" dirty="0" err="1">
                <a:effectLst/>
                <a:ea typeface="Times New Roman" panose="02020603050405020304" pitchFamily="18" charset="0"/>
              </a:rPr>
              <a:t>was</a:t>
            </a:r>
            <a:r>
              <a:rPr lang="it-IT" dirty="0">
                <a:effectLst/>
                <a:ea typeface="Times New Roman" panose="02020603050405020304" pitchFamily="18" charset="0"/>
              </a:rPr>
              <a:t> </a:t>
            </a:r>
            <a:r>
              <a:rPr lang="it-IT" dirty="0" err="1">
                <a:effectLst/>
                <a:ea typeface="Times New Roman" panose="02020603050405020304" pitchFamily="18" charset="0"/>
              </a:rPr>
              <a:t>criticized</a:t>
            </a:r>
            <a:r>
              <a:rPr lang="it-IT" dirty="0">
                <a:effectLst/>
                <a:ea typeface="Times New Roman" panose="02020603050405020304" pitchFamily="18" charset="0"/>
              </a:rPr>
              <a:t> </a:t>
            </a:r>
            <a:r>
              <a:rPr lang="it-IT" dirty="0" err="1">
                <a:effectLst/>
                <a:ea typeface="Times New Roman" panose="02020603050405020304" pitchFamily="18" charset="0"/>
              </a:rPr>
              <a:t>mainly</a:t>
            </a:r>
            <a:r>
              <a:rPr lang="it-IT" dirty="0">
                <a:effectLst/>
                <a:ea typeface="Times New Roman" panose="02020603050405020304" pitchFamily="18" charset="0"/>
              </a:rPr>
              <a:t> by </a:t>
            </a:r>
            <a:r>
              <a:rPr lang="it-IT" b="1" dirty="0">
                <a:effectLst/>
                <a:ea typeface="Times New Roman" panose="02020603050405020304" pitchFamily="18" charset="0"/>
              </a:rPr>
              <a:t>Ernst </a:t>
            </a:r>
            <a:r>
              <a:rPr lang="it-IT" b="1" dirty="0" err="1">
                <a:effectLst/>
                <a:ea typeface="Times New Roman" panose="02020603050405020304" pitchFamily="18" charset="0"/>
              </a:rPr>
              <a:t>Gombrich</a:t>
            </a:r>
            <a:r>
              <a:rPr lang="it-IT" b="1" dirty="0">
                <a:ea typeface="Times New Roman" panose="02020603050405020304" pitchFamily="18" charset="0"/>
              </a:rPr>
              <a:t> (1909-2001) </a:t>
            </a:r>
            <a:r>
              <a:rPr lang="it-IT" dirty="0" err="1">
                <a:effectLst/>
                <a:ea typeface="Times New Roman" panose="02020603050405020304" pitchFamily="18" charset="0"/>
              </a:rPr>
              <a:t>as</a:t>
            </a:r>
            <a:r>
              <a:rPr lang="it-IT" dirty="0">
                <a:effectLst/>
                <a:ea typeface="Times New Roman" panose="02020603050405020304" pitchFamily="18" charset="0"/>
              </a:rPr>
              <a:t> </a:t>
            </a:r>
            <a:r>
              <a:rPr lang="it-IT" b="1" dirty="0">
                <a:ea typeface="Times New Roman" panose="02020603050405020304" pitchFamily="18" charset="0"/>
              </a:rPr>
              <a:t>«social </a:t>
            </a:r>
            <a:r>
              <a:rPr lang="it-IT" b="1" dirty="0" err="1">
                <a:ea typeface="Times New Roman" panose="02020603050405020304" pitchFamily="18" charset="0"/>
              </a:rPr>
              <a:t>determinism</a:t>
            </a:r>
            <a:r>
              <a:rPr lang="it-IT" b="1" dirty="0">
                <a:ea typeface="Times New Roman" panose="02020603050405020304" pitchFamily="18" charset="0"/>
              </a:rPr>
              <a:t>» </a:t>
            </a:r>
            <a:r>
              <a:rPr lang="it-IT" b="1" dirty="0" err="1">
                <a:effectLst/>
                <a:ea typeface="Times New Roman" panose="02020603050405020304" pitchFamily="18" charset="0"/>
              </a:rPr>
              <a:t>going</a:t>
            </a:r>
            <a:r>
              <a:rPr lang="it-IT" b="1" dirty="0">
                <a:effectLst/>
                <a:ea typeface="Times New Roman" panose="02020603050405020304" pitchFamily="18" charset="0"/>
              </a:rPr>
              <a:t> </a:t>
            </a:r>
            <a:r>
              <a:rPr lang="it-IT" b="1" dirty="0" err="1">
                <a:effectLst/>
                <a:ea typeface="Times New Roman" panose="02020603050405020304" pitchFamily="18" charset="0"/>
              </a:rPr>
              <a:t>too</a:t>
            </a:r>
            <a:r>
              <a:rPr lang="it-IT" b="1" dirty="0">
                <a:effectLst/>
                <a:ea typeface="Times New Roman" panose="02020603050405020304" pitchFamily="18" charset="0"/>
              </a:rPr>
              <a:t> far.</a:t>
            </a:r>
            <a:r>
              <a:rPr lang="it-IT" dirty="0">
                <a:effectLst/>
                <a:ea typeface="Times New Roman" panose="02020603050405020304" pitchFamily="18" charset="0"/>
              </a:rPr>
              <a:t> </a:t>
            </a:r>
            <a:r>
              <a:rPr lang="it-IT" dirty="0" err="1">
                <a:effectLst/>
                <a:ea typeface="Times New Roman" panose="02020603050405020304" pitchFamily="18" charset="0"/>
              </a:rPr>
              <a:t>Gombrich</a:t>
            </a:r>
            <a:r>
              <a:rPr lang="it-IT" dirty="0">
                <a:effectLst/>
                <a:ea typeface="Times New Roman" panose="02020603050405020304" pitchFamily="18" charset="0"/>
              </a:rPr>
              <a:t> </a:t>
            </a:r>
            <a:r>
              <a:rPr lang="it-IT" dirty="0" err="1">
                <a:effectLst/>
                <a:ea typeface="Times New Roman" panose="02020603050405020304" pitchFamily="18" charset="0"/>
              </a:rPr>
              <a:t>wrote</a:t>
            </a:r>
            <a:r>
              <a:rPr lang="it-IT" dirty="0">
                <a:effectLst/>
                <a:ea typeface="Times New Roman" panose="02020603050405020304" pitchFamily="18" charset="0"/>
              </a:rPr>
              <a:t> in </a:t>
            </a:r>
            <a:r>
              <a:rPr lang="it-IT" dirty="0" err="1">
                <a:effectLst/>
                <a:ea typeface="Times New Roman" panose="02020603050405020304" pitchFamily="18" charset="0"/>
              </a:rPr>
              <a:t>his</a:t>
            </a:r>
            <a:r>
              <a:rPr lang="it-IT" dirty="0">
                <a:effectLst/>
                <a:ea typeface="Times New Roman" panose="02020603050405020304" pitchFamily="18" charset="0"/>
              </a:rPr>
              <a:t> review of </a:t>
            </a:r>
            <a:r>
              <a:rPr lang="it-IT" i="1" dirty="0">
                <a:effectLst/>
                <a:ea typeface="Times New Roman" panose="02020603050405020304" pitchFamily="18" charset="0"/>
              </a:rPr>
              <a:t>The Social History of Art</a:t>
            </a:r>
            <a:r>
              <a:rPr lang="it-IT" dirty="0">
                <a:effectLst/>
                <a:ea typeface="Times New Roman" panose="02020603050405020304" pitchFamily="18" charset="0"/>
              </a:rPr>
              <a:t> </a:t>
            </a:r>
            <a:r>
              <a:rPr lang="it-IT" dirty="0" err="1">
                <a:effectLst/>
                <a:ea typeface="Times New Roman" panose="02020603050405020304" pitchFamily="18" charset="0"/>
              </a:rPr>
              <a:t>that</a:t>
            </a:r>
            <a:r>
              <a:rPr lang="it-IT" dirty="0">
                <a:effectLst/>
                <a:ea typeface="Times New Roman" panose="02020603050405020304" pitchFamily="18" charset="0"/>
              </a:rPr>
              <a:t> </a:t>
            </a:r>
          </a:p>
          <a:p>
            <a:pPr marL="0" indent="0" algn="ctr">
              <a:lnSpc>
                <a:spcPct val="90000"/>
              </a:lnSpc>
              <a:buClr>
                <a:schemeClr val="tx1"/>
              </a:buClr>
              <a:buNone/>
            </a:pPr>
            <a:endParaRPr lang="it-IT" dirty="0">
              <a:ea typeface="Times New Roman" panose="02020603050405020304" pitchFamily="18" charset="0"/>
            </a:endParaRPr>
          </a:p>
          <a:p>
            <a:pPr marL="0" indent="0" algn="ctr">
              <a:lnSpc>
                <a:spcPct val="90000"/>
              </a:lnSpc>
              <a:buClr>
                <a:schemeClr val="tx1"/>
              </a:buClr>
              <a:buNone/>
            </a:pPr>
            <a:r>
              <a:rPr lang="it-IT" dirty="0">
                <a:ea typeface="Times New Roman" panose="02020603050405020304" pitchFamily="18" charset="0"/>
              </a:rPr>
              <a:t>«</a:t>
            </a:r>
            <a:r>
              <a:rPr lang="it-IT" dirty="0" err="1">
                <a:effectLst/>
                <a:ea typeface="Times New Roman" panose="02020603050405020304" pitchFamily="18" charset="0"/>
              </a:rPr>
              <a:t>Hauser's</a:t>
            </a:r>
            <a:r>
              <a:rPr lang="it-IT" dirty="0">
                <a:effectLst/>
                <a:ea typeface="Times New Roman" panose="02020603050405020304" pitchFamily="18" charset="0"/>
              </a:rPr>
              <a:t> </a:t>
            </a:r>
            <a:r>
              <a:rPr lang="it-IT" dirty="0" err="1">
                <a:effectLst/>
                <a:ea typeface="Times New Roman" panose="02020603050405020304" pitchFamily="18" charset="0"/>
              </a:rPr>
              <a:t>theoretical</a:t>
            </a:r>
            <a:r>
              <a:rPr lang="it-IT" dirty="0">
                <a:effectLst/>
                <a:ea typeface="Times New Roman" panose="02020603050405020304" pitchFamily="18" charset="0"/>
              </a:rPr>
              <a:t> </a:t>
            </a:r>
            <a:r>
              <a:rPr lang="it-IT" dirty="0" err="1">
                <a:effectLst/>
                <a:ea typeface="Times New Roman" panose="02020603050405020304" pitchFamily="18" charset="0"/>
              </a:rPr>
              <a:t>prejudices</a:t>
            </a:r>
            <a:r>
              <a:rPr lang="it-IT" dirty="0">
                <a:effectLst/>
                <a:ea typeface="Times New Roman" panose="02020603050405020304" pitchFamily="18" charset="0"/>
              </a:rPr>
              <a:t> </a:t>
            </a:r>
            <a:r>
              <a:rPr lang="it-IT" dirty="0" err="1">
                <a:effectLst/>
                <a:ea typeface="Times New Roman" panose="02020603050405020304" pitchFamily="18" charset="0"/>
              </a:rPr>
              <a:t>may</a:t>
            </a:r>
            <a:r>
              <a:rPr lang="it-IT" dirty="0">
                <a:effectLst/>
                <a:ea typeface="Times New Roman" panose="02020603050405020304" pitchFamily="18" charset="0"/>
              </a:rPr>
              <a:t> </a:t>
            </a:r>
            <a:r>
              <a:rPr lang="it-IT" dirty="0" err="1">
                <a:effectLst/>
                <a:ea typeface="Times New Roman" panose="02020603050405020304" pitchFamily="18" charset="0"/>
              </a:rPr>
              <a:t>have</a:t>
            </a:r>
            <a:r>
              <a:rPr lang="it-IT" dirty="0">
                <a:effectLst/>
                <a:ea typeface="Times New Roman" panose="02020603050405020304" pitchFamily="18" charset="0"/>
              </a:rPr>
              <a:t> </a:t>
            </a:r>
            <a:r>
              <a:rPr lang="it-IT" dirty="0" err="1">
                <a:effectLst/>
                <a:ea typeface="Times New Roman" panose="02020603050405020304" pitchFamily="18" charset="0"/>
              </a:rPr>
              <a:t>thwarted</a:t>
            </a:r>
            <a:r>
              <a:rPr lang="it-IT" dirty="0">
                <a:effectLst/>
                <a:ea typeface="Times New Roman" panose="02020603050405020304" pitchFamily="18" charset="0"/>
              </a:rPr>
              <a:t> </a:t>
            </a:r>
            <a:r>
              <a:rPr lang="it-IT" dirty="0" err="1">
                <a:effectLst/>
                <a:ea typeface="Times New Roman" panose="02020603050405020304" pitchFamily="18" charset="0"/>
              </a:rPr>
              <a:t>his</a:t>
            </a:r>
            <a:r>
              <a:rPr lang="it-IT" dirty="0">
                <a:effectLst/>
                <a:ea typeface="Times New Roman" panose="02020603050405020304" pitchFamily="18" charset="0"/>
              </a:rPr>
              <a:t> </a:t>
            </a:r>
            <a:r>
              <a:rPr lang="it-IT" dirty="0" err="1">
                <a:effectLst/>
                <a:ea typeface="Times New Roman" panose="02020603050405020304" pitchFamily="18" charset="0"/>
              </a:rPr>
              <a:t>sympathies</a:t>
            </a:r>
            <a:r>
              <a:rPr lang="it-IT" dirty="0">
                <a:effectLst/>
                <a:ea typeface="Times New Roman" panose="02020603050405020304" pitchFamily="18" charset="0"/>
              </a:rPr>
              <a:t>. For to some </a:t>
            </a:r>
            <a:r>
              <a:rPr lang="it-IT" dirty="0" err="1">
                <a:effectLst/>
                <a:ea typeface="Times New Roman" panose="02020603050405020304" pitchFamily="18" charset="0"/>
              </a:rPr>
              <a:t>extent</a:t>
            </a:r>
            <a:r>
              <a:rPr lang="it-IT" dirty="0">
                <a:effectLst/>
                <a:ea typeface="Times New Roman" panose="02020603050405020304" pitchFamily="18" charset="0"/>
              </a:rPr>
              <a:t> </a:t>
            </a:r>
            <a:r>
              <a:rPr lang="it-IT" b="1" dirty="0" err="1">
                <a:effectLst/>
                <a:ea typeface="Times New Roman" panose="02020603050405020304" pitchFamily="18" charset="0"/>
              </a:rPr>
              <a:t>they</a:t>
            </a:r>
            <a:r>
              <a:rPr lang="it-IT" b="1" dirty="0">
                <a:effectLst/>
                <a:ea typeface="Times New Roman" panose="02020603050405020304" pitchFamily="18" charset="0"/>
              </a:rPr>
              <a:t> </a:t>
            </a:r>
            <a:r>
              <a:rPr lang="it-IT" b="1" dirty="0" err="1">
                <a:effectLst/>
                <a:ea typeface="Times New Roman" panose="02020603050405020304" pitchFamily="18" charset="0"/>
              </a:rPr>
              <a:t>deny</a:t>
            </a:r>
            <a:r>
              <a:rPr lang="it-IT" b="1" dirty="0">
                <a:effectLst/>
                <a:ea typeface="Times New Roman" panose="02020603050405020304" pitchFamily="18" charset="0"/>
              </a:rPr>
              <a:t> the </a:t>
            </a:r>
            <a:r>
              <a:rPr lang="it-IT" b="1" dirty="0" err="1">
                <a:effectLst/>
                <a:ea typeface="Times New Roman" panose="02020603050405020304" pitchFamily="18" charset="0"/>
              </a:rPr>
              <a:t>very</a:t>
            </a:r>
            <a:r>
              <a:rPr lang="it-IT" b="1" dirty="0">
                <a:effectLst/>
                <a:ea typeface="Times New Roman" panose="02020603050405020304" pitchFamily="18" charset="0"/>
              </a:rPr>
              <a:t> </a:t>
            </a:r>
            <a:r>
              <a:rPr lang="it-IT" b="1" dirty="0" err="1">
                <a:effectLst/>
                <a:ea typeface="Times New Roman" panose="02020603050405020304" pitchFamily="18" charset="0"/>
              </a:rPr>
              <a:t>existence</a:t>
            </a:r>
            <a:r>
              <a:rPr lang="it-IT" b="1" dirty="0">
                <a:effectLst/>
                <a:ea typeface="Times New Roman" panose="02020603050405020304" pitchFamily="18" charset="0"/>
              </a:rPr>
              <a:t> of </a:t>
            </a:r>
            <a:r>
              <a:rPr lang="it-IT" b="1" dirty="0" err="1">
                <a:effectLst/>
                <a:ea typeface="Times New Roman" panose="02020603050405020304" pitchFamily="18" charset="0"/>
              </a:rPr>
              <a:t>what</a:t>
            </a:r>
            <a:r>
              <a:rPr lang="it-IT" b="1" dirty="0">
                <a:effectLst/>
                <a:ea typeface="Times New Roman" panose="02020603050405020304" pitchFamily="18" charset="0"/>
              </a:rPr>
              <a:t> we call the ’</a:t>
            </a:r>
            <a:r>
              <a:rPr lang="it-IT" b="1" dirty="0" err="1">
                <a:effectLst/>
                <a:ea typeface="Times New Roman" panose="02020603050405020304" pitchFamily="18" charset="0"/>
              </a:rPr>
              <a:t>humanities</a:t>
            </a:r>
            <a:r>
              <a:rPr lang="it-IT" dirty="0">
                <a:effectLst/>
                <a:ea typeface="Times New Roman" panose="02020603050405020304" pitchFamily="18" charset="0"/>
              </a:rPr>
              <a:t>’. </a:t>
            </a:r>
            <a:r>
              <a:rPr lang="it-IT" dirty="0" err="1">
                <a:effectLst/>
                <a:ea typeface="Times New Roman" panose="02020603050405020304" pitchFamily="18" charset="0"/>
              </a:rPr>
              <a:t>If</a:t>
            </a:r>
            <a:r>
              <a:rPr lang="it-IT" dirty="0">
                <a:effectLst/>
                <a:ea typeface="Times New Roman" panose="02020603050405020304" pitchFamily="18" charset="0"/>
              </a:rPr>
              <a:t> </a:t>
            </a:r>
            <a:r>
              <a:rPr lang="it-IT" dirty="0" err="1">
                <a:effectLst/>
                <a:ea typeface="Times New Roman" panose="02020603050405020304" pitchFamily="18" charset="0"/>
              </a:rPr>
              <a:t>all</a:t>
            </a:r>
            <a:r>
              <a:rPr lang="it-IT" dirty="0">
                <a:effectLst/>
                <a:ea typeface="Times New Roman" panose="02020603050405020304" pitchFamily="18" charset="0"/>
              </a:rPr>
              <a:t> human </a:t>
            </a:r>
            <a:r>
              <a:rPr lang="it-IT" dirty="0" err="1">
                <a:effectLst/>
                <a:ea typeface="Times New Roman" panose="02020603050405020304" pitchFamily="18" charset="0"/>
              </a:rPr>
              <a:t>beings</a:t>
            </a:r>
            <a:r>
              <a:rPr lang="it-IT" dirty="0">
                <a:effectLst/>
                <a:ea typeface="Times New Roman" panose="02020603050405020304" pitchFamily="18" charset="0"/>
              </a:rPr>
              <a:t>, </a:t>
            </a:r>
            <a:r>
              <a:rPr lang="it-IT" dirty="0" err="1">
                <a:effectLst/>
                <a:ea typeface="Times New Roman" panose="02020603050405020304" pitchFamily="18" charset="0"/>
              </a:rPr>
              <a:t>including</a:t>
            </a:r>
            <a:r>
              <a:rPr lang="it-IT" dirty="0">
                <a:effectLst/>
                <a:ea typeface="Times New Roman" panose="02020603050405020304" pitchFamily="18" charset="0"/>
              </a:rPr>
              <a:t> </a:t>
            </a:r>
            <a:r>
              <a:rPr lang="it-IT" dirty="0" err="1">
                <a:effectLst/>
                <a:ea typeface="Times New Roman" panose="02020603050405020304" pitchFamily="18" charset="0"/>
              </a:rPr>
              <a:t>ourselves</a:t>
            </a:r>
            <a:r>
              <a:rPr lang="it-IT" dirty="0">
                <a:effectLst/>
                <a:ea typeface="Times New Roman" panose="02020603050405020304" pitchFamily="18" charset="0"/>
              </a:rPr>
              <a:t>, are </a:t>
            </a:r>
            <a:r>
              <a:rPr lang="it-IT" dirty="0" err="1">
                <a:effectLst/>
                <a:ea typeface="Times New Roman" panose="02020603050405020304" pitchFamily="18" charset="0"/>
              </a:rPr>
              <a:t>completely</a:t>
            </a:r>
            <a:r>
              <a:rPr lang="it-IT" dirty="0">
                <a:effectLst/>
                <a:ea typeface="Times New Roman" panose="02020603050405020304" pitchFamily="18" charset="0"/>
              </a:rPr>
              <a:t> </a:t>
            </a:r>
            <a:r>
              <a:rPr lang="it-IT" dirty="0" err="1">
                <a:effectLst/>
                <a:ea typeface="Times New Roman" panose="02020603050405020304" pitchFamily="18" charset="0"/>
              </a:rPr>
              <a:t>conditioned</a:t>
            </a:r>
            <a:r>
              <a:rPr lang="it-IT" dirty="0">
                <a:effectLst/>
                <a:ea typeface="Times New Roman" panose="02020603050405020304" pitchFamily="18" charset="0"/>
              </a:rPr>
              <a:t> by the </a:t>
            </a:r>
            <a:r>
              <a:rPr lang="it-IT" dirty="0" err="1">
                <a:effectLst/>
                <a:ea typeface="Times New Roman" panose="02020603050405020304" pitchFamily="18" charset="0"/>
              </a:rPr>
              <a:t>economic</a:t>
            </a:r>
            <a:r>
              <a:rPr lang="it-IT" dirty="0">
                <a:effectLst/>
                <a:ea typeface="Times New Roman" panose="02020603050405020304" pitchFamily="18" charset="0"/>
              </a:rPr>
              <a:t> and social </a:t>
            </a:r>
            <a:r>
              <a:rPr lang="it-IT" dirty="0" err="1">
                <a:effectLst/>
                <a:ea typeface="Times New Roman" panose="02020603050405020304" pitchFamily="18" charset="0"/>
              </a:rPr>
              <a:t>circumstances</a:t>
            </a:r>
            <a:r>
              <a:rPr lang="it-IT" dirty="0">
                <a:effectLst/>
                <a:ea typeface="Times New Roman" panose="02020603050405020304" pitchFamily="18" charset="0"/>
              </a:rPr>
              <a:t> of </a:t>
            </a:r>
            <a:r>
              <a:rPr lang="it-IT" dirty="0" err="1">
                <a:effectLst/>
                <a:ea typeface="Times New Roman" panose="02020603050405020304" pitchFamily="18" charset="0"/>
              </a:rPr>
              <a:t>their</a:t>
            </a:r>
            <a:r>
              <a:rPr lang="it-IT" dirty="0">
                <a:effectLst/>
                <a:ea typeface="Times New Roman" panose="02020603050405020304" pitchFamily="18" charset="0"/>
              </a:rPr>
              <a:t> </a:t>
            </a:r>
            <a:r>
              <a:rPr lang="it-IT" dirty="0" err="1">
                <a:effectLst/>
                <a:ea typeface="Times New Roman" panose="02020603050405020304" pitchFamily="18" charset="0"/>
              </a:rPr>
              <a:t>existence</a:t>
            </a:r>
            <a:r>
              <a:rPr lang="it-IT" dirty="0">
                <a:effectLst/>
                <a:ea typeface="Times New Roman" panose="02020603050405020304" pitchFamily="18" charset="0"/>
              </a:rPr>
              <a:t> </a:t>
            </a:r>
            <a:r>
              <a:rPr lang="it-IT" dirty="0" err="1">
                <a:effectLst/>
                <a:ea typeface="Times New Roman" panose="02020603050405020304" pitchFamily="18" charset="0"/>
              </a:rPr>
              <a:t>then</a:t>
            </a:r>
            <a:r>
              <a:rPr lang="it-IT" dirty="0">
                <a:effectLst/>
                <a:ea typeface="Times New Roman" panose="02020603050405020304" pitchFamily="18" charset="0"/>
              </a:rPr>
              <a:t> we </a:t>
            </a:r>
            <a:r>
              <a:rPr lang="it-IT" dirty="0" err="1">
                <a:effectLst/>
                <a:ea typeface="Times New Roman" panose="02020603050405020304" pitchFamily="18" charset="0"/>
              </a:rPr>
              <a:t>really</a:t>
            </a:r>
            <a:r>
              <a:rPr lang="it-IT" dirty="0">
                <a:effectLst/>
                <a:ea typeface="Times New Roman" panose="02020603050405020304" pitchFamily="18" charset="0"/>
              </a:rPr>
              <a:t> </a:t>
            </a:r>
            <a:r>
              <a:rPr lang="it-IT" dirty="0" err="1">
                <a:effectLst/>
                <a:ea typeface="Times New Roman" panose="02020603050405020304" pitchFamily="18" charset="0"/>
              </a:rPr>
              <a:t>cannot</a:t>
            </a:r>
            <a:r>
              <a:rPr lang="it-IT" dirty="0">
                <a:effectLst/>
                <a:ea typeface="Times New Roman" panose="02020603050405020304" pitchFamily="18" charset="0"/>
              </a:rPr>
              <a:t> </a:t>
            </a:r>
            <a:r>
              <a:rPr lang="it-IT" dirty="0" err="1">
                <a:effectLst/>
                <a:ea typeface="Times New Roman" panose="02020603050405020304" pitchFamily="18" charset="0"/>
              </a:rPr>
              <a:t>understand</a:t>
            </a:r>
            <a:r>
              <a:rPr lang="it-IT" dirty="0">
                <a:effectLst/>
                <a:ea typeface="Times New Roman" panose="02020603050405020304" pitchFamily="18" charset="0"/>
              </a:rPr>
              <a:t> the </a:t>
            </a:r>
            <a:r>
              <a:rPr lang="it-IT" dirty="0" err="1">
                <a:effectLst/>
                <a:ea typeface="Times New Roman" panose="02020603050405020304" pitchFamily="18" charset="0"/>
              </a:rPr>
              <a:t>past</a:t>
            </a:r>
            <a:r>
              <a:rPr lang="it-IT" dirty="0">
                <a:effectLst/>
                <a:ea typeface="Times New Roman" panose="02020603050405020304" pitchFamily="18" charset="0"/>
              </a:rPr>
              <a:t> by </a:t>
            </a:r>
            <a:r>
              <a:rPr lang="it-IT" dirty="0" err="1">
                <a:effectLst/>
                <a:ea typeface="Times New Roman" panose="02020603050405020304" pitchFamily="18" charset="0"/>
              </a:rPr>
              <a:t>ordinary</a:t>
            </a:r>
            <a:r>
              <a:rPr lang="it-IT" dirty="0">
                <a:effectLst/>
                <a:ea typeface="Times New Roman" panose="02020603050405020304" pitchFamily="18" charset="0"/>
              </a:rPr>
              <a:t> </a:t>
            </a:r>
            <a:r>
              <a:rPr lang="it-IT" dirty="0" err="1">
                <a:effectLst/>
                <a:ea typeface="Times New Roman" panose="02020603050405020304" pitchFamily="18" charset="0"/>
              </a:rPr>
              <a:t>sympathy</a:t>
            </a:r>
            <a:r>
              <a:rPr lang="it-IT" dirty="0">
                <a:effectLst/>
                <a:ea typeface="Times New Roman" panose="02020603050405020304" pitchFamily="18" charset="0"/>
              </a:rPr>
              <a:t> […]</a:t>
            </a:r>
            <a:r>
              <a:rPr lang="it-IT" dirty="0">
                <a:ea typeface="Times New Roman" panose="02020603050405020304" pitchFamily="18" charset="0"/>
              </a:rPr>
              <a:t>».</a:t>
            </a:r>
            <a:r>
              <a:rPr lang="it-IT" dirty="0">
                <a:effectLst/>
                <a:ea typeface="Times New Roman" panose="02020603050405020304" pitchFamily="18" charset="0"/>
              </a:rPr>
              <a:t> </a:t>
            </a:r>
          </a:p>
          <a:p>
            <a:pPr>
              <a:lnSpc>
                <a:spcPct val="90000"/>
              </a:lnSpc>
            </a:pPr>
            <a:endParaRPr lang="it-IT" dirty="0"/>
          </a:p>
        </p:txBody>
      </p:sp>
    </p:spTree>
    <p:extLst>
      <p:ext uri="{BB962C8B-B14F-4D97-AF65-F5344CB8AC3E}">
        <p14:creationId xmlns:p14="http://schemas.microsoft.com/office/powerpoint/2010/main" val="1375018228"/>
      </p:ext>
    </p:extLst>
  </p:cSld>
  <p:clrMapOvr>
    <a:masterClrMapping/>
  </p:clrMapOvr>
  <mc:AlternateContent xmlns:mc="http://schemas.openxmlformats.org/markup-compatibility/2006" xmlns:p14="http://schemas.microsoft.com/office/powerpoint/2010/main">
    <mc:Choice Requires="p14">
      <p:transition spd="slow" p14:dur="2500">
        <p14:switch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0CC22C71-CC68-BFA8-65FC-ADC5AB1351F4}"/>
              </a:ext>
            </a:extLst>
          </p:cNvPr>
          <p:cNvSpPr txBox="1"/>
          <p:nvPr/>
        </p:nvSpPr>
        <p:spPr>
          <a:xfrm>
            <a:off x="3591635" y="472485"/>
            <a:ext cx="4962098" cy="1200329"/>
          </a:xfrm>
          <a:prstGeom prst="rect">
            <a:avLst/>
          </a:prstGeom>
          <a:noFill/>
        </p:spPr>
        <p:txBody>
          <a:bodyPr wrap="square">
            <a:spAutoFit/>
          </a:bodyPr>
          <a:lstStyle/>
          <a:p>
            <a:pPr algn="ctr"/>
            <a:r>
              <a:rPr lang="en-US" sz="3600" b="1" dirty="0">
                <a:solidFill>
                  <a:srgbClr val="92D050"/>
                </a:solidFill>
              </a:rPr>
              <a:t>Social history of art: a tradition of studies</a:t>
            </a:r>
            <a:endParaRPr lang="it-IT" sz="3600" b="1" dirty="0">
              <a:solidFill>
                <a:srgbClr val="92D050"/>
              </a:solidFill>
            </a:endParaRPr>
          </a:p>
        </p:txBody>
      </p:sp>
      <p:sp>
        <p:nvSpPr>
          <p:cNvPr id="9" name="CasellaDiTesto 8">
            <a:extLst>
              <a:ext uri="{FF2B5EF4-FFF2-40B4-BE49-F238E27FC236}">
                <a16:creationId xmlns:a16="http://schemas.microsoft.com/office/drawing/2014/main" id="{A5A30CFB-3CE9-7A74-C177-764DED320B79}"/>
              </a:ext>
            </a:extLst>
          </p:cNvPr>
          <p:cNvSpPr txBox="1"/>
          <p:nvPr/>
        </p:nvSpPr>
        <p:spPr>
          <a:xfrm>
            <a:off x="2162600" y="2492349"/>
            <a:ext cx="7820167" cy="3018070"/>
          </a:xfrm>
          <a:prstGeom prst="rect">
            <a:avLst/>
          </a:prstGeom>
          <a:noFill/>
        </p:spPr>
        <p:txBody>
          <a:bodyPr wrap="square">
            <a:spAutoFit/>
          </a:bodyPr>
          <a:lstStyle/>
          <a:p>
            <a:pPr marL="285750" indent="-285750" algn="just">
              <a:lnSpc>
                <a:spcPct val="107000"/>
              </a:lnSpc>
              <a:spcAft>
                <a:spcPts val="800"/>
              </a:spcAft>
              <a:buFont typeface="Wingdings" panose="05000000000000000000" pitchFamily="2" charset="2"/>
              <a:buChar char="v"/>
            </a:pPr>
            <a:r>
              <a:rPr lang="it-IT" sz="3000" kern="100" dirty="0">
                <a:effectLst/>
                <a:latin typeface="+mj-lt"/>
                <a:ea typeface="Aptos" panose="020B0004020202020204" pitchFamily="34" charset="0"/>
                <a:cs typeface="Times New Roman" panose="02020603050405020304" pitchFamily="18" charset="0"/>
              </a:rPr>
              <a:t> </a:t>
            </a:r>
            <a:r>
              <a:rPr lang="it-IT" sz="3000" b="1" kern="100" dirty="0" err="1">
                <a:effectLst/>
                <a:latin typeface="+mj-lt"/>
                <a:ea typeface="Aptos" panose="020B0004020202020204" pitchFamily="34" charset="0"/>
                <a:cs typeface="Times New Roman" panose="02020603050405020304" pitchFamily="18" charset="0"/>
              </a:rPr>
              <a:t>This</a:t>
            </a:r>
            <a:r>
              <a:rPr lang="it-IT" sz="3000" b="1" kern="100" dirty="0">
                <a:effectLst/>
                <a:latin typeface="+mj-lt"/>
                <a:ea typeface="Aptos" panose="020B0004020202020204" pitchFamily="34" charset="0"/>
                <a:cs typeface="Times New Roman" panose="02020603050405020304" pitchFamily="18" charset="0"/>
              </a:rPr>
              <a:t> </a:t>
            </a:r>
            <a:r>
              <a:rPr lang="it-IT" sz="3000" b="1" kern="100" dirty="0" err="1">
                <a:effectLst/>
                <a:latin typeface="+mj-lt"/>
                <a:ea typeface="Aptos" panose="020B0004020202020204" pitchFamily="34" charset="0"/>
                <a:cs typeface="Times New Roman" panose="02020603050405020304" pitchFamily="18" charset="0"/>
              </a:rPr>
              <a:t>approach</a:t>
            </a:r>
            <a:r>
              <a:rPr lang="it-IT" sz="3000" b="1" kern="100" dirty="0">
                <a:effectLst/>
                <a:latin typeface="+mj-lt"/>
                <a:ea typeface="Aptos" panose="020B0004020202020204" pitchFamily="34" charset="0"/>
                <a:cs typeface="Times New Roman" panose="02020603050405020304" pitchFamily="18" charset="0"/>
              </a:rPr>
              <a:t> </a:t>
            </a:r>
            <a:r>
              <a:rPr lang="it-IT" sz="3000" b="1" kern="100" dirty="0" err="1">
                <a:effectLst/>
                <a:latin typeface="+mj-lt"/>
                <a:ea typeface="Aptos" panose="020B0004020202020204" pitchFamily="34" charset="0"/>
                <a:cs typeface="Times New Roman" panose="02020603050405020304" pitchFamily="18" charset="0"/>
              </a:rPr>
              <a:t>was</a:t>
            </a:r>
            <a:r>
              <a:rPr lang="it-IT" sz="3000" b="1" kern="100" dirty="0">
                <a:effectLst/>
                <a:latin typeface="+mj-lt"/>
                <a:ea typeface="Aptos" panose="020B0004020202020204" pitchFamily="34" charset="0"/>
                <a:cs typeface="Times New Roman" panose="02020603050405020304" pitchFamily="18" charset="0"/>
              </a:rPr>
              <a:t>, </a:t>
            </a:r>
            <a:r>
              <a:rPr lang="it-IT" sz="3000" b="1" kern="100" dirty="0" err="1">
                <a:effectLst/>
                <a:latin typeface="+mj-lt"/>
                <a:ea typeface="Aptos" panose="020B0004020202020204" pitchFamily="34" charset="0"/>
                <a:cs typeface="Times New Roman" panose="02020603050405020304" pitchFamily="18" charset="0"/>
              </a:rPr>
              <a:t>however</a:t>
            </a:r>
            <a:r>
              <a:rPr lang="it-IT" sz="3000" b="1" kern="100" dirty="0">
                <a:effectLst/>
                <a:latin typeface="+mj-lt"/>
                <a:ea typeface="Aptos" panose="020B0004020202020204" pitchFamily="34" charset="0"/>
                <a:cs typeface="Times New Roman" panose="02020603050405020304" pitchFamily="18" charset="0"/>
              </a:rPr>
              <a:t>, </a:t>
            </a:r>
            <a:r>
              <a:rPr lang="it-IT" sz="3000" b="1" kern="100" dirty="0" err="1">
                <a:effectLst/>
                <a:latin typeface="+mj-lt"/>
                <a:ea typeface="Aptos" panose="020B0004020202020204" pitchFamily="34" charset="0"/>
                <a:cs typeface="Times New Roman" panose="02020603050405020304" pitchFamily="18" charset="0"/>
              </a:rPr>
              <a:t>fraught</a:t>
            </a:r>
            <a:r>
              <a:rPr lang="it-IT" sz="3000" b="1" kern="100" dirty="0">
                <a:effectLst/>
                <a:latin typeface="+mj-lt"/>
                <a:ea typeface="Aptos" panose="020B0004020202020204" pitchFamily="34" charset="0"/>
                <a:cs typeface="Times New Roman" panose="02020603050405020304" pitchFamily="18" charset="0"/>
              </a:rPr>
              <a:t> with </a:t>
            </a:r>
            <a:r>
              <a:rPr lang="it-IT" sz="3000" b="1" kern="100" dirty="0" err="1">
                <a:effectLst/>
                <a:latin typeface="+mj-lt"/>
                <a:ea typeface="Aptos" panose="020B0004020202020204" pitchFamily="34" charset="0"/>
                <a:cs typeface="Times New Roman" panose="02020603050405020304" pitchFamily="18" charset="0"/>
              </a:rPr>
              <a:t>consequences</a:t>
            </a:r>
            <a:r>
              <a:rPr lang="it-IT" sz="3000" b="1" kern="100" dirty="0">
                <a:effectLst/>
                <a:latin typeface="+mj-lt"/>
                <a:ea typeface="Aptos" panose="020B0004020202020204" pitchFamily="34" charset="0"/>
                <a:cs typeface="Times New Roman" panose="02020603050405020304" pitchFamily="18" charset="0"/>
              </a:rPr>
              <a:t>, and </a:t>
            </a:r>
            <a:r>
              <a:rPr lang="it-IT" sz="3000" b="1" kern="100" dirty="0" err="1">
                <a:effectLst/>
                <a:latin typeface="+mj-lt"/>
                <a:ea typeface="Aptos" panose="020B0004020202020204" pitchFamily="34" charset="0"/>
                <a:cs typeface="Times New Roman" panose="02020603050405020304" pitchFamily="18" charset="0"/>
              </a:rPr>
              <a:t>has</a:t>
            </a:r>
            <a:r>
              <a:rPr lang="it-IT" sz="3000" b="1" kern="100" dirty="0">
                <a:effectLst/>
                <a:latin typeface="+mj-lt"/>
                <a:ea typeface="Aptos" panose="020B0004020202020204" pitchFamily="34" charset="0"/>
                <a:cs typeface="Times New Roman" panose="02020603050405020304" pitchFamily="18" charset="0"/>
              </a:rPr>
              <a:t> </a:t>
            </a:r>
            <a:r>
              <a:rPr lang="it-IT" sz="3000" b="1" kern="100" dirty="0" err="1">
                <a:effectLst/>
                <a:latin typeface="+mj-lt"/>
                <a:ea typeface="Aptos" panose="020B0004020202020204" pitchFamily="34" charset="0"/>
                <a:cs typeface="Times New Roman" panose="02020603050405020304" pitchFamily="18" charset="0"/>
              </a:rPr>
              <a:t>evolved</a:t>
            </a:r>
            <a:r>
              <a:rPr lang="it-IT" sz="3000" b="1" kern="100" dirty="0">
                <a:effectLst/>
                <a:latin typeface="+mj-lt"/>
                <a:ea typeface="Aptos" panose="020B0004020202020204" pitchFamily="34" charset="0"/>
                <a:cs typeface="Times New Roman" panose="02020603050405020304" pitchFamily="18" charset="0"/>
              </a:rPr>
              <a:t> and </a:t>
            </a:r>
            <a:r>
              <a:rPr lang="it-IT" sz="3000" b="1" kern="100" dirty="0" err="1">
                <a:effectLst/>
                <a:latin typeface="+mj-lt"/>
                <a:ea typeface="Aptos" panose="020B0004020202020204" pitchFamily="34" charset="0"/>
                <a:cs typeface="Times New Roman" panose="02020603050405020304" pitchFamily="18" charset="0"/>
              </a:rPr>
              <a:t>matured</a:t>
            </a:r>
            <a:r>
              <a:rPr lang="it-IT" sz="3000" b="1" kern="100" dirty="0">
                <a:effectLst/>
                <a:latin typeface="+mj-lt"/>
                <a:ea typeface="Aptos" panose="020B0004020202020204" pitchFamily="34" charset="0"/>
                <a:cs typeface="Times New Roman" panose="02020603050405020304" pitchFamily="18" charset="0"/>
              </a:rPr>
              <a:t> over the </a:t>
            </a:r>
            <a:r>
              <a:rPr lang="it-IT" sz="3000" b="1" kern="100" dirty="0" err="1">
                <a:effectLst/>
                <a:latin typeface="+mj-lt"/>
                <a:ea typeface="Aptos" panose="020B0004020202020204" pitchFamily="34" charset="0"/>
                <a:cs typeface="Times New Roman" panose="02020603050405020304" pitchFamily="18" charset="0"/>
              </a:rPr>
              <a:t>decades</a:t>
            </a:r>
            <a:r>
              <a:rPr lang="it-IT" sz="3000" b="1" kern="100" dirty="0">
                <a:effectLst/>
                <a:latin typeface="+mj-lt"/>
                <a:ea typeface="Aptos" panose="020B0004020202020204" pitchFamily="34" charset="0"/>
                <a:cs typeface="Times New Roman" panose="02020603050405020304" pitchFamily="18" charset="0"/>
              </a:rPr>
              <a:t>. </a:t>
            </a:r>
            <a:r>
              <a:rPr lang="it-IT" sz="3000" b="1" kern="100" dirty="0" err="1">
                <a:effectLst/>
                <a:latin typeface="+mj-lt"/>
                <a:ea typeface="Aptos" panose="020B0004020202020204" pitchFamily="34" charset="0"/>
                <a:cs typeface="Times New Roman" panose="02020603050405020304" pitchFamily="18" charset="0"/>
              </a:rPr>
              <a:t>It</a:t>
            </a:r>
            <a:r>
              <a:rPr lang="it-IT" sz="3000" b="1" kern="100" dirty="0">
                <a:effectLst/>
                <a:latin typeface="+mj-lt"/>
                <a:ea typeface="Aptos" panose="020B0004020202020204" pitchFamily="34" charset="0"/>
                <a:cs typeface="Times New Roman" panose="02020603050405020304" pitchFamily="18" charset="0"/>
              </a:rPr>
              <a:t> led to the </a:t>
            </a:r>
            <a:r>
              <a:rPr lang="it-IT" sz="3000" b="1" kern="100" dirty="0" err="1">
                <a:effectLst/>
                <a:latin typeface="+mj-lt"/>
                <a:ea typeface="Aptos" panose="020B0004020202020204" pitchFamily="34" charset="0"/>
                <a:cs typeface="Times New Roman" panose="02020603050405020304" pitchFamily="18" charset="0"/>
              </a:rPr>
              <a:t>flourishing</a:t>
            </a:r>
            <a:r>
              <a:rPr lang="it-IT" sz="3000" b="1" kern="100" dirty="0">
                <a:effectLst/>
                <a:latin typeface="+mj-lt"/>
                <a:ea typeface="Aptos" panose="020B0004020202020204" pitchFamily="34" charset="0"/>
                <a:cs typeface="Times New Roman" panose="02020603050405020304" pitchFamily="18" charset="0"/>
              </a:rPr>
              <a:t> of a </a:t>
            </a:r>
            <a:r>
              <a:rPr lang="it-IT" sz="3000" b="1" kern="100" dirty="0" err="1">
                <a:effectLst/>
                <a:latin typeface="+mj-lt"/>
                <a:ea typeface="Aptos" panose="020B0004020202020204" pitchFamily="34" charset="0"/>
                <a:cs typeface="Times New Roman" panose="02020603050405020304" pitchFamily="18" charset="0"/>
              </a:rPr>
              <a:t>rich</a:t>
            </a:r>
            <a:r>
              <a:rPr lang="it-IT" sz="3000" b="1" kern="100" dirty="0">
                <a:effectLst/>
                <a:latin typeface="+mj-lt"/>
                <a:ea typeface="Aptos" panose="020B0004020202020204" pitchFamily="34" charset="0"/>
                <a:cs typeface="Times New Roman" panose="02020603050405020304" pitchFamily="18" charset="0"/>
              </a:rPr>
              <a:t> </a:t>
            </a:r>
            <a:r>
              <a:rPr lang="it-IT" sz="3000" b="1" kern="100" dirty="0" err="1">
                <a:effectLst/>
                <a:latin typeface="+mj-lt"/>
                <a:ea typeface="Aptos" panose="020B0004020202020204" pitchFamily="34" charset="0"/>
                <a:cs typeface="Times New Roman" panose="02020603050405020304" pitchFamily="18" charset="0"/>
              </a:rPr>
              <a:t>tradition</a:t>
            </a:r>
            <a:r>
              <a:rPr lang="it-IT" sz="3000" b="1" kern="100" dirty="0">
                <a:effectLst/>
                <a:latin typeface="+mj-lt"/>
                <a:ea typeface="Aptos" panose="020B0004020202020204" pitchFamily="34" charset="0"/>
                <a:cs typeface="Times New Roman" panose="02020603050405020304" pitchFamily="18" charset="0"/>
              </a:rPr>
              <a:t> of studies, </a:t>
            </a:r>
            <a:r>
              <a:rPr lang="it-IT" sz="3000" b="1" kern="100" dirty="0" err="1">
                <a:effectLst/>
                <a:latin typeface="+mj-lt"/>
                <a:ea typeface="Aptos" panose="020B0004020202020204" pitchFamily="34" charset="0"/>
                <a:cs typeface="Times New Roman" panose="02020603050405020304" pitchFamily="18" charset="0"/>
              </a:rPr>
              <a:t>examples</a:t>
            </a:r>
            <a:r>
              <a:rPr lang="it-IT" sz="3000" b="1" kern="100" dirty="0">
                <a:effectLst/>
                <a:latin typeface="+mj-lt"/>
                <a:ea typeface="Aptos" panose="020B0004020202020204" pitchFamily="34" charset="0"/>
                <a:cs typeface="Times New Roman" panose="02020603050405020304" pitchFamily="18" charset="0"/>
              </a:rPr>
              <a:t> of </a:t>
            </a:r>
            <a:r>
              <a:rPr lang="it-IT" sz="3000" b="1" kern="100" dirty="0" err="1">
                <a:effectLst/>
                <a:latin typeface="+mj-lt"/>
                <a:ea typeface="Aptos" panose="020B0004020202020204" pitchFamily="34" charset="0"/>
                <a:cs typeface="Times New Roman" panose="02020603050405020304" pitchFamily="18" charset="0"/>
              </a:rPr>
              <a:t>which</a:t>
            </a:r>
            <a:r>
              <a:rPr lang="it-IT" sz="3000" b="1" kern="100" dirty="0">
                <a:effectLst/>
                <a:latin typeface="+mj-lt"/>
                <a:ea typeface="Aptos" panose="020B0004020202020204" pitchFamily="34" charset="0"/>
                <a:cs typeface="Times New Roman" panose="02020603050405020304" pitchFamily="18" charset="0"/>
              </a:rPr>
              <a:t> are </a:t>
            </a:r>
            <a:r>
              <a:rPr lang="it-IT" sz="3000" b="1" kern="100" dirty="0" err="1">
                <a:effectLst/>
                <a:latin typeface="+mj-lt"/>
                <a:ea typeface="Aptos" panose="020B0004020202020204" pitchFamily="34" charset="0"/>
                <a:cs typeface="Times New Roman" panose="02020603050405020304" pitchFamily="18" charset="0"/>
              </a:rPr>
              <a:t>given</a:t>
            </a:r>
            <a:r>
              <a:rPr lang="it-IT" sz="3000" b="1" kern="100" dirty="0">
                <a:effectLst/>
                <a:latin typeface="+mj-lt"/>
                <a:ea typeface="Aptos" panose="020B0004020202020204" pitchFamily="34" charset="0"/>
                <a:cs typeface="Times New Roman" panose="02020603050405020304" pitchFamily="18" charset="0"/>
              </a:rPr>
              <a:t> </a:t>
            </a:r>
            <a:r>
              <a:rPr lang="it-IT" sz="3000" b="1" kern="100" dirty="0" err="1">
                <a:effectLst/>
                <a:latin typeface="+mj-lt"/>
                <a:ea typeface="Aptos" panose="020B0004020202020204" pitchFamily="34" charset="0"/>
                <a:cs typeface="Times New Roman" panose="02020603050405020304" pitchFamily="18" charset="0"/>
              </a:rPr>
              <a:t>below</a:t>
            </a:r>
            <a:r>
              <a:rPr lang="it-IT" sz="3000" b="1" kern="100" dirty="0">
                <a:effectLst/>
                <a:latin typeface="+mj-lt"/>
                <a:ea typeface="Aptos" panose="020B0004020202020204" pitchFamily="34" charset="0"/>
                <a:cs typeface="Times New Roman" panose="02020603050405020304" pitchFamily="18" charset="0"/>
              </a:rPr>
              <a:t> in </a:t>
            </a:r>
            <a:r>
              <a:rPr lang="it-IT" sz="3000" b="1" kern="100" dirty="0" err="1">
                <a:effectLst/>
                <a:latin typeface="+mj-lt"/>
                <a:ea typeface="Aptos" panose="020B0004020202020204" pitchFamily="34" charset="0"/>
                <a:cs typeface="Times New Roman" panose="02020603050405020304" pitchFamily="18" charset="0"/>
              </a:rPr>
              <a:t>chronological</a:t>
            </a:r>
            <a:r>
              <a:rPr lang="it-IT" sz="3000" b="1" kern="100" dirty="0">
                <a:effectLst/>
                <a:latin typeface="+mj-lt"/>
                <a:ea typeface="Aptos" panose="020B0004020202020204" pitchFamily="34" charset="0"/>
                <a:cs typeface="Times New Roman" panose="02020603050405020304" pitchFamily="18" charset="0"/>
              </a:rPr>
              <a:t> </a:t>
            </a:r>
            <a:r>
              <a:rPr lang="it-IT" sz="3000" b="1" kern="100" dirty="0" err="1">
                <a:effectLst/>
                <a:latin typeface="+mj-lt"/>
                <a:ea typeface="Aptos" panose="020B0004020202020204" pitchFamily="34" charset="0"/>
                <a:cs typeface="Times New Roman" panose="02020603050405020304" pitchFamily="18" charset="0"/>
              </a:rPr>
              <a:t>order</a:t>
            </a:r>
            <a:r>
              <a:rPr lang="it-IT" sz="3000" b="1" kern="100" dirty="0">
                <a:latin typeface="+mj-lt"/>
                <a:ea typeface="Aptos" panose="020B0004020202020204" pitchFamily="34" charset="0"/>
                <a:cs typeface="Times New Roman" panose="02020603050405020304" pitchFamily="18" charset="0"/>
              </a:rPr>
              <a:t>.</a:t>
            </a:r>
            <a:endParaRPr lang="it-IT" sz="3000" b="1" kern="100" dirty="0">
              <a:effectLst/>
              <a:latin typeface="+mj-l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287287972"/>
      </p:ext>
    </p:extLst>
  </p:cSld>
  <p:clrMapOvr>
    <a:masterClrMapping/>
  </p:clrMapOvr>
  <mc:AlternateContent xmlns:mc="http://schemas.openxmlformats.org/markup-compatibility/2006" xmlns:p14="http://schemas.microsoft.com/office/powerpoint/2010/main">
    <mc:Choice Requires="p14">
      <p:transition spd="slow" p14:dur="2500">
        <p14:switch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75052492-E1B2-2F46-10A3-49F9887817FC}"/>
              </a:ext>
            </a:extLst>
          </p:cNvPr>
          <p:cNvSpPr txBox="1">
            <a:spLocks noGrp="1"/>
          </p:cNvSpPr>
          <p:nvPr>
            <p:ph type="title"/>
          </p:nvPr>
        </p:nvSpPr>
        <p:spPr>
          <a:xfrm>
            <a:off x="2137587" y="755661"/>
            <a:ext cx="3609172" cy="513734"/>
          </a:xfrm>
          <a:prstGeom prst="rect">
            <a:avLst/>
          </a:prstGeom>
        </p:spPr>
        <p:txBody>
          <a:bodyPr>
            <a:normAutofit fontScale="90000"/>
          </a:bodyPr>
          <a:lstStyle/>
          <a:p>
            <a:pPr algn="ctr"/>
            <a:r>
              <a:rPr lang="it-IT" b="1" dirty="0">
                <a:solidFill>
                  <a:srgbClr val="92D050"/>
                </a:solidFill>
              </a:rPr>
              <a:t>20th </a:t>
            </a:r>
            <a:r>
              <a:rPr lang="it-IT" b="1" dirty="0" err="1">
                <a:solidFill>
                  <a:srgbClr val="92D050"/>
                </a:solidFill>
              </a:rPr>
              <a:t>century</a:t>
            </a:r>
            <a:endParaRPr lang="it-IT" b="1" dirty="0">
              <a:solidFill>
                <a:srgbClr val="92D050"/>
              </a:solidFill>
            </a:endParaRPr>
          </a:p>
        </p:txBody>
      </p:sp>
      <p:sp>
        <p:nvSpPr>
          <p:cNvPr id="3" name="Segnaposto contenuto 2">
            <a:extLst>
              <a:ext uri="{FF2B5EF4-FFF2-40B4-BE49-F238E27FC236}">
                <a16:creationId xmlns:a16="http://schemas.microsoft.com/office/drawing/2014/main" id="{32C2A8BD-A60E-9048-0F22-0A37B9A98FF6}"/>
              </a:ext>
            </a:extLst>
          </p:cNvPr>
          <p:cNvSpPr>
            <a:spLocks noGrp="1"/>
          </p:cNvSpPr>
          <p:nvPr>
            <p:ph idx="1"/>
          </p:nvPr>
        </p:nvSpPr>
        <p:spPr>
          <a:xfrm>
            <a:off x="648929" y="1828664"/>
            <a:ext cx="6586489" cy="4558792"/>
          </a:xfrm>
        </p:spPr>
        <p:txBody>
          <a:bodyPr>
            <a:normAutofit lnSpcReduction="10000"/>
          </a:bodyPr>
          <a:lstStyle/>
          <a:p>
            <a:pPr algn="just">
              <a:lnSpc>
                <a:spcPct val="90000"/>
              </a:lnSpc>
              <a:spcAft>
                <a:spcPts val="800"/>
              </a:spcAft>
              <a:buClr>
                <a:schemeClr val="tx1"/>
              </a:buClr>
              <a:buFont typeface="Wingdings" panose="05000000000000000000" pitchFamily="2" charset="2"/>
              <a:buChar char="v"/>
            </a:pPr>
            <a:r>
              <a:rPr lang="it-IT" sz="1600" kern="100" dirty="0">
                <a:effectLst/>
                <a:ea typeface="Aptos" panose="020B0004020202020204" pitchFamily="34" charset="0"/>
                <a:cs typeface="Times New Roman" panose="02020603050405020304" pitchFamily="18" charset="0"/>
              </a:rPr>
              <a:t>F. Antal, </a:t>
            </a:r>
            <a:r>
              <a:rPr lang="it-IT" sz="1600" i="1" kern="100" dirty="0" err="1">
                <a:effectLst/>
                <a:ea typeface="Aptos" panose="020B0004020202020204" pitchFamily="34" charset="0"/>
                <a:cs typeface="Times New Roman" panose="02020603050405020304" pitchFamily="18" charset="0"/>
              </a:rPr>
              <a:t>Florentine</a:t>
            </a:r>
            <a:r>
              <a:rPr lang="it-IT" sz="1600" i="1" kern="100" dirty="0">
                <a:effectLst/>
                <a:ea typeface="Aptos" panose="020B0004020202020204" pitchFamily="34" charset="0"/>
                <a:cs typeface="Times New Roman" panose="02020603050405020304" pitchFamily="18" charset="0"/>
              </a:rPr>
              <a:t> painting and </a:t>
            </a:r>
            <a:r>
              <a:rPr lang="it-IT" sz="1600" i="1" kern="100" dirty="0" err="1">
                <a:effectLst/>
                <a:ea typeface="Aptos" panose="020B0004020202020204" pitchFamily="34" charset="0"/>
                <a:cs typeface="Times New Roman" panose="02020603050405020304" pitchFamily="18" charset="0"/>
              </a:rPr>
              <a:t>its</a:t>
            </a:r>
            <a:r>
              <a:rPr lang="it-IT" sz="1600" i="1" kern="100" dirty="0">
                <a:effectLst/>
                <a:ea typeface="Aptos" panose="020B0004020202020204" pitchFamily="34" charset="0"/>
                <a:cs typeface="Times New Roman" panose="02020603050405020304" pitchFamily="18" charset="0"/>
              </a:rPr>
              <a:t> social background. The Bourgeois Republic </a:t>
            </a:r>
            <a:r>
              <a:rPr lang="it-IT" sz="1600" i="1" kern="100" dirty="0" err="1">
                <a:effectLst/>
                <a:ea typeface="Aptos" panose="020B0004020202020204" pitchFamily="34" charset="0"/>
                <a:cs typeface="Times New Roman" panose="02020603050405020304" pitchFamily="18" charset="0"/>
              </a:rPr>
              <a:t>before</a:t>
            </a:r>
            <a:r>
              <a:rPr lang="it-IT" sz="1600" i="1" kern="100" dirty="0">
                <a:effectLst/>
                <a:ea typeface="Aptos" panose="020B0004020202020204" pitchFamily="34" charset="0"/>
                <a:cs typeface="Times New Roman" panose="02020603050405020304" pitchFamily="18" charset="0"/>
              </a:rPr>
              <a:t> Cosimo de' </a:t>
            </a:r>
            <a:r>
              <a:rPr lang="it-IT" sz="1600" i="1" kern="100" dirty="0" err="1">
                <a:effectLst/>
                <a:ea typeface="Aptos" panose="020B0004020202020204" pitchFamily="34" charset="0"/>
                <a:cs typeface="Times New Roman" panose="02020603050405020304" pitchFamily="18" charset="0"/>
              </a:rPr>
              <a:t>Medici's</a:t>
            </a:r>
            <a:r>
              <a:rPr lang="it-IT" sz="1600" i="1" kern="100" dirty="0">
                <a:effectLst/>
                <a:ea typeface="Aptos" panose="020B0004020202020204" pitchFamily="34" charset="0"/>
                <a:cs typeface="Times New Roman" panose="02020603050405020304" pitchFamily="18" charset="0"/>
              </a:rPr>
              <a:t> </a:t>
            </a:r>
            <a:r>
              <a:rPr lang="it-IT" sz="1600" i="1" kern="100" dirty="0" err="1">
                <a:effectLst/>
                <a:ea typeface="Aptos" panose="020B0004020202020204" pitchFamily="34" charset="0"/>
                <a:cs typeface="Times New Roman" panose="02020603050405020304" pitchFamily="18" charset="0"/>
              </a:rPr>
              <a:t>Advent</a:t>
            </a:r>
            <a:r>
              <a:rPr lang="it-IT" sz="1600" i="1" kern="100" dirty="0">
                <a:effectLst/>
                <a:ea typeface="Aptos" panose="020B0004020202020204" pitchFamily="34" charset="0"/>
                <a:cs typeface="Times New Roman" panose="02020603050405020304" pitchFamily="18" charset="0"/>
              </a:rPr>
              <a:t> to Power: XIV and </a:t>
            </a:r>
            <a:r>
              <a:rPr lang="it-IT" sz="1600" i="1" kern="100" dirty="0" err="1">
                <a:effectLst/>
                <a:ea typeface="Aptos" panose="020B0004020202020204" pitchFamily="34" charset="0"/>
                <a:cs typeface="Times New Roman" panose="02020603050405020304" pitchFamily="18" charset="0"/>
              </a:rPr>
              <a:t>Early</a:t>
            </a:r>
            <a:r>
              <a:rPr lang="it-IT" sz="1600" i="1" kern="100" dirty="0">
                <a:effectLst/>
                <a:ea typeface="Aptos" panose="020B0004020202020204" pitchFamily="34" charset="0"/>
                <a:cs typeface="Times New Roman" panose="02020603050405020304" pitchFamily="18" charset="0"/>
              </a:rPr>
              <a:t> XV </a:t>
            </a:r>
            <a:r>
              <a:rPr lang="it-IT" sz="1600" i="1" kern="100" dirty="0" err="1">
                <a:effectLst/>
                <a:ea typeface="Aptos" panose="020B0004020202020204" pitchFamily="34" charset="0"/>
                <a:cs typeface="Times New Roman" panose="02020603050405020304" pitchFamily="18" charset="0"/>
              </a:rPr>
              <a:t>Centuries</a:t>
            </a:r>
            <a:r>
              <a:rPr lang="it-IT" sz="1600" i="1" kern="100" dirty="0">
                <a:effectLst/>
                <a:ea typeface="Aptos" panose="020B0004020202020204" pitchFamily="34" charset="0"/>
                <a:cs typeface="Times New Roman" panose="02020603050405020304" pitchFamily="18" charset="0"/>
              </a:rPr>
              <a:t>.</a:t>
            </a:r>
            <a:r>
              <a:rPr lang="it-IT" sz="1600" kern="100" dirty="0">
                <a:effectLst/>
                <a:ea typeface="Aptos" panose="020B0004020202020204" pitchFamily="34" charset="0"/>
                <a:cs typeface="Times New Roman" panose="02020603050405020304" pitchFamily="18" charset="0"/>
              </a:rPr>
              <a:t> London, </a:t>
            </a:r>
            <a:r>
              <a:rPr lang="it-IT" sz="1600" kern="100" dirty="0" err="1">
                <a:effectLst/>
                <a:ea typeface="Aptos" panose="020B0004020202020204" pitchFamily="34" charset="0"/>
                <a:cs typeface="Times New Roman" panose="02020603050405020304" pitchFamily="18" charset="0"/>
              </a:rPr>
              <a:t>Kegan</a:t>
            </a:r>
            <a:r>
              <a:rPr lang="it-IT" sz="1600" kern="100" dirty="0">
                <a:effectLst/>
                <a:ea typeface="Aptos" panose="020B0004020202020204" pitchFamily="34" charset="0"/>
                <a:cs typeface="Times New Roman" panose="02020603050405020304" pitchFamily="18" charset="0"/>
              </a:rPr>
              <a:t> Paul, 1947.</a:t>
            </a:r>
          </a:p>
          <a:p>
            <a:pPr algn="just">
              <a:lnSpc>
                <a:spcPct val="90000"/>
              </a:lnSpc>
              <a:spcAft>
                <a:spcPts val="800"/>
              </a:spcAft>
              <a:buClr>
                <a:schemeClr val="tx1"/>
              </a:buClr>
              <a:buFont typeface="Wingdings" panose="05000000000000000000" pitchFamily="2" charset="2"/>
              <a:buChar char="v"/>
            </a:pPr>
            <a:r>
              <a:rPr lang="it-IT" sz="1600" kern="100" dirty="0">
                <a:effectLst/>
                <a:ea typeface="Aptos" panose="020B0004020202020204" pitchFamily="34" charset="0"/>
                <a:cs typeface="Times New Roman" panose="02020603050405020304" pitchFamily="18" charset="0"/>
              </a:rPr>
              <a:t>A. Hauser, </a:t>
            </a:r>
            <a:r>
              <a:rPr lang="it-IT" sz="1600" i="1" kern="100" dirty="0" err="1">
                <a:effectLst/>
                <a:ea typeface="Aptos" panose="020B0004020202020204" pitchFamily="34" charset="0"/>
                <a:cs typeface="Times New Roman" panose="02020603050405020304" pitchFamily="18" charset="0"/>
              </a:rPr>
              <a:t>Sozialgeschichte</a:t>
            </a:r>
            <a:r>
              <a:rPr lang="it-IT" sz="1600" i="1" kern="100" dirty="0">
                <a:effectLst/>
                <a:ea typeface="Aptos" panose="020B0004020202020204" pitchFamily="34" charset="0"/>
                <a:cs typeface="Times New Roman" panose="02020603050405020304" pitchFamily="18" charset="0"/>
              </a:rPr>
              <a:t> </a:t>
            </a:r>
            <a:r>
              <a:rPr lang="it-IT" sz="1600" i="1" kern="100" dirty="0" err="1">
                <a:effectLst/>
                <a:ea typeface="Aptos" panose="020B0004020202020204" pitchFamily="34" charset="0"/>
                <a:cs typeface="Times New Roman" panose="02020603050405020304" pitchFamily="18" charset="0"/>
              </a:rPr>
              <a:t>der</a:t>
            </a:r>
            <a:r>
              <a:rPr lang="it-IT" sz="1600" i="1" kern="100" dirty="0">
                <a:effectLst/>
                <a:ea typeface="Aptos" panose="020B0004020202020204" pitchFamily="34" charset="0"/>
                <a:cs typeface="Times New Roman" panose="02020603050405020304" pitchFamily="18" charset="0"/>
              </a:rPr>
              <a:t> Kunst und </a:t>
            </a:r>
            <a:r>
              <a:rPr lang="it-IT" sz="1600" i="1" kern="100" dirty="0" err="1">
                <a:effectLst/>
                <a:ea typeface="Aptos" panose="020B0004020202020204" pitchFamily="34" charset="0"/>
                <a:cs typeface="Times New Roman" panose="02020603050405020304" pitchFamily="18" charset="0"/>
              </a:rPr>
              <a:t>Literatur</a:t>
            </a:r>
            <a:r>
              <a:rPr lang="it-IT" sz="1600" kern="100" dirty="0">
                <a:effectLst/>
                <a:ea typeface="Aptos" panose="020B0004020202020204" pitchFamily="34" charset="0"/>
                <a:cs typeface="Times New Roman" panose="02020603050405020304" pitchFamily="18" charset="0"/>
              </a:rPr>
              <a:t>. 1°ed. München, C. H. Beck, 1951.</a:t>
            </a:r>
          </a:p>
          <a:p>
            <a:pPr algn="just">
              <a:lnSpc>
                <a:spcPct val="90000"/>
              </a:lnSpc>
              <a:spcAft>
                <a:spcPts val="800"/>
              </a:spcAft>
              <a:buClr>
                <a:schemeClr val="tx1"/>
              </a:buClr>
              <a:buFont typeface="Wingdings" panose="05000000000000000000" pitchFamily="2" charset="2"/>
              <a:buChar char="v"/>
            </a:pPr>
            <a:r>
              <a:rPr lang="it-IT" sz="1600" kern="100" dirty="0">
                <a:effectLst/>
                <a:ea typeface="Aptos" panose="020B0004020202020204" pitchFamily="34" charset="0"/>
                <a:cs typeface="Times New Roman" panose="02020603050405020304" pitchFamily="18" charset="0"/>
              </a:rPr>
              <a:t>T.J. Clark, </a:t>
            </a:r>
            <a:r>
              <a:rPr lang="it-IT" sz="1600" i="1" kern="100" dirty="0">
                <a:effectLst/>
                <a:ea typeface="Aptos" panose="020B0004020202020204" pitchFamily="34" charset="0"/>
                <a:cs typeface="Times New Roman" panose="02020603050405020304" pitchFamily="18" charset="0"/>
              </a:rPr>
              <a:t>Image of the People / Gustave Courbet and the 1848 </a:t>
            </a:r>
            <a:r>
              <a:rPr lang="it-IT" sz="1600" i="1" kern="100" dirty="0" err="1">
                <a:effectLst/>
                <a:ea typeface="Aptos" panose="020B0004020202020204" pitchFamily="34" charset="0"/>
                <a:cs typeface="Times New Roman" panose="02020603050405020304" pitchFamily="18" charset="0"/>
              </a:rPr>
              <a:t>Revolution</a:t>
            </a:r>
            <a:r>
              <a:rPr lang="it-IT" sz="1600" kern="100" dirty="0">
                <a:effectLst/>
                <a:ea typeface="Aptos" panose="020B0004020202020204" pitchFamily="34" charset="0"/>
                <a:cs typeface="Times New Roman" panose="02020603050405020304" pitchFamily="18" charset="0"/>
              </a:rPr>
              <a:t>. London, </a:t>
            </a:r>
            <a:r>
              <a:rPr lang="it-IT" sz="1600" kern="0" dirty="0" err="1">
                <a:effectLst/>
                <a:ea typeface="Times New Roman" panose="02020603050405020304" pitchFamily="18" charset="0"/>
                <a:cs typeface="Times New Roman" panose="02020603050405020304" pitchFamily="18" charset="0"/>
              </a:rPr>
              <a:t>Thames</a:t>
            </a:r>
            <a:r>
              <a:rPr lang="it-IT" sz="1600" kern="0" dirty="0">
                <a:effectLst/>
                <a:ea typeface="Times New Roman" panose="02020603050405020304" pitchFamily="18" charset="0"/>
                <a:cs typeface="Times New Roman" panose="02020603050405020304" pitchFamily="18" charset="0"/>
              </a:rPr>
              <a:t> &amp; Hudson, 1973.</a:t>
            </a:r>
            <a:endParaRPr lang="it-IT" sz="1600" kern="100" dirty="0">
              <a:effectLst/>
              <a:ea typeface="Aptos" panose="020B0004020202020204" pitchFamily="34" charset="0"/>
              <a:cs typeface="Times New Roman" panose="02020603050405020304" pitchFamily="18" charset="0"/>
            </a:endParaRPr>
          </a:p>
          <a:p>
            <a:pPr algn="just">
              <a:lnSpc>
                <a:spcPct val="90000"/>
              </a:lnSpc>
              <a:spcAft>
                <a:spcPts val="800"/>
              </a:spcAft>
              <a:buClr>
                <a:schemeClr val="tx1"/>
              </a:buClr>
              <a:buFont typeface="Wingdings" panose="05000000000000000000" pitchFamily="2" charset="2"/>
              <a:buChar char="v"/>
            </a:pPr>
            <a:r>
              <a:rPr lang="it-IT" sz="1600" kern="100" dirty="0">
                <a:effectLst/>
                <a:ea typeface="Aptos" panose="020B0004020202020204" pitchFamily="34" charset="0"/>
                <a:cs typeface="Times New Roman" panose="02020603050405020304" pitchFamily="18" charset="0"/>
              </a:rPr>
              <a:t>M. </a:t>
            </a:r>
            <a:r>
              <a:rPr lang="it-IT" sz="1600" kern="100" dirty="0" err="1">
                <a:effectLst/>
                <a:ea typeface="Aptos" panose="020B0004020202020204" pitchFamily="34" charset="0"/>
                <a:cs typeface="Times New Roman" panose="02020603050405020304" pitchFamily="18" charset="0"/>
              </a:rPr>
              <a:t>Baxandall</a:t>
            </a:r>
            <a:r>
              <a:rPr lang="it-IT" sz="1600" kern="100" dirty="0">
                <a:effectLst/>
                <a:ea typeface="Aptos" panose="020B0004020202020204" pitchFamily="34" charset="0"/>
                <a:cs typeface="Times New Roman" panose="02020603050405020304" pitchFamily="18" charset="0"/>
              </a:rPr>
              <a:t>, </a:t>
            </a:r>
            <a:r>
              <a:rPr lang="it-IT" sz="1600" i="1" kern="100" dirty="0">
                <a:effectLst/>
                <a:ea typeface="Aptos" panose="020B0004020202020204" pitchFamily="34" charset="0"/>
                <a:cs typeface="Times New Roman" panose="02020603050405020304" pitchFamily="18" charset="0"/>
              </a:rPr>
              <a:t>The </a:t>
            </a:r>
            <a:r>
              <a:rPr lang="it-IT" sz="1600" i="1" kern="100" dirty="0" err="1">
                <a:effectLst/>
                <a:ea typeface="Aptos" panose="020B0004020202020204" pitchFamily="34" charset="0"/>
                <a:cs typeface="Times New Roman" panose="02020603050405020304" pitchFamily="18" charset="0"/>
              </a:rPr>
              <a:t>Period</a:t>
            </a:r>
            <a:r>
              <a:rPr lang="it-IT" sz="1600" i="1" kern="100" dirty="0">
                <a:effectLst/>
                <a:ea typeface="Aptos" panose="020B0004020202020204" pitchFamily="34" charset="0"/>
                <a:cs typeface="Times New Roman" panose="02020603050405020304" pitchFamily="18" charset="0"/>
              </a:rPr>
              <a:t> Eye</a:t>
            </a:r>
            <a:r>
              <a:rPr lang="it-IT" sz="1600" kern="100" dirty="0">
                <a:effectLst/>
                <a:ea typeface="Aptos" panose="020B0004020202020204" pitchFamily="34" charset="0"/>
                <a:cs typeface="Times New Roman" panose="02020603050405020304" pitchFamily="18" charset="0"/>
              </a:rPr>
              <a:t>, </a:t>
            </a:r>
            <a:r>
              <a:rPr lang="it-IT" sz="1600" kern="100" dirty="0">
                <a:ea typeface="Aptos" panose="020B0004020202020204" pitchFamily="34" charset="0"/>
                <a:cs typeface="Times New Roman" panose="02020603050405020304" pitchFamily="18" charset="0"/>
              </a:rPr>
              <a:t>From </a:t>
            </a:r>
            <a:r>
              <a:rPr lang="it-IT" sz="1600" kern="100" dirty="0">
                <a:effectLst/>
                <a:ea typeface="Aptos" panose="020B0004020202020204" pitchFamily="34" charset="0"/>
                <a:cs typeface="Times New Roman" panose="02020603050405020304" pitchFamily="18" charset="0"/>
              </a:rPr>
              <a:t>M. </a:t>
            </a:r>
            <a:r>
              <a:rPr lang="it-IT" sz="1600" kern="100" dirty="0" err="1">
                <a:effectLst/>
                <a:ea typeface="Aptos" panose="020B0004020202020204" pitchFamily="34" charset="0"/>
                <a:cs typeface="Times New Roman" panose="02020603050405020304" pitchFamily="18" charset="0"/>
              </a:rPr>
              <a:t>Baxandall</a:t>
            </a:r>
            <a:r>
              <a:rPr lang="it-IT" sz="1600" kern="100" dirty="0">
                <a:effectLst/>
                <a:ea typeface="Aptos" panose="020B0004020202020204" pitchFamily="34" charset="0"/>
                <a:cs typeface="Times New Roman" panose="02020603050405020304" pitchFamily="18" charset="0"/>
              </a:rPr>
              <a:t>, </a:t>
            </a:r>
            <a:r>
              <a:rPr lang="it-IT" sz="1600" i="1" kern="100" dirty="0">
                <a:effectLst/>
                <a:ea typeface="Aptos" panose="020B0004020202020204" pitchFamily="34" charset="0"/>
                <a:cs typeface="Times New Roman" panose="02020603050405020304" pitchFamily="18" charset="0"/>
              </a:rPr>
              <a:t>Painting and </a:t>
            </a:r>
            <a:r>
              <a:rPr lang="it-IT" sz="1600" i="1" kern="100" dirty="0" err="1">
                <a:effectLst/>
                <a:ea typeface="Aptos" panose="020B0004020202020204" pitchFamily="34" charset="0"/>
                <a:cs typeface="Times New Roman" panose="02020603050405020304" pitchFamily="18" charset="0"/>
              </a:rPr>
              <a:t>experience</a:t>
            </a:r>
            <a:r>
              <a:rPr lang="it-IT" sz="1600" i="1" kern="100" dirty="0">
                <a:effectLst/>
                <a:ea typeface="Aptos" panose="020B0004020202020204" pitchFamily="34" charset="0"/>
                <a:cs typeface="Times New Roman" panose="02020603050405020304" pitchFamily="18" charset="0"/>
              </a:rPr>
              <a:t> in </a:t>
            </a:r>
            <a:r>
              <a:rPr lang="it-IT" sz="1600" i="1" kern="100" dirty="0" err="1">
                <a:effectLst/>
                <a:ea typeface="Aptos" panose="020B0004020202020204" pitchFamily="34" charset="0"/>
                <a:cs typeface="Times New Roman" panose="02020603050405020304" pitchFamily="18" charset="0"/>
              </a:rPr>
              <a:t>fifteenth</a:t>
            </a:r>
            <a:r>
              <a:rPr lang="it-IT" sz="1600" i="1" kern="100" dirty="0">
                <a:effectLst/>
                <a:ea typeface="Aptos" panose="020B0004020202020204" pitchFamily="34" charset="0"/>
                <a:cs typeface="Times New Roman" panose="02020603050405020304" pitchFamily="18" charset="0"/>
              </a:rPr>
              <a:t> </a:t>
            </a:r>
            <a:r>
              <a:rPr lang="it-IT" sz="1600" i="1" kern="100" dirty="0" err="1">
                <a:effectLst/>
                <a:ea typeface="Aptos" panose="020B0004020202020204" pitchFamily="34" charset="0"/>
                <a:cs typeface="Times New Roman" panose="02020603050405020304" pitchFamily="18" charset="0"/>
              </a:rPr>
              <a:t>century</a:t>
            </a:r>
            <a:r>
              <a:rPr lang="it-IT" sz="1600" i="1" kern="100" dirty="0">
                <a:effectLst/>
                <a:ea typeface="Aptos" panose="020B0004020202020204" pitchFamily="34" charset="0"/>
                <a:cs typeface="Times New Roman" panose="02020603050405020304" pitchFamily="18" charset="0"/>
              </a:rPr>
              <a:t> </a:t>
            </a:r>
            <a:r>
              <a:rPr lang="it-IT" sz="1600" i="1" kern="100" dirty="0" err="1">
                <a:effectLst/>
                <a:ea typeface="Aptos" panose="020B0004020202020204" pitchFamily="34" charset="0"/>
                <a:cs typeface="Times New Roman" panose="02020603050405020304" pitchFamily="18" charset="0"/>
              </a:rPr>
              <a:t>Italy</a:t>
            </a:r>
            <a:r>
              <a:rPr lang="it-IT" sz="1600" i="1" kern="100" dirty="0">
                <a:effectLst/>
                <a:ea typeface="Aptos" panose="020B0004020202020204" pitchFamily="34" charset="0"/>
                <a:cs typeface="Times New Roman" panose="02020603050405020304" pitchFamily="18" charset="0"/>
              </a:rPr>
              <a:t> : a primer in the social history of </a:t>
            </a:r>
            <a:r>
              <a:rPr lang="it-IT" sz="1600" i="1" kern="100" dirty="0" err="1">
                <a:effectLst/>
                <a:ea typeface="Aptos" panose="020B0004020202020204" pitchFamily="34" charset="0"/>
                <a:cs typeface="Times New Roman" panose="02020603050405020304" pitchFamily="18" charset="0"/>
              </a:rPr>
              <a:t>pictorial</a:t>
            </a:r>
            <a:r>
              <a:rPr lang="it-IT" sz="1600" i="1" kern="100" dirty="0">
                <a:effectLst/>
                <a:ea typeface="Aptos" panose="020B0004020202020204" pitchFamily="34" charset="0"/>
                <a:cs typeface="Times New Roman" panose="02020603050405020304" pitchFamily="18" charset="0"/>
              </a:rPr>
              <a:t> style</a:t>
            </a:r>
            <a:r>
              <a:rPr lang="it-IT" sz="1600" kern="100" dirty="0">
                <a:effectLst/>
                <a:ea typeface="Aptos" panose="020B0004020202020204" pitchFamily="34" charset="0"/>
                <a:cs typeface="Times New Roman" panose="02020603050405020304" pitchFamily="18" charset="0"/>
              </a:rPr>
              <a:t>. Oxford, Oxford University Press, 1988. pp.29-57.</a:t>
            </a:r>
          </a:p>
          <a:p>
            <a:pPr algn="just">
              <a:lnSpc>
                <a:spcPct val="90000"/>
              </a:lnSpc>
              <a:spcAft>
                <a:spcPts val="800"/>
              </a:spcAft>
              <a:buClr>
                <a:schemeClr val="tx1"/>
              </a:buClr>
              <a:buFont typeface="Wingdings" panose="05000000000000000000" pitchFamily="2" charset="2"/>
              <a:buChar char="v"/>
            </a:pPr>
            <a:r>
              <a:rPr lang="it-IT" sz="1600" kern="100" dirty="0">
                <a:effectLst/>
                <a:ea typeface="Aptos" panose="020B0004020202020204" pitchFamily="34" charset="0"/>
                <a:cs typeface="Times New Roman" panose="02020603050405020304" pitchFamily="18" charset="0"/>
              </a:rPr>
              <a:t>J. Wolff, </a:t>
            </a:r>
            <a:r>
              <a:rPr lang="it-IT" sz="1600" i="1" kern="100" dirty="0">
                <a:effectLst/>
                <a:ea typeface="Aptos" panose="020B0004020202020204" pitchFamily="34" charset="0"/>
                <a:cs typeface="Times New Roman" panose="02020603050405020304" pitchFamily="18" charset="0"/>
              </a:rPr>
              <a:t>The Social Production of Art</a:t>
            </a:r>
            <a:r>
              <a:rPr lang="it-IT" sz="1600" kern="100" dirty="0">
                <a:effectLst/>
                <a:ea typeface="Aptos" panose="020B0004020202020204" pitchFamily="34" charset="0"/>
                <a:cs typeface="Times New Roman" panose="02020603050405020304" pitchFamily="18" charset="0"/>
              </a:rPr>
              <a:t>. </a:t>
            </a:r>
            <a:r>
              <a:rPr lang="it-IT" sz="1600" kern="100" dirty="0" err="1">
                <a:effectLst/>
                <a:ea typeface="Aptos" panose="020B0004020202020204" pitchFamily="34" charset="0"/>
                <a:cs typeface="Times New Roman" panose="02020603050405020304" pitchFamily="18" charset="0"/>
              </a:rPr>
              <a:t>Basingtoke</a:t>
            </a:r>
            <a:r>
              <a:rPr lang="it-IT" sz="1600" kern="100" dirty="0">
                <a:effectLst/>
                <a:ea typeface="Aptos" panose="020B0004020202020204" pitchFamily="34" charset="0"/>
                <a:cs typeface="Times New Roman" panose="02020603050405020304" pitchFamily="18" charset="0"/>
              </a:rPr>
              <a:t>, The Macmillan Press LTD, 2°ed. 1993.</a:t>
            </a:r>
          </a:p>
          <a:p>
            <a:pPr algn="just">
              <a:lnSpc>
                <a:spcPct val="90000"/>
              </a:lnSpc>
              <a:spcAft>
                <a:spcPts val="800"/>
              </a:spcAft>
              <a:buClr>
                <a:schemeClr val="tx1"/>
              </a:buClr>
              <a:buFont typeface="Wingdings" panose="05000000000000000000" pitchFamily="2" charset="2"/>
              <a:buChar char="v"/>
            </a:pPr>
            <a:r>
              <a:rPr lang="it-IT" sz="1600" kern="100" dirty="0">
                <a:effectLst/>
                <a:ea typeface="Aptos" panose="020B0004020202020204" pitchFamily="34" charset="0"/>
                <a:cs typeface="Times New Roman" panose="02020603050405020304" pitchFamily="18" charset="0"/>
              </a:rPr>
              <a:t>T. Crow, </a:t>
            </a:r>
            <a:r>
              <a:rPr lang="it-IT" sz="1600" i="1" kern="100" dirty="0" err="1">
                <a:effectLst/>
                <a:ea typeface="Aptos" panose="020B0004020202020204" pitchFamily="34" charset="0"/>
                <a:cs typeface="Times New Roman" panose="02020603050405020304" pitchFamily="18" charset="0"/>
              </a:rPr>
              <a:t>Modern</a:t>
            </a:r>
            <a:r>
              <a:rPr lang="it-IT" sz="1600" i="1" kern="100" dirty="0">
                <a:effectLst/>
                <a:ea typeface="Aptos" panose="020B0004020202020204" pitchFamily="34" charset="0"/>
                <a:cs typeface="Times New Roman" panose="02020603050405020304" pitchFamily="18" charset="0"/>
              </a:rPr>
              <a:t> art in the common culture: </a:t>
            </a:r>
            <a:r>
              <a:rPr lang="it-IT" sz="1600" i="1" kern="100" dirty="0" err="1">
                <a:effectLst/>
                <a:ea typeface="Aptos" panose="020B0004020202020204" pitchFamily="34" charset="0"/>
                <a:cs typeface="Times New Roman" panose="02020603050405020304" pitchFamily="18" charset="0"/>
              </a:rPr>
              <a:t>essays</a:t>
            </a:r>
            <a:r>
              <a:rPr lang="it-IT" sz="1600" kern="100" dirty="0">
                <a:effectLst/>
                <a:ea typeface="Aptos" panose="020B0004020202020204" pitchFamily="34" charset="0"/>
                <a:cs typeface="Times New Roman" panose="02020603050405020304" pitchFamily="18" charset="0"/>
              </a:rPr>
              <a:t>. New Haven, Yale University Press, 1996. </a:t>
            </a:r>
            <a:r>
              <a:rPr lang="it-IT" sz="1600" dirty="0">
                <a:effectLst/>
                <a:ea typeface="Times New Roman" panose="02020603050405020304" pitchFamily="18" charset="0"/>
              </a:rPr>
              <a:t> </a:t>
            </a:r>
          </a:p>
          <a:p>
            <a:pPr>
              <a:lnSpc>
                <a:spcPct val="90000"/>
              </a:lnSpc>
              <a:buClr>
                <a:schemeClr val="tx1"/>
              </a:buClr>
              <a:buFont typeface="Wingdings" panose="05000000000000000000" pitchFamily="2" charset="2"/>
              <a:buChar char="v"/>
            </a:pPr>
            <a:endParaRPr lang="it-IT" sz="1300" dirty="0"/>
          </a:p>
        </p:txBody>
      </p:sp>
      <p:sp>
        <p:nvSpPr>
          <p:cNvPr id="5127" name="Rectangle 5126">
            <a:extLst>
              <a:ext uri="{FF2B5EF4-FFF2-40B4-BE49-F238E27FC236}">
                <a16:creationId xmlns:a16="http://schemas.microsoft.com/office/drawing/2014/main" id="{1D480BF2-9A4A-4D05-96A1-C4D618CF8B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410" y="0"/>
            <a:ext cx="463600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9" name="Rounded Rectangle 9">
            <a:extLst>
              <a:ext uri="{FF2B5EF4-FFF2-40B4-BE49-F238E27FC236}">
                <a16:creationId xmlns:a16="http://schemas.microsoft.com/office/drawing/2014/main" id="{BC19AC18-6B0C-46B0-90A9-D7B3F5CADE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1042" y="484632"/>
            <a:ext cx="3666744" cy="5739187"/>
          </a:xfrm>
          <a:prstGeom prst="roundRect">
            <a:avLst>
              <a:gd name="adj" fmla="val 0"/>
            </a:avLst>
          </a:prstGeom>
          <a:solidFill>
            <a:schemeClr val="tx1"/>
          </a:solidFill>
          <a:ln w="12700">
            <a:solidFill>
              <a:schemeClr val="tx2">
                <a:lumMod val="75000"/>
              </a:schemeClr>
            </a:solidFill>
          </a:ln>
          <a:effectLst>
            <a:outerShdw blurRad="50800" dist="50800" dir="54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The Social Production of Art | SpringerLink">
            <a:extLst>
              <a:ext uri="{FF2B5EF4-FFF2-40B4-BE49-F238E27FC236}">
                <a16:creationId xmlns:a16="http://schemas.microsoft.com/office/drawing/2014/main" id="{EDB85D41-C37A-DAC8-3CAA-A19215627B2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525675" y="1269395"/>
            <a:ext cx="2697479" cy="4165990"/>
          </a:xfrm>
          <a:prstGeom prst="rect">
            <a:avLst/>
          </a:prstGeom>
          <a:noFill/>
          <a:effectLst/>
          <a:extLst>
            <a:ext uri="{909E8E84-426E-40DD-AFC4-6F175D3DCCD1}">
              <a14:hiddenFill xmlns:a14="http://schemas.microsoft.com/office/drawing/2010/main">
                <a:solidFill>
                  <a:srgbClr val="FFFFFF"/>
                </a:solidFill>
              </a14:hiddenFill>
            </a:ext>
          </a:extLst>
        </p:spPr>
      </p:pic>
      <p:sp>
        <p:nvSpPr>
          <p:cNvPr id="5131" name="Rectangle 5130">
            <a:extLst>
              <a:ext uri="{FF2B5EF4-FFF2-40B4-BE49-F238E27FC236}">
                <a16:creationId xmlns:a16="http://schemas.microsoft.com/office/drawing/2014/main" id="{B86B4E32-FF92-4243-B8C0-BDC2DBF34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it-IT"/>
          </a:p>
        </p:txBody>
      </p:sp>
    </p:spTree>
    <p:extLst>
      <p:ext uri="{BB962C8B-B14F-4D97-AF65-F5344CB8AC3E}">
        <p14:creationId xmlns:p14="http://schemas.microsoft.com/office/powerpoint/2010/main" val="753432914"/>
      </p:ext>
    </p:extLst>
  </p:cSld>
  <p:clrMapOvr>
    <a:masterClrMapping/>
  </p:clrMapOvr>
  <mc:AlternateContent xmlns:mc="http://schemas.openxmlformats.org/markup-compatibility/2006" xmlns:p14="http://schemas.microsoft.com/office/powerpoint/2010/main">
    <mc:Choice Requires="p14">
      <p:transition spd="slow" p14:dur="2500">
        <p14:switch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E191D2A-91FA-A04D-32EA-21C86B42986B}"/>
              </a:ext>
            </a:extLst>
          </p:cNvPr>
          <p:cNvSpPr>
            <a:spLocks noGrp="1"/>
          </p:cNvSpPr>
          <p:nvPr>
            <p:ph type="title"/>
          </p:nvPr>
        </p:nvSpPr>
        <p:spPr>
          <a:xfrm>
            <a:off x="2050062" y="571500"/>
            <a:ext cx="3718355" cy="831044"/>
          </a:xfrm>
        </p:spPr>
        <p:txBody>
          <a:bodyPr>
            <a:normAutofit/>
          </a:bodyPr>
          <a:lstStyle/>
          <a:p>
            <a:pPr algn="ctr"/>
            <a:r>
              <a:rPr lang="it-IT" b="1" dirty="0">
                <a:solidFill>
                  <a:srgbClr val="92D050"/>
                </a:solidFill>
              </a:rPr>
              <a:t>21st </a:t>
            </a:r>
            <a:r>
              <a:rPr lang="it-IT" b="1" dirty="0" err="1">
                <a:solidFill>
                  <a:srgbClr val="92D050"/>
                </a:solidFill>
              </a:rPr>
              <a:t>century</a:t>
            </a:r>
            <a:endParaRPr lang="it-IT" b="1" dirty="0">
              <a:solidFill>
                <a:srgbClr val="92D050"/>
              </a:solidFill>
            </a:endParaRPr>
          </a:p>
        </p:txBody>
      </p:sp>
      <p:sp>
        <p:nvSpPr>
          <p:cNvPr id="3" name="Segnaposto contenuto 2">
            <a:extLst>
              <a:ext uri="{FF2B5EF4-FFF2-40B4-BE49-F238E27FC236}">
                <a16:creationId xmlns:a16="http://schemas.microsoft.com/office/drawing/2014/main" id="{758C799F-7116-003A-84BD-809C7A913BB6}"/>
              </a:ext>
            </a:extLst>
          </p:cNvPr>
          <p:cNvSpPr>
            <a:spLocks noGrp="1"/>
          </p:cNvSpPr>
          <p:nvPr>
            <p:ph idx="1"/>
          </p:nvPr>
        </p:nvSpPr>
        <p:spPr>
          <a:xfrm>
            <a:off x="746702" y="1695706"/>
            <a:ext cx="6325076" cy="4878846"/>
          </a:xfrm>
        </p:spPr>
        <p:txBody>
          <a:bodyPr>
            <a:normAutofit lnSpcReduction="10000"/>
          </a:bodyPr>
          <a:lstStyle/>
          <a:p>
            <a:pPr algn="just">
              <a:lnSpc>
                <a:spcPct val="90000"/>
              </a:lnSpc>
              <a:spcAft>
                <a:spcPts val="800"/>
              </a:spcAft>
              <a:buClr>
                <a:schemeClr val="tx1"/>
              </a:buClr>
              <a:buFont typeface="Wingdings" panose="05000000000000000000" pitchFamily="2" charset="2"/>
              <a:buChar char="v"/>
            </a:pPr>
            <a:r>
              <a:rPr lang="it-IT" sz="1600" kern="0" dirty="0">
                <a:effectLst/>
                <a:ea typeface="Times New Roman" panose="02020603050405020304" pitchFamily="18" charset="0"/>
                <a:cs typeface="Times New Roman" panose="02020603050405020304" pitchFamily="18" charset="0"/>
              </a:rPr>
              <a:t>J. Tanner, </a:t>
            </a:r>
            <a:r>
              <a:rPr lang="it-IT" sz="1600" i="1" kern="100" dirty="0">
                <a:effectLst/>
                <a:ea typeface="Aptos" panose="020B0004020202020204" pitchFamily="34" charset="0"/>
                <a:cs typeface="Times New Roman" panose="02020603050405020304" pitchFamily="18" charset="0"/>
              </a:rPr>
              <a:t>The </a:t>
            </a:r>
            <a:r>
              <a:rPr lang="it-IT" sz="1600" i="1" kern="100" dirty="0" err="1">
                <a:effectLst/>
                <a:ea typeface="Aptos" panose="020B0004020202020204" pitchFamily="34" charset="0"/>
                <a:cs typeface="Times New Roman" panose="02020603050405020304" pitchFamily="18" charset="0"/>
              </a:rPr>
              <a:t>Sociology</a:t>
            </a:r>
            <a:r>
              <a:rPr lang="it-IT" sz="1600" i="1" kern="100" dirty="0">
                <a:effectLst/>
                <a:ea typeface="Aptos" panose="020B0004020202020204" pitchFamily="34" charset="0"/>
                <a:cs typeface="Times New Roman" panose="02020603050405020304" pitchFamily="18" charset="0"/>
              </a:rPr>
              <a:t> of Art: A Reader</a:t>
            </a:r>
            <a:r>
              <a:rPr lang="it-IT" sz="1600" kern="100" dirty="0">
                <a:effectLst/>
                <a:ea typeface="Aptos" panose="020B0004020202020204" pitchFamily="34" charset="0"/>
                <a:cs typeface="Times New Roman" panose="02020603050405020304" pitchFamily="18" charset="0"/>
              </a:rPr>
              <a:t>. New York, </a:t>
            </a:r>
            <a:r>
              <a:rPr lang="it-IT" sz="1600" kern="100" dirty="0" err="1">
                <a:effectLst/>
                <a:ea typeface="Aptos" panose="020B0004020202020204" pitchFamily="34" charset="0"/>
                <a:cs typeface="Times New Roman" panose="02020603050405020304" pitchFamily="18" charset="0"/>
              </a:rPr>
              <a:t>Routledge</a:t>
            </a:r>
            <a:r>
              <a:rPr lang="it-IT" sz="1600" kern="100" dirty="0">
                <a:effectLst/>
                <a:ea typeface="Aptos" panose="020B0004020202020204" pitchFamily="34" charset="0"/>
                <a:cs typeface="Times New Roman" panose="02020603050405020304" pitchFamily="18" charset="0"/>
              </a:rPr>
              <a:t>, 1°ed. 2003.</a:t>
            </a:r>
          </a:p>
          <a:p>
            <a:pPr algn="just">
              <a:lnSpc>
                <a:spcPct val="90000"/>
              </a:lnSpc>
              <a:buClr>
                <a:schemeClr val="tx1"/>
              </a:buClr>
              <a:buFont typeface="Wingdings" panose="05000000000000000000" pitchFamily="2" charset="2"/>
              <a:buChar char="v"/>
            </a:pPr>
            <a:r>
              <a:rPr lang="it-IT" sz="1600" dirty="0">
                <a:effectLst/>
                <a:ea typeface="Times New Roman" panose="02020603050405020304" pitchFamily="18" charset="0"/>
              </a:rPr>
              <a:t>N. </a:t>
            </a:r>
            <a:r>
              <a:rPr lang="it-IT" sz="1600" dirty="0" err="1">
                <a:effectLst/>
                <a:ea typeface="Times New Roman" panose="02020603050405020304" pitchFamily="18" charset="0"/>
              </a:rPr>
              <a:t>Heinich</a:t>
            </a:r>
            <a:r>
              <a:rPr lang="it-IT" sz="1600" dirty="0">
                <a:effectLst/>
                <a:ea typeface="Times New Roman" panose="02020603050405020304" pitchFamily="18" charset="0"/>
              </a:rPr>
              <a:t>, </a:t>
            </a:r>
            <a:r>
              <a:rPr lang="it-IT" sz="1600" i="1" dirty="0">
                <a:effectLst/>
                <a:ea typeface="Times New Roman" panose="02020603050405020304" pitchFamily="18" charset="0"/>
              </a:rPr>
              <a:t>La sociologia dell’arte</a:t>
            </a:r>
            <a:r>
              <a:rPr lang="it-IT" sz="1600" dirty="0">
                <a:effectLst/>
                <a:ea typeface="Times New Roman" panose="02020603050405020304" pitchFamily="18" charset="0"/>
              </a:rPr>
              <a:t>. </a:t>
            </a:r>
            <a:r>
              <a:rPr lang="it-IT" sz="1600" dirty="0" err="1">
                <a:effectLst/>
                <a:ea typeface="Times New Roman" panose="02020603050405020304" pitchFamily="18" charset="0"/>
              </a:rPr>
              <a:t>Italian</a:t>
            </a:r>
            <a:r>
              <a:rPr lang="it-IT" sz="1600" dirty="0">
                <a:effectLst/>
                <a:ea typeface="Times New Roman" panose="02020603050405020304" pitchFamily="18" charset="0"/>
              </a:rPr>
              <a:t> </a:t>
            </a:r>
            <a:r>
              <a:rPr lang="it-IT" sz="1600" dirty="0" err="1">
                <a:effectLst/>
                <a:ea typeface="Times New Roman" panose="02020603050405020304" pitchFamily="18" charset="0"/>
              </a:rPr>
              <a:t>translation</a:t>
            </a:r>
            <a:r>
              <a:rPr lang="it-IT" sz="1600" dirty="0">
                <a:effectLst/>
                <a:ea typeface="Times New Roman" panose="02020603050405020304" pitchFamily="18" charset="0"/>
              </a:rPr>
              <a:t> by G. Zattoni Nesi. Bologna, Il Mulino, 2004.</a:t>
            </a:r>
          </a:p>
          <a:p>
            <a:pPr algn="just">
              <a:lnSpc>
                <a:spcPct val="90000"/>
              </a:lnSpc>
              <a:spcAft>
                <a:spcPts val="800"/>
              </a:spcAft>
              <a:buClr>
                <a:schemeClr val="tx1"/>
              </a:buClr>
              <a:buFont typeface="Wingdings" panose="05000000000000000000" pitchFamily="2" charset="2"/>
              <a:buChar char="v"/>
            </a:pPr>
            <a:r>
              <a:rPr lang="it-IT" sz="1600" kern="0" dirty="0">
                <a:effectLst/>
                <a:ea typeface="Times New Roman" panose="02020603050405020304" pitchFamily="18" charset="0"/>
                <a:cs typeface="Times New Roman" panose="02020603050405020304" pitchFamily="18" charset="0"/>
              </a:rPr>
              <a:t>E. </a:t>
            </a:r>
            <a:r>
              <a:rPr lang="it-IT" sz="1600" kern="0" dirty="0" err="1">
                <a:effectLst/>
                <a:ea typeface="Times New Roman" panose="02020603050405020304" pitchFamily="18" charset="0"/>
                <a:cs typeface="Times New Roman" panose="02020603050405020304" pitchFamily="18" charset="0"/>
              </a:rPr>
              <a:t>Szívós</a:t>
            </a:r>
            <a:r>
              <a:rPr lang="it-IT" sz="1600" kern="0" dirty="0">
                <a:effectLst/>
                <a:ea typeface="Times New Roman" panose="02020603050405020304" pitchFamily="18" charset="0"/>
                <a:cs typeface="Times New Roman" panose="02020603050405020304" pitchFamily="18" charset="0"/>
              </a:rPr>
              <a:t>, </a:t>
            </a:r>
            <a:r>
              <a:rPr lang="it-IT" sz="1600" i="1" kern="100" dirty="0">
                <a:effectLst/>
                <a:ea typeface="Aptos" panose="020B0004020202020204" pitchFamily="34" charset="0"/>
                <a:cs typeface="Times New Roman" panose="02020603050405020304" pitchFamily="18" charset="0"/>
              </a:rPr>
              <a:t>Fin-de-Siècle Budapest</a:t>
            </a:r>
            <a:r>
              <a:rPr lang="it-IT" sz="1600" kern="100" dirty="0">
                <a:effectLst/>
                <a:ea typeface="Aptos" panose="020B0004020202020204" pitchFamily="34" charset="0"/>
                <a:cs typeface="Times New Roman" panose="02020603050405020304" pitchFamily="18" charset="0"/>
              </a:rPr>
              <a:t> </a:t>
            </a:r>
            <a:r>
              <a:rPr lang="it-IT" sz="1600" i="1" kern="100" dirty="0" err="1">
                <a:effectLst/>
                <a:ea typeface="Aptos" panose="020B0004020202020204" pitchFamily="34" charset="0"/>
                <a:cs typeface="Times New Roman" panose="02020603050405020304" pitchFamily="18" charset="0"/>
              </a:rPr>
              <a:t>as</a:t>
            </a:r>
            <a:r>
              <a:rPr lang="it-IT" sz="1600" i="1" kern="100" dirty="0">
                <a:effectLst/>
                <a:ea typeface="Aptos" panose="020B0004020202020204" pitchFamily="34" charset="0"/>
                <a:cs typeface="Times New Roman" panose="02020603050405020304" pitchFamily="18" charset="0"/>
              </a:rPr>
              <a:t> a Center of Art</a:t>
            </a:r>
            <a:r>
              <a:rPr lang="it-IT" sz="1600" kern="100" dirty="0">
                <a:effectLst/>
                <a:ea typeface="Aptos" panose="020B0004020202020204" pitchFamily="34" charset="0"/>
                <a:cs typeface="Times New Roman" panose="02020603050405020304" pitchFamily="18" charset="0"/>
              </a:rPr>
              <a:t>.</a:t>
            </a:r>
            <a:r>
              <a:rPr lang="it-IT" sz="1600" kern="100" dirty="0">
                <a:ea typeface="Aptos" panose="020B0004020202020204" pitchFamily="34" charset="0"/>
                <a:cs typeface="Times New Roman" panose="02020603050405020304" pitchFamily="18" charset="0"/>
              </a:rPr>
              <a:t> From</a:t>
            </a:r>
            <a:r>
              <a:rPr lang="it-IT" sz="1600" kern="100" dirty="0">
                <a:effectLst/>
                <a:ea typeface="Aptos" panose="020B0004020202020204" pitchFamily="34" charset="0"/>
                <a:cs typeface="Times New Roman" panose="02020603050405020304" pitchFamily="18" charset="0"/>
              </a:rPr>
              <a:t> </a:t>
            </a:r>
            <a:r>
              <a:rPr lang="it-IT" sz="1600" i="1" kern="100" dirty="0">
                <a:effectLst/>
                <a:ea typeface="Aptos" panose="020B0004020202020204" pitchFamily="34" charset="0"/>
                <a:cs typeface="Times New Roman" panose="02020603050405020304" pitchFamily="18" charset="0"/>
              </a:rPr>
              <a:t>East Central Europe</a:t>
            </a:r>
            <a:r>
              <a:rPr lang="it-IT" sz="1600" kern="100" dirty="0">
                <a:effectLst/>
                <a:ea typeface="Aptos" panose="020B0004020202020204" pitchFamily="34" charset="0"/>
                <a:cs typeface="Times New Roman" panose="02020603050405020304" pitchFamily="18" charset="0"/>
              </a:rPr>
              <a:t>, Vol. 33, 2006. Parts I-II, pp. 141-168.</a:t>
            </a:r>
          </a:p>
          <a:p>
            <a:pPr algn="just">
              <a:lnSpc>
                <a:spcPct val="90000"/>
              </a:lnSpc>
              <a:buClr>
                <a:schemeClr val="tx1"/>
              </a:buClr>
              <a:buFont typeface="Wingdings" panose="05000000000000000000" pitchFamily="2" charset="2"/>
              <a:buChar char="v"/>
            </a:pPr>
            <a:r>
              <a:rPr lang="it-IT" sz="1600" dirty="0">
                <a:effectLst/>
                <a:ea typeface="Times New Roman" panose="02020603050405020304" pitchFamily="18" charset="0"/>
              </a:rPr>
              <a:t>E. Castelnuovo, </a:t>
            </a:r>
            <a:r>
              <a:rPr lang="it-IT" sz="1600" i="1" dirty="0">
                <a:effectLst/>
                <a:ea typeface="Times New Roman" panose="02020603050405020304" pitchFamily="18" charset="0"/>
              </a:rPr>
              <a:t>Arte, industria, rivoluzioni. Temi di storia sociale dell'arte. Con postfazione di O. Rossi Pinelli</a:t>
            </a:r>
            <a:r>
              <a:rPr lang="it-IT" sz="1600" dirty="0">
                <a:effectLst/>
                <a:ea typeface="Times New Roman" panose="02020603050405020304" pitchFamily="18" charset="0"/>
              </a:rPr>
              <a:t>. Pisa, Edizioni della Normale, 2007.</a:t>
            </a:r>
          </a:p>
          <a:p>
            <a:pPr algn="just">
              <a:lnSpc>
                <a:spcPct val="90000"/>
              </a:lnSpc>
              <a:spcAft>
                <a:spcPts val="800"/>
              </a:spcAft>
              <a:buClr>
                <a:schemeClr val="tx1"/>
              </a:buClr>
              <a:buFont typeface="Wingdings" panose="05000000000000000000" pitchFamily="2" charset="2"/>
              <a:buChar char="v"/>
            </a:pPr>
            <a:r>
              <a:rPr lang="it-IT" sz="1600" kern="100" dirty="0">
                <a:effectLst/>
                <a:ea typeface="Aptos" panose="020B0004020202020204" pitchFamily="34" charset="0"/>
                <a:cs typeface="Times New Roman" panose="02020603050405020304" pitchFamily="18" charset="0"/>
              </a:rPr>
              <a:t>J. Cooke, </a:t>
            </a:r>
            <a:r>
              <a:rPr lang="it-IT" sz="1600" i="1" kern="100" dirty="0">
                <a:effectLst/>
                <a:ea typeface="Aptos" panose="020B0004020202020204" pitchFamily="34" charset="0"/>
                <a:cs typeface="Times New Roman" panose="02020603050405020304" pitchFamily="18" charset="0"/>
              </a:rPr>
              <a:t>Storia sociale dell’arte o </a:t>
            </a:r>
            <a:r>
              <a:rPr lang="it-IT" sz="1600" i="1" kern="100" dirty="0" err="1">
                <a:effectLst/>
                <a:ea typeface="Aptos" panose="020B0004020202020204" pitchFamily="34" charset="0"/>
                <a:cs typeface="Times New Roman" panose="02020603050405020304" pitchFamily="18" charset="0"/>
              </a:rPr>
              <a:t>Kulturgeschichte</a:t>
            </a:r>
            <a:r>
              <a:rPr lang="it-IT" sz="1600" i="1" kern="100" dirty="0">
                <a:effectLst/>
                <a:ea typeface="Aptos" panose="020B0004020202020204" pitchFamily="34" charset="0"/>
                <a:cs typeface="Times New Roman" panose="02020603050405020304" pitchFamily="18" charset="0"/>
              </a:rPr>
              <a:t>? Millard </a:t>
            </a:r>
            <a:r>
              <a:rPr lang="it-IT" sz="1600" i="1" kern="100" dirty="0" err="1">
                <a:effectLst/>
                <a:ea typeface="Aptos" panose="020B0004020202020204" pitchFamily="34" charset="0"/>
                <a:cs typeface="Times New Roman" panose="02020603050405020304" pitchFamily="18" charset="0"/>
              </a:rPr>
              <a:t>Meiss</a:t>
            </a:r>
            <a:r>
              <a:rPr lang="it-IT" sz="1600" i="1" kern="100" dirty="0">
                <a:effectLst/>
                <a:ea typeface="Aptos" panose="020B0004020202020204" pitchFamily="34" charset="0"/>
                <a:cs typeface="Times New Roman" panose="02020603050405020304" pitchFamily="18" charset="0"/>
              </a:rPr>
              <a:t> e la recensione a Frederick Antal. </a:t>
            </a:r>
            <a:r>
              <a:rPr lang="it-IT" sz="1600" kern="100" dirty="0">
                <a:effectLst/>
                <a:ea typeface="Aptos" panose="020B0004020202020204" pitchFamily="34" charset="0"/>
                <a:cs typeface="Times New Roman" panose="02020603050405020304" pitchFamily="18" charset="0"/>
              </a:rPr>
              <a:t>From </a:t>
            </a:r>
            <a:r>
              <a:rPr lang="it-IT" sz="1600" i="1" kern="100" dirty="0">
                <a:effectLst/>
                <a:ea typeface="Aptos" panose="020B0004020202020204" pitchFamily="34" charset="0"/>
                <a:cs typeface="Times New Roman" panose="02020603050405020304" pitchFamily="18" charset="0"/>
              </a:rPr>
              <a:t>Crepuscoli dottorali. Quaderni di arte, musica e spettacolo. Rivista semestrale Anno I, numero 2</a:t>
            </a:r>
            <a:r>
              <a:rPr lang="it-IT" sz="1600" kern="100" dirty="0">
                <a:effectLst/>
                <a:ea typeface="Aptos" panose="020B0004020202020204" pitchFamily="34" charset="0"/>
                <a:cs typeface="Times New Roman" panose="02020603050405020304" pitchFamily="18" charset="0"/>
              </a:rPr>
              <a:t>. Torino, edizione digitale, 2011, pp. 81-91.</a:t>
            </a:r>
          </a:p>
          <a:p>
            <a:pPr algn="just">
              <a:lnSpc>
                <a:spcPct val="90000"/>
              </a:lnSpc>
              <a:spcAft>
                <a:spcPts val="800"/>
              </a:spcAft>
              <a:buClr>
                <a:schemeClr val="tx1"/>
              </a:buClr>
              <a:buFont typeface="Wingdings" panose="05000000000000000000" pitchFamily="2" charset="2"/>
              <a:buChar char="v"/>
            </a:pPr>
            <a:r>
              <a:rPr lang="it-IT" sz="1600" kern="100" dirty="0">
                <a:effectLst/>
                <a:ea typeface="Aptos" panose="020B0004020202020204" pitchFamily="34" charset="0"/>
                <a:cs typeface="Times New Roman" panose="02020603050405020304" pitchFamily="18" charset="0"/>
              </a:rPr>
              <a:t>S. </a:t>
            </a:r>
            <a:r>
              <a:rPr lang="it-IT" sz="1600" kern="100" dirty="0" err="1">
                <a:effectLst/>
                <a:ea typeface="Aptos" panose="020B0004020202020204" pitchFamily="34" charset="0"/>
                <a:cs typeface="Times New Roman" panose="02020603050405020304" pitchFamily="18" charset="0"/>
              </a:rPr>
              <a:t>Eisenman</a:t>
            </a:r>
            <a:r>
              <a:rPr lang="it-IT" sz="1600" kern="100" dirty="0">
                <a:effectLst/>
                <a:ea typeface="Aptos" panose="020B0004020202020204" pitchFamily="34" charset="0"/>
                <a:cs typeface="Times New Roman" panose="02020603050405020304" pitchFamily="18" charset="0"/>
              </a:rPr>
              <a:t>, </a:t>
            </a:r>
            <a:r>
              <a:rPr lang="it-IT" sz="1600" i="1" kern="100" dirty="0">
                <a:effectLst/>
                <a:ea typeface="Aptos" panose="020B0004020202020204" pitchFamily="34" charset="0"/>
                <a:cs typeface="Times New Roman" panose="02020603050405020304" pitchFamily="18" charset="0"/>
              </a:rPr>
              <a:t>The Appeal of </a:t>
            </a:r>
            <a:r>
              <a:rPr lang="it-IT" sz="1600" i="1" kern="100" dirty="0" err="1">
                <a:effectLst/>
                <a:ea typeface="Aptos" panose="020B0004020202020204" pitchFamily="34" charset="0"/>
                <a:cs typeface="Times New Roman" panose="02020603050405020304" pitchFamily="18" charset="0"/>
              </a:rPr>
              <a:t>Modern</a:t>
            </a:r>
            <a:r>
              <a:rPr lang="it-IT" sz="1600" i="1" kern="100" dirty="0">
                <a:effectLst/>
                <a:ea typeface="Aptos" panose="020B0004020202020204" pitchFamily="34" charset="0"/>
                <a:cs typeface="Times New Roman" panose="02020603050405020304" pitchFamily="18" charset="0"/>
              </a:rPr>
              <a:t> Art: Toulouse-Lautrec, c. 1880-1900</a:t>
            </a:r>
            <a:r>
              <a:rPr lang="it-IT" sz="1600" kern="100" dirty="0">
                <a:ea typeface="Aptos" panose="020B0004020202020204" pitchFamily="34" charset="0"/>
                <a:cs typeface="Times New Roman" panose="02020603050405020304" pitchFamily="18" charset="0"/>
              </a:rPr>
              <a:t>. From </a:t>
            </a:r>
            <a:r>
              <a:rPr lang="it-IT" sz="1600" kern="100" dirty="0">
                <a:effectLst/>
                <a:ea typeface="Aptos" panose="020B0004020202020204" pitchFamily="34" charset="0"/>
                <a:cs typeface="Times New Roman" panose="02020603050405020304" pitchFamily="18" charset="0"/>
              </a:rPr>
              <a:t>S. </a:t>
            </a:r>
            <a:r>
              <a:rPr lang="it-IT" sz="1600" kern="100" dirty="0" err="1">
                <a:effectLst/>
                <a:ea typeface="Aptos" panose="020B0004020202020204" pitchFamily="34" charset="0"/>
                <a:cs typeface="Times New Roman" panose="02020603050405020304" pitchFamily="18" charset="0"/>
              </a:rPr>
              <a:t>Eisenman</a:t>
            </a:r>
            <a:r>
              <a:rPr lang="it-IT" sz="1600" kern="100" dirty="0">
                <a:effectLst/>
                <a:ea typeface="Aptos" panose="020B0004020202020204" pitchFamily="34" charset="0"/>
                <a:cs typeface="Times New Roman" panose="02020603050405020304" pitchFamily="18" charset="0"/>
              </a:rPr>
              <a:t> T. Crow, B. </a:t>
            </a:r>
            <a:r>
              <a:rPr lang="it-IT" sz="1600" kern="100" dirty="0" err="1">
                <a:effectLst/>
                <a:ea typeface="Aptos" panose="020B0004020202020204" pitchFamily="34" charset="0"/>
                <a:cs typeface="Times New Roman" panose="02020603050405020304" pitchFamily="18" charset="0"/>
              </a:rPr>
              <a:t>Lukacher</a:t>
            </a:r>
            <a:r>
              <a:rPr lang="it-IT" sz="1600" kern="100" dirty="0">
                <a:effectLst/>
                <a:ea typeface="Aptos" panose="020B0004020202020204" pitchFamily="34" charset="0"/>
                <a:cs typeface="Times New Roman" panose="02020603050405020304" pitchFamily="18" charset="0"/>
              </a:rPr>
              <a:t> et al., </a:t>
            </a:r>
            <a:r>
              <a:rPr lang="it-IT" sz="1600" i="1" kern="100" dirty="0" err="1">
                <a:effectLst/>
                <a:ea typeface="Aptos" panose="020B0004020202020204" pitchFamily="34" charset="0"/>
                <a:cs typeface="Times New Roman" panose="02020603050405020304" pitchFamily="18" charset="0"/>
              </a:rPr>
              <a:t>Nineteenth</a:t>
            </a:r>
            <a:r>
              <a:rPr lang="it-IT" sz="1600" i="1" kern="100" dirty="0">
                <a:effectLst/>
                <a:ea typeface="Aptos" panose="020B0004020202020204" pitchFamily="34" charset="0"/>
                <a:cs typeface="Times New Roman" panose="02020603050405020304" pitchFamily="18" charset="0"/>
              </a:rPr>
              <a:t> Century Art: A Critical History</a:t>
            </a:r>
            <a:r>
              <a:rPr lang="it-IT" sz="1600" kern="100" dirty="0">
                <a:effectLst/>
                <a:ea typeface="Aptos" panose="020B0004020202020204" pitchFamily="34" charset="0"/>
                <a:cs typeface="Times New Roman" panose="02020603050405020304" pitchFamily="18" charset="0"/>
              </a:rPr>
              <a:t>. London, </a:t>
            </a:r>
            <a:r>
              <a:rPr lang="it-IT" sz="1600" kern="0" dirty="0" err="1">
                <a:effectLst/>
                <a:ea typeface="Times New Roman" panose="02020603050405020304" pitchFamily="18" charset="0"/>
                <a:cs typeface="Times New Roman" panose="02020603050405020304" pitchFamily="18" charset="0"/>
              </a:rPr>
              <a:t>Thames</a:t>
            </a:r>
            <a:r>
              <a:rPr lang="it-IT" sz="1600" kern="0" dirty="0">
                <a:effectLst/>
                <a:ea typeface="Times New Roman" panose="02020603050405020304" pitchFamily="18" charset="0"/>
                <a:cs typeface="Times New Roman" panose="02020603050405020304" pitchFamily="18" charset="0"/>
              </a:rPr>
              <a:t> &amp; Hudson, 5°ed. 2020, </a:t>
            </a:r>
            <a:r>
              <a:rPr lang="it-IT" sz="1600" kern="100" dirty="0">
                <a:effectLst/>
                <a:ea typeface="Aptos" panose="020B0004020202020204" pitchFamily="34" charset="0"/>
                <a:cs typeface="Times New Roman" panose="02020603050405020304" pitchFamily="18" charset="0"/>
              </a:rPr>
              <a:t>pp. 424-432.</a:t>
            </a:r>
          </a:p>
          <a:p>
            <a:pPr>
              <a:lnSpc>
                <a:spcPct val="90000"/>
              </a:lnSpc>
            </a:pPr>
            <a:endParaRPr lang="it-IT" sz="1300" dirty="0"/>
          </a:p>
        </p:txBody>
      </p:sp>
      <p:sp>
        <p:nvSpPr>
          <p:cNvPr id="6151" name="Rectangle 6150">
            <a:extLst>
              <a:ext uri="{FF2B5EF4-FFF2-40B4-BE49-F238E27FC236}">
                <a16:creationId xmlns:a16="http://schemas.microsoft.com/office/drawing/2014/main" id="{1D480BF2-9A4A-4D05-96A1-C4D618CF8B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410" y="0"/>
            <a:ext cx="463600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3" name="Rounded Rectangle 9">
            <a:extLst>
              <a:ext uri="{FF2B5EF4-FFF2-40B4-BE49-F238E27FC236}">
                <a16:creationId xmlns:a16="http://schemas.microsoft.com/office/drawing/2014/main" id="{BC19AC18-6B0C-46B0-90A9-D7B3F5CADE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1042" y="484632"/>
            <a:ext cx="3666744" cy="5739187"/>
          </a:xfrm>
          <a:prstGeom prst="roundRect">
            <a:avLst>
              <a:gd name="adj" fmla="val 0"/>
            </a:avLst>
          </a:prstGeom>
          <a:solidFill>
            <a:schemeClr val="tx1"/>
          </a:solidFill>
          <a:ln w="12700">
            <a:solidFill>
              <a:schemeClr val="tx2">
                <a:lumMod val="75000"/>
              </a:schemeClr>
            </a:solidFill>
          </a:ln>
          <a:effectLst>
            <a:outerShdw blurRad="50800" dist="50800" dir="54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Arte, industria, rivoluzioni. Temi di storia sociale dell'arte - Edizioni  della Normale">
            <a:extLst>
              <a:ext uri="{FF2B5EF4-FFF2-40B4-BE49-F238E27FC236}">
                <a16:creationId xmlns:a16="http://schemas.microsoft.com/office/drawing/2014/main" id="{8C5DEB40-373B-6E3A-B94A-1CE0B518275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525675" y="1194407"/>
            <a:ext cx="2697479" cy="4315966"/>
          </a:xfrm>
          <a:prstGeom prst="rect">
            <a:avLst/>
          </a:prstGeom>
          <a:noFill/>
          <a:effectLst/>
          <a:extLst>
            <a:ext uri="{909E8E84-426E-40DD-AFC4-6F175D3DCCD1}">
              <a14:hiddenFill xmlns:a14="http://schemas.microsoft.com/office/drawing/2010/main">
                <a:solidFill>
                  <a:srgbClr val="FFFFFF"/>
                </a:solidFill>
              </a14:hiddenFill>
            </a:ext>
          </a:extLst>
        </p:spPr>
      </p:pic>
      <p:sp>
        <p:nvSpPr>
          <p:cNvPr id="6155" name="Rectangle 6154">
            <a:extLst>
              <a:ext uri="{FF2B5EF4-FFF2-40B4-BE49-F238E27FC236}">
                <a16:creationId xmlns:a16="http://schemas.microsoft.com/office/drawing/2014/main" id="{B86B4E32-FF92-4243-B8C0-BDC2DBF34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it-IT"/>
          </a:p>
        </p:txBody>
      </p:sp>
    </p:spTree>
    <p:extLst>
      <p:ext uri="{BB962C8B-B14F-4D97-AF65-F5344CB8AC3E}">
        <p14:creationId xmlns:p14="http://schemas.microsoft.com/office/powerpoint/2010/main" val="3045197421"/>
      </p:ext>
    </p:extLst>
  </p:cSld>
  <p:clrMapOvr>
    <a:masterClrMapping/>
  </p:clrMapOvr>
  <mc:AlternateContent xmlns:mc="http://schemas.openxmlformats.org/markup-compatibility/2006" xmlns:p14="http://schemas.microsoft.com/office/powerpoint/2010/main">
    <mc:Choice Requires="p14">
      <p:transition spd="slow" p14:dur="2500">
        <p14:switch dir="r"/>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e">
  <a:themeElements>
    <a:clrScheme name="Ione">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e">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e">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Ion</Template>
  <TotalTime>1235</TotalTime>
  <Words>2182</Words>
  <Application>Microsoft Office PowerPoint</Application>
  <PresentationFormat>Širokoúhlá obrazovka</PresentationFormat>
  <Paragraphs>71</Paragraphs>
  <Slides>25</Slides>
  <Notes>1</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25</vt:i4>
      </vt:variant>
    </vt:vector>
  </HeadingPairs>
  <TitlesOfParts>
    <vt:vector size="33" baseType="lpstr">
      <vt:lpstr>Aptos</vt:lpstr>
      <vt:lpstr>Arial</vt:lpstr>
      <vt:lpstr>Century Gothic</vt:lpstr>
      <vt:lpstr>Century Gothic (Titoli)</vt:lpstr>
      <vt:lpstr>Times New Roman</vt:lpstr>
      <vt:lpstr>Wingdings</vt:lpstr>
      <vt:lpstr>Wingdings 3</vt:lpstr>
      <vt:lpstr>Ione</vt:lpstr>
      <vt:lpstr>Nineteenth Century Art: a Critical History </vt:lpstr>
      <vt:lpstr>How do we define this approach?</vt:lpstr>
      <vt:lpstr>Prezentace aplikace PowerPoint</vt:lpstr>
      <vt:lpstr>Systematic application of the method: the case of Arnold Hauser (1892-1978)</vt:lpstr>
      <vt:lpstr>Prezentace aplikace PowerPoint</vt:lpstr>
      <vt:lpstr>Criticism of the Hauserian approach: Ernst Gombrich (1909-2001) </vt:lpstr>
      <vt:lpstr>Prezentace aplikace PowerPoint</vt:lpstr>
      <vt:lpstr>20th century</vt:lpstr>
      <vt:lpstr>21st century</vt:lpstr>
      <vt:lpstr>First case study:  Henri de Toulouse-Lautrec (1864-1901)</vt:lpstr>
      <vt:lpstr>Prezentace aplikace PowerPoint</vt:lpstr>
      <vt:lpstr>Prezentace aplikace PowerPoint</vt:lpstr>
      <vt:lpstr>3.Toulouse-Lautrec’s Art as Popular culture </vt:lpstr>
      <vt:lpstr>Prezentace aplikace PowerPoint</vt:lpstr>
      <vt:lpstr>Prezentace aplikace PowerPoint</vt:lpstr>
      <vt:lpstr>Prezentace aplikace PowerPoint</vt:lpstr>
      <vt:lpstr>Prezentace aplikace PowerPoint</vt:lpstr>
      <vt:lpstr>Conclusions</vt:lpstr>
      <vt:lpstr>Second case study:  Masaccio’s (1401-1428/9) and Gentile da Fabriano’s (1385-1427) Madonnas</vt:lpstr>
      <vt:lpstr>Prezentace aplikace PowerPoint</vt:lpstr>
      <vt:lpstr>Prezentace aplikace PowerPoint</vt:lpstr>
      <vt:lpstr>« […] Masaccio’s picture is matter-of-fact, sober and clear-cut. The sacred personages have a marked earthly flavour. Mary is depicted as an unpretentious woman, who appears somewhat weary. The child, shown quite naked, asserts his divine character even less, and looks more like an infant Hercules than an infant Jesus. His hands are not engaged in a ritual gesture; he is sucking his thumb like any human baby. This matter-of-fact conception is in harmony with the matter-of-fact treatment of the figures and their placing in space. The structure of the figures is clear, and so are their poses.  The frugal use of colour (blue mantle, rose-red tunic, grey stone throne) and the meticulously calculated fall of light are also intended to stress the modelling.  All the figures in the picture are grouped in natural balance, giving a clear, simple composition of horizontals, verticals and calm diagonals […] ». </vt:lpstr>
      <vt:lpstr>« […] Gentile’s picture has none of this clarity and objectivity, none of Masaccio’s austerity. His Mary’s bearing and pose are those of a lovely and gracious queen, enthroned in a pomp-loving Court of Heaven. Her mantle, open in front, reveals richly ornamented robes. Compared with Masaccio’s figures, her body has little plasticity. Gentile’s infant Jesus is the child of a very wealthy house; he is dressed in a gold-embroidered garment, and wrapped in a dark golden shawl, so that no part of his body is left uncovered. Courtly pomp is as much a characteristic of the subject-matter of this picture as two-dimensional flatness is of its form. The impression given by the whole picture is that of a surface covered with rich materials into which figures are introduced in a rhythmic pattern […] ».</vt:lpstr>
      <vt:lpstr>Prezentace aplikace PowerPoint</vt:lpstr>
      <vt:lpstr>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Alessandro Dainese</dc:creator>
  <cp:lastModifiedBy>Eylül Ekimler</cp:lastModifiedBy>
  <cp:revision>218</cp:revision>
  <dcterms:created xsi:type="dcterms:W3CDTF">2023-11-11T18:20:42Z</dcterms:created>
  <dcterms:modified xsi:type="dcterms:W3CDTF">2024-03-13T21:01:15Z</dcterms:modified>
</cp:coreProperties>
</file>