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70" r:id="rId1"/>
  </p:sldMasterIdLst>
  <p:sldIdLst>
    <p:sldId id="256" r:id="rId2"/>
    <p:sldId id="258" r:id="rId3"/>
    <p:sldId id="268" r:id="rId4"/>
    <p:sldId id="267" r:id="rId5"/>
    <p:sldId id="269" r:id="rId6"/>
    <p:sldId id="257" r:id="rId7"/>
    <p:sldId id="270" r:id="rId8"/>
    <p:sldId id="262" r:id="rId9"/>
    <p:sldId id="271" r:id="rId10"/>
    <p:sldId id="280" r:id="rId11"/>
    <p:sldId id="283" r:id="rId12"/>
    <p:sldId id="282" r:id="rId13"/>
    <p:sldId id="281" r:id="rId14"/>
    <p:sldId id="284" r:id="rId15"/>
    <p:sldId id="285" r:id="rId16"/>
    <p:sldId id="286" r:id="rId17"/>
    <p:sldId id="261" r:id="rId18"/>
    <p:sldId id="263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734"/>
    <p:restoredTop sz="94716"/>
  </p:normalViewPr>
  <p:slideViewPr>
    <p:cSldViewPr snapToGrid="0">
      <p:cViewPr>
        <p:scale>
          <a:sx n="85" d="100"/>
          <a:sy n="85" d="100"/>
        </p:scale>
        <p:origin x="1184" y="5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E70406FB-901E-134E-9758-186AEF34D466}" type="datetimeFigureOut">
              <a:rPr lang="en-AT" smtClean="0"/>
              <a:t>20.02.24</a:t>
            </a:fld>
            <a:endParaRPr lang="en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1E59C49A-237D-EC4E-8452-814420BEDEFC}" type="slidenum">
              <a:rPr lang="en-AT" smtClean="0"/>
              <a:t>‹#›</a:t>
            </a:fld>
            <a:endParaRPr lang="en-AT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4448301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406FB-901E-134E-9758-186AEF34D466}" type="datetimeFigureOut">
              <a:rPr lang="en-AT" smtClean="0"/>
              <a:t>20.02.24</a:t>
            </a:fld>
            <a:endParaRPr lang="en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9C49A-237D-EC4E-8452-814420BEDEFC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30817255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406FB-901E-134E-9758-186AEF34D466}" type="datetimeFigureOut">
              <a:rPr lang="en-AT" smtClean="0"/>
              <a:t>20.02.24</a:t>
            </a:fld>
            <a:endParaRPr lang="en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9C49A-237D-EC4E-8452-814420BEDEFC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35120440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406FB-901E-134E-9758-186AEF34D466}" type="datetimeFigureOut">
              <a:rPr lang="en-AT" smtClean="0"/>
              <a:t>20.02.24</a:t>
            </a:fld>
            <a:endParaRPr lang="en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9C49A-237D-EC4E-8452-814420BEDEFC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2634737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E70406FB-901E-134E-9758-186AEF34D466}" type="datetimeFigureOut">
              <a:rPr lang="en-AT" smtClean="0"/>
              <a:t>20.02.24</a:t>
            </a:fld>
            <a:endParaRPr lang="en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en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1E59C49A-237D-EC4E-8452-814420BEDEFC}" type="slidenum">
              <a:rPr lang="en-AT" smtClean="0"/>
              <a:t>‹#›</a:t>
            </a:fld>
            <a:endParaRPr lang="en-AT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22252976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406FB-901E-134E-9758-186AEF34D466}" type="datetimeFigureOut">
              <a:rPr lang="en-AT" smtClean="0"/>
              <a:t>20.02.24</a:t>
            </a:fld>
            <a:endParaRPr lang="en-A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9C49A-237D-EC4E-8452-814420BEDEFC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112573917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406FB-901E-134E-9758-186AEF34D466}" type="datetimeFigureOut">
              <a:rPr lang="en-AT" smtClean="0"/>
              <a:t>20.02.24</a:t>
            </a:fld>
            <a:endParaRPr lang="en-A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9C49A-237D-EC4E-8452-814420BEDEFC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98455205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406FB-901E-134E-9758-186AEF34D466}" type="datetimeFigureOut">
              <a:rPr lang="en-AT" smtClean="0"/>
              <a:t>20.02.24</a:t>
            </a:fld>
            <a:endParaRPr lang="en-A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9C49A-237D-EC4E-8452-814420BEDEFC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28402745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406FB-901E-134E-9758-186AEF34D466}" type="datetimeFigureOut">
              <a:rPr lang="en-AT" smtClean="0"/>
              <a:t>20.02.24</a:t>
            </a:fld>
            <a:endParaRPr lang="en-A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9C49A-237D-EC4E-8452-814420BEDEFC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10961985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E70406FB-901E-134E-9758-186AEF34D466}" type="datetimeFigureOut">
              <a:rPr lang="en-AT" smtClean="0"/>
              <a:t>20.02.24</a:t>
            </a:fld>
            <a:endParaRPr lang="en-A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en-A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1E59C49A-237D-EC4E-8452-814420BEDEFC}" type="slidenum">
              <a:rPr lang="en-AT" smtClean="0"/>
              <a:t>‹#›</a:t>
            </a:fld>
            <a:endParaRPr lang="en-AT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8533097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E70406FB-901E-134E-9758-186AEF34D466}" type="datetimeFigureOut">
              <a:rPr lang="en-AT" smtClean="0"/>
              <a:t>20.02.24</a:t>
            </a:fld>
            <a:endParaRPr lang="en-A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1E59C49A-237D-EC4E-8452-814420BEDEFC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24782395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E70406FB-901E-134E-9758-186AEF34D466}" type="datetimeFigureOut">
              <a:rPr lang="en-AT" smtClean="0"/>
              <a:t>20.02.24</a:t>
            </a:fld>
            <a:endParaRPr lang="en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1E59C49A-237D-EC4E-8452-814420BEDEFC}" type="slidenum">
              <a:rPr lang="en-AT" smtClean="0"/>
              <a:t>‹#›</a:t>
            </a:fld>
            <a:endParaRPr lang="en-AT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242731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1" r:id="rId1"/>
    <p:sldLayoutId id="2147483872" r:id="rId2"/>
    <p:sldLayoutId id="2147483873" r:id="rId3"/>
    <p:sldLayoutId id="2147483874" r:id="rId4"/>
    <p:sldLayoutId id="2147483875" r:id="rId5"/>
    <p:sldLayoutId id="2147483876" r:id="rId6"/>
    <p:sldLayoutId id="2147483877" r:id="rId7"/>
    <p:sldLayoutId id="2147483878" r:id="rId8"/>
    <p:sldLayoutId id="2147483879" r:id="rId9"/>
    <p:sldLayoutId id="2147483880" r:id="rId10"/>
    <p:sldLayoutId id="214748388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hyperlink" Target="https://medium.com/youalberta/7-tips-to-help-you-get-the-most-out-of-reading-week-fdda6f1e8b38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youtu.be/QmOyG1yz9G8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hyperlink" Target="https://youtu.be/2C3WETz0SN8" TargetMode="Externa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D51869-F125-E688-20BE-006ACC98BB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18544" y="2357496"/>
            <a:ext cx="8088442" cy="1390045"/>
          </a:xfrm>
        </p:spPr>
        <p:txBody>
          <a:bodyPr>
            <a:normAutofit/>
          </a:bodyPr>
          <a:lstStyle/>
          <a:p>
            <a:r>
              <a:rPr lang="en-AT" sz="4000" dirty="0">
                <a:ln w="28575">
                  <a:solidFill>
                    <a:schemeClr val="bg2">
                      <a:lumMod val="25000"/>
                    </a:schemeClr>
                  </a:solidFill>
                </a:ln>
                <a:solidFill>
                  <a:schemeClr val="accent2"/>
                </a:solidFill>
                <a:latin typeface="Avenir Next" panose="020B0503020202020204" pitchFamily="34" charset="0"/>
              </a:rPr>
              <a:t>Session 1: Introduction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BF7A186-B267-2B45-D396-149CDC7786FC}"/>
              </a:ext>
            </a:extLst>
          </p:cNvPr>
          <p:cNvSpPr txBox="1"/>
          <p:nvPr/>
        </p:nvSpPr>
        <p:spPr>
          <a:xfrm>
            <a:off x="5175619" y="6145968"/>
            <a:ext cx="18407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T" dirty="0"/>
              <a:t>23 February 2024</a:t>
            </a:r>
          </a:p>
        </p:txBody>
      </p:sp>
    </p:spTree>
    <p:extLst>
      <p:ext uri="{BB962C8B-B14F-4D97-AF65-F5344CB8AC3E}">
        <p14:creationId xmlns:p14="http://schemas.microsoft.com/office/powerpoint/2010/main" val="27699319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FE1CABB-B5E9-ADE1-D630-113AD61CD725}"/>
              </a:ext>
            </a:extLst>
          </p:cNvPr>
          <p:cNvSpPr txBox="1"/>
          <p:nvPr/>
        </p:nvSpPr>
        <p:spPr>
          <a:xfrm>
            <a:off x="3229187" y="5992488"/>
            <a:ext cx="57336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/>
              <a:t>Rozana</a:t>
            </a:r>
            <a:r>
              <a:rPr lang="en-GB" dirty="0"/>
              <a:t> </a:t>
            </a:r>
            <a:r>
              <a:rPr lang="en-GB" dirty="0" err="1"/>
              <a:t>Kuburovič</a:t>
            </a:r>
            <a:r>
              <a:rPr lang="en-GB" dirty="0"/>
              <a:t>, The First World Romani Congress, 1971. </a:t>
            </a:r>
            <a:br>
              <a:rPr lang="en-GB" dirty="0"/>
            </a:br>
            <a:endParaRPr lang="en-AT" dirty="0"/>
          </a:p>
        </p:txBody>
      </p:sp>
      <p:pic>
        <p:nvPicPr>
          <p:cNvPr id="6" name="Picture 5" descr="A group of people holding a sign&#10;&#10;Description automatically generated with medium confidence">
            <a:extLst>
              <a:ext uri="{FF2B5EF4-FFF2-40B4-BE49-F238E27FC236}">
                <a16:creationId xmlns:a16="http://schemas.microsoft.com/office/drawing/2014/main" id="{0649084E-942D-1D36-3B1A-203BECF19F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3407" y="1184299"/>
            <a:ext cx="7165183" cy="47021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35A32EF-C1AE-101B-799B-EDBE03D30B32}"/>
              </a:ext>
            </a:extLst>
          </p:cNvPr>
          <p:cNvSpPr txBox="1"/>
          <p:nvPr/>
        </p:nvSpPr>
        <p:spPr>
          <a:xfrm>
            <a:off x="898217" y="219181"/>
            <a:ext cx="610099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12 April 2024</a:t>
            </a:r>
            <a:endParaRPr lang="en-AT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struggle for control of Romani identity: Emancipation after 1945</a:t>
            </a:r>
            <a:endParaRPr lang="en-AT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78733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D44A40C-8771-3A9D-0E23-F4C3D292A650}"/>
              </a:ext>
            </a:extLst>
          </p:cNvPr>
          <p:cNvSpPr txBox="1"/>
          <p:nvPr/>
        </p:nvSpPr>
        <p:spPr>
          <a:xfrm>
            <a:off x="981702" y="5275415"/>
            <a:ext cx="1075730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T" dirty="0">
                <a:latin typeface="Avenir Next" panose="020B0503020202020204" pitchFamily="34" charset="0"/>
              </a:rPr>
              <a:t>What to do during reading week?</a:t>
            </a:r>
          </a:p>
          <a:p>
            <a:endParaRPr lang="en-AT" dirty="0">
              <a:latin typeface="Avenir Next" panose="020B0503020202020204" pitchFamily="34" charset="0"/>
            </a:endParaRPr>
          </a:p>
          <a:p>
            <a:r>
              <a:rPr lang="en-GB" dirty="0">
                <a:latin typeface="Avenir Next" panose="020B0503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https://medium.com/youalberta/7-tips-to-help-you-get-the-most-out-of-reading-week-fdda6f1e8b38</a:t>
            </a:r>
            <a:r>
              <a:rPr lang="en-AT" dirty="0">
                <a:latin typeface="Avenir Next" panose="020B0503020202020204" pitchFamily="34" charset="0"/>
              </a:rPr>
              <a:t> </a:t>
            </a:r>
          </a:p>
        </p:txBody>
      </p:sp>
      <p:pic>
        <p:nvPicPr>
          <p:cNvPr id="5" name="Picture 4" descr="A person in a grey shirt&#10;&#10;Description automatically generated">
            <a:extLst>
              <a:ext uri="{FF2B5EF4-FFF2-40B4-BE49-F238E27FC236}">
                <a16:creationId xmlns:a16="http://schemas.microsoft.com/office/drawing/2014/main" id="{A57C2BDA-D746-6AAB-E15B-2C78DBD815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0761" y="2306139"/>
            <a:ext cx="3370477" cy="223496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98A0047-08B5-03EC-241F-53F89381C52F}"/>
              </a:ext>
            </a:extLst>
          </p:cNvPr>
          <p:cNvSpPr txBox="1"/>
          <p:nvPr/>
        </p:nvSpPr>
        <p:spPr>
          <a:xfrm>
            <a:off x="1101776" y="321099"/>
            <a:ext cx="610099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19 April 2024</a:t>
            </a:r>
            <a:endParaRPr lang="en-AT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 CLASS TODAY</a:t>
            </a:r>
            <a:endParaRPr lang="en-AT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33623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F99DDD3-5832-D78F-3E92-4E265EA199CD}"/>
              </a:ext>
            </a:extLst>
          </p:cNvPr>
          <p:cNvSpPr txBox="1"/>
          <p:nvPr/>
        </p:nvSpPr>
        <p:spPr>
          <a:xfrm>
            <a:off x="4402899" y="6084448"/>
            <a:ext cx="70709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0" i="0" u="none" strike="noStrike" dirty="0" err="1">
                <a:effectLst/>
                <a:latin typeface="neue-haas-unica"/>
              </a:rPr>
              <a:t>Averklub</a:t>
            </a:r>
            <a:r>
              <a:rPr lang="en-GB" b="0" i="0" u="none" strike="noStrike" dirty="0">
                <a:effectLst/>
                <a:latin typeface="neue-haas-unica"/>
              </a:rPr>
              <a:t> Collective, </a:t>
            </a:r>
            <a:r>
              <a:rPr lang="en-GB" b="0" i="1" u="none" strike="noStrike" dirty="0">
                <a:effectLst/>
                <a:latin typeface="neue-haas-unica"/>
              </a:rPr>
              <a:t>Social Murder</a:t>
            </a:r>
            <a:r>
              <a:rPr lang="en-GB" b="0" i="0" u="none" strike="noStrike" dirty="0">
                <a:effectLst/>
                <a:latin typeface="neue-haas-unica"/>
              </a:rPr>
              <a:t> (still), 2021. </a:t>
            </a:r>
            <a:endParaRPr lang="en-AT" dirty="0"/>
          </a:p>
        </p:txBody>
      </p:sp>
      <p:pic>
        <p:nvPicPr>
          <p:cNvPr id="5" name="Picture 4" descr="A picture containing grass&#10;&#10;Description automatically generated">
            <a:extLst>
              <a:ext uri="{FF2B5EF4-FFF2-40B4-BE49-F238E27FC236}">
                <a16:creationId xmlns:a16="http://schemas.microsoft.com/office/drawing/2014/main" id="{2F661C78-93CE-7B3D-F6E9-8788E05425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0093" y="978987"/>
            <a:ext cx="8711156" cy="49000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DBA0C2B-DD5D-C741-3F2D-140A22AB371C}"/>
              </a:ext>
            </a:extLst>
          </p:cNvPr>
          <p:cNvSpPr txBox="1"/>
          <p:nvPr/>
        </p:nvSpPr>
        <p:spPr>
          <a:xfrm>
            <a:off x="936885" y="127220"/>
            <a:ext cx="610099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26 April 2024</a:t>
            </a:r>
            <a:endParaRPr lang="en-AT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Decades of inclusion? Roma artists and contemporary art</a:t>
            </a:r>
            <a:endParaRPr lang="en-AT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53088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33C9949-814F-460B-A15F-3F27A98B6036}"/>
              </a:ext>
            </a:extLst>
          </p:cNvPr>
          <p:cNvSpPr txBox="1"/>
          <p:nvPr/>
        </p:nvSpPr>
        <p:spPr>
          <a:xfrm>
            <a:off x="966865" y="1385086"/>
            <a:ext cx="45085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0" i="1" u="none" strike="noStrike" dirty="0">
                <a:effectLst/>
                <a:latin typeface="Roboto" panose="02000000000000000000" pitchFamily="2" charset="0"/>
              </a:rPr>
              <a:t>O </a:t>
            </a:r>
            <a:r>
              <a:rPr lang="en-GB" b="0" i="1" u="none" strike="noStrike" dirty="0" err="1">
                <a:effectLst/>
                <a:latin typeface="Roboto" panose="02000000000000000000" pitchFamily="2" charset="0"/>
              </a:rPr>
              <a:t>kosmos</a:t>
            </a:r>
            <a:r>
              <a:rPr lang="en-GB" b="0" i="1" u="none" strike="noStrike" dirty="0">
                <a:effectLst/>
                <a:latin typeface="Roboto" panose="02000000000000000000" pitchFamily="2" charset="0"/>
              </a:rPr>
              <a:t> </a:t>
            </a:r>
            <a:r>
              <a:rPr lang="en-GB" b="0" i="1" u="none" strike="noStrike" dirty="0" err="1">
                <a:effectLst/>
                <a:latin typeface="Roboto" panose="02000000000000000000" pitchFamily="2" charset="0"/>
              </a:rPr>
              <a:t>hino</a:t>
            </a:r>
            <a:r>
              <a:rPr lang="en-GB" b="0" i="1" u="none" strike="noStrike" dirty="0">
                <a:effectLst/>
                <a:latin typeface="Roboto" panose="02000000000000000000" pitchFamily="2" charset="0"/>
              </a:rPr>
              <a:t> </a:t>
            </a:r>
            <a:r>
              <a:rPr lang="en-GB" b="0" i="1" u="none" strike="noStrike" dirty="0" err="1">
                <a:effectLst/>
                <a:latin typeface="Roboto" panose="02000000000000000000" pitchFamily="2" charset="0"/>
              </a:rPr>
              <a:t>kalo</a:t>
            </a:r>
            <a:r>
              <a:rPr lang="en-GB" b="0" i="1" u="none" strike="noStrike" dirty="0">
                <a:effectLst/>
                <a:latin typeface="Roboto" panose="02000000000000000000" pitchFamily="2" charset="0"/>
              </a:rPr>
              <a:t>/The Universe is Black,</a:t>
            </a:r>
            <a:r>
              <a:rPr lang="en-GB" b="0" i="0" u="none" strike="noStrike" dirty="0">
                <a:effectLst/>
                <a:latin typeface="Roboto" panose="02000000000000000000" pitchFamily="2" charset="0"/>
              </a:rPr>
              <a:t>  2017, Moravian Gallery in Brno,</a:t>
            </a:r>
            <a:endParaRPr lang="en-AT" dirty="0"/>
          </a:p>
        </p:txBody>
      </p:sp>
      <p:pic>
        <p:nvPicPr>
          <p:cNvPr id="7" name="Picture 6" descr="A person wearing a garment&#10;&#10;Description automatically generated with low confidence">
            <a:extLst>
              <a:ext uri="{FF2B5EF4-FFF2-40B4-BE49-F238E27FC236}">
                <a16:creationId xmlns:a16="http://schemas.microsoft.com/office/drawing/2014/main" id="{1AC1E90A-5F8F-8930-076D-87515C19E9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10" y="2195226"/>
            <a:ext cx="4508500" cy="3606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B990551-792F-1A69-3941-0BB03C940DBE}"/>
              </a:ext>
            </a:extLst>
          </p:cNvPr>
          <p:cNvSpPr txBox="1"/>
          <p:nvPr/>
        </p:nvSpPr>
        <p:spPr>
          <a:xfrm>
            <a:off x="966865" y="5802025"/>
            <a:ext cx="45085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0" i="0" u="none" strike="noStrike" dirty="0" err="1">
                <a:effectLst/>
                <a:latin typeface="Raleway" pitchFamily="2" charset="77"/>
              </a:rPr>
              <a:t>Ladislava</a:t>
            </a:r>
            <a:r>
              <a:rPr lang="en-GB" sz="1400" b="0" i="0" u="none" strike="noStrike" dirty="0">
                <a:effectLst/>
                <a:latin typeface="Raleway" pitchFamily="2" charset="77"/>
              </a:rPr>
              <a:t> </a:t>
            </a:r>
            <a:r>
              <a:rPr lang="en-GB" sz="1400" b="0" i="0" u="none" strike="noStrike" dirty="0" err="1">
                <a:effectLst/>
                <a:latin typeface="Raleway" pitchFamily="2" charset="77"/>
              </a:rPr>
              <a:t>Gažiová</a:t>
            </a:r>
            <a:r>
              <a:rPr lang="en-GB" sz="1400" b="0" i="0" u="none" strike="noStrike" dirty="0">
                <a:effectLst/>
                <a:latin typeface="Raleway" pitchFamily="2" charset="77"/>
              </a:rPr>
              <a:t>, </a:t>
            </a:r>
          </a:p>
          <a:p>
            <a:r>
              <a:rPr lang="en-GB" sz="1400" b="0" i="0" u="none" strike="noStrike" dirty="0">
                <a:effectLst/>
                <a:latin typeface="Raleway" pitchFamily="2" charset="77"/>
              </a:rPr>
              <a:t>https://</a:t>
            </a:r>
            <a:r>
              <a:rPr lang="en-GB" sz="1400" b="0" i="0" u="none" strike="noStrike" dirty="0" err="1">
                <a:effectLst/>
                <a:latin typeface="Raleway" pitchFamily="2" charset="77"/>
              </a:rPr>
              <a:t>www.artmap.cz</a:t>
            </a:r>
            <a:r>
              <a:rPr lang="en-GB" sz="1400" b="0" i="0" u="none" strike="noStrike" dirty="0">
                <a:effectLst/>
                <a:latin typeface="Raleway" pitchFamily="2" charset="77"/>
              </a:rPr>
              <a:t>/artist/</a:t>
            </a:r>
            <a:r>
              <a:rPr lang="en-GB" sz="1400" b="0" i="0" u="none" strike="noStrike" dirty="0" err="1">
                <a:effectLst/>
                <a:latin typeface="Raleway" pitchFamily="2" charset="77"/>
              </a:rPr>
              <a:t>ladislava-gaziova</a:t>
            </a:r>
            <a:r>
              <a:rPr lang="en-GB" sz="1400" b="0" i="0" u="none" strike="noStrike" dirty="0">
                <a:effectLst/>
                <a:latin typeface="Raleway" pitchFamily="2" charset="77"/>
              </a:rPr>
              <a:t>/</a:t>
            </a:r>
          </a:p>
          <a:p>
            <a:endParaRPr lang="en-AT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DF31FC7-959C-AFBB-330A-0D31680C24B1}"/>
              </a:ext>
            </a:extLst>
          </p:cNvPr>
          <p:cNvSpPr txBox="1"/>
          <p:nvPr/>
        </p:nvSpPr>
        <p:spPr>
          <a:xfrm>
            <a:off x="5980039" y="1518118"/>
            <a:ext cx="55111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Phundrado</a:t>
            </a:r>
            <a:r>
              <a:rPr lang="en-GB" dirty="0"/>
              <a:t> </a:t>
            </a:r>
            <a:r>
              <a:rPr lang="en-GB" dirty="0" err="1"/>
              <a:t>drom</a:t>
            </a:r>
            <a:r>
              <a:rPr lang="en-GB" dirty="0"/>
              <a:t> / The Open Road, Ethnographic Museum, Prague, </a:t>
            </a:r>
            <a:r>
              <a:rPr lang="en-AT" b="0" i="0" u="none" strike="noStrike" dirty="0">
                <a:effectLst/>
                <a:latin typeface="Roboto Condensed" panose="02000000000000000000" pitchFamily="2" charset="0"/>
              </a:rPr>
              <a:t> 3. 6. 2022 – 31. 5. 2024</a:t>
            </a:r>
            <a:endParaRPr lang="en-GB" dirty="0"/>
          </a:p>
          <a:p>
            <a:endParaRPr lang="en-AT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BF9974C-E7D6-D44D-19C8-20F7B5AC120E}"/>
              </a:ext>
            </a:extLst>
          </p:cNvPr>
          <p:cNvSpPr txBox="1"/>
          <p:nvPr/>
        </p:nvSpPr>
        <p:spPr>
          <a:xfrm>
            <a:off x="6081010" y="5802025"/>
            <a:ext cx="59128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https://</a:t>
            </a:r>
            <a:r>
              <a:rPr lang="en-GB" sz="1600" dirty="0" err="1"/>
              <a:t>www.nm.cz</a:t>
            </a:r>
            <a:r>
              <a:rPr lang="en-GB" sz="1600" dirty="0"/>
              <a:t>/</a:t>
            </a:r>
            <a:r>
              <a:rPr lang="en-GB" sz="1600" dirty="0" err="1"/>
              <a:t>en</a:t>
            </a:r>
            <a:r>
              <a:rPr lang="en-GB" sz="1600" dirty="0"/>
              <a:t>/program/exhibitions/phundrado-drom-the-open-road#gallery-9</a:t>
            </a:r>
            <a:endParaRPr lang="en-AT" sz="1600" dirty="0"/>
          </a:p>
        </p:txBody>
      </p:sp>
      <p:pic>
        <p:nvPicPr>
          <p:cNvPr id="12" name="Picture 11" descr="A picture containing text, indoor, window, shop&#10;&#10;Description automatically generated">
            <a:extLst>
              <a:ext uri="{FF2B5EF4-FFF2-40B4-BE49-F238E27FC236}">
                <a16:creationId xmlns:a16="http://schemas.microsoft.com/office/drawing/2014/main" id="{F7EF94C6-A89A-6336-14F5-7DA460A61B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1010" y="2195226"/>
            <a:ext cx="5410200" cy="36068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CED49F9-0F4E-F3B7-E293-0AB653A3B039}"/>
              </a:ext>
            </a:extLst>
          </p:cNvPr>
          <p:cNvSpPr txBox="1"/>
          <p:nvPr/>
        </p:nvSpPr>
        <p:spPr>
          <a:xfrm>
            <a:off x="966865" y="169369"/>
            <a:ext cx="610099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 May 2024</a:t>
            </a:r>
            <a:endParaRPr lang="en-AT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Roma Art and "Gypsy" images in the public</a:t>
            </a:r>
            <a:endParaRPr lang="en-AT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86824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AF248D6-8739-9C9A-B167-F33D4C606AF4}"/>
              </a:ext>
            </a:extLst>
          </p:cNvPr>
          <p:cNvSpPr txBox="1"/>
          <p:nvPr/>
        </p:nvSpPr>
        <p:spPr>
          <a:xfrm>
            <a:off x="951876" y="367020"/>
            <a:ext cx="610099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 May 2024</a:t>
            </a:r>
            <a:endParaRPr lang="en-AT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Visit to the Museum of Romani culture in Brno</a:t>
            </a:r>
            <a:endParaRPr lang="en-AT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DF1150A-C4A3-1E4B-F1F5-A78123D3A569}"/>
              </a:ext>
            </a:extLst>
          </p:cNvPr>
          <p:cNvSpPr txBox="1"/>
          <p:nvPr/>
        </p:nvSpPr>
        <p:spPr>
          <a:xfrm>
            <a:off x="-172387" y="6401279"/>
            <a:ext cx="61009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AT" dirty="0"/>
              <a:t>https://www.rommuz.cz/en/</a:t>
            </a:r>
          </a:p>
        </p:txBody>
      </p:sp>
      <p:pic>
        <p:nvPicPr>
          <p:cNvPr id="9" name="Picture 8" descr="A mural on a building&#10;&#10;Description automatically generated">
            <a:extLst>
              <a:ext uri="{FF2B5EF4-FFF2-40B4-BE49-F238E27FC236}">
                <a16:creationId xmlns:a16="http://schemas.microsoft.com/office/drawing/2014/main" id="{D95003A4-FB6F-7F84-ACD8-3BC9587C9B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0"/>
            <a:ext cx="45775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853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75F8311-3A63-209F-DA1E-046F99FD60CF}"/>
              </a:ext>
            </a:extLst>
          </p:cNvPr>
          <p:cNvSpPr txBox="1"/>
          <p:nvPr/>
        </p:nvSpPr>
        <p:spPr>
          <a:xfrm>
            <a:off x="981855" y="396362"/>
            <a:ext cx="610099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17 May 2024</a:t>
            </a:r>
            <a:endParaRPr lang="en-AT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AT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en-GB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resentations</a:t>
            </a:r>
            <a:endParaRPr lang="en-AT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6452CB-1550-3F57-A243-78552C4E9430}"/>
              </a:ext>
            </a:extLst>
          </p:cNvPr>
          <p:cNvSpPr txBox="1"/>
          <p:nvPr/>
        </p:nvSpPr>
        <p:spPr>
          <a:xfrm>
            <a:off x="2731035" y="396362"/>
            <a:ext cx="260263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T" dirty="0">
                <a:latin typeface="Avenir Next" panose="020B0503020202020204" pitchFamily="34" charset="0"/>
              </a:rPr>
              <a:t>TASK 1: Presentation</a:t>
            </a:r>
          </a:p>
          <a:p>
            <a:r>
              <a:rPr lang="en-AT" dirty="0">
                <a:latin typeface="Avenir Next" panose="020B0503020202020204" pitchFamily="34" charset="0"/>
              </a:rPr>
              <a:t>- 5 minutes</a:t>
            </a:r>
          </a:p>
          <a:p>
            <a:r>
              <a:rPr lang="en-AT" dirty="0">
                <a:latin typeface="Avenir Next" panose="020B0503020202020204" pitchFamily="34" charset="0"/>
              </a:rPr>
              <a:t>- 5 slides</a:t>
            </a:r>
          </a:p>
          <a:p>
            <a:r>
              <a:rPr lang="en-AT" dirty="0">
                <a:latin typeface="Avenir Next" panose="020B0503020202020204" pitchFamily="34" charset="0"/>
              </a:rPr>
              <a:t>- open feedback round</a:t>
            </a:r>
          </a:p>
          <a:p>
            <a:pPr marL="285750" indent="-285750">
              <a:buFontTx/>
              <a:buChar char="-"/>
            </a:pPr>
            <a:endParaRPr lang="en-AT" dirty="0">
              <a:latin typeface="Avenir Next" panose="020B0503020202020204" pitchFamily="34" charset="0"/>
            </a:endParaRPr>
          </a:p>
        </p:txBody>
      </p:sp>
      <p:pic>
        <p:nvPicPr>
          <p:cNvPr id="5" name="Picture 4" descr="A group of toys&#10;&#10;Description automatically generated with low confidence">
            <a:extLst>
              <a:ext uri="{FF2B5EF4-FFF2-40B4-BE49-F238E27FC236}">
                <a16:creationId xmlns:a16="http://schemas.microsoft.com/office/drawing/2014/main" id="{6CF40B12-7950-C1A7-7356-EB6BCC8793B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2129751"/>
            <a:ext cx="12192000" cy="4728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2143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3280280-D55C-EA1F-975D-64DA2920CB1F}"/>
              </a:ext>
            </a:extLst>
          </p:cNvPr>
          <p:cNvSpPr txBox="1"/>
          <p:nvPr/>
        </p:nvSpPr>
        <p:spPr>
          <a:xfrm>
            <a:off x="996845" y="636205"/>
            <a:ext cx="610099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24 May</a:t>
            </a:r>
            <a:endParaRPr lang="en-AT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Feedback Session</a:t>
            </a:r>
            <a:endParaRPr lang="en-AT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6679F6D-FCBE-0905-11DE-3FAD07E95536}"/>
              </a:ext>
            </a:extLst>
          </p:cNvPr>
          <p:cNvSpPr txBox="1"/>
          <p:nvPr/>
        </p:nvSpPr>
        <p:spPr>
          <a:xfrm>
            <a:off x="996845" y="1744250"/>
            <a:ext cx="415139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T" dirty="0">
                <a:latin typeface="Avenir Next" panose="020B0503020202020204" pitchFamily="34" charset="0"/>
              </a:rPr>
              <a:t>TASK 2: Poster</a:t>
            </a:r>
          </a:p>
          <a:p>
            <a:r>
              <a:rPr lang="en-AT" dirty="0">
                <a:latin typeface="Avenir Next" panose="020B0503020202020204" pitchFamily="34" charset="0"/>
              </a:rPr>
              <a:t>- A2 format</a:t>
            </a:r>
          </a:p>
          <a:p>
            <a:r>
              <a:rPr lang="en-AT" dirty="0">
                <a:latin typeface="Avenir Next" panose="020B0503020202020204" pitchFamily="34" charset="0"/>
              </a:rPr>
              <a:t>- about the object of your choice</a:t>
            </a:r>
          </a:p>
          <a:p>
            <a:r>
              <a:rPr lang="en-AT" dirty="0">
                <a:latin typeface="Avenir Next" panose="020B0503020202020204" pitchFamily="34" charset="0"/>
              </a:rPr>
              <a:t>- details on poster-making follow later</a:t>
            </a:r>
          </a:p>
          <a:p>
            <a:r>
              <a:rPr lang="en-AT" dirty="0">
                <a:latin typeface="Avenir Next" panose="020B0503020202020204" pitchFamily="34" charset="0"/>
              </a:rPr>
              <a:t>- deadline: 24 May 2024</a:t>
            </a:r>
          </a:p>
        </p:txBody>
      </p:sp>
      <p:pic>
        <p:nvPicPr>
          <p:cNvPr id="5" name="Picture 4" descr="A picture containing text, newspaper, screenshot&#10;&#10;Description automatically generated">
            <a:extLst>
              <a:ext uri="{FF2B5EF4-FFF2-40B4-BE49-F238E27FC236}">
                <a16:creationId xmlns:a16="http://schemas.microsoft.com/office/drawing/2014/main" id="{48B2957F-249C-5425-F440-12E059550E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0772" y="1138303"/>
            <a:ext cx="5482335" cy="419653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06B7B93-D65B-4189-85DE-5C9D10F7BAA5}"/>
              </a:ext>
            </a:extLst>
          </p:cNvPr>
          <p:cNvSpPr txBox="1"/>
          <p:nvPr/>
        </p:nvSpPr>
        <p:spPr>
          <a:xfrm>
            <a:off x="5490772" y="5406720"/>
            <a:ext cx="3832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T" dirty="0"/>
              <a:t>Marika Schmiedt, </a:t>
            </a:r>
            <a:r>
              <a:rPr lang="en-AT" i="1" dirty="0"/>
              <a:t>What remains, </a:t>
            </a:r>
            <a:r>
              <a:rPr lang="en-AT" dirty="0"/>
              <a:t>2014</a:t>
            </a:r>
            <a:r>
              <a:rPr lang="en-AT" i="1" dirty="0"/>
              <a:t> </a:t>
            </a:r>
            <a:endParaRPr lang="en-AT" dirty="0"/>
          </a:p>
        </p:txBody>
      </p:sp>
    </p:spTree>
    <p:extLst>
      <p:ext uri="{BB962C8B-B14F-4D97-AF65-F5344CB8AC3E}">
        <p14:creationId xmlns:p14="http://schemas.microsoft.com/office/powerpoint/2010/main" val="27880280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0646E5-C520-B593-B7CC-91575B5604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3013" y="2527756"/>
            <a:ext cx="10515600" cy="1325563"/>
          </a:xfrm>
          <a:solidFill>
            <a:schemeClr val="accent1">
              <a:alpha val="15000"/>
            </a:schemeClr>
          </a:solidFill>
          <a:ln>
            <a:noFill/>
          </a:ln>
        </p:spPr>
        <p:txBody>
          <a:bodyPr>
            <a:normAutofit/>
          </a:bodyPr>
          <a:lstStyle/>
          <a:p>
            <a:r>
              <a:rPr lang="en-AT" sz="4000" dirty="0">
                <a:ln w="22225">
                  <a:solidFill>
                    <a:schemeClr val="accent2"/>
                  </a:solidFill>
                </a:ln>
                <a:solidFill>
                  <a:schemeClr val="bg2"/>
                </a:solidFill>
                <a:latin typeface="Avenir Next" panose="020B0503020202020204" pitchFamily="34" charset="0"/>
              </a:rPr>
              <a:t>What will be our key terms? </a:t>
            </a:r>
          </a:p>
        </p:txBody>
      </p:sp>
    </p:spTree>
    <p:extLst>
      <p:ext uri="{BB962C8B-B14F-4D97-AF65-F5344CB8AC3E}">
        <p14:creationId xmlns:p14="http://schemas.microsoft.com/office/powerpoint/2010/main" val="31172218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F617B1-7CF1-24EE-37B7-49B932DACC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1167" y="1305343"/>
            <a:ext cx="10269666" cy="1555484"/>
          </a:xfrm>
          <a:solidFill>
            <a:schemeClr val="accent2">
              <a:alpha val="8256"/>
            </a:schemeClr>
          </a:solidFill>
          <a:ln>
            <a:noFill/>
          </a:ln>
        </p:spPr>
        <p:txBody>
          <a:bodyPr>
            <a:normAutofit/>
          </a:bodyPr>
          <a:lstStyle/>
          <a:p>
            <a:r>
              <a:rPr lang="en-AT" sz="3200" dirty="0">
                <a:ln w="22225">
                  <a:solidFill>
                    <a:schemeClr val="accent2"/>
                  </a:solidFill>
                </a:ln>
                <a:solidFill>
                  <a:schemeClr val="accent2"/>
                </a:solidFill>
              </a:rPr>
              <a:t>Assessment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2345C95-63E0-CF30-A793-F7E1B86289C1}"/>
              </a:ext>
            </a:extLst>
          </p:cNvPr>
          <p:cNvSpPr txBox="1"/>
          <p:nvPr/>
        </p:nvSpPr>
        <p:spPr>
          <a:xfrm>
            <a:off x="961166" y="3120081"/>
            <a:ext cx="10269667" cy="138499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v"/>
            </a:pPr>
            <a:r>
              <a:rPr lang="en-GB" sz="2800" dirty="0">
                <a:solidFill>
                  <a:schemeClr val="accent2"/>
                </a:solidFill>
                <a:effectLst/>
                <a:latin typeface="Avenir Next" panose="020B0503020202020204" pitchFamily="34" charset="0"/>
              </a:rPr>
              <a:t>active participation in the course</a:t>
            </a:r>
          </a:p>
          <a:p>
            <a:pPr marL="457200" indent="-457200">
              <a:buFont typeface="Wingdings" pitchFamily="2" charset="2"/>
              <a:buChar char="v"/>
            </a:pPr>
            <a:r>
              <a:rPr lang="en-GB" sz="2800" dirty="0">
                <a:solidFill>
                  <a:schemeClr val="accent2"/>
                </a:solidFill>
                <a:effectLst/>
                <a:latin typeface="Avenir Next" panose="020B0503020202020204" pitchFamily="34" charset="0"/>
              </a:rPr>
              <a:t>Presentation </a:t>
            </a:r>
            <a:r>
              <a:rPr lang="en-GB" sz="2800" dirty="0">
                <a:solidFill>
                  <a:schemeClr val="accent2"/>
                </a:solidFill>
                <a:latin typeface="Avenir Next" panose="020B0503020202020204" pitchFamily="34" charset="0"/>
              </a:rPr>
              <a:t>on a topic of your choice related to the course</a:t>
            </a:r>
            <a:endParaRPr lang="en-GB" sz="2800" dirty="0">
              <a:solidFill>
                <a:schemeClr val="accent2"/>
              </a:solidFill>
              <a:effectLst/>
              <a:latin typeface="Avenir Next" panose="020B0503020202020204" pitchFamily="34" charset="0"/>
            </a:endParaRPr>
          </a:p>
          <a:p>
            <a:pPr marL="457200" indent="-457200">
              <a:buFont typeface="Wingdings" pitchFamily="2" charset="2"/>
              <a:buChar char="v"/>
            </a:pPr>
            <a:r>
              <a:rPr lang="en-GB" sz="2800" dirty="0">
                <a:solidFill>
                  <a:schemeClr val="accent2"/>
                </a:solidFill>
                <a:latin typeface="Avenir Next" panose="020B0503020202020204" pitchFamily="34" charset="0"/>
              </a:rPr>
              <a:t>poster on a topic of your choice related to the course</a:t>
            </a:r>
            <a:endParaRPr lang="en-AT" sz="2000" dirty="0">
              <a:solidFill>
                <a:schemeClr val="accent2"/>
              </a:solidFill>
              <a:latin typeface="Avenir Next" panose="020B0503020202020204" pitchFamily="34" charset="0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488A698D-4C41-2DAB-F191-0EF2574E5D03}"/>
              </a:ext>
            </a:extLst>
          </p:cNvPr>
          <p:cNvSpPr txBox="1">
            <a:spLocks/>
          </p:cNvSpPr>
          <p:nvPr/>
        </p:nvSpPr>
        <p:spPr>
          <a:xfrm>
            <a:off x="6095999" y="5212080"/>
            <a:ext cx="5700030" cy="1645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AT" sz="1800" b="1" dirty="0">
                <a:solidFill>
                  <a:srgbClr val="7030A0"/>
                </a:solidFill>
                <a:latin typeface="Avenir Next" panose="020B0503020202020204" pitchFamily="34" charset="0"/>
              </a:rPr>
              <a:t>Questions or suggestions?</a:t>
            </a:r>
          </a:p>
          <a:p>
            <a:pPr marL="0" indent="0">
              <a:buNone/>
            </a:pPr>
            <a:r>
              <a:rPr lang="en-AT" sz="1800" dirty="0">
                <a:latin typeface="Avenir Next" panose="020B0503020202020204" pitchFamily="34" charset="0"/>
              </a:rPr>
              <a:t>Speak to me or send me an email: </a:t>
            </a:r>
          </a:p>
          <a:p>
            <a:pPr marL="0" indent="0">
              <a:buNone/>
            </a:pPr>
            <a:r>
              <a:rPr lang="en-AT" sz="1800" dirty="0">
                <a:latin typeface="Avenir Next" panose="020B0503020202020204" pitchFamily="34" charset="0"/>
              </a:rPr>
              <a:t>Julia Secklehner – secklehner@phil.muni.cz</a:t>
            </a:r>
          </a:p>
        </p:txBody>
      </p:sp>
    </p:spTree>
    <p:extLst>
      <p:ext uri="{BB962C8B-B14F-4D97-AF65-F5344CB8AC3E}">
        <p14:creationId xmlns:p14="http://schemas.microsoft.com/office/powerpoint/2010/main" val="29909547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ollage of people&#10;&#10;Description automatically generated with low confidence">
            <a:extLst>
              <a:ext uri="{FF2B5EF4-FFF2-40B4-BE49-F238E27FC236}">
                <a16:creationId xmlns:a16="http://schemas.microsoft.com/office/drawing/2014/main" id="{2B0C98B8-BA3C-9405-E420-C4E1332D9A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318" y="999167"/>
            <a:ext cx="11645364" cy="4859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2796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women walking with a horse&#10;&#10;Description automatically generated with low confidence">
            <a:extLst>
              <a:ext uri="{FF2B5EF4-FFF2-40B4-BE49-F238E27FC236}">
                <a16:creationId xmlns:a16="http://schemas.microsoft.com/office/drawing/2014/main" id="{AABDC8CD-0AEC-9234-576A-8B44F94B9E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705" y="853776"/>
            <a:ext cx="3436952" cy="2603490"/>
          </a:xfrm>
          <a:prstGeom prst="rect">
            <a:avLst/>
          </a:prstGeom>
        </p:spPr>
      </p:pic>
      <p:pic>
        <p:nvPicPr>
          <p:cNvPr id="8" name="Picture 7" descr="Text&#10;&#10;Description automatically generated with medium confidence">
            <a:extLst>
              <a:ext uri="{FF2B5EF4-FFF2-40B4-BE49-F238E27FC236}">
                <a16:creationId xmlns:a16="http://schemas.microsoft.com/office/drawing/2014/main" id="{CE13E42F-C30D-DC85-176A-9EA9CABDA8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0451" y="775579"/>
            <a:ext cx="2971052" cy="438229"/>
          </a:xfrm>
          <a:prstGeom prst="rect">
            <a:avLst/>
          </a:prstGeom>
        </p:spPr>
      </p:pic>
      <p:pic>
        <p:nvPicPr>
          <p:cNvPr id="3" name="Picture 2" descr="A picture containing text, person, people, posing&#10;&#10;Description automatically generated">
            <a:extLst>
              <a:ext uri="{FF2B5EF4-FFF2-40B4-BE49-F238E27FC236}">
                <a16:creationId xmlns:a16="http://schemas.microsoft.com/office/drawing/2014/main" id="{DB7B3C6D-8882-A9A7-6998-1E915FFCFA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5403" y="2976687"/>
            <a:ext cx="2529443" cy="2244879"/>
          </a:xfrm>
          <a:prstGeom prst="rect">
            <a:avLst/>
          </a:prstGeom>
        </p:spPr>
      </p:pic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70F76350-FED8-EBB0-65A2-65AC6E1E83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88542" y="685439"/>
            <a:ext cx="3092543" cy="618508"/>
          </a:xfrm>
          <a:prstGeom prst="rect">
            <a:avLst/>
          </a:prstGeom>
        </p:spPr>
      </p:pic>
      <p:pic>
        <p:nvPicPr>
          <p:cNvPr id="14" name="Picture 13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3BC4EAD6-6883-08B6-4C04-62CCA3CFD2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28700" y="4370829"/>
            <a:ext cx="4052385" cy="1073882"/>
          </a:xfrm>
          <a:prstGeom prst="rect">
            <a:avLst/>
          </a:prstGeom>
        </p:spPr>
      </p:pic>
      <p:pic>
        <p:nvPicPr>
          <p:cNvPr id="12" name="Picture 11" descr="Text&#10;&#10;Description automatically generated with medium confidence">
            <a:extLst>
              <a:ext uri="{FF2B5EF4-FFF2-40B4-BE49-F238E27FC236}">
                <a16:creationId xmlns:a16="http://schemas.microsoft.com/office/drawing/2014/main" id="{85BFD23E-A94E-D155-71E6-DB6ECD60A2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1311" y="5518326"/>
            <a:ext cx="2626383" cy="787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7366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02A68F9-C909-05A6-AD59-D7C6C8325E88}"/>
              </a:ext>
            </a:extLst>
          </p:cNvPr>
          <p:cNvSpPr txBox="1"/>
          <p:nvPr/>
        </p:nvSpPr>
        <p:spPr>
          <a:xfrm>
            <a:off x="1671038" y="3429000"/>
            <a:ext cx="60987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0" i="0" u="none" strike="noStrike" dirty="0">
                <a:solidFill>
                  <a:srgbClr val="FFFFFF"/>
                </a:solidFill>
                <a:effectLst/>
                <a:latin typeface="YouTube Noto"/>
                <a:hlinkClick r:id="rId2"/>
              </a:rPr>
              <a:t>https://youtu.be/QmOyG1yz9G8</a:t>
            </a:r>
            <a:endParaRPr lang="en-AT" dirty="0"/>
          </a:p>
        </p:txBody>
      </p:sp>
      <p:pic>
        <p:nvPicPr>
          <p:cNvPr id="6" name="Picture 5" descr="A picture containing text, person, wall, indoor&#10;&#10;Description automatically generated">
            <a:extLst>
              <a:ext uri="{FF2B5EF4-FFF2-40B4-BE49-F238E27FC236}">
                <a16:creationId xmlns:a16="http://schemas.microsoft.com/office/drawing/2014/main" id="{DADABD76-1C87-AD81-DCF8-E1AB817A6B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829" y="404532"/>
            <a:ext cx="5393145" cy="3024468"/>
          </a:xfrm>
          <a:prstGeom prst="rect">
            <a:avLst/>
          </a:prstGeom>
        </p:spPr>
      </p:pic>
      <p:pic>
        <p:nvPicPr>
          <p:cNvPr id="9" name="Picture 8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id="{814A6B52-81CD-5F21-F401-BF9B00E3F2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5027" y="3429000"/>
            <a:ext cx="5356235" cy="302446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48614D9-1A4C-9EB1-8BD2-E11F63678D6F}"/>
              </a:ext>
            </a:extLst>
          </p:cNvPr>
          <p:cNvSpPr txBox="1"/>
          <p:nvPr/>
        </p:nvSpPr>
        <p:spPr>
          <a:xfrm>
            <a:off x="7421816" y="3032063"/>
            <a:ext cx="60915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0" i="0" u="none" strike="noStrike" dirty="0">
                <a:solidFill>
                  <a:srgbClr val="FFFFFF"/>
                </a:solidFill>
                <a:effectLst/>
                <a:latin typeface="YouTube Noto"/>
                <a:hlinkClick r:id="rId5"/>
              </a:rPr>
              <a:t>https://youtu.be/2C3WETz0SN8</a:t>
            </a:r>
            <a:endParaRPr lang="en-AT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150838C-704C-222B-F102-C3032E35DEC2}"/>
              </a:ext>
            </a:extLst>
          </p:cNvPr>
          <p:cNvSpPr txBox="1"/>
          <p:nvPr/>
        </p:nvSpPr>
        <p:spPr>
          <a:xfrm>
            <a:off x="6134919" y="376927"/>
            <a:ext cx="50307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T" dirty="0"/>
              <a:t>Trivial and dagerous stereotypes? Roma &amp; “Gypsies”</a:t>
            </a:r>
          </a:p>
        </p:txBody>
      </p:sp>
      <p:pic>
        <p:nvPicPr>
          <p:cNvPr id="14" name="Picture 13" descr="Text&#10;&#10;Description automatically generated">
            <a:extLst>
              <a:ext uri="{FF2B5EF4-FFF2-40B4-BE49-F238E27FC236}">
                <a16:creationId xmlns:a16="http://schemas.microsoft.com/office/drawing/2014/main" id="{1401B4BC-DC57-608A-48B8-B2E53C1C20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06385" y="875098"/>
            <a:ext cx="3424877" cy="2083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5518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sign, alcohol&#10;&#10;Description automatically generated">
            <a:extLst>
              <a:ext uri="{FF2B5EF4-FFF2-40B4-BE49-F238E27FC236}">
                <a16:creationId xmlns:a16="http://schemas.microsoft.com/office/drawing/2014/main" id="{06633656-9745-941E-8676-3DB5521AE6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6641" y="1077684"/>
            <a:ext cx="3162683" cy="470262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74BD2F3-E590-E484-0735-A66D34A33FD6}"/>
              </a:ext>
            </a:extLst>
          </p:cNvPr>
          <p:cNvSpPr txBox="1"/>
          <p:nvPr/>
        </p:nvSpPr>
        <p:spPr>
          <a:xfrm>
            <a:off x="1996640" y="5780313"/>
            <a:ext cx="31626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T" sz="1400" dirty="0"/>
              <a:t>Karel Hynek Mácha, </a:t>
            </a:r>
            <a:r>
              <a:rPr lang="en-AT" sz="1400" i="1" dirty="0"/>
              <a:t>Cikáni </a:t>
            </a:r>
            <a:r>
              <a:rPr lang="en-AT" sz="1400" dirty="0"/>
              <a:t>(1835)</a:t>
            </a:r>
          </a:p>
        </p:txBody>
      </p:sp>
      <p:pic>
        <p:nvPicPr>
          <p:cNvPr id="8" name="Picture 7" descr="A picture containing text, outdoor, person&#10;&#10;Description automatically generated">
            <a:extLst>
              <a:ext uri="{FF2B5EF4-FFF2-40B4-BE49-F238E27FC236}">
                <a16:creationId xmlns:a16="http://schemas.microsoft.com/office/drawing/2014/main" id="{8792895F-787B-A939-8273-423D70B413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077683"/>
            <a:ext cx="3359021" cy="470262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04E8019-F06E-0A42-4F89-1C6F52A3CA55}"/>
              </a:ext>
            </a:extLst>
          </p:cNvPr>
          <p:cNvSpPr txBox="1"/>
          <p:nvPr/>
        </p:nvSpPr>
        <p:spPr>
          <a:xfrm>
            <a:off x="6619005" y="5780313"/>
            <a:ext cx="20767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T" sz="1400" dirty="0"/>
              <a:t>Karel Anton, </a:t>
            </a:r>
            <a:r>
              <a:rPr lang="en-AT" sz="1400" i="1" dirty="0"/>
              <a:t>Cikáni </a:t>
            </a:r>
            <a:r>
              <a:rPr lang="en-AT" sz="1400" dirty="0"/>
              <a:t>(1921)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65AA06F-418C-D346-1DAF-9AB5F3A382C5}"/>
              </a:ext>
            </a:extLst>
          </p:cNvPr>
          <p:cNvSpPr txBox="1"/>
          <p:nvPr/>
        </p:nvSpPr>
        <p:spPr>
          <a:xfrm>
            <a:off x="1041815" y="123575"/>
            <a:ext cx="610099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 March 2024</a:t>
            </a:r>
            <a:endParaRPr lang="en-AT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Who are the real Bohemians? Artists and cultural appropriation</a:t>
            </a:r>
            <a:endParaRPr lang="en-AT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81258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63D1531-DFBD-1552-B012-9B7A067079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5" y="37484"/>
            <a:ext cx="33274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20CA220-2525-E42C-37B2-26A97CE467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0905" y="0"/>
            <a:ext cx="5143500" cy="6858000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7F5FB1FE-119C-7CD7-4368-E7DA5C114E03}"/>
              </a:ext>
            </a:extLst>
          </p:cNvPr>
          <p:cNvSpPr/>
          <p:nvPr/>
        </p:nvSpPr>
        <p:spPr>
          <a:xfrm>
            <a:off x="1984289" y="3694671"/>
            <a:ext cx="1485900" cy="1543050"/>
          </a:xfrm>
          <a:prstGeom prst="ellipse">
            <a:avLst/>
          </a:prstGeom>
          <a:noFill/>
          <a:ln w="1016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T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1D641C5-DAD5-FCF2-8D55-DF0F652ACF23}"/>
              </a:ext>
            </a:extLst>
          </p:cNvPr>
          <p:cNvSpPr txBox="1"/>
          <p:nvPr/>
        </p:nvSpPr>
        <p:spPr>
          <a:xfrm>
            <a:off x="3307620" y="6006961"/>
            <a:ext cx="263198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Derick </a:t>
            </a:r>
            <a:r>
              <a:rPr lang="en-GB" sz="1400" dirty="0" err="1"/>
              <a:t>Baegert</a:t>
            </a:r>
            <a:r>
              <a:rPr lang="en-GB" sz="1400" dirty="0"/>
              <a:t> | Christ Bearing the Cross | painting | unknown | 1477 - 1478 | vis_00042</a:t>
            </a:r>
          </a:p>
          <a:p>
            <a:endParaRPr lang="en-AT" sz="1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E5B0925-BAC4-9233-D4B4-BA97F21EA112}"/>
              </a:ext>
            </a:extLst>
          </p:cNvPr>
          <p:cNvSpPr txBox="1"/>
          <p:nvPr/>
        </p:nvSpPr>
        <p:spPr>
          <a:xfrm>
            <a:off x="4838313" y="4591390"/>
            <a:ext cx="220259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1200" dirty="0"/>
              <a:t>Alois </a:t>
            </a:r>
            <a:r>
              <a:rPr lang="en-GB" sz="1200" dirty="0" err="1"/>
              <a:t>Schönn</a:t>
            </a:r>
            <a:r>
              <a:rPr lang="en-GB" sz="1200" dirty="0"/>
              <a:t> | Three Gypsies | lithography | Austria | 1859 | vis_00027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88D9CC-30A6-2B09-AF35-2ADC89CCCA07}"/>
              </a:ext>
            </a:extLst>
          </p:cNvPr>
          <p:cNvSpPr txBox="1"/>
          <p:nvPr/>
        </p:nvSpPr>
        <p:spPr>
          <a:xfrm>
            <a:off x="3334995" y="65584"/>
            <a:ext cx="370591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 March 2024</a:t>
            </a:r>
            <a:endParaRPr lang="en-AT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does postcolonialism have to do with it? The "Gypsy" body and blackness</a:t>
            </a:r>
            <a:endParaRPr lang="en-AT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86701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D0CFE27-5600-415D-48B0-B464F733611C}"/>
              </a:ext>
            </a:extLst>
          </p:cNvPr>
          <p:cNvSpPr txBox="1"/>
          <p:nvPr/>
        </p:nvSpPr>
        <p:spPr>
          <a:xfrm>
            <a:off x="832247" y="5414415"/>
            <a:ext cx="5565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Josef </a:t>
            </a:r>
            <a:r>
              <a:rPr lang="en-GB" sz="1200" dirty="0" err="1"/>
              <a:t>Koudelka</a:t>
            </a:r>
            <a:r>
              <a:rPr lang="en-GB" sz="1200" dirty="0"/>
              <a:t> | Gypsies Gypsies. </a:t>
            </a:r>
            <a:r>
              <a:rPr lang="en-GB" sz="1200" dirty="0" err="1"/>
              <a:t>Velka</a:t>
            </a:r>
            <a:r>
              <a:rPr lang="en-GB" sz="1200" dirty="0"/>
              <a:t> </a:t>
            </a:r>
            <a:r>
              <a:rPr lang="en-GB" sz="1200" dirty="0" err="1"/>
              <a:t>Lomnica</a:t>
            </a:r>
            <a:r>
              <a:rPr lang="en-GB" sz="1200" dirty="0"/>
              <a:t>, Czechoslovakia. 1966. © Josef </a:t>
            </a:r>
            <a:r>
              <a:rPr lang="en-GB" sz="1200" dirty="0" err="1"/>
              <a:t>Koudelka</a:t>
            </a:r>
            <a:r>
              <a:rPr lang="en-GB" sz="1200" dirty="0"/>
              <a:t> | Magnum Photos</a:t>
            </a:r>
            <a:endParaRPr lang="en-AT" sz="1200" dirty="0"/>
          </a:p>
        </p:txBody>
      </p:sp>
      <p:pic>
        <p:nvPicPr>
          <p:cNvPr id="6" name="Picture 5" descr="A person and person dancing&#10;&#10;Description automatically generated with low confidence">
            <a:extLst>
              <a:ext uri="{FF2B5EF4-FFF2-40B4-BE49-F238E27FC236}">
                <a16:creationId xmlns:a16="http://schemas.microsoft.com/office/drawing/2014/main" id="{2D4EA368-155F-150D-4F03-B959E4EECE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872" y="1741800"/>
            <a:ext cx="5565128" cy="360981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285B6C6-7048-74F0-613E-886EEBDCE605}"/>
              </a:ext>
            </a:extLst>
          </p:cNvPr>
          <p:cNvSpPr txBox="1"/>
          <p:nvPr/>
        </p:nvSpPr>
        <p:spPr>
          <a:xfrm>
            <a:off x="6220847" y="5365699"/>
            <a:ext cx="55436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/>
              <a:t>Josef </a:t>
            </a:r>
            <a:r>
              <a:rPr lang="en-GB" sz="1200" dirty="0" err="1"/>
              <a:t>Koudelka</a:t>
            </a:r>
            <a:r>
              <a:rPr lang="en-GB" sz="1200" dirty="0"/>
              <a:t> | Gypsies Reconstruction of a homicide. In the foreground: a young gypsy suspected of being guilty. </a:t>
            </a:r>
            <a:r>
              <a:rPr lang="en-GB" sz="1200" dirty="0" err="1"/>
              <a:t>Jarabina</a:t>
            </a:r>
            <a:r>
              <a:rPr lang="en-GB" sz="1200" dirty="0"/>
              <a:t>, Czechoslovakia. 1963. © Josef </a:t>
            </a:r>
            <a:r>
              <a:rPr lang="en-GB" sz="1200" dirty="0" err="1"/>
              <a:t>Koudelka</a:t>
            </a:r>
            <a:r>
              <a:rPr lang="en-GB" sz="1200" dirty="0"/>
              <a:t> | Magnum Photos</a:t>
            </a:r>
            <a:endParaRPr lang="en-AT" sz="1200" dirty="0"/>
          </a:p>
        </p:txBody>
      </p:sp>
      <p:pic>
        <p:nvPicPr>
          <p:cNvPr id="10" name="Picture 9" descr="A picture containing ground, outdoor, field, dirt&#10;&#10;Description automatically generated">
            <a:extLst>
              <a:ext uri="{FF2B5EF4-FFF2-40B4-BE49-F238E27FC236}">
                <a16:creationId xmlns:a16="http://schemas.microsoft.com/office/drawing/2014/main" id="{20E30D22-48BC-1E03-895D-01161ADFDE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0847" y="1741801"/>
            <a:ext cx="5543640" cy="360981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6B690E9-E826-1689-CC4C-A9B8B017BB87}"/>
              </a:ext>
            </a:extLst>
          </p:cNvPr>
          <p:cNvSpPr txBox="1"/>
          <p:nvPr/>
        </p:nvSpPr>
        <p:spPr>
          <a:xfrm>
            <a:off x="3830126" y="6266577"/>
            <a:ext cx="43250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T" sz="2800" dirty="0"/>
              <a:t>Josef Koudelka, </a:t>
            </a:r>
            <a:r>
              <a:rPr lang="en-AT" sz="2800" i="1" dirty="0"/>
              <a:t>Gypsies, </a:t>
            </a:r>
            <a:r>
              <a:rPr lang="en-AT" sz="2800" dirty="0"/>
              <a:t>1967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2456307-3996-CA0B-D083-E6A059B378F3}"/>
              </a:ext>
            </a:extLst>
          </p:cNvPr>
          <p:cNvSpPr txBox="1"/>
          <p:nvPr/>
        </p:nvSpPr>
        <p:spPr>
          <a:xfrm>
            <a:off x="1058989" y="197089"/>
            <a:ext cx="610099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15 March 2024</a:t>
            </a:r>
            <a:endParaRPr lang="en-AT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Stereotypes, photography and mass media</a:t>
            </a:r>
            <a:endParaRPr lang="en-AT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56636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01047F9-13C6-C920-E282-C4BCA5CFBF17}"/>
              </a:ext>
            </a:extLst>
          </p:cNvPr>
          <p:cNvSpPr txBox="1"/>
          <p:nvPr/>
        </p:nvSpPr>
        <p:spPr>
          <a:xfrm>
            <a:off x="834625" y="2558457"/>
            <a:ext cx="606626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2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„</a:t>
            </a:r>
            <a:r>
              <a:rPr lang="cs-CZ" sz="2800" dirty="0" err="1"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cs-CZ" sz="2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</a:t>
            </a:r>
            <a:r>
              <a:rPr lang="cs-CZ" sz="2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Gypsy image </a:t>
            </a:r>
            <a:r>
              <a:rPr lang="cs-CZ" sz="2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must</a:t>
            </a:r>
            <a:r>
              <a:rPr lang="cs-CZ" sz="2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</a:t>
            </a:r>
            <a:r>
              <a:rPr lang="cs-CZ" sz="2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deconstructed</a:t>
            </a:r>
            <a:r>
              <a:rPr lang="cs-CZ" sz="2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cs-CZ" sz="2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replaced</a:t>
            </a:r>
            <a:r>
              <a:rPr lang="cs-CZ" sz="2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by a more </a:t>
            </a:r>
            <a:r>
              <a:rPr lang="cs-CZ" sz="2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accurate</a:t>
            </a:r>
            <a:r>
              <a:rPr lang="cs-CZ" sz="2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one</a:t>
            </a:r>
            <a:r>
              <a:rPr lang="cs-CZ" sz="2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</a:p>
          <a:p>
            <a:pPr algn="r"/>
            <a:endParaRPr lang="cs-CZ" dirty="0">
              <a:latin typeface="Avenir Next" panose="020B0503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/>
            <a:r>
              <a:rPr lang="cs-CZ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AT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 Hancock, 1997, “The Struggle for the Control of Identity”, </a:t>
            </a:r>
            <a:r>
              <a:rPr lang="en-AT" sz="1800" i="1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Transitions </a:t>
            </a:r>
            <a:r>
              <a:rPr lang="en-AT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Vol. 4, No. 4</a:t>
            </a:r>
          </a:p>
          <a:p>
            <a:pPr algn="r"/>
            <a:endParaRPr lang="cs-CZ" dirty="0">
              <a:latin typeface="Avenir Next" panose="020B0503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/>
            <a:endParaRPr lang="en-AT" sz="1800" dirty="0">
              <a:effectLst/>
              <a:latin typeface="Avenir Next" panose="020B0503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/>
            <a:endParaRPr lang="en-AT" dirty="0">
              <a:latin typeface="Avenir Next" panose="020B0503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3F44777-8E26-3AAD-5BFD-20E90292FC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5800" y="0"/>
            <a:ext cx="51562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2DB9002-8E56-6020-236A-10BC9155B8C2}"/>
              </a:ext>
            </a:extLst>
          </p:cNvPr>
          <p:cNvSpPr txBox="1"/>
          <p:nvPr/>
        </p:nvSpPr>
        <p:spPr>
          <a:xfrm>
            <a:off x="2229022" y="6211669"/>
            <a:ext cx="48067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dirty="0"/>
              <a:t>unknown | </a:t>
            </a:r>
            <a:r>
              <a:rPr lang="en-GB" dirty="0" err="1"/>
              <a:t>Ohne</a:t>
            </a:r>
            <a:r>
              <a:rPr lang="en-GB" dirty="0"/>
              <a:t> </a:t>
            </a:r>
            <a:r>
              <a:rPr lang="en-GB" dirty="0" err="1"/>
              <a:t>Titel</a:t>
            </a:r>
            <a:r>
              <a:rPr lang="en-GB" dirty="0"/>
              <a:t> | photography | unknown | 1947 | pho_00028</a:t>
            </a:r>
            <a:endParaRPr lang="en-AT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D07527-5D2E-680C-0E67-5173215EB9D1}"/>
              </a:ext>
            </a:extLst>
          </p:cNvPr>
          <p:cNvSpPr txBox="1"/>
          <p:nvPr/>
        </p:nvSpPr>
        <p:spPr>
          <a:xfrm>
            <a:off x="1101777" y="171510"/>
            <a:ext cx="610099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22 March 2024</a:t>
            </a:r>
            <a:endParaRPr lang="en-AT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Returning a name: how to make individuals visible</a:t>
            </a:r>
            <a:endParaRPr lang="en-AT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879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plant, tree, colorful&#10;&#10;Description automatically generated">
            <a:extLst>
              <a:ext uri="{FF2B5EF4-FFF2-40B4-BE49-F238E27FC236}">
                <a16:creationId xmlns:a16="http://schemas.microsoft.com/office/drawing/2014/main" id="{EF05682B-9A77-E259-65A5-4DD4E7E2D4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308" y="986672"/>
            <a:ext cx="6308991" cy="484932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56E931B-F078-F95E-7275-3EAF042C6DD0}"/>
              </a:ext>
            </a:extLst>
          </p:cNvPr>
          <p:cNvSpPr txBox="1"/>
          <p:nvPr/>
        </p:nvSpPr>
        <p:spPr>
          <a:xfrm>
            <a:off x="872858" y="5836000"/>
            <a:ext cx="59124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Ceija</a:t>
            </a:r>
            <a:r>
              <a:rPr lang="en-GB" dirty="0"/>
              <a:t> </a:t>
            </a:r>
            <a:r>
              <a:rPr lang="en-GB" dirty="0" err="1"/>
              <a:t>Stojka</a:t>
            </a:r>
            <a:r>
              <a:rPr lang="en-GB" dirty="0"/>
              <a:t>, Sans titre, 1993, acrylic on board, Courtesy </a:t>
            </a:r>
            <a:r>
              <a:rPr lang="en-GB" dirty="0" err="1"/>
              <a:t>Hojda</a:t>
            </a:r>
            <a:r>
              <a:rPr lang="en-GB" dirty="0"/>
              <a:t> et </a:t>
            </a:r>
            <a:r>
              <a:rPr lang="en-GB" dirty="0" err="1"/>
              <a:t>Nuna</a:t>
            </a:r>
            <a:r>
              <a:rPr lang="en-GB" dirty="0"/>
              <a:t> </a:t>
            </a:r>
            <a:r>
              <a:rPr lang="en-GB" dirty="0" err="1"/>
              <a:t>Stojka</a:t>
            </a:r>
            <a:r>
              <a:rPr lang="en-GB" dirty="0"/>
              <a:t>, © </a:t>
            </a:r>
            <a:r>
              <a:rPr lang="en-GB" dirty="0" err="1"/>
              <a:t>Ceija</a:t>
            </a:r>
            <a:r>
              <a:rPr lang="en-GB" dirty="0"/>
              <a:t> </a:t>
            </a:r>
            <a:r>
              <a:rPr lang="en-GB" dirty="0" err="1"/>
              <a:t>Stojka</a:t>
            </a:r>
            <a:r>
              <a:rPr lang="en-GB" dirty="0"/>
              <a:t>, © ADAGP, 2017</a:t>
            </a:r>
            <a:endParaRPr lang="en-AT" dirty="0"/>
          </a:p>
        </p:txBody>
      </p:sp>
      <p:pic>
        <p:nvPicPr>
          <p:cNvPr id="10" name="Picture 9" descr="A group of mannequins wearing clothing&#10;&#10;Description automatically generated with low confidence">
            <a:extLst>
              <a:ext uri="{FF2B5EF4-FFF2-40B4-BE49-F238E27FC236}">
                <a16:creationId xmlns:a16="http://schemas.microsoft.com/office/drawing/2014/main" id="{6225EDC0-4682-9ECF-1210-B3B7D0D616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4731" y="1004336"/>
            <a:ext cx="3884410" cy="484932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9FED117-FE8A-71FE-1EA8-B69C741C4A69}"/>
              </a:ext>
            </a:extLst>
          </p:cNvPr>
          <p:cNvSpPr txBox="1"/>
          <p:nvPr/>
        </p:nvSpPr>
        <p:spPr>
          <a:xfrm>
            <a:off x="7434732" y="5853662"/>
            <a:ext cx="38844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T" dirty="0"/>
              <a:t>Ceija Stojka, image from: </a:t>
            </a:r>
            <a:r>
              <a:rPr lang="en-GB" dirty="0"/>
              <a:t>https://</a:t>
            </a:r>
            <a:r>
              <a:rPr lang="en-GB" dirty="0" err="1"/>
              <a:t>volksgruppen.orf.at</a:t>
            </a:r>
            <a:r>
              <a:rPr lang="en-GB" dirty="0"/>
              <a:t>/v2/</a:t>
            </a:r>
            <a:r>
              <a:rPr lang="en-GB" dirty="0" err="1"/>
              <a:t>roma</a:t>
            </a:r>
            <a:r>
              <a:rPr lang="en-GB" dirty="0"/>
              <a:t>/stories/2904664/</a:t>
            </a:r>
            <a:endParaRPr lang="en-AT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67406B9-B323-450B-23F2-D68AB7E91D2A}"/>
              </a:ext>
            </a:extLst>
          </p:cNvPr>
          <p:cNvSpPr txBox="1"/>
          <p:nvPr/>
        </p:nvSpPr>
        <p:spPr>
          <a:xfrm>
            <a:off x="825048" y="81007"/>
            <a:ext cx="85518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 April 2024</a:t>
            </a:r>
            <a:endParaRPr lang="en-AT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Documents of Persecution: The Romani Genocide (</a:t>
            </a:r>
            <a:r>
              <a:rPr lang="en-GB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Porajmos</a:t>
            </a:r>
            <a:r>
              <a:rPr lang="en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in Visual Culture</a:t>
            </a:r>
            <a:endParaRPr lang="en-AT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2076475"/>
      </p:ext>
    </p:extLst>
  </p:cSld>
  <p:clrMapOvr>
    <a:masterClrMapping/>
  </p:clrMapOvr>
</p:sld>
</file>

<file path=ppt/theme/theme1.xml><?xml version="1.0" encoding="utf-8"?>
<a:theme xmlns:a="http://schemas.openxmlformats.org/drawingml/2006/main" name="Badge">
  <a:themeElements>
    <a:clrScheme name="Badge">
      <a:dk1>
        <a:sysClr val="windowText" lastClr="000000"/>
      </a:dk1>
      <a:lt1>
        <a:sysClr val="window" lastClr="FFFFFF"/>
      </a:lt1>
      <a:dk2>
        <a:srgbClr val="171312"/>
      </a:dk2>
      <a:lt2>
        <a:srgbClr val="F7F0DF"/>
      </a:lt2>
      <a:accent1>
        <a:srgbClr val="53AE6E"/>
      </a:accent1>
      <a:accent2>
        <a:srgbClr val="326267"/>
      </a:accent2>
      <a:accent3>
        <a:srgbClr val="C5C34A"/>
      </a:accent3>
      <a:accent4>
        <a:srgbClr val="BF6546"/>
      </a:accent4>
      <a:accent5>
        <a:srgbClr val="81B5A8"/>
      </a:accent5>
      <a:accent6>
        <a:srgbClr val="636455"/>
      </a:accent6>
      <a:hlink>
        <a:srgbClr val="81B5A8"/>
      </a:hlink>
      <a:folHlink>
        <a:srgbClr val="936888"/>
      </a:folHlink>
    </a:clrScheme>
    <a:fontScheme name="Badge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A1A3E1F0-B5EF-49C5-810A-B1B32AEDDC8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{A5355B4E-8524-EC4B-A33F-D787E5BB6F35}tf10001071</Template>
  <TotalTime>249</TotalTime>
  <Words>598</Words>
  <Application>Microsoft Macintosh PowerPoint</Application>
  <PresentationFormat>Widescreen</PresentationFormat>
  <Paragraphs>72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0" baseType="lpstr">
      <vt:lpstr>Arial</vt:lpstr>
      <vt:lpstr>Avenir Next</vt:lpstr>
      <vt:lpstr>Calibri</vt:lpstr>
      <vt:lpstr>Gill Sans MT</vt:lpstr>
      <vt:lpstr>Impact</vt:lpstr>
      <vt:lpstr>neue-haas-unica</vt:lpstr>
      <vt:lpstr>Raleway</vt:lpstr>
      <vt:lpstr>Roboto</vt:lpstr>
      <vt:lpstr>Roboto Condensed</vt:lpstr>
      <vt:lpstr>Wingdings</vt:lpstr>
      <vt:lpstr>YouTube Noto</vt:lpstr>
      <vt:lpstr>Badge</vt:lpstr>
      <vt:lpstr>Session 1: Introduction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will be our key terms? </vt:lpstr>
      <vt:lpstr>Assessment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Session 1: Introduction</dc:title>
  <dc:creator>Julia Maria Secklehner</dc:creator>
  <cp:lastModifiedBy>Julia Secklehner</cp:lastModifiedBy>
  <cp:revision>29</cp:revision>
  <dcterms:created xsi:type="dcterms:W3CDTF">2023-02-14T16:12:43Z</dcterms:created>
  <dcterms:modified xsi:type="dcterms:W3CDTF">2024-02-20T22:28:13Z</dcterms:modified>
</cp:coreProperties>
</file>