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3"/>
  </p:notesMasterIdLst>
  <p:sldIdLst>
    <p:sldId id="256" r:id="rId2"/>
    <p:sldId id="257" r:id="rId3"/>
    <p:sldId id="292" r:id="rId4"/>
    <p:sldId id="278" r:id="rId5"/>
    <p:sldId id="260" r:id="rId6"/>
    <p:sldId id="289" r:id="rId7"/>
    <p:sldId id="261" r:id="rId8"/>
    <p:sldId id="290" r:id="rId9"/>
    <p:sldId id="265" r:id="rId10"/>
    <p:sldId id="291" r:id="rId11"/>
    <p:sldId id="272" r:id="rId12"/>
    <p:sldId id="281" r:id="rId13"/>
    <p:sldId id="262" r:id="rId14"/>
    <p:sldId id="279" r:id="rId15"/>
    <p:sldId id="288" r:id="rId16"/>
    <p:sldId id="280" r:id="rId17"/>
    <p:sldId id="286" r:id="rId18"/>
    <p:sldId id="287" r:id="rId19"/>
    <p:sldId id="259" r:id="rId20"/>
    <p:sldId id="283" r:id="rId21"/>
    <p:sldId id="26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153"/>
    <p:restoredTop sz="94637"/>
  </p:normalViewPr>
  <p:slideViewPr>
    <p:cSldViewPr snapToGrid="0">
      <p:cViewPr varScale="1">
        <p:scale>
          <a:sx n="67" d="100"/>
          <a:sy n="67" d="100"/>
        </p:scale>
        <p:origin x="192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DF2473-7EDC-F247-A2F8-51DF14B6E5AA}" type="datetimeFigureOut">
              <a:rPr lang="en-AT" smtClean="0"/>
              <a:t>14.03.24</a:t>
            </a:fld>
            <a:endParaRPr lang="en-A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595A99-B58D-DA41-883C-C4F1BC5D2C55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39345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95A99-B58D-DA41-883C-C4F1BC5D2C55}" type="slidenum">
              <a:rPr lang="en-AT" smtClean="0"/>
              <a:t>1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094500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95A99-B58D-DA41-883C-C4F1BC5D2C55}" type="slidenum">
              <a:rPr lang="en-AT" smtClean="0"/>
              <a:t>14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277204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95A99-B58D-DA41-883C-C4F1BC5D2C55}" type="slidenum">
              <a:rPr lang="en-AT" smtClean="0"/>
              <a:t>15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9061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B90E8-C175-E241-A9FD-98B0D1FD3D80}" type="datetimeFigureOut">
              <a:rPr lang="en-AT" smtClean="0"/>
              <a:t>14.03.24</a:t>
            </a:fld>
            <a:endParaRPr lang="en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DB90D-5005-6442-B361-BAA55A74D08E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573020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B90E8-C175-E241-A9FD-98B0D1FD3D80}" type="datetimeFigureOut">
              <a:rPr lang="en-AT" smtClean="0"/>
              <a:t>14.03.24</a:t>
            </a:fld>
            <a:endParaRPr lang="en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DB90D-5005-6442-B361-BAA55A74D08E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128760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B90E8-C175-E241-A9FD-98B0D1FD3D80}" type="datetimeFigureOut">
              <a:rPr lang="en-AT" smtClean="0"/>
              <a:t>14.03.24</a:t>
            </a:fld>
            <a:endParaRPr lang="en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DB90D-5005-6442-B361-BAA55A74D08E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870984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B90E8-C175-E241-A9FD-98B0D1FD3D80}" type="datetimeFigureOut">
              <a:rPr lang="en-AT" smtClean="0"/>
              <a:t>14.03.24</a:t>
            </a:fld>
            <a:endParaRPr lang="en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DB90D-5005-6442-B361-BAA55A74D08E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984303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B90E8-C175-E241-A9FD-98B0D1FD3D80}" type="datetimeFigureOut">
              <a:rPr lang="en-AT" smtClean="0"/>
              <a:t>14.03.24</a:t>
            </a:fld>
            <a:endParaRPr lang="en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DB90D-5005-6442-B361-BAA55A74D08E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056926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B90E8-C175-E241-A9FD-98B0D1FD3D80}" type="datetimeFigureOut">
              <a:rPr lang="en-AT" smtClean="0"/>
              <a:t>14.03.24</a:t>
            </a:fld>
            <a:endParaRPr lang="en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DB90D-5005-6442-B361-BAA55A74D08E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826041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B90E8-C175-E241-A9FD-98B0D1FD3D80}" type="datetimeFigureOut">
              <a:rPr lang="en-AT" smtClean="0"/>
              <a:t>14.03.24</a:t>
            </a:fld>
            <a:endParaRPr lang="en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DB90D-5005-6442-B361-BAA55A74D08E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289394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B90E8-C175-E241-A9FD-98B0D1FD3D80}" type="datetimeFigureOut">
              <a:rPr lang="en-AT" smtClean="0"/>
              <a:t>14.03.24</a:t>
            </a:fld>
            <a:endParaRPr lang="en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DB90D-5005-6442-B361-BAA55A74D08E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929137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B90E8-C175-E241-A9FD-98B0D1FD3D80}" type="datetimeFigureOut">
              <a:rPr lang="en-AT" smtClean="0"/>
              <a:t>14.03.24</a:t>
            </a:fld>
            <a:endParaRPr lang="en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DB90D-5005-6442-B361-BAA55A74D08E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871223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B90E8-C175-E241-A9FD-98B0D1FD3D80}" type="datetimeFigureOut">
              <a:rPr lang="en-AT" smtClean="0"/>
              <a:t>14.03.24</a:t>
            </a:fld>
            <a:endParaRPr lang="en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DB90D-5005-6442-B361-BAA55A74D08E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793968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B90E8-C175-E241-A9FD-98B0D1FD3D80}" type="datetimeFigureOut">
              <a:rPr lang="en-AT" smtClean="0"/>
              <a:t>14.03.24</a:t>
            </a:fld>
            <a:endParaRPr lang="en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DB90D-5005-6442-B361-BAA55A74D08E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936268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B90E8-C175-E241-A9FD-98B0D1FD3D80}" type="datetimeFigureOut">
              <a:rPr lang="en-AT" smtClean="0"/>
              <a:t>14.03.24</a:t>
            </a:fld>
            <a:endParaRPr lang="en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DB90D-5005-6442-B361-BAA55A74D08E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9745371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334CA5AA-64B6-EB5F-B782-2EDE4AFF416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29553-9E30-0103-B8F8-AD9543A02E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534" y="3429000"/>
            <a:ext cx="6356465" cy="2011123"/>
          </a:xfrm>
        </p:spPr>
        <p:txBody>
          <a:bodyPr>
            <a:normAutofit/>
          </a:bodyPr>
          <a:lstStyle/>
          <a:p>
            <a:r>
              <a:rPr lang="en-GB" sz="4800" b="0" i="0" u="none" strike="noStrike" dirty="0">
                <a:effectLst/>
                <a:latin typeface="Avenir Next" panose="020B0503020202020204" pitchFamily="34" charset="0"/>
              </a:rPr>
              <a:t>"Gypsies" everywhere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FF9BE7-8F0B-9FEA-F623-010AF5174B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539139"/>
            <a:ext cx="9144000" cy="1098395"/>
          </a:xfrm>
        </p:spPr>
        <p:txBody>
          <a:bodyPr>
            <a:normAutofit/>
          </a:bodyPr>
          <a:lstStyle/>
          <a:p>
            <a:endParaRPr lang="en-GB" sz="1700" dirty="0">
              <a:solidFill>
                <a:srgbClr val="FFFFFF"/>
              </a:solidFill>
              <a:latin typeface="Avenir Next" panose="020B0503020202020204" pitchFamily="34" charset="0"/>
            </a:endParaRPr>
          </a:p>
          <a:p>
            <a:endParaRPr lang="en-GB" sz="1700" dirty="0">
              <a:solidFill>
                <a:srgbClr val="FFFFFF"/>
              </a:solidFill>
              <a:latin typeface="Avenir Next" panose="020B0503020202020204" pitchFamily="34" charset="0"/>
            </a:endParaRPr>
          </a:p>
          <a:p>
            <a:r>
              <a:rPr lang="en-GB" sz="1700">
                <a:solidFill>
                  <a:srgbClr val="FFFFFF"/>
                </a:solidFill>
                <a:latin typeface="Avenir Next" panose="020B0503020202020204" pitchFamily="34" charset="0"/>
              </a:rPr>
              <a:t>15 </a:t>
            </a:r>
            <a:r>
              <a:rPr lang="en-GB" sz="1700" dirty="0">
                <a:solidFill>
                  <a:srgbClr val="FFFFFF"/>
                </a:solidFill>
                <a:latin typeface="Avenir Next" panose="020B0503020202020204" pitchFamily="34" charset="0"/>
              </a:rPr>
              <a:t>March 2023</a:t>
            </a:r>
            <a:endParaRPr lang="en-AT" sz="1700" dirty="0">
              <a:solidFill>
                <a:srgbClr val="FFFFFF"/>
              </a:solidFill>
              <a:latin typeface="Avenir Next" panose="020B0503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A1397D-FD27-9E6C-4999-A0812F4C3350}"/>
              </a:ext>
            </a:extLst>
          </p:cNvPr>
          <p:cNvSpPr txBox="1"/>
          <p:nvPr/>
        </p:nvSpPr>
        <p:spPr>
          <a:xfrm>
            <a:off x="7167894" y="5439022"/>
            <a:ext cx="50953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i="0" u="none" strike="noStrike" dirty="0">
                <a:effectLst/>
                <a:latin typeface="Avenir Next" panose="020B0503020202020204" pitchFamily="34" charset="0"/>
              </a:rPr>
              <a:t>Photography, picture postcards and the commercialization of racialised images</a:t>
            </a:r>
            <a:endParaRPr lang="en-AT" sz="2400" dirty="0"/>
          </a:p>
        </p:txBody>
      </p:sp>
    </p:spTree>
    <p:extLst>
      <p:ext uri="{BB962C8B-B14F-4D97-AF65-F5344CB8AC3E}">
        <p14:creationId xmlns:p14="http://schemas.microsoft.com/office/powerpoint/2010/main" val="462847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C70A66-A028-0748-AED8-C0C88D50D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136" y="1041458"/>
            <a:ext cx="3325571" cy="45376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F47FC4-BB27-4C46-AA3B-C1314A47D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242" y="1041458"/>
            <a:ext cx="6371022" cy="453769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59349A2-287C-6746-B85A-B1651E842239}"/>
              </a:ext>
            </a:extLst>
          </p:cNvPr>
          <p:cNvSpPr/>
          <p:nvPr/>
        </p:nvSpPr>
        <p:spPr>
          <a:xfrm>
            <a:off x="1045136" y="5571403"/>
            <a:ext cx="37901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T" sz="1600" dirty="0"/>
              <a:t>Rudolf Balogh, </a:t>
            </a:r>
            <a:r>
              <a:rPr lang="en-AT" sz="1600" i="1" dirty="0"/>
              <a:t>Women fill a barrel </a:t>
            </a:r>
            <a:r>
              <a:rPr lang="en-AT" sz="1600" dirty="0"/>
              <a:t>(c.1931)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A6BF4D-BB0A-944F-A94C-003A9AC2B9F3}"/>
              </a:ext>
            </a:extLst>
          </p:cNvPr>
          <p:cNvSpPr txBox="1"/>
          <p:nvPr/>
        </p:nvSpPr>
        <p:spPr>
          <a:xfrm>
            <a:off x="5117242" y="5571403"/>
            <a:ext cx="6371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T" sz="1600" dirty="0"/>
              <a:t>Rudolf Balogh, untitled, 1920s-30s</a:t>
            </a:r>
          </a:p>
        </p:txBody>
      </p:sp>
    </p:spTree>
    <p:extLst>
      <p:ext uri="{BB962C8B-B14F-4D97-AF65-F5344CB8AC3E}">
        <p14:creationId xmlns:p14="http://schemas.microsoft.com/office/powerpoint/2010/main" val="802613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ith curly hair&#10;&#10;Description automatically generated with low confidence">
            <a:extLst>
              <a:ext uri="{FF2B5EF4-FFF2-40B4-BE49-F238E27FC236}">
                <a16:creationId xmlns:a16="http://schemas.microsoft.com/office/drawing/2014/main" id="{4E68A654-CE8A-AE45-A63C-373C6146E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784" y="97666"/>
            <a:ext cx="2373447" cy="31858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E0B2F7-2227-C74B-B0EF-C8141A201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817" y="129419"/>
            <a:ext cx="2373447" cy="3154083"/>
          </a:xfrm>
          <a:prstGeom prst="rect">
            <a:avLst/>
          </a:prstGeom>
        </p:spPr>
      </p:pic>
      <p:pic>
        <p:nvPicPr>
          <p:cNvPr id="6" name="Picture 5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F2BB5A20-1EB6-2944-950D-6E48B4544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2893" y="153770"/>
            <a:ext cx="2310365" cy="3154083"/>
          </a:xfrm>
          <a:prstGeom prst="rect">
            <a:avLst/>
          </a:prstGeom>
        </p:spPr>
      </p:pic>
      <p:pic>
        <p:nvPicPr>
          <p:cNvPr id="11" name="Picture 10" descr="A person with dark hair&#10;&#10;Description automatically generated with low confidence">
            <a:extLst>
              <a:ext uri="{FF2B5EF4-FFF2-40B4-BE49-F238E27FC236}">
                <a16:creationId xmlns:a16="http://schemas.microsoft.com/office/drawing/2014/main" id="{76422CA4-D082-884C-9F25-9777023CE0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742" y="3558980"/>
            <a:ext cx="2343211" cy="3145250"/>
          </a:xfrm>
          <a:prstGeom prst="rect">
            <a:avLst/>
          </a:prstGeom>
        </p:spPr>
      </p:pic>
      <p:pic>
        <p:nvPicPr>
          <p:cNvPr id="9" name="Picture 8" descr="A person holding a baby&#10;&#10;Description automatically generated with medium confidence">
            <a:extLst>
              <a:ext uri="{FF2B5EF4-FFF2-40B4-BE49-F238E27FC236}">
                <a16:creationId xmlns:a16="http://schemas.microsoft.com/office/drawing/2014/main" id="{236470D2-45A6-2446-B8AA-1300BF2871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2195" y="3574498"/>
            <a:ext cx="2377414" cy="3169887"/>
          </a:xfrm>
          <a:prstGeom prst="rect">
            <a:avLst/>
          </a:prstGeom>
        </p:spPr>
      </p:pic>
      <p:pic>
        <p:nvPicPr>
          <p:cNvPr id="3" name="Picture 2" descr="A person holding a child&#10;&#10;Description automatically generated with medium confidence">
            <a:extLst>
              <a:ext uri="{FF2B5EF4-FFF2-40B4-BE49-F238E27FC236}">
                <a16:creationId xmlns:a16="http://schemas.microsoft.com/office/drawing/2014/main" id="{A1BB2C17-4033-B24E-87B5-AE3571CDCA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2893" y="3550148"/>
            <a:ext cx="2253407" cy="31297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4EF161-E66A-7B46-1D4E-165B22EC7AC2}"/>
              </a:ext>
            </a:extLst>
          </p:cNvPr>
          <p:cNvSpPr txBox="1"/>
          <p:nvPr/>
        </p:nvSpPr>
        <p:spPr>
          <a:xfrm>
            <a:off x="3329108" y="3236575"/>
            <a:ext cx="5984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Kata </a:t>
            </a:r>
            <a:r>
              <a:rPr lang="en-GB" dirty="0" err="1"/>
              <a:t>Kálmán</a:t>
            </a:r>
            <a:r>
              <a:rPr lang="en-GB" dirty="0"/>
              <a:t>, </a:t>
            </a:r>
            <a:r>
              <a:rPr lang="en-GB" i="1" dirty="0" err="1"/>
              <a:t>Tiborc</a:t>
            </a:r>
            <a:r>
              <a:rPr lang="en-GB" i="1" dirty="0"/>
              <a:t> (</a:t>
            </a:r>
            <a:r>
              <a:rPr lang="en-GB" dirty="0"/>
              <a:t>1937)</a:t>
            </a:r>
            <a:r>
              <a:rPr lang="en-GB" i="1" dirty="0"/>
              <a:t> </a:t>
            </a:r>
            <a:r>
              <a:rPr lang="en-GB" dirty="0"/>
              <a:t>and </a:t>
            </a:r>
            <a:r>
              <a:rPr lang="en-GB" i="1" dirty="0"/>
              <a:t>The New Face of </a:t>
            </a:r>
            <a:r>
              <a:rPr lang="en-GB" i="1" dirty="0" err="1"/>
              <a:t>Tiborc</a:t>
            </a:r>
            <a:r>
              <a:rPr lang="en-GB" i="1" dirty="0"/>
              <a:t> (1955)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2059412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2BA10ABF-B8B8-2DE5-C4DB-2801AB58F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492" y="418177"/>
            <a:ext cx="5727773" cy="35719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7C3CC1-611F-5CE6-BEC5-260F39981421}"/>
              </a:ext>
            </a:extLst>
          </p:cNvPr>
          <p:cNvSpPr txBox="1"/>
          <p:nvPr/>
        </p:nvSpPr>
        <p:spPr>
          <a:xfrm>
            <a:off x="426489" y="3990109"/>
            <a:ext cx="5851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i="1" dirty="0"/>
              <a:t>Group of Gypsies with Policement, </a:t>
            </a:r>
            <a:r>
              <a:rPr lang="en-AT" dirty="0"/>
              <a:t>picture postcard, ca. 1910</a:t>
            </a:r>
            <a:endParaRPr lang="en-AT" i="1" dirty="0"/>
          </a:p>
        </p:txBody>
      </p:sp>
      <p:pic>
        <p:nvPicPr>
          <p:cNvPr id="6" name="Picture 5" descr="A picture containing text, person, person, book&#10;&#10;Description automatically generated">
            <a:extLst>
              <a:ext uri="{FF2B5EF4-FFF2-40B4-BE49-F238E27FC236}">
                <a16:creationId xmlns:a16="http://schemas.microsoft.com/office/drawing/2014/main" id="{6513762F-5BB4-C4A5-97AC-BC57319B1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261" y="3052145"/>
            <a:ext cx="5175250" cy="33172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1FD00E-0735-FAF0-21E0-923945CF215A}"/>
              </a:ext>
            </a:extLst>
          </p:cNvPr>
          <p:cNvSpPr txBox="1"/>
          <p:nvPr/>
        </p:nvSpPr>
        <p:spPr>
          <a:xfrm>
            <a:off x="7514705" y="6369408"/>
            <a:ext cx="3575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i="1" dirty="0"/>
              <a:t>Fortune Teller</a:t>
            </a:r>
            <a:r>
              <a:rPr lang="en-AT" dirty="0"/>
              <a:t>, picture postcard, n.d.</a:t>
            </a:r>
          </a:p>
        </p:txBody>
      </p:sp>
    </p:spTree>
    <p:extLst>
      <p:ext uri="{BB962C8B-B14F-4D97-AF65-F5344CB8AC3E}">
        <p14:creationId xmlns:p14="http://schemas.microsoft.com/office/powerpoint/2010/main" val="3637359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ok, old, vintage&#10;&#10;Description automatically generated">
            <a:extLst>
              <a:ext uri="{FF2B5EF4-FFF2-40B4-BE49-F238E27FC236}">
                <a16:creationId xmlns:a16="http://schemas.microsoft.com/office/drawing/2014/main" id="{894756AF-BE2E-3DA0-3311-2F0D067AA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036" y="281140"/>
            <a:ext cx="3924300" cy="6121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65C3DF-B97E-E736-202F-2F3990BA6321}"/>
              </a:ext>
            </a:extLst>
          </p:cNvPr>
          <p:cNvSpPr txBox="1"/>
          <p:nvPr/>
        </p:nvSpPr>
        <p:spPr>
          <a:xfrm>
            <a:off x="1707036" y="6373321"/>
            <a:ext cx="3211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1400" dirty="0"/>
              <a:t>Franz Schubert studying gypsy music, n.d.</a:t>
            </a:r>
          </a:p>
        </p:txBody>
      </p:sp>
      <p:pic>
        <p:nvPicPr>
          <p:cNvPr id="6" name="Picture 5" descr="A group of men holding guns&#10;&#10;Description automatically generated with low confidence">
            <a:extLst>
              <a:ext uri="{FF2B5EF4-FFF2-40B4-BE49-F238E27FC236}">
                <a16:creationId xmlns:a16="http://schemas.microsoft.com/office/drawing/2014/main" id="{DB4A3221-E850-6583-61B8-24C7B64F1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411" y="310359"/>
            <a:ext cx="4079963" cy="60629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A46CE4-89AD-97AA-ADC0-B4B96E079160}"/>
              </a:ext>
            </a:extLst>
          </p:cNvPr>
          <p:cNvSpPr txBox="1"/>
          <p:nvPr/>
        </p:nvSpPr>
        <p:spPr>
          <a:xfrm>
            <a:off x="6601410" y="6373321"/>
            <a:ext cx="4079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sz="1400" dirty="0"/>
              <a:t>Moriz Jung (?), </a:t>
            </a:r>
            <a:r>
              <a:rPr lang="en-AT" sz="1400" i="1" dirty="0"/>
              <a:t>Gypsy Music, </a:t>
            </a:r>
            <a:r>
              <a:rPr lang="en-AT" sz="1400" dirty="0"/>
              <a:t>picture postcard, around 1910</a:t>
            </a:r>
          </a:p>
        </p:txBody>
      </p:sp>
    </p:spTree>
    <p:extLst>
      <p:ext uri="{BB962C8B-B14F-4D97-AF65-F5344CB8AC3E}">
        <p14:creationId xmlns:p14="http://schemas.microsoft.com/office/powerpoint/2010/main" val="3425117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4638CC0C-443F-C74A-311A-A6CE7A4D6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17" y="1242983"/>
            <a:ext cx="6843803" cy="43720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E6C85D-4FB8-369E-204C-964ED1AF0AFE}"/>
              </a:ext>
            </a:extLst>
          </p:cNvPr>
          <p:cNvSpPr txBox="1"/>
          <p:nvPr/>
        </p:nvSpPr>
        <p:spPr>
          <a:xfrm>
            <a:off x="768437" y="5800496"/>
            <a:ext cx="6853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/>
              <a:t>Advertising postcard Franckova, n.d.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B4CC0B-0DC0-AA1C-FB4A-9FA5D9246B46}"/>
              </a:ext>
            </a:extLst>
          </p:cNvPr>
          <p:cNvSpPr txBox="1"/>
          <p:nvPr/>
        </p:nvSpPr>
        <p:spPr>
          <a:xfrm>
            <a:off x="768437" y="503505"/>
            <a:ext cx="4059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ADVERTISING and COMMODITY CULTURE</a:t>
            </a:r>
          </a:p>
        </p:txBody>
      </p:sp>
    </p:spTree>
    <p:extLst>
      <p:ext uri="{BB962C8B-B14F-4D97-AF65-F5344CB8AC3E}">
        <p14:creationId xmlns:p14="http://schemas.microsoft.com/office/powerpoint/2010/main" val="3980922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range, tableware, ceramic ware&#10;&#10;Description automatically generated">
            <a:extLst>
              <a:ext uri="{FF2B5EF4-FFF2-40B4-BE49-F238E27FC236}">
                <a16:creationId xmlns:a16="http://schemas.microsoft.com/office/drawing/2014/main" id="{99BAE625-631E-8C92-53ED-0381E04C5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77" y="0"/>
            <a:ext cx="447377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E76670-E103-0713-3C19-3B82B661128D}"/>
              </a:ext>
            </a:extLst>
          </p:cNvPr>
          <p:cNvSpPr txBox="1"/>
          <p:nvPr/>
        </p:nvSpPr>
        <p:spPr>
          <a:xfrm>
            <a:off x="5174050" y="6367549"/>
            <a:ext cx="6732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u="none" strike="noStrike" dirty="0">
                <a:effectLst/>
                <a:latin typeface="Noto Sans" panose="020B0502040504020204" pitchFamily="34" charset="0"/>
              </a:rPr>
              <a:t>Helena </a:t>
            </a:r>
            <a:r>
              <a:rPr lang="en-GB" b="0" u="none" strike="noStrike" dirty="0" err="1">
                <a:effectLst/>
                <a:latin typeface="Noto Sans" panose="020B0502040504020204" pitchFamily="34" charset="0"/>
              </a:rPr>
              <a:t>Johnová</a:t>
            </a:r>
            <a:r>
              <a:rPr lang="en-GB" b="0" u="none" strike="noStrike" dirty="0">
                <a:effectLst/>
                <a:latin typeface="Noto Sans" panose="020B0502040504020204" pitchFamily="34" charset="0"/>
              </a:rPr>
              <a:t>: The Black Boy, 1912, Moravian Gallery, Brno</a:t>
            </a:r>
            <a:endParaRPr lang="en-AT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67B8EE5-8670-E5B1-1559-A6CF423E7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7952" y="369332"/>
            <a:ext cx="3278202" cy="46883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E8B4A9-1F4E-5396-B91A-B715DA920A19}"/>
              </a:ext>
            </a:extLst>
          </p:cNvPr>
          <p:cNvSpPr txBox="1"/>
          <p:nvPr/>
        </p:nvSpPr>
        <p:spPr>
          <a:xfrm>
            <a:off x="7119997" y="5057710"/>
            <a:ext cx="3074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Josef Binder, </a:t>
            </a:r>
            <a:r>
              <a:rPr lang="en-AT" i="1" dirty="0"/>
              <a:t>Meinl Moor, </a:t>
            </a:r>
            <a:r>
              <a:rPr lang="en-AT" dirty="0"/>
              <a:t>1924</a:t>
            </a:r>
          </a:p>
        </p:txBody>
      </p:sp>
    </p:spTree>
    <p:extLst>
      <p:ext uri="{BB962C8B-B14F-4D97-AF65-F5344CB8AC3E}">
        <p14:creationId xmlns:p14="http://schemas.microsoft.com/office/powerpoint/2010/main" val="2283036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13803386-557F-BFDF-6F48-2337294B0C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2" r="6205"/>
          <a:stretch/>
        </p:blipFill>
        <p:spPr>
          <a:xfrm>
            <a:off x="0" y="0"/>
            <a:ext cx="4206240" cy="6875701"/>
          </a:xfrm>
          <a:prstGeom prst="rect">
            <a:avLst/>
          </a:prstGeom>
        </p:spPr>
      </p:pic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id="{26B8A059-E7A0-A762-B31D-28605323F4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88" t="9165" r="7394" b="13582"/>
          <a:stretch/>
        </p:blipFill>
        <p:spPr>
          <a:xfrm rot="5400000">
            <a:off x="6456490" y="1112283"/>
            <a:ext cx="6847793" cy="46232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1255EA-92AE-9E77-B099-8E0DA29EC798}"/>
              </a:ext>
            </a:extLst>
          </p:cNvPr>
          <p:cNvSpPr txBox="1"/>
          <p:nvPr/>
        </p:nvSpPr>
        <p:spPr>
          <a:xfrm>
            <a:off x="4206240" y="6068749"/>
            <a:ext cx="3362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T" dirty="0"/>
              <a:t>Emil Kosa, Advertising posters for Libuše tooth paste, 1910–1914</a:t>
            </a:r>
          </a:p>
          <a:p>
            <a:pPr algn="ctr"/>
            <a:r>
              <a:rPr lang="en-A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109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229D97-5D9A-0411-C099-AB08588974A2}"/>
              </a:ext>
            </a:extLst>
          </p:cNvPr>
          <p:cNvSpPr txBox="1"/>
          <p:nvPr/>
        </p:nvSpPr>
        <p:spPr>
          <a:xfrm>
            <a:off x="3175166" y="5935171"/>
            <a:ext cx="6101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/>
              <a:t>Pavla</a:t>
            </a:r>
            <a:r>
              <a:rPr lang="en-GB" dirty="0"/>
              <a:t> </a:t>
            </a:r>
            <a:r>
              <a:rPr lang="en-GB" dirty="0" err="1"/>
              <a:t>Vošahlíková</a:t>
            </a:r>
            <a:r>
              <a:rPr lang="en-GB" dirty="0"/>
              <a:t>, </a:t>
            </a:r>
            <a:r>
              <a:rPr lang="en-GB" i="1" dirty="0" err="1"/>
              <a:t>Zlaté</a:t>
            </a:r>
            <a:r>
              <a:rPr lang="en-GB" i="1" dirty="0"/>
              <a:t> </a:t>
            </a:r>
            <a:r>
              <a:rPr lang="en-GB" i="1" dirty="0" err="1"/>
              <a:t>časy</a:t>
            </a:r>
            <a:r>
              <a:rPr lang="en-GB" i="1" dirty="0"/>
              <a:t> </a:t>
            </a:r>
            <a:r>
              <a:rPr lang="en-GB" i="1" dirty="0" err="1"/>
              <a:t>české</a:t>
            </a:r>
            <a:r>
              <a:rPr lang="en-GB" i="1" dirty="0"/>
              <a:t> </a:t>
            </a:r>
            <a:r>
              <a:rPr lang="en-GB" i="1" dirty="0" err="1"/>
              <a:t>reklamy</a:t>
            </a:r>
            <a:r>
              <a:rPr lang="en-GB" i="1" dirty="0"/>
              <a:t>, </a:t>
            </a:r>
            <a:r>
              <a:rPr lang="en-GB" dirty="0" err="1"/>
              <a:t>Karolinum</a:t>
            </a:r>
            <a:r>
              <a:rPr lang="en-GB" dirty="0"/>
              <a:t> 1999</a:t>
            </a:r>
          </a:p>
        </p:txBody>
      </p:sp>
      <p:pic>
        <p:nvPicPr>
          <p:cNvPr id="3" name="Picture 2" descr="Map&#10;&#10;Description automatically generated with medium confidence">
            <a:extLst>
              <a:ext uri="{FF2B5EF4-FFF2-40B4-BE49-F238E27FC236}">
                <a16:creationId xmlns:a16="http://schemas.microsoft.com/office/drawing/2014/main" id="{5A7F7361-995B-5964-79BE-405FDB837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205" y="690071"/>
            <a:ext cx="4047589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05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EB136FE3-6464-0756-7971-C9D85E9D8B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75"/>
          <a:stretch/>
        </p:blipFill>
        <p:spPr>
          <a:xfrm>
            <a:off x="814555" y="764771"/>
            <a:ext cx="3653536" cy="5087389"/>
          </a:xfrm>
          <a:prstGeom prst="rect">
            <a:avLst/>
          </a:prstGeom>
        </p:spPr>
      </p:pic>
      <p:pic>
        <p:nvPicPr>
          <p:cNvPr id="7" name="Picture 6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8AC73209-51E0-0405-01EA-28530A066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156" y="347749"/>
            <a:ext cx="3205595" cy="42741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CFD062-740A-02D7-6FC0-8476CE2D31E6}"/>
              </a:ext>
            </a:extLst>
          </p:cNvPr>
          <p:cNvSpPr txBox="1"/>
          <p:nvPr/>
        </p:nvSpPr>
        <p:spPr>
          <a:xfrm>
            <a:off x="814556" y="5908562"/>
            <a:ext cx="3653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/>
              <a:t>Molusson, design for Gitanes cigarettes, 1943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7D5280-C926-C1FF-3459-BAB2FA509F9E}"/>
              </a:ext>
            </a:extLst>
          </p:cNvPr>
          <p:cNvSpPr txBox="1"/>
          <p:nvPr/>
        </p:nvSpPr>
        <p:spPr>
          <a:xfrm>
            <a:off x="8857554" y="347749"/>
            <a:ext cx="2840605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“</a:t>
            </a:r>
            <a:r>
              <a:rPr lang="en-GB" dirty="0" err="1"/>
              <a:t>Gitanes</a:t>
            </a:r>
            <a:r>
              <a:rPr lang="en-GB" dirty="0"/>
              <a:t> is a great example of a design that can be called 'quintessential'; it's quintessentially French, with a particular cool allure and style all of its own.</a:t>
            </a:r>
          </a:p>
          <a:p>
            <a:pPr algn="ctr"/>
            <a:r>
              <a:rPr lang="en-GB" dirty="0"/>
              <a:t>The design is a statement that says one likes life unfiltered, jazz-scored and a little bit Left Bank. No wonder Bowie was a fan, and Paul Weller posed for the cover of The Face slipping a pack into his jacket pocket. Like all really powerful brands, it is a signpost for values we ascribe to it and which it in turn inspires.”</a:t>
            </a:r>
          </a:p>
          <a:p>
            <a:pPr algn="ctr"/>
            <a:endParaRPr lang="en-GB" dirty="0"/>
          </a:p>
          <a:p>
            <a:pPr algn="ctr"/>
            <a:r>
              <a:rPr lang="en-GB" sz="1200" dirty="0"/>
              <a:t>Silas Amos (Brand Strategist), December 2012</a:t>
            </a:r>
          </a:p>
          <a:p>
            <a:pPr algn="ctr"/>
            <a:r>
              <a:rPr lang="en-GB" sz="1200" dirty="0"/>
              <a:t>https://</a:t>
            </a:r>
            <a:r>
              <a:rPr lang="en-GB" sz="1200" dirty="0" err="1"/>
              <a:t>www.campaignlive.co.uk</a:t>
            </a:r>
            <a:r>
              <a:rPr lang="en-GB" sz="1200" dirty="0"/>
              <a:t>/article/champions-design-</a:t>
            </a:r>
            <a:r>
              <a:rPr lang="en-GB" sz="1200" dirty="0" err="1"/>
              <a:t>gitanes</a:t>
            </a:r>
            <a:r>
              <a:rPr lang="en-GB" sz="1200" dirty="0"/>
              <a:t>/1162598</a:t>
            </a:r>
          </a:p>
          <a:p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3354179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2D3F32B6-7683-170F-4254-527AD1FC2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550" y="958850"/>
            <a:ext cx="3441700" cy="4940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8E0C3E-84A2-8E3C-0E12-59E9E85FAE4F}"/>
              </a:ext>
            </a:extLst>
          </p:cNvPr>
          <p:cNvSpPr txBox="1"/>
          <p:nvPr/>
        </p:nvSpPr>
        <p:spPr>
          <a:xfrm>
            <a:off x="1458132" y="5899151"/>
            <a:ext cx="3497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sz="1600" dirty="0">
                <a:latin typeface="Avenir Next" panose="020B0503020202020204" pitchFamily="34" charset="0"/>
              </a:rPr>
              <a:t>Gypsy couple, wall decoration, turn of the 20th century</a:t>
            </a:r>
          </a:p>
          <a:p>
            <a:r>
              <a:rPr lang="en-AT" sz="1600" dirty="0">
                <a:latin typeface="Avenir Next" panose="020B0503020202020204" pitchFamily="34" charset="0"/>
              </a:rPr>
              <a:t>Museum of Romani Culture, Brno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E34A08E-6D0F-A500-31E0-429A2091F8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80" t="4557" r="3438" b="13982"/>
          <a:stretch/>
        </p:blipFill>
        <p:spPr>
          <a:xfrm>
            <a:off x="7236752" y="999995"/>
            <a:ext cx="3907323" cy="48991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E506F1-4257-78C5-75D6-B5A03C51F16F}"/>
              </a:ext>
            </a:extLst>
          </p:cNvPr>
          <p:cNvSpPr txBox="1"/>
          <p:nvPr/>
        </p:nvSpPr>
        <p:spPr>
          <a:xfrm>
            <a:off x="7236752" y="5899149"/>
            <a:ext cx="3907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sz="1600" dirty="0">
                <a:latin typeface="Avenir Next" panose="020B0503020202020204" pitchFamily="34" charset="0"/>
              </a:rPr>
              <a:t>Tibor Honty, </a:t>
            </a:r>
            <a:r>
              <a:rPr lang="en-GB" sz="1600" dirty="0" err="1">
                <a:latin typeface="Avenir Next" panose="020B0503020202020204" pitchFamily="34" charset="0"/>
              </a:rPr>
              <a:t>Maringotky</a:t>
            </a:r>
            <a:r>
              <a:rPr lang="en-GB" sz="1600" dirty="0">
                <a:latin typeface="Avenir Next" panose="020B0503020202020204" pitchFamily="34" charset="0"/>
              </a:rPr>
              <a:t> (</a:t>
            </a:r>
            <a:r>
              <a:rPr lang="en-GB" sz="1600" dirty="0" err="1">
                <a:latin typeface="Avenir Next" panose="020B0503020202020204" pitchFamily="34" charset="0"/>
              </a:rPr>
              <a:t>Proroctví</a:t>
            </a:r>
            <a:r>
              <a:rPr lang="en-GB" sz="1600" dirty="0">
                <a:latin typeface="Avenir Next" panose="020B0503020202020204" pitchFamily="34" charset="0"/>
              </a:rPr>
              <a:t> </a:t>
            </a:r>
            <a:r>
              <a:rPr lang="en-GB" sz="1600" dirty="0" err="1">
                <a:latin typeface="Avenir Next" panose="020B0503020202020204" pitchFamily="34" charset="0"/>
              </a:rPr>
              <a:t>krásné</a:t>
            </a:r>
            <a:r>
              <a:rPr lang="en-GB" sz="1600" dirty="0">
                <a:latin typeface="Avenir Next" panose="020B0503020202020204" pitchFamily="34" charset="0"/>
              </a:rPr>
              <a:t> </a:t>
            </a:r>
            <a:r>
              <a:rPr lang="en-GB" sz="1600" dirty="0" err="1">
                <a:latin typeface="Avenir Next" panose="020B0503020202020204" pitchFamily="34" charset="0"/>
              </a:rPr>
              <a:t>cikánky</a:t>
            </a:r>
            <a:r>
              <a:rPr lang="en-GB" sz="1600" dirty="0">
                <a:latin typeface="Avenir Next" panose="020B0503020202020204" pitchFamily="34" charset="0"/>
              </a:rPr>
              <a:t>)</a:t>
            </a:r>
            <a:r>
              <a:rPr lang="en-AT" sz="1600" dirty="0">
                <a:latin typeface="Avenir Next" panose="020B0503020202020204" pitchFamily="34" charset="0"/>
              </a:rPr>
              <a:t>, 1940, Moravian Gallery, Brno</a:t>
            </a:r>
            <a:endParaRPr lang="en-GB" sz="1600" dirty="0">
              <a:latin typeface="Avenir Next" panose="020B0503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A6CFC9-09D0-91F0-24A5-11F439D358E5}"/>
              </a:ext>
            </a:extLst>
          </p:cNvPr>
          <p:cNvSpPr txBox="1"/>
          <p:nvPr/>
        </p:nvSpPr>
        <p:spPr>
          <a:xfrm>
            <a:off x="7894481" y="353665"/>
            <a:ext cx="25434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1600" dirty="0">
                <a:latin typeface="Avenir Next" panose="020B0503020202020204" pitchFamily="34" charset="0"/>
              </a:rPr>
              <a:t>Tibor Honty (1907–1968) </a:t>
            </a:r>
          </a:p>
        </p:txBody>
      </p:sp>
    </p:spTree>
    <p:extLst>
      <p:ext uri="{BB962C8B-B14F-4D97-AF65-F5344CB8AC3E}">
        <p14:creationId xmlns:p14="http://schemas.microsoft.com/office/powerpoint/2010/main" val="1503054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04D1B4-0B85-4AD1-3BF2-6202AFD19C68}"/>
              </a:ext>
            </a:extLst>
          </p:cNvPr>
          <p:cNvSpPr txBox="1"/>
          <p:nvPr/>
        </p:nvSpPr>
        <p:spPr>
          <a:xfrm>
            <a:off x="2113005" y="6098285"/>
            <a:ext cx="84930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Jana </a:t>
            </a:r>
            <a:r>
              <a:rPr lang="en-GB" dirty="0" err="1"/>
              <a:t>Horváthová</a:t>
            </a:r>
            <a:r>
              <a:rPr lang="en-GB" dirty="0"/>
              <a:t>, </a:t>
            </a:r>
            <a:r>
              <a:rPr lang="en-GB" i="1" dirty="0" err="1"/>
              <a:t>Devleskere</a:t>
            </a:r>
            <a:r>
              <a:rPr lang="en-GB" i="1" dirty="0"/>
              <a:t> </a:t>
            </a:r>
            <a:r>
              <a:rPr lang="en-GB" i="1" dirty="0" err="1"/>
              <a:t>čhave</a:t>
            </a:r>
            <a:r>
              <a:rPr lang="en-GB" i="1" dirty="0"/>
              <a:t> - </a:t>
            </a:r>
            <a:r>
              <a:rPr lang="en-GB" i="1" dirty="0" err="1"/>
              <a:t>svedectvom</a:t>
            </a:r>
            <a:r>
              <a:rPr lang="en-GB" i="1" dirty="0"/>
              <a:t> </a:t>
            </a:r>
            <a:r>
              <a:rPr lang="en-GB" i="1" dirty="0" err="1"/>
              <a:t>starých</a:t>
            </a:r>
            <a:r>
              <a:rPr lang="en-GB" i="1" dirty="0"/>
              <a:t> </a:t>
            </a:r>
            <a:r>
              <a:rPr lang="en-GB" i="1" dirty="0" err="1"/>
              <a:t>pohľadníc</a:t>
            </a:r>
            <a:r>
              <a:rPr lang="en-GB" i="1" dirty="0"/>
              <a:t>, </a:t>
            </a:r>
            <a:r>
              <a:rPr lang="en-GB" dirty="0"/>
              <a:t>Region </a:t>
            </a:r>
            <a:r>
              <a:rPr lang="en-GB" dirty="0" err="1"/>
              <a:t>Poprad</a:t>
            </a:r>
            <a:r>
              <a:rPr lang="en-GB" dirty="0"/>
              <a:t>, 2006</a:t>
            </a:r>
          </a:p>
          <a:p>
            <a:endParaRPr lang="en-AT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22ACC0F-8E3C-4C0C-6F8E-14573B2EF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0776" y="353422"/>
            <a:ext cx="4150447" cy="556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76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urniture, bed&#10;&#10;Description automatically generated">
            <a:extLst>
              <a:ext uri="{FF2B5EF4-FFF2-40B4-BE49-F238E27FC236}">
                <a16:creationId xmlns:a16="http://schemas.microsoft.com/office/drawing/2014/main" id="{BA35EE63-B963-E372-2F77-3ACFA7695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1295400"/>
            <a:ext cx="6629400" cy="4267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267AD8-98B2-244D-5ADB-C650B8377903}"/>
              </a:ext>
            </a:extLst>
          </p:cNvPr>
          <p:cNvSpPr txBox="1"/>
          <p:nvPr/>
        </p:nvSpPr>
        <p:spPr>
          <a:xfrm>
            <a:off x="1526800" y="5562600"/>
            <a:ext cx="4569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Josef Lada, </a:t>
            </a:r>
            <a:r>
              <a:rPr lang="en-AT" i="1" dirty="0"/>
              <a:t>Gypsy motif, </a:t>
            </a:r>
            <a:r>
              <a:rPr lang="en-AT" dirty="0"/>
              <a:t>picture postcard, 1942</a:t>
            </a:r>
          </a:p>
        </p:txBody>
      </p:sp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BB6CCC7-F1EC-ACD3-1A7A-5A630BB5D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800" y="714894"/>
            <a:ext cx="4261658" cy="57203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FF0080-EFD2-7D88-EF9D-3EC9852F141F}"/>
              </a:ext>
            </a:extLst>
          </p:cNvPr>
          <p:cNvSpPr txBox="1"/>
          <p:nvPr/>
        </p:nvSpPr>
        <p:spPr>
          <a:xfrm>
            <a:off x="6742300" y="6435240"/>
            <a:ext cx="5295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Josef Lada, </a:t>
            </a:r>
            <a:r>
              <a:rPr lang="en-GB" dirty="0" err="1"/>
              <a:t>Sedlák</a:t>
            </a:r>
            <a:r>
              <a:rPr lang="en-GB" dirty="0"/>
              <a:t> a </a:t>
            </a:r>
            <a:r>
              <a:rPr lang="en-GB" dirty="0" err="1"/>
              <a:t>cikán</a:t>
            </a:r>
            <a:r>
              <a:rPr lang="en-AT" dirty="0"/>
              <a:t>, n.d., Moravian Gallery, Brno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862E19-72B3-9C1D-E40F-C0872B925EBE}"/>
              </a:ext>
            </a:extLst>
          </p:cNvPr>
          <p:cNvSpPr txBox="1"/>
          <p:nvPr/>
        </p:nvSpPr>
        <p:spPr>
          <a:xfrm>
            <a:off x="548640" y="643435"/>
            <a:ext cx="2393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Josef Lada (1887–1957)</a:t>
            </a:r>
          </a:p>
        </p:txBody>
      </p:sp>
    </p:spTree>
    <p:extLst>
      <p:ext uri="{BB962C8B-B14F-4D97-AF65-F5344CB8AC3E}">
        <p14:creationId xmlns:p14="http://schemas.microsoft.com/office/powerpoint/2010/main" val="2602535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3AAE541-1A48-F92E-FF4A-03626769C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517" y="819150"/>
            <a:ext cx="7620000" cy="5219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8D0972-BDFB-6E0A-E9C4-00D91B68D76D}"/>
              </a:ext>
            </a:extLst>
          </p:cNvPr>
          <p:cNvSpPr txBox="1"/>
          <p:nvPr/>
        </p:nvSpPr>
        <p:spPr>
          <a:xfrm>
            <a:off x="2884517" y="6038850"/>
            <a:ext cx="762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/>
              <a:t>Eduard Milén, </a:t>
            </a:r>
            <a:r>
              <a:rPr lang="en-GB" dirty="0" err="1"/>
              <a:t>Černošský</a:t>
            </a:r>
            <a:r>
              <a:rPr lang="en-GB" dirty="0"/>
              <a:t> </a:t>
            </a:r>
            <a:r>
              <a:rPr lang="en-GB" dirty="0" err="1"/>
              <a:t>pámbůh</a:t>
            </a:r>
            <a:r>
              <a:rPr lang="en-GB" dirty="0"/>
              <a:t> a </a:t>
            </a:r>
            <a:r>
              <a:rPr lang="en-GB" dirty="0" err="1"/>
              <a:t>páni</a:t>
            </a:r>
            <a:r>
              <a:rPr lang="en-GB" dirty="0"/>
              <a:t> </a:t>
            </a:r>
            <a:r>
              <a:rPr lang="en-GB" dirty="0" err="1"/>
              <a:t>Izraeiti</a:t>
            </a:r>
            <a:r>
              <a:rPr lang="en-GB" dirty="0"/>
              <a:t>, </a:t>
            </a:r>
            <a:r>
              <a:rPr lang="en-GB" dirty="0" err="1"/>
              <a:t>Cikáni</a:t>
            </a:r>
            <a:r>
              <a:rPr lang="en-GB" dirty="0"/>
              <a:t>,  n.d., Moravian Gallery, Brno</a:t>
            </a:r>
          </a:p>
          <a:p>
            <a:endParaRPr lang="en-A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324FCA-9A8E-4F42-444B-2068BEB96ECC}"/>
              </a:ext>
            </a:extLst>
          </p:cNvPr>
          <p:cNvSpPr txBox="1"/>
          <p:nvPr/>
        </p:nvSpPr>
        <p:spPr>
          <a:xfrm>
            <a:off x="317789" y="315884"/>
            <a:ext cx="2566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Eduar Milén (1891–1976)</a:t>
            </a:r>
          </a:p>
        </p:txBody>
      </p:sp>
    </p:spTree>
    <p:extLst>
      <p:ext uri="{BB962C8B-B14F-4D97-AF65-F5344CB8AC3E}">
        <p14:creationId xmlns:p14="http://schemas.microsoft.com/office/powerpoint/2010/main" val="819285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35FF49-04B9-D6E2-B6A7-7CCEC80F66B5}"/>
              </a:ext>
            </a:extLst>
          </p:cNvPr>
          <p:cNvSpPr txBox="1"/>
          <p:nvPr/>
        </p:nvSpPr>
        <p:spPr>
          <a:xfrm>
            <a:off x="2734887" y="5522027"/>
            <a:ext cx="71240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Victoria </a:t>
            </a:r>
            <a:r>
              <a:rPr lang="en-GB" dirty="0" err="1"/>
              <a:t>Shmidt</a:t>
            </a:r>
            <a:r>
              <a:rPr lang="en-GB" dirty="0"/>
              <a:t>, Bernadette Nadya </a:t>
            </a:r>
            <a:r>
              <a:rPr lang="en-GB" dirty="0" err="1"/>
              <a:t>Jaworsky</a:t>
            </a:r>
            <a:r>
              <a:rPr lang="en-GB" dirty="0"/>
              <a:t> , </a:t>
            </a:r>
            <a:r>
              <a:rPr lang="en-GB" i="1" dirty="0"/>
              <a:t>Historicizing Roma in Central Europe. Between Critical Whiteness and Epistemic Injustice</a:t>
            </a:r>
            <a:r>
              <a:rPr lang="en-GB" dirty="0"/>
              <a:t>, Routledge 2021</a:t>
            </a:r>
          </a:p>
          <a:p>
            <a:r>
              <a:rPr lang="en-GB" dirty="0"/>
              <a:t> 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E70F7B86-D990-4CD3-53D5-5D86718B3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825" y="619313"/>
            <a:ext cx="3144349" cy="475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594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outside a tent&#10;&#10;Description automatically generated with low confidence">
            <a:extLst>
              <a:ext uri="{FF2B5EF4-FFF2-40B4-BE49-F238E27FC236}">
                <a16:creationId xmlns:a16="http://schemas.microsoft.com/office/drawing/2014/main" id="{0CCBD23F-6243-6195-40B9-DBAAAFB44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98" y="417738"/>
            <a:ext cx="5942099" cy="38009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A4A026-39DC-6B19-0E3F-FFAE63FB631D}"/>
              </a:ext>
            </a:extLst>
          </p:cNvPr>
          <p:cNvSpPr txBox="1"/>
          <p:nvPr/>
        </p:nvSpPr>
        <p:spPr>
          <a:xfrm>
            <a:off x="601199" y="4218717"/>
            <a:ext cx="5218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AT" dirty="0"/>
              <a:t>icture postcard, 1916, Josef Drotleff Publishers, Sibiu</a:t>
            </a:r>
          </a:p>
        </p:txBody>
      </p:sp>
      <p:pic>
        <p:nvPicPr>
          <p:cNvPr id="5" name="Picture 4" descr="A picture containing text, outdoor, ground, person&#10;&#10;Description automatically generated">
            <a:extLst>
              <a:ext uri="{FF2B5EF4-FFF2-40B4-BE49-F238E27FC236}">
                <a16:creationId xmlns:a16="http://schemas.microsoft.com/office/drawing/2014/main" id="{4CBB8092-316E-E839-DE82-60DB6DF22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244" y="2621639"/>
            <a:ext cx="5626558" cy="35634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FDEA11-1169-B14C-738F-334A4E46C6E6}"/>
              </a:ext>
            </a:extLst>
          </p:cNvPr>
          <p:cNvSpPr txBox="1"/>
          <p:nvPr/>
        </p:nvSpPr>
        <p:spPr>
          <a:xfrm>
            <a:off x="7728644" y="6306687"/>
            <a:ext cx="3385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AT" dirty="0"/>
              <a:t>icture postcard, ca. 1904, Croatia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0CDE6F-E594-04A8-F47D-B142AB6A2009}"/>
              </a:ext>
            </a:extLst>
          </p:cNvPr>
          <p:cNvSpPr txBox="1"/>
          <p:nvPr/>
        </p:nvSpPr>
        <p:spPr>
          <a:xfrm>
            <a:off x="6866313" y="714895"/>
            <a:ext cx="3561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POSTCARDS, TRAVELLING, TOURISM</a:t>
            </a:r>
          </a:p>
        </p:txBody>
      </p:sp>
    </p:spTree>
    <p:extLst>
      <p:ext uri="{BB962C8B-B14F-4D97-AF65-F5344CB8AC3E}">
        <p14:creationId xmlns:p14="http://schemas.microsoft.com/office/powerpoint/2010/main" val="347630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9A3E59-4F27-A58F-547A-AA3021D978BB}"/>
              </a:ext>
            </a:extLst>
          </p:cNvPr>
          <p:cNvSpPr txBox="1"/>
          <p:nvPr/>
        </p:nvSpPr>
        <p:spPr>
          <a:xfrm>
            <a:off x="173396" y="3105835"/>
            <a:ext cx="4066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/>
              <a:t>Picture postcard, </a:t>
            </a:r>
            <a:r>
              <a:rPr lang="en-GB" dirty="0" err="1"/>
              <a:t>Joso</a:t>
            </a:r>
            <a:r>
              <a:rPr lang="en-GB" dirty="0"/>
              <a:t> </a:t>
            </a:r>
            <a:r>
              <a:rPr lang="en-GB" dirty="0" err="1"/>
              <a:t>Bužan</a:t>
            </a:r>
            <a:r>
              <a:rPr lang="en-GB" dirty="0"/>
              <a:t>, </a:t>
            </a:r>
            <a:r>
              <a:rPr lang="en-AT" dirty="0"/>
              <a:t>Two girls with a horse (ca. 1925)</a:t>
            </a:r>
          </a:p>
        </p:txBody>
      </p:sp>
      <p:pic>
        <p:nvPicPr>
          <p:cNvPr id="8" name="Picture 7" descr="A picture containing text, outdoor, old&#10;&#10;Description automatically generated">
            <a:extLst>
              <a:ext uri="{FF2B5EF4-FFF2-40B4-BE49-F238E27FC236}">
                <a16:creationId xmlns:a16="http://schemas.microsoft.com/office/drawing/2014/main" id="{4A35EA61-0C12-1839-7A9E-D5804965D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331" y="1539009"/>
            <a:ext cx="7569200" cy="4737100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ABB2FBB-99DC-74C2-A9E2-B50B70F474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37" r="3676" b="6915"/>
          <a:stretch/>
        </p:blipFill>
        <p:spPr>
          <a:xfrm>
            <a:off x="266469" y="167941"/>
            <a:ext cx="4700815" cy="28471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6B73B6-18E7-38B3-5AFE-BB42129DCE5B}"/>
              </a:ext>
            </a:extLst>
          </p:cNvPr>
          <p:cNvSpPr txBox="1"/>
          <p:nvPr/>
        </p:nvSpPr>
        <p:spPr>
          <a:xfrm>
            <a:off x="5421981" y="6276109"/>
            <a:ext cx="5437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Antoni Kozakiewicz, The painter’s study, picture postcard</a:t>
            </a:r>
          </a:p>
        </p:txBody>
      </p:sp>
    </p:spTree>
    <p:extLst>
      <p:ext uri="{BB962C8B-B14F-4D97-AF65-F5344CB8AC3E}">
        <p14:creationId xmlns:p14="http://schemas.microsoft.com/office/powerpoint/2010/main" val="2961267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5B9430C-5837-B374-6758-7B72E888A893}"/>
              </a:ext>
            </a:extLst>
          </p:cNvPr>
          <p:cNvSpPr txBox="1"/>
          <p:nvPr/>
        </p:nvSpPr>
        <p:spPr>
          <a:xfrm>
            <a:off x="1970117" y="1055213"/>
            <a:ext cx="6101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latin typeface="Avenir Next" panose="020B0503020202020204" pitchFamily="34" charset="0"/>
              </a:rPr>
              <a:t>Joso</a:t>
            </a:r>
            <a:r>
              <a:rPr lang="en-GB" dirty="0">
                <a:latin typeface="Avenir Next" panose="020B0503020202020204" pitchFamily="34" charset="0"/>
              </a:rPr>
              <a:t> </a:t>
            </a:r>
            <a:r>
              <a:rPr lang="en-GB" dirty="0" err="1">
                <a:latin typeface="Avenir Next" panose="020B0503020202020204" pitchFamily="34" charset="0"/>
              </a:rPr>
              <a:t>Bužan</a:t>
            </a:r>
            <a:r>
              <a:rPr lang="en-GB" dirty="0">
                <a:latin typeface="Avenir Next" panose="020B0503020202020204" pitchFamily="34" charset="0"/>
              </a:rPr>
              <a:t> (1873–1926)</a:t>
            </a:r>
            <a:endParaRPr lang="en-AT" dirty="0">
              <a:latin typeface="Avenir Next" panose="020B0503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1A103A-C471-0293-4265-D3EEA11FDE10}"/>
              </a:ext>
            </a:extLst>
          </p:cNvPr>
          <p:cNvSpPr txBox="1"/>
          <p:nvPr/>
        </p:nvSpPr>
        <p:spPr>
          <a:xfrm>
            <a:off x="6522723" y="1067755"/>
            <a:ext cx="6101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dirty="0">
                <a:latin typeface="Avenir Next" panose="020B0503020202020204" pitchFamily="34" charset="0"/>
              </a:rPr>
              <a:t>Antoni Kozakiewicz (1841–1929)</a:t>
            </a:r>
          </a:p>
        </p:txBody>
      </p:sp>
      <p:pic>
        <p:nvPicPr>
          <p:cNvPr id="11" name="Picture 10" descr="A painting of a group of women&#10;&#10;Description automatically generated with low confidence">
            <a:extLst>
              <a:ext uri="{FF2B5EF4-FFF2-40B4-BE49-F238E27FC236}">
                <a16:creationId xmlns:a16="http://schemas.microsoft.com/office/drawing/2014/main" id="{8819C056-85F5-D1BA-98EF-4D8318AD5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985" y="1766345"/>
            <a:ext cx="3997036" cy="38918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E9F614-4458-D596-639B-F96CF5CC0E96}"/>
              </a:ext>
            </a:extLst>
          </p:cNvPr>
          <p:cNvSpPr txBox="1"/>
          <p:nvPr/>
        </p:nvSpPr>
        <p:spPr>
          <a:xfrm>
            <a:off x="2779033" y="5783362"/>
            <a:ext cx="13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>
                <a:latin typeface="Avenir Next" panose="020B0503020202020204" pitchFamily="34" charset="0"/>
              </a:rPr>
              <a:t>Girls, 1912</a:t>
            </a:r>
          </a:p>
        </p:txBody>
      </p:sp>
      <p:pic>
        <p:nvPicPr>
          <p:cNvPr id="14" name="Picture 13" descr="A picture containing grass, outdoor, person&#10;&#10;Description automatically generated">
            <a:extLst>
              <a:ext uri="{FF2B5EF4-FFF2-40B4-BE49-F238E27FC236}">
                <a16:creationId xmlns:a16="http://schemas.microsoft.com/office/drawing/2014/main" id="{7E0D158B-8F47-C348-74DC-04253E559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981" y="1630646"/>
            <a:ext cx="2964872" cy="41632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5406B35-60F2-D185-5F09-17F5AE962FED}"/>
              </a:ext>
            </a:extLst>
          </p:cNvPr>
          <p:cNvSpPr txBox="1"/>
          <p:nvPr/>
        </p:nvSpPr>
        <p:spPr>
          <a:xfrm>
            <a:off x="7516381" y="5806436"/>
            <a:ext cx="1758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>
                <a:latin typeface="Avenir Next" panose="020B0503020202020204" pitchFamily="34" charset="0"/>
              </a:rPr>
              <a:t>Gorałka, 1920s</a:t>
            </a:r>
          </a:p>
        </p:txBody>
      </p:sp>
    </p:spTree>
    <p:extLst>
      <p:ext uri="{BB962C8B-B14F-4D97-AF65-F5344CB8AC3E}">
        <p14:creationId xmlns:p14="http://schemas.microsoft.com/office/powerpoint/2010/main" val="866875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322BB7D6-E941-E029-D2BA-76AF93EBB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28" y="526934"/>
            <a:ext cx="6420884" cy="39120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39702D-F66B-2BEB-1ADA-DFF17415D2C8}"/>
              </a:ext>
            </a:extLst>
          </p:cNvPr>
          <p:cNvSpPr txBox="1"/>
          <p:nvPr/>
        </p:nvSpPr>
        <p:spPr>
          <a:xfrm>
            <a:off x="1118997" y="4438996"/>
            <a:ext cx="4977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Hans Larwin, Gypsy women, 1915, picture postcard</a:t>
            </a:r>
          </a:p>
        </p:txBody>
      </p:sp>
      <p:pic>
        <p:nvPicPr>
          <p:cNvPr id="6" name="Picture 5" descr="A picture containing text, book, old&#10;&#10;Description automatically generated">
            <a:extLst>
              <a:ext uri="{FF2B5EF4-FFF2-40B4-BE49-F238E27FC236}">
                <a16:creationId xmlns:a16="http://schemas.microsoft.com/office/drawing/2014/main" id="{9E10A4FB-78AC-8EE9-47C6-46CFB5DE1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555" y="526934"/>
            <a:ext cx="3766448" cy="56220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45079D-B4A4-EEFE-4B6D-61C25F8ABCE3}"/>
              </a:ext>
            </a:extLst>
          </p:cNvPr>
          <p:cNvSpPr txBox="1"/>
          <p:nvPr/>
        </p:nvSpPr>
        <p:spPr>
          <a:xfrm>
            <a:off x="7306554" y="6148993"/>
            <a:ext cx="4347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/>
              <a:t>Hans Larwin, </a:t>
            </a:r>
            <a:r>
              <a:rPr lang="en-AT" i="1" dirty="0"/>
              <a:t>Gypsy soldier, </a:t>
            </a:r>
            <a:r>
              <a:rPr lang="en-AT" dirty="0"/>
              <a:t>1917, picture postcard for the international Red Cross</a:t>
            </a:r>
          </a:p>
        </p:txBody>
      </p:sp>
    </p:spTree>
    <p:extLst>
      <p:ext uri="{BB962C8B-B14F-4D97-AF65-F5344CB8AC3E}">
        <p14:creationId xmlns:p14="http://schemas.microsoft.com/office/powerpoint/2010/main" val="2092870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339702D-F66B-2BEB-1ADA-DFF17415D2C8}"/>
              </a:ext>
            </a:extLst>
          </p:cNvPr>
          <p:cNvSpPr txBox="1"/>
          <p:nvPr/>
        </p:nvSpPr>
        <p:spPr>
          <a:xfrm>
            <a:off x="4685197" y="668590"/>
            <a:ext cx="2821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>
                <a:latin typeface="Avenir Next" panose="020B0503020202020204" pitchFamily="34" charset="0"/>
              </a:rPr>
              <a:t>Hans Larwin (1873–1938)</a:t>
            </a:r>
          </a:p>
        </p:txBody>
      </p:sp>
      <p:pic>
        <p:nvPicPr>
          <p:cNvPr id="5" name="Picture 4" descr="A picture containing outdoor, snow, person, people&#10;&#10;Description automatically generated">
            <a:extLst>
              <a:ext uri="{FF2B5EF4-FFF2-40B4-BE49-F238E27FC236}">
                <a16:creationId xmlns:a16="http://schemas.microsoft.com/office/drawing/2014/main" id="{B83D138F-E196-8796-FA52-E37DDF967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603" y="1619250"/>
            <a:ext cx="4279900" cy="3619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FA4097-8440-E21C-FD4C-AF81696C75F8}"/>
              </a:ext>
            </a:extLst>
          </p:cNvPr>
          <p:cNvSpPr txBox="1"/>
          <p:nvPr/>
        </p:nvSpPr>
        <p:spPr>
          <a:xfrm>
            <a:off x="2527428" y="5454318"/>
            <a:ext cx="2063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>
                <a:latin typeface="Avenir Next" panose="020B0503020202020204" pitchFamily="34" charset="0"/>
              </a:rPr>
              <a:t>Winter Joys, 1911</a:t>
            </a:r>
          </a:p>
        </p:txBody>
      </p:sp>
      <p:pic>
        <p:nvPicPr>
          <p:cNvPr id="10" name="Picture 9" descr="A picture containing text, clothes&#10;&#10;Description automatically generated">
            <a:extLst>
              <a:ext uri="{FF2B5EF4-FFF2-40B4-BE49-F238E27FC236}">
                <a16:creationId xmlns:a16="http://schemas.microsoft.com/office/drawing/2014/main" id="{13D89D1D-D6AB-AAED-52E9-0E5DE388F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5745" y="1598974"/>
            <a:ext cx="4279900" cy="42246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1E63E0-9A99-3FD0-6464-00468F3514C2}"/>
              </a:ext>
            </a:extLst>
          </p:cNvPr>
          <p:cNvSpPr txBox="1"/>
          <p:nvPr/>
        </p:nvSpPr>
        <p:spPr>
          <a:xfrm>
            <a:off x="6546451" y="5823650"/>
            <a:ext cx="4279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venir Next" panose="020B0503020202020204" pitchFamily="34" charset="0"/>
              </a:rPr>
              <a:t>Soldier and death, Museum of Military History, Vienna, 1917</a:t>
            </a:r>
            <a:endParaRPr lang="en-AT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455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E85063A9-180B-7FE0-8D14-AD0375A34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45" y="473479"/>
            <a:ext cx="6997700" cy="4381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714C64-B1D2-EA25-E659-532720BE5A56}"/>
              </a:ext>
            </a:extLst>
          </p:cNvPr>
          <p:cNvSpPr txBox="1"/>
          <p:nvPr/>
        </p:nvSpPr>
        <p:spPr>
          <a:xfrm>
            <a:off x="823633" y="4854979"/>
            <a:ext cx="6488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Paprude magic dance, Romania ca. 1920, coloured picture postcard</a:t>
            </a:r>
          </a:p>
        </p:txBody>
      </p:sp>
      <p:pic>
        <p:nvPicPr>
          <p:cNvPr id="6" name="Picture 5" descr="A picture containing text, wall, person, person&#10;&#10;Description automatically generated">
            <a:extLst>
              <a:ext uri="{FF2B5EF4-FFF2-40B4-BE49-F238E27FC236}">
                <a16:creationId xmlns:a16="http://schemas.microsoft.com/office/drawing/2014/main" id="{17E65DB3-1E01-7B0D-52E3-48637AF03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1333" y="473479"/>
            <a:ext cx="3652791" cy="52447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778E27-79D1-53BB-2A30-32BBCB4AC030}"/>
              </a:ext>
            </a:extLst>
          </p:cNvPr>
          <p:cNvSpPr txBox="1"/>
          <p:nvPr/>
        </p:nvSpPr>
        <p:spPr>
          <a:xfrm>
            <a:off x="7821333" y="5718233"/>
            <a:ext cx="3652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i="1" dirty="0"/>
              <a:t>Bosnian gypsy boy, </a:t>
            </a:r>
            <a:r>
              <a:rPr lang="en-AT" dirty="0"/>
              <a:t>Studnička publishers, Sarajevo, ca. 1910.</a:t>
            </a:r>
          </a:p>
        </p:txBody>
      </p:sp>
    </p:spTree>
    <p:extLst>
      <p:ext uri="{BB962C8B-B14F-4D97-AF65-F5344CB8AC3E}">
        <p14:creationId xmlns:p14="http://schemas.microsoft.com/office/powerpoint/2010/main" val="11497354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2408</TotalTime>
  <Words>547</Words>
  <Application>Microsoft Macintosh PowerPoint</Application>
  <PresentationFormat>Widescreen</PresentationFormat>
  <Paragraphs>56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Avenir Next</vt:lpstr>
      <vt:lpstr>Calibri</vt:lpstr>
      <vt:lpstr>Calibri Light</vt:lpstr>
      <vt:lpstr>Noto Sans</vt:lpstr>
      <vt:lpstr>Office Theme</vt:lpstr>
      <vt:lpstr>"Gypsies" everywhere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are the real Bohemians? </dc:title>
  <dc:creator>Julia Maria Secklehner</dc:creator>
  <cp:lastModifiedBy>Julia Secklehner</cp:lastModifiedBy>
  <cp:revision>103</cp:revision>
  <dcterms:created xsi:type="dcterms:W3CDTF">2023-03-01T14:47:16Z</dcterms:created>
  <dcterms:modified xsi:type="dcterms:W3CDTF">2024-03-14T10:58:55Z</dcterms:modified>
</cp:coreProperties>
</file>