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7" r:id="rId3"/>
    <p:sldId id="282" r:id="rId4"/>
    <p:sldId id="261" r:id="rId5"/>
    <p:sldId id="266" r:id="rId6"/>
    <p:sldId id="258" r:id="rId7"/>
    <p:sldId id="278" r:id="rId8"/>
    <p:sldId id="279" r:id="rId9"/>
    <p:sldId id="280" r:id="rId10"/>
    <p:sldId id="260" r:id="rId11"/>
    <p:sldId id="275" r:id="rId12"/>
    <p:sldId id="289" r:id="rId13"/>
    <p:sldId id="281" r:id="rId14"/>
    <p:sldId id="286" r:id="rId15"/>
    <p:sldId id="287" r:id="rId16"/>
    <p:sldId id="288" r:id="rId17"/>
    <p:sldId id="274" r:id="rId18"/>
    <p:sldId id="264" r:id="rId19"/>
    <p:sldId id="270" r:id="rId20"/>
    <p:sldId id="267" r:id="rId21"/>
    <p:sldId id="263" r:id="rId22"/>
    <p:sldId id="285" r:id="rId23"/>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7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7"/>
  </p:normalViewPr>
  <p:slideViewPr>
    <p:cSldViewPr snapToGrid="0">
      <p:cViewPr varScale="1">
        <p:scale>
          <a:sx n="103" d="100"/>
          <a:sy n="103" d="100"/>
        </p:scale>
        <p:origin x="89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E6315-AC14-14F4-F732-BAF80AD9E8F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T"/>
          </a:p>
        </p:txBody>
      </p:sp>
      <p:sp>
        <p:nvSpPr>
          <p:cNvPr id="3" name="Subtitle 2">
            <a:extLst>
              <a:ext uri="{FF2B5EF4-FFF2-40B4-BE49-F238E27FC236}">
                <a16:creationId xmlns:a16="http://schemas.microsoft.com/office/drawing/2014/main" id="{B0FDBF68-D042-D5D0-C211-97F80CAFA6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T"/>
          </a:p>
        </p:txBody>
      </p:sp>
      <p:sp>
        <p:nvSpPr>
          <p:cNvPr id="4" name="Date Placeholder 3">
            <a:extLst>
              <a:ext uri="{FF2B5EF4-FFF2-40B4-BE49-F238E27FC236}">
                <a16:creationId xmlns:a16="http://schemas.microsoft.com/office/drawing/2014/main" id="{8B84BA7A-09E4-46E5-E65D-993C3880E82F}"/>
              </a:ext>
            </a:extLst>
          </p:cNvPr>
          <p:cNvSpPr>
            <a:spLocks noGrp="1"/>
          </p:cNvSpPr>
          <p:nvPr>
            <p:ph type="dt" sz="half" idx="10"/>
          </p:nvPr>
        </p:nvSpPr>
        <p:spPr/>
        <p:txBody>
          <a:bodyPr/>
          <a:lstStyle/>
          <a:p>
            <a:fld id="{C30A0738-A1CC-1B47-97B2-409C5143D479}" type="datetimeFigureOut">
              <a:rPr lang="en-AT" smtClean="0"/>
              <a:t>25.04.24</a:t>
            </a:fld>
            <a:endParaRPr lang="en-AT"/>
          </a:p>
        </p:txBody>
      </p:sp>
      <p:sp>
        <p:nvSpPr>
          <p:cNvPr id="5" name="Footer Placeholder 4">
            <a:extLst>
              <a:ext uri="{FF2B5EF4-FFF2-40B4-BE49-F238E27FC236}">
                <a16:creationId xmlns:a16="http://schemas.microsoft.com/office/drawing/2014/main" id="{D4302A12-5992-111A-A350-9E33CC00E45F}"/>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042A05A0-8885-B23B-7821-AC25C1267D3A}"/>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1079696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BCAE4-B50A-EC74-CA00-7EA6D56D96B0}"/>
              </a:ext>
            </a:extLst>
          </p:cNvPr>
          <p:cNvSpPr>
            <a:spLocks noGrp="1"/>
          </p:cNvSpPr>
          <p:nvPr>
            <p:ph type="title"/>
          </p:nvPr>
        </p:nvSpPr>
        <p:spPr/>
        <p:txBody>
          <a:bodyPr/>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8E4E0F97-B245-95FF-8C90-1C8A82E12A1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8FA3235F-F87A-9811-B797-0EA8B2A67DF6}"/>
              </a:ext>
            </a:extLst>
          </p:cNvPr>
          <p:cNvSpPr>
            <a:spLocks noGrp="1"/>
          </p:cNvSpPr>
          <p:nvPr>
            <p:ph type="dt" sz="half" idx="10"/>
          </p:nvPr>
        </p:nvSpPr>
        <p:spPr/>
        <p:txBody>
          <a:bodyPr/>
          <a:lstStyle/>
          <a:p>
            <a:fld id="{C30A0738-A1CC-1B47-97B2-409C5143D479}" type="datetimeFigureOut">
              <a:rPr lang="en-AT" smtClean="0"/>
              <a:t>25.04.24</a:t>
            </a:fld>
            <a:endParaRPr lang="en-AT"/>
          </a:p>
        </p:txBody>
      </p:sp>
      <p:sp>
        <p:nvSpPr>
          <p:cNvPr id="5" name="Footer Placeholder 4">
            <a:extLst>
              <a:ext uri="{FF2B5EF4-FFF2-40B4-BE49-F238E27FC236}">
                <a16:creationId xmlns:a16="http://schemas.microsoft.com/office/drawing/2014/main" id="{C5B515EE-9D3B-603C-DF9E-C197551101BC}"/>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22C5C3A0-EF10-6907-39E8-3641AD5E20EC}"/>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3099201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0FAB7F-DCD5-8066-21C2-A3E52FB486F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513AADDF-69D8-0BFE-BB46-F9FB34486C4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A4B0D777-8C17-924B-2494-ACA12EC69408}"/>
              </a:ext>
            </a:extLst>
          </p:cNvPr>
          <p:cNvSpPr>
            <a:spLocks noGrp="1"/>
          </p:cNvSpPr>
          <p:nvPr>
            <p:ph type="dt" sz="half" idx="10"/>
          </p:nvPr>
        </p:nvSpPr>
        <p:spPr/>
        <p:txBody>
          <a:bodyPr/>
          <a:lstStyle/>
          <a:p>
            <a:fld id="{C30A0738-A1CC-1B47-97B2-409C5143D479}" type="datetimeFigureOut">
              <a:rPr lang="en-AT" smtClean="0"/>
              <a:t>25.04.24</a:t>
            </a:fld>
            <a:endParaRPr lang="en-AT"/>
          </a:p>
        </p:txBody>
      </p:sp>
      <p:sp>
        <p:nvSpPr>
          <p:cNvPr id="5" name="Footer Placeholder 4">
            <a:extLst>
              <a:ext uri="{FF2B5EF4-FFF2-40B4-BE49-F238E27FC236}">
                <a16:creationId xmlns:a16="http://schemas.microsoft.com/office/drawing/2014/main" id="{72D17A43-23B3-7825-5DD4-5D23B7D9D06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4E444505-CFF7-90F0-FB1A-E926B2C2377F}"/>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118368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63C99-6A8C-D7E8-0E90-066D10511A4C}"/>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CA7CD591-B60B-4345-D9EF-42F349B25F6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9A720A78-4D20-F238-1A04-7FBA0DBB7228}"/>
              </a:ext>
            </a:extLst>
          </p:cNvPr>
          <p:cNvSpPr>
            <a:spLocks noGrp="1"/>
          </p:cNvSpPr>
          <p:nvPr>
            <p:ph type="dt" sz="half" idx="10"/>
          </p:nvPr>
        </p:nvSpPr>
        <p:spPr/>
        <p:txBody>
          <a:bodyPr/>
          <a:lstStyle/>
          <a:p>
            <a:fld id="{C30A0738-A1CC-1B47-97B2-409C5143D479}" type="datetimeFigureOut">
              <a:rPr lang="en-AT" smtClean="0"/>
              <a:t>25.04.24</a:t>
            </a:fld>
            <a:endParaRPr lang="en-AT"/>
          </a:p>
        </p:txBody>
      </p:sp>
      <p:sp>
        <p:nvSpPr>
          <p:cNvPr id="5" name="Footer Placeholder 4">
            <a:extLst>
              <a:ext uri="{FF2B5EF4-FFF2-40B4-BE49-F238E27FC236}">
                <a16:creationId xmlns:a16="http://schemas.microsoft.com/office/drawing/2014/main" id="{0B4D108A-B8A5-6266-4E14-28AD4ACA3E06}"/>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FDB8D77F-2207-3735-64D8-A1773D666B11}"/>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127147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E1B8-A8B4-2BE2-9D1D-482065602A2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T"/>
          </a:p>
        </p:txBody>
      </p:sp>
      <p:sp>
        <p:nvSpPr>
          <p:cNvPr id="3" name="Text Placeholder 2">
            <a:extLst>
              <a:ext uri="{FF2B5EF4-FFF2-40B4-BE49-F238E27FC236}">
                <a16:creationId xmlns:a16="http://schemas.microsoft.com/office/drawing/2014/main" id="{3DA69FBA-DD23-1966-138A-8489435481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5B22BE7-FB17-9971-C88B-7B96037BBA77}"/>
              </a:ext>
            </a:extLst>
          </p:cNvPr>
          <p:cNvSpPr>
            <a:spLocks noGrp="1"/>
          </p:cNvSpPr>
          <p:nvPr>
            <p:ph type="dt" sz="half" idx="10"/>
          </p:nvPr>
        </p:nvSpPr>
        <p:spPr/>
        <p:txBody>
          <a:bodyPr/>
          <a:lstStyle/>
          <a:p>
            <a:fld id="{C30A0738-A1CC-1B47-97B2-409C5143D479}" type="datetimeFigureOut">
              <a:rPr lang="en-AT" smtClean="0"/>
              <a:t>25.04.24</a:t>
            </a:fld>
            <a:endParaRPr lang="en-AT"/>
          </a:p>
        </p:txBody>
      </p:sp>
      <p:sp>
        <p:nvSpPr>
          <p:cNvPr id="5" name="Footer Placeholder 4">
            <a:extLst>
              <a:ext uri="{FF2B5EF4-FFF2-40B4-BE49-F238E27FC236}">
                <a16:creationId xmlns:a16="http://schemas.microsoft.com/office/drawing/2014/main" id="{BA16A18E-A6E2-E745-D64C-E8D12055A5E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6EE5F926-F731-2099-6407-6E7882892BF4}"/>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43329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7630F-186D-FDAD-6865-F27D8A3D8D8F}"/>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94CFFEB0-6ECC-4882-9A0A-B0F5B17CA40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Content Placeholder 3">
            <a:extLst>
              <a:ext uri="{FF2B5EF4-FFF2-40B4-BE49-F238E27FC236}">
                <a16:creationId xmlns:a16="http://schemas.microsoft.com/office/drawing/2014/main" id="{17B8A000-D824-A55C-983F-09D06B97CDF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Date Placeholder 4">
            <a:extLst>
              <a:ext uri="{FF2B5EF4-FFF2-40B4-BE49-F238E27FC236}">
                <a16:creationId xmlns:a16="http://schemas.microsoft.com/office/drawing/2014/main" id="{CA5086E1-CFD5-4678-366C-45376128AD87}"/>
              </a:ext>
            </a:extLst>
          </p:cNvPr>
          <p:cNvSpPr>
            <a:spLocks noGrp="1"/>
          </p:cNvSpPr>
          <p:nvPr>
            <p:ph type="dt" sz="half" idx="10"/>
          </p:nvPr>
        </p:nvSpPr>
        <p:spPr/>
        <p:txBody>
          <a:bodyPr/>
          <a:lstStyle/>
          <a:p>
            <a:fld id="{C30A0738-A1CC-1B47-97B2-409C5143D479}" type="datetimeFigureOut">
              <a:rPr lang="en-AT" smtClean="0"/>
              <a:t>25.04.24</a:t>
            </a:fld>
            <a:endParaRPr lang="en-AT"/>
          </a:p>
        </p:txBody>
      </p:sp>
      <p:sp>
        <p:nvSpPr>
          <p:cNvPr id="6" name="Footer Placeholder 5">
            <a:extLst>
              <a:ext uri="{FF2B5EF4-FFF2-40B4-BE49-F238E27FC236}">
                <a16:creationId xmlns:a16="http://schemas.microsoft.com/office/drawing/2014/main" id="{D3C3097E-4BE8-F0AD-0FF2-40CC754E7F59}"/>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2459885E-B841-0CE7-5112-4EC25D0862DA}"/>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199137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48E6-4702-D495-0883-86A7EEE54CE6}"/>
              </a:ext>
            </a:extLst>
          </p:cNvPr>
          <p:cNvSpPr>
            <a:spLocks noGrp="1"/>
          </p:cNvSpPr>
          <p:nvPr>
            <p:ph type="title"/>
          </p:nvPr>
        </p:nvSpPr>
        <p:spPr>
          <a:xfrm>
            <a:off x="839788" y="365125"/>
            <a:ext cx="10515600" cy="1325563"/>
          </a:xfrm>
        </p:spPr>
        <p:txBody>
          <a:bodyPr/>
          <a:lstStyle/>
          <a:p>
            <a:r>
              <a:rPr lang="en-GB"/>
              <a:t>Click to edit Master title style</a:t>
            </a:r>
            <a:endParaRPr lang="en-AT"/>
          </a:p>
        </p:txBody>
      </p:sp>
      <p:sp>
        <p:nvSpPr>
          <p:cNvPr id="3" name="Text Placeholder 2">
            <a:extLst>
              <a:ext uri="{FF2B5EF4-FFF2-40B4-BE49-F238E27FC236}">
                <a16:creationId xmlns:a16="http://schemas.microsoft.com/office/drawing/2014/main" id="{C8739577-DEFF-E4BD-E3DB-F772179360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8430B9-936B-C880-DCCB-6F128B0A6BD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Text Placeholder 4">
            <a:extLst>
              <a:ext uri="{FF2B5EF4-FFF2-40B4-BE49-F238E27FC236}">
                <a16:creationId xmlns:a16="http://schemas.microsoft.com/office/drawing/2014/main" id="{A3067B08-C71F-59B4-449F-366644476D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59C3532-7188-CD9E-5B7F-B8EFCBCC305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7" name="Date Placeholder 6">
            <a:extLst>
              <a:ext uri="{FF2B5EF4-FFF2-40B4-BE49-F238E27FC236}">
                <a16:creationId xmlns:a16="http://schemas.microsoft.com/office/drawing/2014/main" id="{D8BDD327-3399-B6DB-A135-072A61DFFC80}"/>
              </a:ext>
            </a:extLst>
          </p:cNvPr>
          <p:cNvSpPr>
            <a:spLocks noGrp="1"/>
          </p:cNvSpPr>
          <p:nvPr>
            <p:ph type="dt" sz="half" idx="10"/>
          </p:nvPr>
        </p:nvSpPr>
        <p:spPr/>
        <p:txBody>
          <a:bodyPr/>
          <a:lstStyle/>
          <a:p>
            <a:fld id="{C30A0738-A1CC-1B47-97B2-409C5143D479}" type="datetimeFigureOut">
              <a:rPr lang="en-AT" smtClean="0"/>
              <a:t>25.04.24</a:t>
            </a:fld>
            <a:endParaRPr lang="en-AT"/>
          </a:p>
        </p:txBody>
      </p:sp>
      <p:sp>
        <p:nvSpPr>
          <p:cNvPr id="8" name="Footer Placeholder 7">
            <a:extLst>
              <a:ext uri="{FF2B5EF4-FFF2-40B4-BE49-F238E27FC236}">
                <a16:creationId xmlns:a16="http://schemas.microsoft.com/office/drawing/2014/main" id="{4CDFCE88-4071-9A02-7CAA-A6BDE6050E56}"/>
              </a:ext>
            </a:extLst>
          </p:cNvPr>
          <p:cNvSpPr>
            <a:spLocks noGrp="1"/>
          </p:cNvSpPr>
          <p:nvPr>
            <p:ph type="ftr" sz="quarter" idx="11"/>
          </p:nvPr>
        </p:nvSpPr>
        <p:spPr/>
        <p:txBody>
          <a:bodyPr/>
          <a:lstStyle/>
          <a:p>
            <a:endParaRPr lang="en-AT"/>
          </a:p>
        </p:txBody>
      </p:sp>
      <p:sp>
        <p:nvSpPr>
          <p:cNvPr id="9" name="Slide Number Placeholder 8">
            <a:extLst>
              <a:ext uri="{FF2B5EF4-FFF2-40B4-BE49-F238E27FC236}">
                <a16:creationId xmlns:a16="http://schemas.microsoft.com/office/drawing/2014/main" id="{5829FF5F-FCC9-A7AD-7015-3FA6CAE642D3}"/>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2490720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B492-C10B-2A5D-9DD5-001BA7954741}"/>
              </a:ext>
            </a:extLst>
          </p:cNvPr>
          <p:cNvSpPr>
            <a:spLocks noGrp="1"/>
          </p:cNvSpPr>
          <p:nvPr>
            <p:ph type="title"/>
          </p:nvPr>
        </p:nvSpPr>
        <p:spPr/>
        <p:txBody>
          <a:bodyPr/>
          <a:lstStyle/>
          <a:p>
            <a:r>
              <a:rPr lang="en-GB"/>
              <a:t>Click to edit Master title style</a:t>
            </a:r>
            <a:endParaRPr lang="en-AT"/>
          </a:p>
        </p:txBody>
      </p:sp>
      <p:sp>
        <p:nvSpPr>
          <p:cNvPr id="3" name="Date Placeholder 2">
            <a:extLst>
              <a:ext uri="{FF2B5EF4-FFF2-40B4-BE49-F238E27FC236}">
                <a16:creationId xmlns:a16="http://schemas.microsoft.com/office/drawing/2014/main" id="{28B5C2B6-6FFC-E7E3-B111-16922471C8CB}"/>
              </a:ext>
            </a:extLst>
          </p:cNvPr>
          <p:cNvSpPr>
            <a:spLocks noGrp="1"/>
          </p:cNvSpPr>
          <p:nvPr>
            <p:ph type="dt" sz="half" idx="10"/>
          </p:nvPr>
        </p:nvSpPr>
        <p:spPr/>
        <p:txBody>
          <a:bodyPr/>
          <a:lstStyle/>
          <a:p>
            <a:fld id="{C30A0738-A1CC-1B47-97B2-409C5143D479}" type="datetimeFigureOut">
              <a:rPr lang="en-AT" smtClean="0"/>
              <a:t>25.04.24</a:t>
            </a:fld>
            <a:endParaRPr lang="en-AT"/>
          </a:p>
        </p:txBody>
      </p:sp>
      <p:sp>
        <p:nvSpPr>
          <p:cNvPr id="4" name="Footer Placeholder 3">
            <a:extLst>
              <a:ext uri="{FF2B5EF4-FFF2-40B4-BE49-F238E27FC236}">
                <a16:creationId xmlns:a16="http://schemas.microsoft.com/office/drawing/2014/main" id="{90035D5A-9A1A-334A-B3AE-61373687CCBC}"/>
              </a:ext>
            </a:extLst>
          </p:cNvPr>
          <p:cNvSpPr>
            <a:spLocks noGrp="1"/>
          </p:cNvSpPr>
          <p:nvPr>
            <p:ph type="ftr" sz="quarter" idx="11"/>
          </p:nvPr>
        </p:nvSpPr>
        <p:spPr/>
        <p:txBody>
          <a:bodyPr/>
          <a:lstStyle/>
          <a:p>
            <a:endParaRPr lang="en-AT"/>
          </a:p>
        </p:txBody>
      </p:sp>
      <p:sp>
        <p:nvSpPr>
          <p:cNvPr id="5" name="Slide Number Placeholder 4">
            <a:extLst>
              <a:ext uri="{FF2B5EF4-FFF2-40B4-BE49-F238E27FC236}">
                <a16:creationId xmlns:a16="http://schemas.microsoft.com/office/drawing/2014/main" id="{7D1F4BB9-4AF2-91A2-60E6-91C3A6187160}"/>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354454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48C220-A5E5-F322-4CA2-A5D1A3B954AE}"/>
              </a:ext>
            </a:extLst>
          </p:cNvPr>
          <p:cNvSpPr>
            <a:spLocks noGrp="1"/>
          </p:cNvSpPr>
          <p:nvPr>
            <p:ph type="dt" sz="half" idx="10"/>
          </p:nvPr>
        </p:nvSpPr>
        <p:spPr/>
        <p:txBody>
          <a:bodyPr/>
          <a:lstStyle/>
          <a:p>
            <a:fld id="{C30A0738-A1CC-1B47-97B2-409C5143D479}" type="datetimeFigureOut">
              <a:rPr lang="en-AT" smtClean="0"/>
              <a:t>25.04.24</a:t>
            </a:fld>
            <a:endParaRPr lang="en-AT"/>
          </a:p>
        </p:txBody>
      </p:sp>
      <p:sp>
        <p:nvSpPr>
          <p:cNvPr id="3" name="Footer Placeholder 2">
            <a:extLst>
              <a:ext uri="{FF2B5EF4-FFF2-40B4-BE49-F238E27FC236}">
                <a16:creationId xmlns:a16="http://schemas.microsoft.com/office/drawing/2014/main" id="{F401EAFC-BFB5-DEAA-8936-B375F71DF74D}"/>
              </a:ext>
            </a:extLst>
          </p:cNvPr>
          <p:cNvSpPr>
            <a:spLocks noGrp="1"/>
          </p:cNvSpPr>
          <p:nvPr>
            <p:ph type="ftr" sz="quarter" idx="11"/>
          </p:nvPr>
        </p:nvSpPr>
        <p:spPr/>
        <p:txBody>
          <a:bodyPr/>
          <a:lstStyle/>
          <a:p>
            <a:endParaRPr lang="en-AT"/>
          </a:p>
        </p:txBody>
      </p:sp>
      <p:sp>
        <p:nvSpPr>
          <p:cNvPr id="4" name="Slide Number Placeholder 3">
            <a:extLst>
              <a:ext uri="{FF2B5EF4-FFF2-40B4-BE49-F238E27FC236}">
                <a16:creationId xmlns:a16="http://schemas.microsoft.com/office/drawing/2014/main" id="{4FBFDD4D-D502-3B98-3092-3A10CE34D1B0}"/>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242984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CB27C-48E0-5A02-6EE2-7A83722C8B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Content Placeholder 2">
            <a:extLst>
              <a:ext uri="{FF2B5EF4-FFF2-40B4-BE49-F238E27FC236}">
                <a16:creationId xmlns:a16="http://schemas.microsoft.com/office/drawing/2014/main" id="{5CCE6118-24BB-465E-14B8-587FA09FC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Text Placeholder 3">
            <a:extLst>
              <a:ext uri="{FF2B5EF4-FFF2-40B4-BE49-F238E27FC236}">
                <a16:creationId xmlns:a16="http://schemas.microsoft.com/office/drawing/2014/main" id="{7E527A97-9AC9-E188-48A7-8F4C3F213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C0F5D1-06F4-A73C-7E37-DDDA66BCED1F}"/>
              </a:ext>
            </a:extLst>
          </p:cNvPr>
          <p:cNvSpPr>
            <a:spLocks noGrp="1"/>
          </p:cNvSpPr>
          <p:nvPr>
            <p:ph type="dt" sz="half" idx="10"/>
          </p:nvPr>
        </p:nvSpPr>
        <p:spPr/>
        <p:txBody>
          <a:bodyPr/>
          <a:lstStyle/>
          <a:p>
            <a:fld id="{C30A0738-A1CC-1B47-97B2-409C5143D479}" type="datetimeFigureOut">
              <a:rPr lang="en-AT" smtClean="0"/>
              <a:t>25.04.24</a:t>
            </a:fld>
            <a:endParaRPr lang="en-AT"/>
          </a:p>
        </p:txBody>
      </p:sp>
      <p:sp>
        <p:nvSpPr>
          <p:cNvPr id="6" name="Footer Placeholder 5">
            <a:extLst>
              <a:ext uri="{FF2B5EF4-FFF2-40B4-BE49-F238E27FC236}">
                <a16:creationId xmlns:a16="http://schemas.microsoft.com/office/drawing/2014/main" id="{40D04095-17E9-2D5C-1E5D-89E08CE3F4A0}"/>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CA2D4936-A710-9E77-833F-C09DF5F1F3C8}"/>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255785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FD29-9890-0AB5-18FB-C36EF1E391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T"/>
          </a:p>
        </p:txBody>
      </p:sp>
      <p:sp>
        <p:nvSpPr>
          <p:cNvPr id="3" name="Picture Placeholder 2">
            <a:extLst>
              <a:ext uri="{FF2B5EF4-FFF2-40B4-BE49-F238E27FC236}">
                <a16:creationId xmlns:a16="http://schemas.microsoft.com/office/drawing/2014/main" id="{3C3FF54E-2EDF-EFEE-261B-BE2B7B5BB5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T"/>
          </a:p>
        </p:txBody>
      </p:sp>
      <p:sp>
        <p:nvSpPr>
          <p:cNvPr id="4" name="Text Placeholder 3">
            <a:extLst>
              <a:ext uri="{FF2B5EF4-FFF2-40B4-BE49-F238E27FC236}">
                <a16:creationId xmlns:a16="http://schemas.microsoft.com/office/drawing/2014/main" id="{95D57CE6-071B-27A6-DAAE-D35FE0FC6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DE5FCB-E0D9-6C6D-552E-5F859D98BABF}"/>
              </a:ext>
            </a:extLst>
          </p:cNvPr>
          <p:cNvSpPr>
            <a:spLocks noGrp="1"/>
          </p:cNvSpPr>
          <p:nvPr>
            <p:ph type="dt" sz="half" idx="10"/>
          </p:nvPr>
        </p:nvSpPr>
        <p:spPr/>
        <p:txBody>
          <a:bodyPr/>
          <a:lstStyle/>
          <a:p>
            <a:fld id="{C30A0738-A1CC-1B47-97B2-409C5143D479}" type="datetimeFigureOut">
              <a:rPr lang="en-AT" smtClean="0"/>
              <a:t>25.04.24</a:t>
            </a:fld>
            <a:endParaRPr lang="en-AT"/>
          </a:p>
        </p:txBody>
      </p:sp>
      <p:sp>
        <p:nvSpPr>
          <p:cNvPr id="6" name="Footer Placeholder 5">
            <a:extLst>
              <a:ext uri="{FF2B5EF4-FFF2-40B4-BE49-F238E27FC236}">
                <a16:creationId xmlns:a16="http://schemas.microsoft.com/office/drawing/2014/main" id="{AD5268D6-01E0-49A3-7E72-3B5D536FFEC7}"/>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AECBCB85-9669-D9A0-DCB0-A0FFD3721476}"/>
              </a:ext>
            </a:extLst>
          </p:cNvPr>
          <p:cNvSpPr>
            <a:spLocks noGrp="1"/>
          </p:cNvSpPr>
          <p:nvPr>
            <p:ph type="sldNum" sz="quarter" idx="12"/>
          </p:nvPr>
        </p:nvSpPr>
        <p:spPr/>
        <p:txBody>
          <a:bodyPr/>
          <a:lstStyle/>
          <a:p>
            <a:fld id="{B3251501-F9C5-7D4A-9E43-EC16301C9E42}" type="slidenum">
              <a:rPr lang="en-AT" smtClean="0"/>
              <a:t>‹#›</a:t>
            </a:fld>
            <a:endParaRPr lang="en-AT"/>
          </a:p>
        </p:txBody>
      </p:sp>
    </p:spTree>
    <p:extLst>
      <p:ext uri="{BB962C8B-B14F-4D97-AF65-F5344CB8AC3E}">
        <p14:creationId xmlns:p14="http://schemas.microsoft.com/office/powerpoint/2010/main" val="416511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8E2FB-F4F7-B463-D6A5-4AD2D187E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T"/>
          </a:p>
        </p:txBody>
      </p:sp>
      <p:sp>
        <p:nvSpPr>
          <p:cNvPr id="3" name="Text Placeholder 2">
            <a:extLst>
              <a:ext uri="{FF2B5EF4-FFF2-40B4-BE49-F238E27FC236}">
                <a16:creationId xmlns:a16="http://schemas.microsoft.com/office/drawing/2014/main" id="{CA8E12F1-4189-3E10-3757-BEF565839C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2B4D0CD2-25A2-BE81-90E8-821583BCF4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0A0738-A1CC-1B47-97B2-409C5143D479}" type="datetimeFigureOut">
              <a:rPr lang="en-AT" smtClean="0"/>
              <a:t>25.04.24</a:t>
            </a:fld>
            <a:endParaRPr lang="en-AT"/>
          </a:p>
        </p:txBody>
      </p:sp>
      <p:sp>
        <p:nvSpPr>
          <p:cNvPr id="5" name="Footer Placeholder 4">
            <a:extLst>
              <a:ext uri="{FF2B5EF4-FFF2-40B4-BE49-F238E27FC236}">
                <a16:creationId xmlns:a16="http://schemas.microsoft.com/office/drawing/2014/main" id="{7B2EC6EC-087F-4E22-384B-0DD603F74A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a:extLst>
              <a:ext uri="{FF2B5EF4-FFF2-40B4-BE49-F238E27FC236}">
                <a16:creationId xmlns:a16="http://schemas.microsoft.com/office/drawing/2014/main" id="{7DA4CCC5-FD79-8ABE-E599-0660EE58A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51501-F9C5-7D4A-9E43-EC16301C9E42}" type="slidenum">
              <a:rPr lang="en-AT" smtClean="0"/>
              <a:t>‹#›</a:t>
            </a:fld>
            <a:endParaRPr lang="en-AT"/>
          </a:p>
        </p:txBody>
      </p:sp>
    </p:spTree>
    <p:extLst>
      <p:ext uri="{BB962C8B-B14F-4D97-AF65-F5344CB8AC3E}">
        <p14:creationId xmlns:p14="http://schemas.microsoft.com/office/powerpoint/2010/main" val="375247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www.e-flux.com/announcements/592567/rroma-lepanto/"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8692B5-77B4-9774-140D-297D4A3F3FFF}"/>
              </a:ext>
            </a:extLst>
          </p:cNvPr>
          <p:cNvSpPr>
            <a:spLocks noGrp="1"/>
          </p:cNvSpPr>
          <p:nvPr>
            <p:ph type="ctrTitle"/>
          </p:nvPr>
        </p:nvSpPr>
        <p:spPr>
          <a:xfrm>
            <a:off x="2767013" y="4579937"/>
            <a:ext cx="9144000" cy="2387600"/>
          </a:xfrm>
        </p:spPr>
        <p:txBody>
          <a:bodyPr>
            <a:normAutofit fontScale="90000"/>
          </a:bodyPr>
          <a:lstStyle/>
          <a:p>
            <a:pPr algn="r"/>
            <a:r>
              <a:rPr lang="en-GB" sz="4000" i="0" u="none" strike="noStrike" dirty="0">
                <a:solidFill>
                  <a:schemeClr val="bg1"/>
                </a:solidFill>
                <a:effectLst/>
                <a:latin typeface="Krungthep" panose="02000400000000000000" pitchFamily="2" charset="-34"/>
                <a:ea typeface="Krungthep" panose="02000400000000000000" pitchFamily="2" charset="-34"/>
                <a:cs typeface="Krungthep" panose="02000400000000000000" pitchFamily="2" charset="-34"/>
              </a:rPr>
              <a:t>Decades of inclusion? </a:t>
            </a:r>
            <a:br>
              <a:rPr lang="en-GB" sz="4000" i="0" u="none" strike="noStrike" dirty="0">
                <a:solidFill>
                  <a:schemeClr val="bg1"/>
                </a:solidFill>
                <a:effectLst/>
                <a:latin typeface="Krungthep" panose="02000400000000000000" pitchFamily="2" charset="-34"/>
                <a:ea typeface="Krungthep" panose="02000400000000000000" pitchFamily="2" charset="-34"/>
                <a:cs typeface="Krungthep" panose="02000400000000000000" pitchFamily="2" charset="-34"/>
              </a:rPr>
            </a:br>
            <a:r>
              <a:rPr lang="en-GB" sz="4000" i="0" u="none" strike="noStrike" dirty="0">
                <a:solidFill>
                  <a:schemeClr val="bg1"/>
                </a:solidFill>
                <a:effectLst/>
                <a:latin typeface="Krungthep" panose="02000400000000000000" pitchFamily="2" charset="-34"/>
                <a:ea typeface="Krungthep" panose="02000400000000000000" pitchFamily="2" charset="-34"/>
                <a:cs typeface="Krungthep" panose="02000400000000000000" pitchFamily="2" charset="-34"/>
              </a:rPr>
              <a:t>Roma artists and contemporary art</a:t>
            </a:r>
            <a:br>
              <a:rPr lang="en-GB" sz="4000" i="0" u="none" strike="noStrike" dirty="0">
                <a:solidFill>
                  <a:schemeClr val="bg1"/>
                </a:solidFill>
                <a:effectLst/>
                <a:latin typeface="Krungthep" panose="02000400000000000000" pitchFamily="2" charset="-34"/>
                <a:ea typeface="Krungthep" panose="02000400000000000000" pitchFamily="2" charset="-34"/>
                <a:cs typeface="Krungthep" panose="02000400000000000000" pitchFamily="2" charset="-34"/>
              </a:rPr>
            </a:br>
            <a:br>
              <a:rPr lang="en-GB" sz="4400" i="0" u="none" strike="noStrike" dirty="0">
                <a:solidFill>
                  <a:schemeClr val="bg1"/>
                </a:solidFill>
                <a:effectLst/>
                <a:latin typeface="Krungthep" panose="02000400000000000000" pitchFamily="2" charset="-34"/>
                <a:ea typeface="Krungthep" panose="02000400000000000000" pitchFamily="2" charset="-34"/>
                <a:cs typeface="Krungthep" panose="02000400000000000000" pitchFamily="2" charset="-34"/>
              </a:rPr>
            </a:br>
            <a:endParaRPr lang="en-AT" sz="4400" dirty="0">
              <a:solidFill>
                <a:schemeClr val="bg1"/>
              </a:solidFill>
              <a:latin typeface="Krungthep" panose="02000400000000000000" pitchFamily="2" charset="-34"/>
              <a:ea typeface="Krungthep" panose="02000400000000000000" pitchFamily="2" charset="-34"/>
              <a:cs typeface="Krungthep" panose="02000400000000000000" pitchFamily="2" charset="-34"/>
            </a:endParaRPr>
          </a:p>
        </p:txBody>
      </p:sp>
      <p:sp>
        <p:nvSpPr>
          <p:cNvPr id="8" name="Subtitle 7">
            <a:extLst>
              <a:ext uri="{FF2B5EF4-FFF2-40B4-BE49-F238E27FC236}">
                <a16:creationId xmlns:a16="http://schemas.microsoft.com/office/drawing/2014/main" id="{F4D518FB-C080-61F8-159E-E91A0A68F569}"/>
              </a:ext>
            </a:extLst>
          </p:cNvPr>
          <p:cNvSpPr>
            <a:spLocks noGrp="1"/>
          </p:cNvSpPr>
          <p:nvPr>
            <p:ph type="subTitle" idx="1"/>
          </p:nvPr>
        </p:nvSpPr>
        <p:spPr>
          <a:xfrm>
            <a:off x="2767013" y="6258719"/>
            <a:ext cx="9144000" cy="1655762"/>
          </a:xfrm>
        </p:spPr>
        <p:txBody>
          <a:bodyPr/>
          <a:lstStyle/>
          <a:p>
            <a:pPr algn="r"/>
            <a:r>
              <a:rPr lang="en-AT" dirty="0">
                <a:solidFill>
                  <a:schemeClr val="bg1"/>
                </a:solidFill>
              </a:rPr>
              <a:t>26 April 2024</a:t>
            </a:r>
          </a:p>
        </p:txBody>
      </p:sp>
      <p:pic>
        <p:nvPicPr>
          <p:cNvPr id="5" name="Picture 4" descr="A picture containing horse&#10;&#10;Description automatically generated">
            <a:extLst>
              <a:ext uri="{FF2B5EF4-FFF2-40B4-BE49-F238E27FC236}">
                <a16:creationId xmlns:a16="http://schemas.microsoft.com/office/drawing/2014/main" id="{6B97239C-812B-B66F-6D01-198C5EE613BD}"/>
              </a:ext>
            </a:extLst>
          </p:cNvPr>
          <p:cNvPicPr>
            <a:picLocks noChangeAspect="1"/>
          </p:cNvPicPr>
          <p:nvPr/>
        </p:nvPicPr>
        <p:blipFill>
          <a:blip r:embed="rId2"/>
          <a:stretch>
            <a:fillRect/>
          </a:stretch>
        </p:blipFill>
        <p:spPr>
          <a:xfrm>
            <a:off x="3213" y="0"/>
            <a:ext cx="12188787" cy="4192942"/>
          </a:xfrm>
          <a:prstGeom prst="rect">
            <a:avLst/>
          </a:prstGeom>
        </p:spPr>
      </p:pic>
      <p:sp>
        <p:nvSpPr>
          <p:cNvPr id="7" name="TextBox 6">
            <a:extLst>
              <a:ext uri="{FF2B5EF4-FFF2-40B4-BE49-F238E27FC236}">
                <a16:creationId xmlns:a16="http://schemas.microsoft.com/office/drawing/2014/main" id="{E534DDFF-9254-D9D7-6AA0-CC131C6BB3C5}"/>
              </a:ext>
            </a:extLst>
          </p:cNvPr>
          <p:cNvSpPr txBox="1"/>
          <p:nvPr/>
        </p:nvSpPr>
        <p:spPr>
          <a:xfrm>
            <a:off x="0" y="4210605"/>
            <a:ext cx="3169457" cy="276999"/>
          </a:xfrm>
          <a:prstGeom prst="rect">
            <a:avLst/>
          </a:prstGeom>
          <a:noFill/>
        </p:spPr>
        <p:txBody>
          <a:bodyPr wrap="none" rtlCol="0">
            <a:spAutoFit/>
          </a:bodyPr>
          <a:lstStyle/>
          <a:p>
            <a:r>
              <a:rPr lang="en-GB" sz="1200" i="0" u="none" strike="noStrike" dirty="0">
                <a:solidFill>
                  <a:schemeClr val="bg1"/>
                </a:solidFill>
                <a:effectLst/>
                <a:latin typeface="Roboto" panose="02000000000000000000" pitchFamily="2" charset="0"/>
              </a:rPr>
              <a:t>Oto </a:t>
            </a:r>
            <a:r>
              <a:rPr lang="en-GB" sz="1200" i="0" u="none" strike="noStrike" dirty="0" err="1">
                <a:solidFill>
                  <a:schemeClr val="bg1"/>
                </a:solidFill>
                <a:effectLst/>
                <a:latin typeface="Roboto" panose="02000000000000000000" pitchFamily="2" charset="0"/>
              </a:rPr>
              <a:t>Hudec</a:t>
            </a:r>
            <a:r>
              <a:rPr lang="en-GB" sz="1200" i="0" u="none" strike="noStrike" dirty="0">
                <a:solidFill>
                  <a:schemeClr val="bg1"/>
                </a:solidFill>
                <a:effectLst/>
                <a:latin typeface="Roboto" panose="02000000000000000000" pitchFamily="2" charset="0"/>
              </a:rPr>
              <a:t>: </a:t>
            </a:r>
            <a:r>
              <a:rPr lang="en-GB" sz="1200" i="1" u="none" strike="noStrike" dirty="0">
                <a:solidFill>
                  <a:schemeClr val="bg1"/>
                </a:solidFill>
                <a:effectLst/>
                <a:latin typeface="Roboto" panose="02000000000000000000" pitchFamily="2" charset="0"/>
              </a:rPr>
              <a:t>Invisible Museum,</a:t>
            </a:r>
            <a:r>
              <a:rPr lang="en-GB" sz="1200" i="0" u="none" strike="noStrike" dirty="0">
                <a:solidFill>
                  <a:schemeClr val="bg1"/>
                </a:solidFill>
                <a:effectLst/>
                <a:latin typeface="Roboto" panose="02000000000000000000" pitchFamily="2" charset="0"/>
              </a:rPr>
              <a:t> project, 2017</a:t>
            </a:r>
            <a:endParaRPr lang="en-AT" sz="1200" dirty="0">
              <a:solidFill>
                <a:schemeClr val="bg1"/>
              </a:solidFill>
            </a:endParaRPr>
          </a:p>
        </p:txBody>
      </p:sp>
    </p:spTree>
    <p:extLst>
      <p:ext uri="{BB962C8B-B14F-4D97-AF65-F5344CB8AC3E}">
        <p14:creationId xmlns:p14="http://schemas.microsoft.com/office/powerpoint/2010/main" val="3377267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95AC95-0E4B-80EE-4552-F5865EA3E2F3}"/>
              </a:ext>
            </a:extLst>
          </p:cNvPr>
          <p:cNvSpPr txBox="1"/>
          <p:nvPr/>
        </p:nvSpPr>
        <p:spPr>
          <a:xfrm>
            <a:off x="538620" y="475990"/>
            <a:ext cx="4687304" cy="2492990"/>
          </a:xfrm>
          <a:prstGeom prst="rect">
            <a:avLst/>
          </a:prstGeom>
          <a:noFill/>
        </p:spPr>
        <p:txBody>
          <a:bodyPr wrap="square" rtlCol="0">
            <a:spAutoFit/>
          </a:bodyPr>
          <a:lstStyle/>
          <a:p>
            <a:r>
              <a:rPr lang="en-GB" dirty="0">
                <a:solidFill>
                  <a:schemeClr val="bg1"/>
                </a:solidFill>
              </a:rPr>
              <a:t>Roma identity politics in the EU has not been employed to unveil the reasons of increasing social inequality; instead it has been applied to define Roma as a distinct community, which, in turn, has triggered traditional prejudices on them. </a:t>
            </a:r>
          </a:p>
          <a:p>
            <a:r>
              <a:rPr lang="en-GB" sz="1200" dirty="0" err="1">
                <a:solidFill>
                  <a:schemeClr val="bg1"/>
                </a:solidFill>
              </a:rPr>
              <a:t>Tunali</a:t>
            </a:r>
            <a:r>
              <a:rPr lang="en-GB" sz="1200" dirty="0">
                <a:solidFill>
                  <a:schemeClr val="bg1"/>
                </a:solidFill>
              </a:rPr>
              <a:t>, T. (2011). The politics of "Roma inclusion”, 705.</a:t>
            </a:r>
          </a:p>
          <a:p>
            <a:endParaRPr lang="en-GB" dirty="0">
              <a:solidFill>
                <a:schemeClr val="bg1"/>
              </a:solidFill>
            </a:endParaRPr>
          </a:p>
          <a:p>
            <a:endParaRPr lang="en-AT" dirty="0">
              <a:solidFill>
                <a:schemeClr val="bg1"/>
              </a:solidFill>
            </a:endParaRPr>
          </a:p>
        </p:txBody>
      </p:sp>
      <p:sp>
        <p:nvSpPr>
          <p:cNvPr id="4" name="TextBox 3">
            <a:extLst>
              <a:ext uri="{FF2B5EF4-FFF2-40B4-BE49-F238E27FC236}">
                <a16:creationId xmlns:a16="http://schemas.microsoft.com/office/drawing/2014/main" id="{E40FA15E-4D6B-DBE8-9A71-AAC0EE65F17B}"/>
              </a:ext>
            </a:extLst>
          </p:cNvPr>
          <p:cNvSpPr txBox="1"/>
          <p:nvPr/>
        </p:nvSpPr>
        <p:spPr>
          <a:xfrm>
            <a:off x="5523978" y="5273457"/>
            <a:ext cx="6438773" cy="1846659"/>
          </a:xfrm>
          <a:prstGeom prst="rect">
            <a:avLst/>
          </a:prstGeom>
          <a:noFill/>
        </p:spPr>
        <p:txBody>
          <a:bodyPr wrap="square" rtlCol="0">
            <a:spAutoFit/>
          </a:bodyPr>
          <a:lstStyle/>
          <a:p>
            <a:r>
              <a:rPr lang="en-GB" dirty="0">
                <a:solidFill>
                  <a:schemeClr val="bg1"/>
                </a:solidFill>
              </a:rPr>
              <a:t>”Are we creating an </a:t>
            </a:r>
            <a:r>
              <a:rPr lang="en-GB" dirty="0" err="1">
                <a:solidFill>
                  <a:schemeClr val="bg1"/>
                </a:solidFill>
              </a:rPr>
              <a:t>ethnicising</a:t>
            </a:r>
            <a:r>
              <a:rPr lang="en-GB" dirty="0">
                <a:solidFill>
                  <a:schemeClr val="bg1"/>
                </a:solidFill>
              </a:rPr>
              <a:t>, socially motivated ’special case’, sponsored by philanthropy, in the hybrid environment of the art establishment?”</a:t>
            </a:r>
          </a:p>
          <a:p>
            <a:r>
              <a:rPr lang="en-GB" sz="1200" dirty="0">
                <a:solidFill>
                  <a:schemeClr val="bg1"/>
                </a:solidFill>
                <a:effectLst/>
                <a:latin typeface="PAlmSprings"/>
              </a:rPr>
              <a:t>Gottfried WAGNER, ”The Roma Pavilion in Venice: A Bold Beginning”, in </a:t>
            </a:r>
            <a:r>
              <a:rPr lang="en-GB" sz="1200" dirty="0">
                <a:solidFill>
                  <a:schemeClr val="bg1"/>
                </a:solidFill>
                <a:effectLst/>
                <a:latin typeface="PAlmSpringsItalic"/>
              </a:rPr>
              <a:t>Exhibition Catalogue: Paradise Lost</a:t>
            </a:r>
            <a:r>
              <a:rPr lang="en-GB" sz="1200" dirty="0">
                <a:solidFill>
                  <a:schemeClr val="bg1"/>
                </a:solidFill>
                <a:effectLst/>
                <a:latin typeface="PAlmSprings"/>
              </a:rPr>
              <a:t>, Open Society Foundations, Budapest, 2007, p. 36. </a:t>
            </a:r>
            <a:endParaRPr lang="en-GB" sz="1200" dirty="0">
              <a:solidFill>
                <a:schemeClr val="bg1"/>
              </a:solidFill>
            </a:endParaRPr>
          </a:p>
          <a:p>
            <a:endParaRPr lang="en-GB" dirty="0">
              <a:solidFill>
                <a:schemeClr val="bg1"/>
              </a:solidFill>
            </a:endParaRPr>
          </a:p>
          <a:p>
            <a:endParaRPr lang="en-AT" dirty="0">
              <a:solidFill>
                <a:schemeClr val="bg1"/>
              </a:solidFill>
            </a:endParaRPr>
          </a:p>
        </p:txBody>
      </p:sp>
      <p:pic>
        <p:nvPicPr>
          <p:cNvPr id="6" name="Picture 5" descr="A screenshot of a video game&#10;&#10;Description automatically generated with low confidence">
            <a:extLst>
              <a:ext uri="{FF2B5EF4-FFF2-40B4-BE49-F238E27FC236}">
                <a16:creationId xmlns:a16="http://schemas.microsoft.com/office/drawing/2014/main" id="{44CA1CED-F712-E44A-1C39-56A76B12EFA9}"/>
              </a:ext>
            </a:extLst>
          </p:cNvPr>
          <p:cNvPicPr>
            <a:picLocks noChangeAspect="1"/>
          </p:cNvPicPr>
          <p:nvPr/>
        </p:nvPicPr>
        <p:blipFill>
          <a:blip r:embed="rId2"/>
          <a:stretch>
            <a:fillRect/>
          </a:stretch>
        </p:blipFill>
        <p:spPr>
          <a:xfrm>
            <a:off x="5342294" y="475990"/>
            <a:ext cx="6311086" cy="4286250"/>
          </a:xfrm>
          <a:prstGeom prst="rect">
            <a:avLst/>
          </a:prstGeom>
        </p:spPr>
      </p:pic>
    </p:spTree>
    <p:extLst>
      <p:ext uri="{BB962C8B-B14F-4D97-AF65-F5344CB8AC3E}">
        <p14:creationId xmlns:p14="http://schemas.microsoft.com/office/powerpoint/2010/main" val="3520060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088DF36-335A-AD9A-2C93-76BD6815EC13}"/>
              </a:ext>
            </a:extLst>
          </p:cNvPr>
          <p:cNvSpPr txBox="1"/>
          <p:nvPr/>
        </p:nvSpPr>
        <p:spPr>
          <a:xfrm>
            <a:off x="538587" y="434632"/>
            <a:ext cx="6098058" cy="369332"/>
          </a:xfrm>
          <a:prstGeom prst="rect">
            <a:avLst/>
          </a:prstGeom>
          <a:noFill/>
        </p:spPr>
        <p:txBody>
          <a:bodyPr wrap="square">
            <a:spAutoFit/>
          </a:bodyPr>
          <a:lstStyle/>
          <a:p>
            <a:r>
              <a:rPr lang="en-GB" dirty="0" err="1">
                <a:solidFill>
                  <a:schemeClr val="bg1"/>
                </a:solidFill>
              </a:rPr>
              <a:t>Małgorzata</a:t>
            </a:r>
            <a:r>
              <a:rPr lang="en-GB" dirty="0">
                <a:solidFill>
                  <a:schemeClr val="bg1"/>
                </a:solidFill>
              </a:rPr>
              <a:t> </a:t>
            </a:r>
            <a:r>
              <a:rPr lang="en-GB" dirty="0" err="1">
                <a:solidFill>
                  <a:schemeClr val="bg1"/>
                </a:solidFill>
              </a:rPr>
              <a:t>Mirga</a:t>
            </a:r>
            <a:r>
              <a:rPr lang="en-GB" dirty="0">
                <a:solidFill>
                  <a:schemeClr val="bg1"/>
                </a:solidFill>
              </a:rPr>
              <a:t>-Tas (*1978)</a:t>
            </a:r>
          </a:p>
        </p:txBody>
      </p:sp>
      <p:pic>
        <p:nvPicPr>
          <p:cNvPr id="9" name="Picture 8" descr="A picture containing indoor, floor, ceiling, gallery&#10;&#10;Description automatically generated">
            <a:extLst>
              <a:ext uri="{FF2B5EF4-FFF2-40B4-BE49-F238E27FC236}">
                <a16:creationId xmlns:a16="http://schemas.microsoft.com/office/drawing/2014/main" id="{21DB2806-AD42-9678-0427-1C0BC67C2A66}"/>
              </a:ext>
            </a:extLst>
          </p:cNvPr>
          <p:cNvPicPr>
            <a:picLocks noChangeAspect="1"/>
          </p:cNvPicPr>
          <p:nvPr/>
        </p:nvPicPr>
        <p:blipFill>
          <a:blip r:embed="rId2"/>
          <a:stretch>
            <a:fillRect/>
          </a:stretch>
        </p:blipFill>
        <p:spPr>
          <a:xfrm>
            <a:off x="2414284" y="1014153"/>
            <a:ext cx="7772400" cy="5180335"/>
          </a:xfrm>
          <a:prstGeom prst="rect">
            <a:avLst/>
          </a:prstGeom>
        </p:spPr>
      </p:pic>
      <p:sp>
        <p:nvSpPr>
          <p:cNvPr id="10" name="TextBox 9">
            <a:extLst>
              <a:ext uri="{FF2B5EF4-FFF2-40B4-BE49-F238E27FC236}">
                <a16:creationId xmlns:a16="http://schemas.microsoft.com/office/drawing/2014/main" id="{4E10034B-799C-DA06-48E1-C6806F95713A}"/>
              </a:ext>
            </a:extLst>
          </p:cNvPr>
          <p:cNvSpPr txBox="1"/>
          <p:nvPr/>
        </p:nvSpPr>
        <p:spPr>
          <a:xfrm>
            <a:off x="2527069" y="6194488"/>
            <a:ext cx="7659615" cy="523220"/>
          </a:xfrm>
          <a:prstGeom prst="rect">
            <a:avLst/>
          </a:prstGeom>
          <a:noFill/>
        </p:spPr>
        <p:txBody>
          <a:bodyPr wrap="square" rtlCol="0">
            <a:spAutoFit/>
          </a:bodyPr>
          <a:lstStyle/>
          <a:p>
            <a:pPr algn="ctr"/>
            <a:r>
              <a:rPr lang="en-GB" sz="1400" dirty="0" err="1">
                <a:solidFill>
                  <a:schemeClr val="bg1"/>
                </a:solidFill>
              </a:rPr>
              <a:t>Małgorzata</a:t>
            </a:r>
            <a:r>
              <a:rPr lang="en-GB" sz="1400" dirty="0">
                <a:solidFill>
                  <a:schemeClr val="bg1"/>
                </a:solidFill>
              </a:rPr>
              <a:t> </a:t>
            </a:r>
            <a:r>
              <a:rPr lang="en-GB" sz="1400" dirty="0" err="1">
                <a:solidFill>
                  <a:schemeClr val="bg1"/>
                </a:solidFill>
              </a:rPr>
              <a:t>Mirga</a:t>
            </a:r>
            <a:r>
              <a:rPr lang="en-GB" sz="1400" dirty="0">
                <a:solidFill>
                  <a:schemeClr val="bg1"/>
                </a:solidFill>
              </a:rPr>
              <a:t>-Tas, Re-enchanting the World, exhibition view, </a:t>
            </a:r>
            <a:r>
              <a:rPr lang="en-GB" sz="1400" dirty="0">
                <a:solidFill>
                  <a:srgbClr val="FFFF00"/>
                </a:solidFill>
              </a:rPr>
              <a:t>Polish Pavilion at the 2022 Venice</a:t>
            </a:r>
            <a:r>
              <a:rPr lang="en-GB" sz="1400" dirty="0">
                <a:solidFill>
                  <a:schemeClr val="bg1"/>
                </a:solidFill>
              </a:rPr>
              <a:t>. Biennale. Image courtesy </a:t>
            </a:r>
            <a:r>
              <a:rPr lang="en-GB" sz="1400" dirty="0" err="1">
                <a:solidFill>
                  <a:schemeClr val="bg1"/>
                </a:solidFill>
              </a:rPr>
              <a:t>Zachęta</a:t>
            </a:r>
            <a:r>
              <a:rPr lang="en-GB" sz="1400" dirty="0">
                <a:solidFill>
                  <a:schemeClr val="bg1"/>
                </a:solidFill>
              </a:rPr>
              <a:t> National Gallery of Art. Photo: Daniel </a:t>
            </a:r>
            <a:r>
              <a:rPr lang="en-GB" sz="1400" dirty="0" err="1">
                <a:solidFill>
                  <a:schemeClr val="bg1"/>
                </a:solidFill>
              </a:rPr>
              <a:t>Rumiancew</a:t>
            </a:r>
            <a:r>
              <a:rPr lang="en-GB" sz="1400" dirty="0">
                <a:solidFill>
                  <a:schemeClr val="bg1"/>
                </a:solidFill>
              </a:rPr>
              <a:t>.</a:t>
            </a:r>
            <a:endParaRPr lang="en-AT" sz="1400" dirty="0">
              <a:solidFill>
                <a:schemeClr val="bg1"/>
              </a:solidFill>
            </a:endParaRPr>
          </a:p>
        </p:txBody>
      </p:sp>
    </p:spTree>
    <p:extLst>
      <p:ext uri="{BB962C8B-B14F-4D97-AF65-F5344CB8AC3E}">
        <p14:creationId xmlns:p14="http://schemas.microsoft.com/office/powerpoint/2010/main" val="1342630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3" name="Picture 2" descr="A close up of text&#10;&#10;Description automatically generated">
            <a:extLst>
              <a:ext uri="{FF2B5EF4-FFF2-40B4-BE49-F238E27FC236}">
                <a16:creationId xmlns:a16="http://schemas.microsoft.com/office/drawing/2014/main" id="{3021A864-B4D1-5A8F-6F9C-371FD951BD4D}"/>
              </a:ext>
            </a:extLst>
          </p:cNvPr>
          <p:cNvPicPr>
            <a:picLocks noChangeAspect="1"/>
          </p:cNvPicPr>
          <p:nvPr/>
        </p:nvPicPr>
        <p:blipFill>
          <a:blip r:embed="rId2"/>
          <a:stretch>
            <a:fillRect/>
          </a:stretch>
        </p:blipFill>
        <p:spPr>
          <a:xfrm>
            <a:off x="0" y="0"/>
            <a:ext cx="7772400" cy="5193763"/>
          </a:xfrm>
          <a:prstGeom prst="rect">
            <a:avLst/>
          </a:prstGeom>
        </p:spPr>
      </p:pic>
      <p:sp>
        <p:nvSpPr>
          <p:cNvPr id="4" name="TextBox 3">
            <a:extLst>
              <a:ext uri="{FF2B5EF4-FFF2-40B4-BE49-F238E27FC236}">
                <a16:creationId xmlns:a16="http://schemas.microsoft.com/office/drawing/2014/main" id="{EF6E610E-E738-1562-39E3-FDA1611A05AB}"/>
              </a:ext>
            </a:extLst>
          </p:cNvPr>
          <p:cNvSpPr txBox="1"/>
          <p:nvPr/>
        </p:nvSpPr>
        <p:spPr>
          <a:xfrm>
            <a:off x="0" y="5311775"/>
            <a:ext cx="7772400" cy="646331"/>
          </a:xfrm>
          <a:prstGeom prst="rect">
            <a:avLst/>
          </a:prstGeom>
          <a:noFill/>
        </p:spPr>
        <p:txBody>
          <a:bodyPr wrap="square" rtlCol="0">
            <a:spAutoFit/>
          </a:bodyPr>
          <a:lstStyle/>
          <a:p>
            <a:r>
              <a:rPr lang="en-GB" dirty="0">
                <a:solidFill>
                  <a:schemeClr val="bg1"/>
                </a:solidFill>
              </a:rPr>
              <a:t>https://</a:t>
            </a:r>
            <a:r>
              <a:rPr lang="en-GB" dirty="0" err="1">
                <a:solidFill>
                  <a:schemeClr val="bg1"/>
                </a:solidFill>
              </a:rPr>
              <a:t>www.labiennale.org</a:t>
            </a:r>
            <a:r>
              <a:rPr lang="en-GB" dirty="0">
                <a:solidFill>
                  <a:schemeClr val="bg1"/>
                </a:solidFill>
              </a:rPr>
              <a:t>/</a:t>
            </a:r>
            <a:r>
              <a:rPr lang="en-GB" dirty="0" err="1">
                <a:solidFill>
                  <a:schemeClr val="bg1"/>
                </a:solidFill>
              </a:rPr>
              <a:t>en</a:t>
            </a:r>
            <a:r>
              <a:rPr lang="en-GB" dirty="0">
                <a:solidFill>
                  <a:schemeClr val="bg1"/>
                </a:solidFill>
              </a:rPr>
              <a:t>/news/biennale-arte-2024-stranieri-ovunque-foreigners-everywhere</a:t>
            </a:r>
            <a:endParaRPr lang="en-AT" dirty="0">
              <a:solidFill>
                <a:schemeClr val="bg1"/>
              </a:solidFill>
            </a:endParaRPr>
          </a:p>
        </p:txBody>
      </p:sp>
      <p:sp>
        <p:nvSpPr>
          <p:cNvPr id="5" name="TextBox 4">
            <a:extLst>
              <a:ext uri="{FF2B5EF4-FFF2-40B4-BE49-F238E27FC236}">
                <a16:creationId xmlns:a16="http://schemas.microsoft.com/office/drawing/2014/main" id="{3CFC2C73-6B8D-E70D-E500-C87EB7B41867}"/>
              </a:ext>
            </a:extLst>
          </p:cNvPr>
          <p:cNvSpPr txBox="1"/>
          <p:nvPr/>
        </p:nvSpPr>
        <p:spPr>
          <a:xfrm>
            <a:off x="8072438" y="2596881"/>
            <a:ext cx="3629025" cy="830997"/>
          </a:xfrm>
          <a:prstGeom prst="rect">
            <a:avLst/>
          </a:prstGeom>
          <a:noFill/>
        </p:spPr>
        <p:txBody>
          <a:bodyPr wrap="square" rtlCol="0">
            <a:spAutoFit/>
          </a:bodyPr>
          <a:lstStyle/>
          <a:p>
            <a:pPr marL="285750" indent="-285750">
              <a:buFontTx/>
              <a:buChar char="-"/>
            </a:pPr>
            <a:r>
              <a:rPr lang="en-AT" sz="1600" dirty="0">
                <a:solidFill>
                  <a:schemeClr val="bg1"/>
                </a:solidFill>
                <a:latin typeface="Aptos" panose="020B0004020202020204" pitchFamily="34" charset="0"/>
              </a:rPr>
              <a:t>First Biennale in 1895</a:t>
            </a:r>
          </a:p>
          <a:p>
            <a:pPr marL="285750" indent="-285750">
              <a:buFontTx/>
              <a:buChar char="-"/>
            </a:pPr>
            <a:r>
              <a:rPr lang="en-GB" sz="1600" b="0" i="0" u="none" strike="noStrike" dirty="0">
                <a:solidFill>
                  <a:schemeClr val="bg1"/>
                </a:solidFill>
                <a:effectLst/>
                <a:latin typeface="Aptos" panose="020B0004020202020204" pitchFamily="34" charset="0"/>
              </a:rPr>
              <a:t>collective exhibition spaces as well as 30 permanent national pavilions</a:t>
            </a:r>
            <a:endParaRPr lang="en-AT" sz="1600" dirty="0">
              <a:solidFill>
                <a:schemeClr val="bg1"/>
              </a:solidFill>
              <a:latin typeface="Aptos" panose="020B0004020202020204" pitchFamily="34" charset="0"/>
            </a:endParaRPr>
          </a:p>
        </p:txBody>
      </p:sp>
    </p:spTree>
    <p:extLst>
      <p:ext uri="{BB962C8B-B14F-4D97-AF65-F5344CB8AC3E}">
        <p14:creationId xmlns:p14="http://schemas.microsoft.com/office/powerpoint/2010/main" val="248195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73F3C7-67D8-E25C-6569-40887F32D686}"/>
              </a:ext>
            </a:extLst>
          </p:cNvPr>
          <p:cNvSpPr txBox="1"/>
          <p:nvPr/>
        </p:nvSpPr>
        <p:spPr>
          <a:xfrm>
            <a:off x="393937" y="4880918"/>
            <a:ext cx="11541211" cy="1384995"/>
          </a:xfrm>
          <a:prstGeom prst="rect">
            <a:avLst/>
          </a:prstGeom>
          <a:noFill/>
        </p:spPr>
        <p:txBody>
          <a:bodyPr wrap="square" rtlCol="0">
            <a:spAutoFit/>
          </a:bodyPr>
          <a:lstStyle/>
          <a:p>
            <a:pPr algn="ctr"/>
            <a:r>
              <a:rPr lang="en-GB" sz="1400" dirty="0" err="1">
                <a:solidFill>
                  <a:schemeClr val="bg1"/>
                </a:solidFill>
                <a:latin typeface="Aptos" panose="020B0004020202020204" pitchFamily="34" charset="0"/>
                <a:ea typeface="Krungthep" panose="02000400000000000000" pitchFamily="2" charset="-34"/>
                <a:cs typeface="Krungthep" panose="02000400000000000000" pitchFamily="2" charset="-34"/>
              </a:rPr>
              <a:t>RrOMA</a:t>
            </a:r>
            <a:r>
              <a:rPr lang="en-GB" sz="1400" dirty="0">
                <a:solidFill>
                  <a:schemeClr val="bg1"/>
                </a:solidFill>
                <a:latin typeface="Aptos" panose="020B0004020202020204" pitchFamily="34" charset="0"/>
                <a:ea typeface="Krungthep" panose="02000400000000000000" pitchFamily="2" charset="-34"/>
                <a:cs typeface="Krungthep" panose="02000400000000000000" pitchFamily="2" charset="-34"/>
              </a:rPr>
              <a:t> LEPANTO refers to the naval Battle of Lepanto (1571), highlighting the role of enslaved Gitanos from Spain and Roma from Italy, tasked with rowing the vessels. The site-specific installation initiates a discourse concerning the (in)visibility and recognition of Roma contributions to European history and societies. The choice of the exhibition venue is deliberate: the show takes place at Palazzo Bembo, as Giovanni Bembo served as commander during the battle, which culminated in the triumph of the Holy Alliance.</a:t>
            </a:r>
          </a:p>
          <a:p>
            <a:pPr algn="ctr"/>
            <a:endParaRPr lang="en-GB" sz="1400" dirty="0">
              <a:solidFill>
                <a:schemeClr val="bg1"/>
              </a:solidFill>
              <a:latin typeface="Aptos" panose="020B0004020202020204" pitchFamily="34" charset="0"/>
              <a:ea typeface="Krungthep" panose="02000400000000000000" pitchFamily="2" charset="-34"/>
              <a:cs typeface="Krungthep" panose="02000400000000000000" pitchFamily="2" charset="-34"/>
            </a:endParaRPr>
          </a:p>
          <a:p>
            <a:pPr algn="ctr"/>
            <a:r>
              <a:rPr lang="en-GB" sz="1400" dirty="0">
                <a:solidFill>
                  <a:schemeClr val="bg1"/>
                </a:solidFill>
                <a:latin typeface="Aptos" panose="020B0004020202020204" pitchFamily="34" charset="0"/>
                <a:ea typeface="Krungthep" panose="02000400000000000000" pitchFamily="2" charset="-34"/>
                <a:cs typeface="Krungthep" panose="02000400000000000000" pitchFamily="2" charset="-34"/>
                <a:hlinkClick r:id="rId2"/>
              </a:rPr>
              <a:t>https://www.e-flux.com/announcements/592567/rroma-lepanto/</a:t>
            </a:r>
            <a:r>
              <a:rPr lang="en-GB" sz="1400" dirty="0">
                <a:solidFill>
                  <a:schemeClr val="bg1"/>
                </a:solidFill>
                <a:latin typeface="Aptos" panose="020B0004020202020204" pitchFamily="34" charset="0"/>
                <a:ea typeface="Krungthep" panose="02000400000000000000" pitchFamily="2" charset="-34"/>
                <a:cs typeface="Krungthep" panose="02000400000000000000" pitchFamily="2" charset="-34"/>
              </a:rPr>
              <a:t> </a:t>
            </a:r>
            <a:endParaRPr lang="en-AT" sz="1400" dirty="0">
              <a:solidFill>
                <a:schemeClr val="bg1"/>
              </a:solidFill>
              <a:latin typeface="Aptos" panose="020B0004020202020204" pitchFamily="34" charset="0"/>
              <a:ea typeface="Krungthep" panose="02000400000000000000" pitchFamily="2" charset="-34"/>
              <a:cs typeface="Krungthep" panose="02000400000000000000" pitchFamily="2" charset="-34"/>
            </a:endParaRPr>
          </a:p>
        </p:txBody>
      </p:sp>
      <p:pic>
        <p:nvPicPr>
          <p:cNvPr id="6" name="Picture 5" descr="A painting of a battle&#10;&#10;Description automatically generated">
            <a:extLst>
              <a:ext uri="{FF2B5EF4-FFF2-40B4-BE49-F238E27FC236}">
                <a16:creationId xmlns:a16="http://schemas.microsoft.com/office/drawing/2014/main" id="{6B38C61E-9664-38EF-41ED-D1143D2B8E0F}"/>
              </a:ext>
            </a:extLst>
          </p:cNvPr>
          <p:cNvPicPr>
            <a:picLocks noChangeAspect="1"/>
          </p:cNvPicPr>
          <p:nvPr/>
        </p:nvPicPr>
        <p:blipFill>
          <a:blip r:embed="rId3"/>
          <a:stretch>
            <a:fillRect/>
          </a:stretch>
        </p:blipFill>
        <p:spPr>
          <a:xfrm>
            <a:off x="5548312" y="575614"/>
            <a:ext cx="6643688" cy="3186928"/>
          </a:xfrm>
          <a:prstGeom prst="rect">
            <a:avLst/>
          </a:prstGeom>
        </p:spPr>
      </p:pic>
      <p:sp>
        <p:nvSpPr>
          <p:cNvPr id="7" name="TextBox 6">
            <a:extLst>
              <a:ext uri="{FF2B5EF4-FFF2-40B4-BE49-F238E27FC236}">
                <a16:creationId xmlns:a16="http://schemas.microsoft.com/office/drawing/2014/main" id="{2083A0C1-7249-83DB-C5A5-69234525D909}"/>
              </a:ext>
            </a:extLst>
          </p:cNvPr>
          <p:cNvSpPr txBox="1"/>
          <p:nvPr/>
        </p:nvSpPr>
        <p:spPr>
          <a:xfrm>
            <a:off x="6164543" y="3802773"/>
            <a:ext cx="5411225" cy="276999"/>
          </a:xfrm>
          <a:prstGeom prst="rect">
            <a:avLst/>
          </a:prstGeom>
          <a:noFill/>
        </p:spPr>
        <p:txBody>
          <a:bodyPr wrap="none" rtlCol="0">
            <a:spAutoFit/>
          </a:bodyPr>
          <a:lstStyle/>
          <a:p>
            <a:r>
              <a:rPr lang="en-GB" sz="1200" b="0" i="0" u="none" strike="noStrike" dirty="0">
                <a:solidFill>
                  <a:schemeClr val="bg1"/>
                </a:solidFill>
                <a:effectLst/>
                <a:latin typeface="Aptos" panose="020B0004020202020204" pitchFamily="34" charset="0"/>
                <a:ea typeface="Krungthep" panose="02000400000000000000" pitchFamily="2" charset="-34"/>
                <a:cs typeface="Krungthep" panose="02000400000000000000" pitchFamily="2" charset="-34"/>
              </a:rPr>
              <a:t>The Battle of Lepanto by Andrea </a:t>
            </a:r>
            <a:r>
              <a:rPr lang="en-GB" sz="1200" b="0" i="0" u="none" strike="noStrike" dirty="0" err="1">
                <a:solidFill>
                  <a:schemeClr val="bg1"/>
                </a:solidFill>
                <a:effectLst/>
                <a:latin typeface="Aptos" panose="020B0004020202020204" pitchFamily="34" charset="0"/>
                <a:ea typeface="Krungthep" panose="02000400000000000000" pitchFamily="2" charset="-34"/>
                <a:cs typeface="Krungthep" panose="02000400000000000000" pitchFamily="2" charset="-34"/>
              </a:rPr>
              <a:t>Vicentino</a:t>
            </a:r>
            <a:r>
              <a:rPr lang="en-GB" sz="1200" b="0" i="0" u="none" strike="noStrike" dirty="0">
                <a:solidFill>
                  <a:schemeClr val="bg1"/>
                </a:solidFill>
                <a:effectLst/>
                <a:latin typeface="Aptos" panose="020B0004020202020204" pitchFamily="34" charset="0"/>
                <a:ea typeface="Krungthep" panose="02000400000000000000" pitchFamily="2" charset="-34"/>
                <a:cs typeface="Krungthep" panose="02000400000000000000" pitchFamily="2" charset="-34"/>
              </a:rPr>
              <a:t> (c. 1571-1600), Museo </a:t>
            </a:r>
            <a:r>
              <a:rPr lang="en-GB" sz="1200" b="0" i="0" u="none" strike="noStrike" dirty="0" err="1">
                <a:solidFill>
                  <a:schemeClr val="bg1"/>
                </a:solidFill>
                <a:effectLst/>
                <a:latin typeface="Aptos" panose="020B0004020202020204" pitchFamily="34" charset="0"/>
                <a:ea typeface="Krungthep" panose="02000400000000000000" pitchFamily="2" charset="-34"/>
                <a:cs typeface="Krungthep" panose="02000400000000000000" pitchFamily="2" charset="-34"/>
              </a:rPr>
              <a:t>Correr</a:t>
            </a:r>
            <a:r>
              <a:rPr lang="en-GB" sz="1200" b="0" i="0" u="none" strike="noStrike" dirty="0">
                <a:solidFill>
                  <a:schemeClr val="bg1"/>
                </a:solidFill>
                <a:effectLst/>
                <a:latin typeface="Aptos" panose="020B0004020202020204" pitchFamily="34" charset="0"/>
                <a:ea typeface="Krungthep" panose="02000400000000000000" pitchFamily="2" charset="-34"/>
                <a:cs typeface="Krungthep" panose="02000400000000000000" pitchFamily="2" charset="-34"/>
              </a:rPr>
              <a:t>, Venice</a:t>
            </a:r>
            <a:endParaRPr lang="en-AT" sz="1200" dirty="0">
              <a:solidFill>
                <a:schemeClr val="bg1"/>
              </a:solidFill>
              <a:latin typeface="Aptos" panose="020B0004020202020204" pitchFamily="34" charset="0"/>
              <a:ea typeface="Krungthep" panose="02000400000000000000" pitchFamily="2" charset="-34"/>
              <a:cs typeface="Krungthep" panose="02000400000000000000" pitchFamily="2" charset="-34"/>
            </a:endParaRPr>
          </a:p>
        </p:txBody>
      </p:sp>
      <p:pic>
        <p:nvPicPr>
          <p:cNvPr id="12" name="Picture 11" descr="A close-up of a painting&#10;&#10;Description automatically generated">
            <a:extLst>
              <a:ext uri="{FF2B5EF4-FFF2-40B4-BE49-F238E27FC236}">
                <a16:creationId xmlns:a16="http://schemas.microsoft.com/office/drawing/2014/main" id="{72F9C201-079E-1899-4466-1C8D6F063C71}"/>
              </a:ext>
            </a:extLst>
          </p:cNvPr>
          <p:cNvPicPr>
            <a:picLocks noChangeAspect="1"/>
          </p:cNvPicPr>
          <p:nvPr/>
        </p:nvPicPr>
        <p:blipFill>
          <a:blip r:embed="rId4"/>
          <a:stretch>
            <a:fillRect/>
          </a:stretch>
        </p:blipFill>
        <p:spPr>
          <a:xfrm>
            <a:off x="0" y="577985"/>
            <a:ext cx="5630249" cy="3753499"/>
          </a:xfrm>
          <a:prstGeom prst="rect">
            <a:avLst/>
          </a:prstGeom>
        </p:spPr>
      </p:pic>
      <p:sp>
        <p:nvSpPr>
          <p:cNvPr id="13" name="TextBox 12">
            <a:extLst>
              <a:ext uri="{FF2B5EF4-FFF2-40B4-BE49-F238E27FC236}">
                <a16:creationId xmlns:a16="http://schemas.microsoft.com/office/drawing/2014/main" id="{596DCA6E-2571-BCCA-857D-9E3B986C6E7B}"/>
              </a:ext>
            </a:extLst>
          </p:cNvPr>
          <p:cNvSpPr txBox="1"/>
          <p:nvPr/>
        </p:nvSpPr>
        <p:spPr>
          <a:xfrm>
            <a:off x="26279" y="226031"/>
            <a:ext cx="3327642" cy="276999"/>
          </a:xfrm>
          <a:prstGeom prst="rect">
            <a:avLst/>
          </a:prstGeom>
          <a:noFill/>
        </p:spPr>
        <p:txBody>
          <a:bodyPr wrap="none" rtlCol="0">
            <a:spAutoFit/>
          </a:bodyPr>
          <a:lstStyle/>
          <a:p>
            <a:r>
              <a:rPr lang="en-GB" sz="1200" dirty="0">
                <a:solidFill>
                  <a:schemeClr val="bg1"/>
                </a:solidFill>
                <a:latin typeface="Aptos" panose="020B0004020202020204" pitchFamily="34" charset="0"/>
                <a:ea typeface="Krungthep" panose="02000400000000000000" pitchFamily="2" charset="-34"/>
                <a:cs typeface="Krungthep" panose="02000400000000000000" pitchFamily="2" charset="-34"/>
              </a:rPr>
              <a:t>Luna De Rosa, </a:t>
            </a:r>
            <a:r>
              <a:rPr lang="en-GB" sz="1200" b="1" i="1" u="none" strike="noStrike" dirty="0" err="1">
                <a:solidFill>
                  <a:schemeClr val="bg1"/>
                </a:solidFill>
                <a:effectLst/>
                <a:latin typeface="Aptos" panose="020B0004020202020204" pitchFamily="34" charset="0"/>
                <a:ea typeface="Krungthep" panose="02000400000000000000" pitchFamily="2" charset="-34"/>
                <a:cs typeface="Krungthep" panose="02000400000000000000" pitchFamily="2" charset="-34"/>
              </a:rPr>
              <a:t>RrOMA</a:t>
            </a:r>
            <a:r>
              <a:rPr lang="en-GB" sz="1200" b="1" i="1" u="none" strike="noStrike" dirty="0">
                <a:solidFill>
                  <a:schemeClr val="bg1"/>
                </a:solidFill>
                <a:effectLst/>
                <a:latin typeface="Aptos" panose="020B0004020202020204" pitchFamily="34" charset="0"/>
                <a:ea typeface="Krungthep" panose="02000400000000000000" pitchFamily="2" charset="-34"/>
                <a:cs typeface="Krungthep" panose="02000400000000000000" pitchFamily="2" charset="-34"/>
              </a:rPr>
              <a:t> LEPANTO </a:t>
            </a:r>
            <a:r>
              <a:rPr lang="en-GB" sz="1200" b="1" u="none" strike="noStrike" dirty="0">
                <a:solidFill>
                  <a:schemeClr val="bg1"/>
                </a:solidFill>
                <a:effectLst/>
                <a:latin typeface="Aptos" panose="020B0004020202020204" pitchFamily="34" charset="0"/>
                <a:ea typeface="Krungthep" panose="02000400000000000000" pitchFamily="2" charset="-34"/>
                <a:cs typeface="Krungthep" panose="02000400000000000000" pitchFamily="2" charset="-34"/>
              </a:rPr>
              <a:t>(detail), 2024.</a:t>
            </a:r>
            <a:endParaRPr lang="en-AT" sz="1200" dirty="0">
              <a:solidFill>
                <a:schemeClr val="bg1"/>
              </a:solidFill>
              <a:latin typeface="Aptos" panose="020B0004020202020204" pitchFamily="34" charset="0"/>
              <a:ea typeface="Krungthep" panose="02000400000000000000" pitchFamily="2" charset="-34"/>
              <a:cs typeface="Krungthep" panose="02000400000000000000" pitchFamily="2" charset="-34"/>
            </a:endParaRPr>
          </a:p>
        </p:txBody>
      </p:sp>
    </p:spTree>
    <p:extLst>
      <p:ext uri="{BB962C8B-B14F-4D97-AF65-F5344CB8AC3E}">
        <p14:creationId xmlns:p14="http://schemas.microsoft.com/office/powerpoint/2010/main" val="550496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96DCA6E-2571-BCCA-857D-9E3B986C6E7B}"/>
              </a:ext>
            </a:extLst>
          </p:cNvPr>
          <p:cNvSpPr txBox="1"/>
          <p:nvPr/>
        </p:nvSpPr>
        <p:spPr>
          <a:xfrm>
            <a:off x="668830" y="633804"/>
            <a:ext cx="3106941" cy="923330"/>
          </a:xfrm>
          <a:prstGeom prst="rect">
            <a:avLst/>
          </a:prstGeom>
          <a:noFill/>
        </p:spPr>
        <p:txBody>
          <a:bodyPr wrap="none" rtlCol="0">
            <a:spAutoFit/>
          </a:bodyPr>
          <a:lstStyle/>
          <a:p>
            <a:r>
              <a:rPr lang="en-GB" dirty="0">
                <a:solidFill>
                  <a:schemeClr val="bg1"/>
                </a:solidFill>
                <a:latin typeface="Aptos" panose="020B0004020202020204" pitchFamily="34" charset="0"/>
                <a:ea typeface="Krungthep" panose="02000400000000000000" pitchFamily="2" charset="-34"/>
                <a:cs typeface="Krungthep" panose="02000400000000000000" pitchFamily="2" charset="-34"/>
              </a:rPr>
              <a:t>Luna De Rosa</a:t>
            </a:r>
          </a:p>
          <a:p>
            <a:endParaRPr lang="en-GB" dirty="0">
              <a:solidFill>
                <a:schemeClr val="bg1"/>
              </a:solidFill>
              <a:latin typeface="Aptos" panose="020B0004020202020204" pitchFamily="34" charset="0"/>
              <a:ea typeface="Krungthep" panose="02000400000000000000" pitchFamily="2" charset="-34"/>
              <a:cs typeface="Krungthep" panose="02000400000000000000" pitchFamily="2" charset="-34"/>
            </a:endParaRPr>
          </a:p>
          <a:p>
            <a:r>
              <a:rPr lang="en-GB" dirty="0">
                <a:solidFill>
                  <a:schemeClr val="bg1"/>
                </a:solidFill>
                <a:latin typeface="Aptos" panose="020B0004020202020204" pitchFamily="34" charset="0"/>
                <a:ea typeface="Krungthep" panose="02000400000000000000" pitchFamily="2" charset="-34"/>
                <a:cs typeface="Krungthep" panose="02000400000000000000" pitchFamily="2" charset="-34"/>
              </a:rPr>
              <a:t>https://</a:t>
            </a:r>
            <a:r>
              <a:rPr lang="en-GB" dirty="0" err="1">
                <a:solidFill>
                  <a:schemeClr val="bg1"/>
                </a:solidFill>
                <a:latin typeface="Aptos" panose="020B0004020202020204" pitchFamily="34" charset="0"/>
                <a:ea typeface="Krungthep" panose="02000400000000000000" pitchFamily="2" charset="-34"/>
                <a:cs typeface="Krungthep" panose="02000400000000000000" pitchFamily="2" charset="-34"/>
              </a:rPr>
              <a:t>www.lunaderosa.com</a:t>
            </a:r>
            <a:endParaRPr lang="en-AT" dirty="0">
              <a:solidFill>
                <a:schemeClr val="bg1"/>
              </a:solidFill>
              <a:latin typeface="Aptos" panose="020B0004020202020204" pitchFamily="34" charset="0"/>
              <a:ea typeface="Krungthep" panose="02000400000000000000" pitchFamily="2" charset="-34"/>
              <a:cs typeface="Krungthep" panose="02000400000000000000" pitchFamily="2" charset="-34"/>
            </a:endParaRPr>
          </a:p>
        </p:txBody>
      </p:sp>
      <p:pic>
        <p:nvPicPr>
          <p:cNvPr id="4" name="Picture 3" descr="A black and white text&#10;&#10;Description automatically generated">
            <a:extLst>
              <a:ext uri="{FF2B5EF4-FFF2-40B4-BE49-F238E27FC236}">
                <a16:creationId xmlns:a16="http://schemas.microsoft.com/office/drawing/2014/main" id="{48B3B4D3-4532-AE5C-47C3-B79DAE47A3B2}"/>
              </a:ext>
            </a:extLst>
          </p:cNvPr>
          <p:cNvPicPr>
            <a:picLocks noChangeAspect="1"/>
          </p:cNvPicPr>
          <p:nvPr/>
        </p:nvPicPr>
        <p:blipFill>
          <a:blip r:embed="rId2"/>
          <a:stretch>
            <a:fillRect/>
          </a:stretch>
        </p:blipFill>
        <p:spPr>
          <a:xfrm>
            <a:off x="144462" y="2003498"/>
            <a:ext cx="7772400" cy="3136754"/>
          </a:xfrm>
          <a:prstGeom prst="rect">
            <a:avLst/>
          </a:prstGeom>
        </p:spPr>
      </p:pic>
      <p:pic>
        <p:nvPicPr>
          <p:cNvPr id="8" name="Picture 7" descr="A painting of a path of people&#10;&#10;Description automatically generated with medium confidence">
            <a:extLst>
              <a:ext uri="{FF2B5EF4-FFF2-40B4-BE49-F238E27FC236}">
                <a16:creationId xmlns:a16="http://schemas.microsoft.com/office/drawing/2014/main" id="{55F08340-0182-BE08-6F88-E3AFA3ADEF40}"/>
              </a:ext>
            </a:extLst>
          </p:cNvPr>
          <p:cNvPicPr>
            <a:picLocks noChangeAspect="1"/>
          </p:cNvPicPr>
          <p:nvPr/>
        </p:nvPicPr>
        <p:blipFill>
          <a:blip r:embed="rId3"/>
          <a:stretch>
            <a:fillRect/>
          </a:stretch>
        </p:blipFill>
        <p:spPr>
          <a:xfrm>
            <a:off x="7716838" y="177800"/>
            <a:ext cx="4330700" cy="6502400"/>
          </a:xfrm>
          <a:prstGeom prst="rect">
            <a:avLst/>
          </a:prstGeom>
        </p:spPr>
      </p:pic>
    </p:spTree>
    <p:extLst>
      <p:ext uri="{BB962C8B-B14F-4D97-AF65-F5344CB8AC3E}">
        <p14:creationId xmlns:p14="http://schemas.microsoft.com/office/powerpoint/2010/main" val="1337239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96DCA6E-2571-BCCA-857D-9E3B986C6E7B}"/>
              </a:ext>
            </a:extLst>
          </p:cNvPr>
          <p:cNvSpPr txBox="1"/>
          <p:nvPr/>
        </p:nvSpPr>
        <p:spPr>
          <a:xfrm>
            <a:off x="668830" y="633804"/>
            <a:ext cx="7172926" cy="923330"/>
          </a:xfrm>
          <a:prstGeom prst="rect">
            <a:avLst/>
          </a:prstGeom>
          <a:noFill/>
        </p:spPr>
        <p:txBody>
          <a:bodyPr wrap="none" rtlCol="0">
            <a:spAutoFit/>
          </a:bodyPr>
          <a:lstStyle/>
          <a:p>
            <a:r>
              <a:rPr lang="en-GB" dirty="0">
                <a:solidFill>
                  <a:schemeClr val="bg1"/>
                </a:solidFill>
                <a:latin typeface="Aptos" panose="020B0004020202020204" pitchFamily="34" charset="0"/>
                <a:ea typeface="Krungthep" panose="02000400000000000000" pitchFamily="2" charset="-34"/>
                <a:cs typeface="Krungthep" panose="02000400000000000000" pitchFamily="2" charset="-34"/>
              </a:rPr>
              <a:t>Manolo Gómez Romero</a:t>
            </a:r>
          </a:p>
          <a:p>
            <a:endParaRPr lang="en-GB" dirty="0">
              <a:solidFill>
                <a:schemeClr val="bg1"/>
              </a:solidFill>
              <a:latin typeface="Aptos" panose="020B0004020202020204" pitchFamily="34" charset="0"/>
              <a:ea typeface="Krungthep" panose="02000400000000000000" pitchFamily="2" charset="-34"/>
              <a:cs typeface="Krungthep" panose="02000400000000000000" pitchFamily="2" charset="-34"/>
            </a:endParaRPr>
          </a:p>
          <a:p>
            <a:r>
              <a:rPr lang="en-GB" dirty="0">
                <a:solidFill>
                  <a:schemeClr val="bg1"/>
                </a:solidFill>
                <a:latin typeface="Aptos" panose="020B0004020202020204" pitchFamily="34" charset="0"/>
                <a:ea typeface="Krungthep" panose="02000400000000000000" pitchFamily="2" charset="-34"/>
                <a:cs typeface="Krungthep" panose="02000400000000000000" pitchFamily="2" charset="-34"/>
              </a:rPr>
              <a:t>https://</a:t>
            </a:r>
            <a:r>
              <a:rPr lang="en-GB" dirty="0" err="1">
                <a:solidFill>
                  <a:schemeClr val="bg1"/>
                </a:solidFill>
                <a:latin typeface="Aptos" panose="020B0004020202020204" pitchFamily="34" charset="0"/>
                <a:ea typeface="Krungthep" panose="02000400000000000000" pitchFamily="2" charset="-34"/>
                <a:cs typeface="Krungthep" panose="02000400000000000000" pitchFamily="2" charset="-34"/>
              </a:rPr>
              <a:t>en.kaidikhas.com</a:t>
            </a:r>
            <a:r>
              <a:rPr lang="en-GB" dirty="0">
                <a:solidFill>
                  <a:schemeClr val="bg1"/>
                </a:solidFill>
                <a:latin typeface="Aptos" panose="020B0004020202020204" pitchFamily="34" charset="0"/>
                <a:ea typeface="Krungthep" panose="02000400000000000000" pitchFamily="2" charset="-34"/>
                <a:cs typeface="Krungthep" panose="02000400000000000000" pitchFamily="2" charset="-34"/>
              </a:rPr>
              <a:t>/artists/70063/</a:t>
            </a:r>
            <a:r>
              <a:rPr lang="en-GB" dirty="0" err="1">
                <a:solidFill>
                  <a:schemeClr val="bg1"/>
                </a:solidFill>
                <a:latin typeface="Aptos" panose="020B0004020202020204" pitchFamily="34" charset="0"/>
                <a:ea typeface="Krungthep" panose="02000400000000000000" pitchFamily="2" charset="-34"/>
                <a:cs typeface="Krungthep" panose="02000400000000000000" pitchFamily="2" charset="-34"/>
              </a:rPr>
              <a:t>manolo-gomez-romero</a:t>
            </a:r>
            <a:r>
              <a:rPr lang="en-GB" dirty="0">
                <a:solidFill>
                  <a:schemeClr val="bg1"/>
                </a:solidFill>
                <a:latin typeface="Aptos" panose="020B0004020202020204" pitchFamily="34" charset="0"/>
                <a:ea typeface="Krungthep" panose="02000400000000000000" pitchFamily="2" charset="-34"/>
                <a:cs typeface="Krungthep" panose="02000400000000000000" pitchFamily="2" charset="-34"/>
              </a:rPr>
              <a:t>/works/</a:t>
            </a:r>
            <a:endParaRPr lang="en-AT" dirty="0">
              <a:solidFill>
                <a:schemeClr val="bg1"/>
              </a:solidFill>
              <a:latin typeface="Aptos" panose="020B0004020202020204" pitchFamily="34" charset="0"/>
              <a:ea typeface="Krungthep" panose="02000400000000000000" pitchFamily="2" charset="-34"/>
              <a:cs typeface="Krungthep" panose="02000400000000000000" pitchFamily="2" charset="-34"/>
            </a:endParaRPr>
          </a:p>
        </p:txBody>
      </p:sp>
      <p:pic>
        <p:nvPicPr>
          <p:cNvPr id="3" name="Picture 2" descr="A close-up of a piece of art&#10;&#10;Description automatically generated">
            <a:extLst>
              <a:ext uri="{FF2B5EF4-FFF2-40B4-BE49-F238E27FC236}">
                <a16:creationId xmlns:a16="http://schemas.microsoft.com/office/drawing/2014/main" id="{FED595C4-3B46-DF95-D56A-A7EE14AE6BA7}"/>
              </a:ext>
            </a:extLst>
          </p:cNvPr>
          <p:cNvPicPr>
            <a:picLocks noChangeAspect="1"/>
          </p:cNvPicPr>
          <p:nvPr/>
        </p:nvPicPr>
        <p:blipFill>
          <a:blip r:embed="rId2"/>
          <a:stretch>
            <a:fillRect/>
          </a:stretch>
        </p:blipFill>
        <p:spPr>
          <a:xfrm>
            <a:off x="169227" y="1673224"/>
            <a:ext cx="11853546" cy="5029543"/>
          </a:xfrm>
          <a:prstGeom prst="rect">
            <a:avLst/>
          </a:prstGeom>
        </p:spPr>
      </p:pic>
    </p:spTree>
    <p:extLst>
      <p:ext uri="{BB962C8B-B14F-4D97-AF65-F5344CB8AC3E}">
        <p14:creationId xmlns:p14="http://schemas.microsoft.com/office/powerpoint/2010/main" val="2613446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96DCA6E-2571-BCCA-857D-9E3B986C6E7B}"/>
              </a:ext>
            </a:extLst>
          </p:cNvPr>
          <p:cNvSpPr txBox="1"/>
          <p:nvPr/>
        </p:nvSpPr>
        <p:spPr>
          <a:xfrm>
            <a:off x="368792" y="262329"/>
            <a:ext cx="3417395" cy="1754326"/>
          </a:xfrm>
          <a:prstGeom prst="rect">
            <a:avLst/>
          </a:prstGeom>
          <a:noFill/>
        </p:spPr>
        <p:txBody>
          <a:bodyPr wrap="square" rtlCol="0">
            <a:spAutoFit/>
          </a:bodyPr>
          <a:lstStyle/>
          <a:p>
            <a:r>
              <a:rPr lang="en-GB" dirty="0">
                <a:solidFill>
                  <a:schemeClr val="bg1"/>
                </a:solidFill>
                <a:latin typeface="Aptos" panose="020B0004020202020204" pitchFamily="34" charset="0"/>
                <a:ea typeface="Krungthep" panose="02000400000000000000" pitchFamily="2" charset="-34"/>
                <a:cs typeface="Krungthep" panose="02000400000000000000" pitchFamily="2" charset="-34"/>
              </a:rPr>
              <a:t>Damian Le Bas</a:t>
            </a:r>
          </a:p>
          <a:p>
            <a:endParaRPr lang="en-GB" dirty="0">
              <a:solidFill>
                <a:schemeClr val="bg1"/>
              </a:solidFill>
              <a:latin typeface="Aptos" panose="020B0004020202020204" pitchFamily="34" charset="0"/>
              <a:ea typeface="Krungthep" panose="02000400000000000000" pitchFamily="2" charset="-34"/>
              <a:cs typeface="Krungthep" panose="02000400000000000000" pitchFamily="2" charset="-34"/>
            </a:endParaRPr>
          </a:p>
          <a:p>
            <a:r>
              <a:rPr lang="en-GB" dirty="0">
                <a:solidFill>
                  <a:schemeClr val="bg1"/>
                </a:solidFill>
                <a:latin typeface="Aptos" panose="020B0004020202020204" pitchFamily="34" charset="0"/>
                <a:ea typeface="Krungthep" panose="02000400000000000000" pitchFamily="2" charset="-34"/>
                <a:cs typeface="Krungthep" panose="02000400000000000000" pitchFamily="2" charset="-34"/>
              </a:rPr>
              <a:t>https://</a:t>
            </a:r>
            <a:r>
              <a:rPr lang="en-GB" dirty="0" err="1">
                <a:solidFill>
                  <a:schemeClr val="bg1"/>
                </a:solidFill>
                <a:latin typeface="Aptos" panose="020B0004020202020204" pitchFamily="34" charset="0"/>
                <a:ea typeface="Krungthep" panose="02000400000000000000" pitchFamily="2" charset="-34"/>
                <a:cs typeface="Krungthep" panose="02000400000000000000" pitchFamily="2" charset="-34"/>
              </a:rPr>
              <a:t>www.theguardian.com</a:t>
            </a:r>
            <a:r>
              <a:rPr lang="en-GB" dirty="0">
                <a:solidFill>
                  <a:schemeClr val="bg1"/>
                </a:solidFill>
                <a:latin typeface="Aptos" panose="020B0004020202020204" pitchFamily="34" charset="0"/>
                <a:ea typeface="Krungthep" panose="02000400000000000000" pitchFamily="2" charset="-34"/>
                <a:cs typeface="Krungthep" panose="02000400000000000000" pitchFamily="2" charset="-34"/>
              </a:rPr>
              <a:t>/world/2018/</a:t>
            </a:r>
            <a:r>
              <a:rPr lang="en-GB" dirty="0" err="1">
                <a:solidFill>
                  <a:schemeClr val="bg1"/>
                </a:solidFill>
                <a:latin typeface="Aptos" panose="020B0004020202020204" pitchFamily="34" charset="0"/>
                <a:ea typeface="Krungthep" panose="02000400000000000000" pitchFamily="2" charset="-34"/>
                <a:cs typeface="Krungthep" panose="02000400000000000000" pitchFamily="2" charset="-34"/>
              </a:rPr>
              <a:t>jun</a:t>
            </a:r>
            <a:r>
              <a:rPr lang="en-GB" dirty="0">
                <a:solidFill>
                  <a:schemeClr val="bg1"/>
                </a:solidFill>
                <a:latin typeface="Aptos" panose="020B0004020202020204" pitchFamily="34" charset="0"/>
                <a:ea typeface="Krungthep" panose="02000400000000000000" pitchFamily="2" charset="-34"/>
                <a:cs typeface="Krungthep" panose="02000400000000000000" pitchFamily="2" charset="-34"/>
              </a:rPr>
              <a:t>/06/racism-gypsy-</a:t>
            </a:r>
            <a:r>
              <a:rPr lang="en-GB" dirty="0" err="1">
                <a:solidFill>
                  <a:schemeClr val="bg1"/>
                </a:solidFill>
                <a:latin typeface="Aptos" panose="020B0004020202020204" pitchFamily="34" charset="0"/>
                <a:ea typeface="Krungthep" panose="02000400000000000000" pitchFamily="2" charset="-34"/>
                <a:cs typeface="Krungthep" panose="02000400000000000000" pitchFamily="2" charset="-34"/>
              </a:rPr>
              <a:t>damian</a:t>
            </a:r>
            <a:r>
              <a:rPr lang="en-GB" dirty="0">
                <a:solidFill>
                  <a:schemeClr val="bg1"/>
                </a:solidFill>
                <a:latin typeface="Aptos" panose="020B0004020202020204" pitchFamily="34" charset="0"/>
                <a:ea typeface="Krungthep" panose="02000400000000000000" pitchFamily="2" charset="-34"/>
                <a:cs typeface="Krungthep" panose="02000400000000000000" pitchFamily="2" charset="-34"/>
              </a:rPr>
              <a:t>-le-bas-travellers-stopping-places</a:t>
            </a:r>
            <a:endParaRPr lang="en-AT" dirty="0">
              <a:solidFill>
                <a:schemeClr val="bg1"/>
              </a:solidFill>
              <a:latin typeface="Aptos" panose="020B0004020202020204" pitchFamily="34" charset="0"/>
              <a:ea typeface="Krungthep" panose="02000400000000000000" pitchFamily="2" charset="-34"/>
              <a:cs typeface="Krungthep" panose="02000400000000000000" pitchFamily="2" charset="-34"/>
            </a:endParaRPr>
          </a:p>
        </p:txBody>
      </p:sp>
      <p:pic>
        <p:nvPicPr>
          <p:cNvPr id="4" name="Picture 3" descr="A group of wagons in a field&#10;&#10;Description automatically generated">
            <a:extLst>
              <a:ext uri="{FF2B5EF4-FFF2-40B4-BE49-F238E27FC236}">
                <a16:creationId xmlns:a16="http://schemas.microsoft.com/office/drawing/2014/main" id="{4CF01988-F1DC-6908-E62E-DABE1C5B5846}"/>
              </a:ext>
            </a:extLst>
          </p:cNvPr>
          <p:cNvPicPr>
            <a:picLocks noChangeAspect="1"/>
          </p:cNvPicPr>
          <p:nvPr/>
        </p:nvPicPr>
        <p:blipFill>
          <a:blip r:embed="rId2"/>
          <a:stretch>
            <a:fillRect/>
          </a:stretch>
        </p:blipFill>
        <p:spPr>
          <a:xfrm>
            <a:off x="4255293" y="127557"/>
            <a:ext cx="7772400" cy="6602885"/>
          </a:xfrm>
          <a:prstGeom prst="rect">
            <a:avLst/>
          </a:prstGeom>
        </p:spPr>
      </p:pic>
      <p:pic>
        <p:nvPicPr>
          <p:cNvPr id="6" name="Picture 5" descr="A book cover with a horseshoe&#10;&#10;Description automatically generated">
            <a:extLst>
              <a:ext uri="{FF2B5EF4-FFF2-40B4-BE49-F238E27FC236}">
                <a16:creationId xmlns:a16="http://schemas.microsoft.com/office/drawing/2014/main" id="{9BD7A73B-D1BA-B1AA-26AE-6B1798828E0E}"/>
              </a:ext>
            </a:extLst>
          </p:cNvPr>
          <p:cNvPicPr>
            <a:picLocks noChangeAspect="1"/>
          </p:cNvPicPr>
          <p:nvPr/>
        </p:nvPicPr>
        <p:blipFill>
          <a:blip r:embed="rId3"/>
          <a:stretch>
            <a:fillRect/>
          </a:stretch>
        </p:blipFill>
        <p:spPr>
          <a:xfrm>
            <a:off x="1069975" y="2238375"/>
            <a:ext cx="2544763" cy="3905232"/>
          </a:xfrm>
          <a:prstGeom prst="rect">
            <a:avLst/>
          </a:prstGeom>
        </p:spPr>
      </p:pic>
    </p:spTree>
    <p:extLst>
      <p:ext uri="{BB962C8B-B14F-4D97-AF65-F5344CB8AC3E}">
        <p14:creationId xmlns:p14="http://schemas.microsoft.com/office/powerpoint/2010/main" val="3323720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D01F83-81DB-2C59-3E6B-2956FEC6757C}"/>
              </a:ext>
            </a:extLst>
          </p:cNvPr>
          <p:cNvSpPr txBox="1"/>
          <p:nvPr/>
        </p:nvSpPr>
        <p:spPr>
          <a:xfrm>
            <a:off x="508252" y="551145"/>
            <a:ext cx="11244425" cy="830997"/>
          </a:xfrm>
          <a:prstGeom prst="rect">
            <a:avLst/>
          </a:prstGeom>
          <a:noFill/>
        </p:spPr>
        <p:txBody>
          <a:bodyPr wrap="none" rtlCol="0">
            <a:spAutoFit/>
          </a:bodyPr>
          <a:lstStyle/>
          <a:p>
            <a:r>
              <a:rPr lang="en-GB" sz="1600" b="1" i="0" u="none" strike="noStrike" cap="all" dirty="0">
                <a:solidFill>
                  <a:schemeClr val="bg1"/>
                </a:solidFill>
                <a:effectLst/>
                <a:latin typeface="Open Sans" panose="020B0606030504020204" pitchFamily="34" charset="0"/>
              </a:rPr>
              <a:t>“WE ARE WHAT WE ARE” ASPECTS OF ROMA LIFE IN CONTEMPORARY ART @ MINORITEN GALLERY, GRAZ (2004)</a:t>
            </a:r>
          </a:p>
          <a:p>
            <a:r>
              <a:rPr lang="en-GB" sz="1600" b="1" cap="all" dirty="0">
                <a:solidFill>
                  <a:schemeClr val="bg1"/>
                </a:solidFill>
                <a:latin typeface="Open Sans" panose="020B0606030504020204" pitchFamily="34" charset="0"/>
              </a:rPr>
              <a:t>(shown in </a:t>
            </a:r>
            <a:r>
              <a:rPr lang="en-GB" sz="1600" b="1" cap="all" dirty="0" err="1">
                <a:solidFill>
                  <a:schemeClr val="bg1"/>
                </a:solidFill>
                <a:latin typeface="Open Sans" panose="020B0606030504020204" pitchFamily="34" charset="0"/>
              </a:rPr>
              <a:t>trnava</a:t>
            </a:r>
            <a:r>
              <a:rPr lang="en-GB" sz="1600" b="1" cap="all" dirty="0">
                <a:solidFill>
                  <a:schemeClr val="bg1"/>
                </a:solidFill>
                <a:latin typeface="Open Sans" panose="020B0606030504020204" pitchFamily="34" charset="0"/>
              </a:rPr>
              <a:t> in the following year)</a:t>
            </a:r>
            <a:endParaRPr lang="en-GB" sz="1600" b="1" i="0" u="none" strike="noStrike" cap="all" dirty="0">
              <a:solidFill>
                <a:schemeClr val="bg1"/>
              </a:solidFill>
              <a:effectLst/>
              <a:latin typeface="Open Sans" panose="020B0606030504020204" pitchFamily="34" charset="0"/>
            </a:endParaRPr>
          </a:p>
          <a:p>
            <a:endParaRPr lang="en-AT" sz="1600" dirty="0">
              <a:solidFill>
                <a:schemeClr val="bg1"/>
              </a:solidFill>
            </a:endParaRPr>
          </a:p>
        </p:txBody>
      </p:sp>
      <p:sp>
        <p:nvSpPr>
          <p:cNvPr id="6" name="TextBox 5">
            <a:extLst>
              <a:ext uri="{FF2B5EF4-FFF2-40B4-BE49-F238E27FC236}">
                <a16:creationId xmlns:a16="http://schemas.microsoft.com/office/drawing/2014/main" id="{17E22C55-88B5-EA3A-8FA1-330DA5EC4FA0}"/>
              </a:ext>
            </a:extLst>
          </p:cNvPr>
          <p:cNvSpPr txBox="1"/>
          <p:nvPr/>
        </p:nvSpPr>
        <p:spPr>
          <a:xfrm>
            <a:off x="508252" y="1382142"/>
            <a:ext cx="4868705" cy="4278094"/>
          </a:xfrm>
          <a:prstGeom prst="rect">
            <a:avLst/>
          </a:prstGeom>
          <a:noFill/>
        </p:spPr>
        <p:txBody>
          <a:bodyPr wrap="none" rtlCol="0">
            <a:spAutoFit/>
          </a:bodyPr>
          <a:lstStyle/>
          <a:p>
            <a:r>
              <a:rPr lang="en-GB" sz="1600" dirty="0" err="1">
                <a:solidFill>
                  <a:schemeClr val="bg1"/>
                </a:solidFill>
              </a:rPr>
              <a:t>Matei</a:t>
            </a:r>
            <a:r>
              <a:rPr lang="en-GB" sz="1600" dirty="0">
                <a:solidFill>
                  <a:schemeClr val="bg1"/>
                </a:solidFill>
              </a:rPr>
              <a:t> </a:t>
            </a:r>
            <a:r>
              <a:rPr lang="en-GB" sz="1600" dirty="0" err="1">
                <a:solidFill>
                  <a:schemeClr val="bg1"/>
                </a:solidFill>
              </a:rPr>
              <a:t>Bejenaru</a:t>
            </a:r>
            <a:r>
              <a:rPr lang="en-GB" sz="1600" dirty="0">
                <a:solidFill>
                  <a:schemeClr val="bg1"/>
                </a:solidFill>
              </a:rPr>
              <a:t> (RO)</a:t>
            </a:r>
          </a:p>
          <a:p>
            <a:r>
              <a:rPr lang="en-GB" sz="1600" dirty="0">
                <a:solidFill>
                  <a:schemeClr val="bg1"/>
                </a:solidFill>
              </a:rPr>
              <a:t>Michaela </a:t>
            </a:r>
            <a:r>
              <a:rPr lang="en-GB" sz="1600" dirty="0" err="1">
                <a:solidFill>
                  <a:schemeClr val="bg1"/>
                </a:solidFill>
              </a:rPr>
              <a:t>Bruckmüller</a:t>
            </a:r>
            <a:r>
              <a:rPr lang="en-GB" sz="1600" dirty="0">
                <a:solidFill>
                  <a:schemeClr val="bg1"/>
                </a:solidFill>
              </a:rPr>
              <a:t> (A)</a:t>
            </a:r>
          </a:p>
          <a:p>
            <a:r>
              <a:rPr lang="en-GB" sz="1600" dirty="0">
                <a:solidFill>
                  <a:schemeClr val="bg1"/>
                </a:solidFill>
              </a:rPr>
              <a:t>Pavlina </a:t>
            </a:r>
            <a:r>
              <a:rPr lang="en-GB" sz="1600" dirty="0" err="1">
                <a:solidFill>
                  <a:schemeClr val="bg1"/>
                </a:solidFill>
              </a:rPr>
              <a:t>Fichta</a:t>
            </a:r>
            <a:r>
              <a:rPr lang="en-GB" sz="1600" dirty="0">
                <a:solidFill>
                  <a:schemeClr val="bg1"/>
                </a:solidFill>
              </a:rPr>
              <a:t> </a:t>
            </a:r>
            <a:r>
              <a:rPr lang="en-GB" sz="1600" dirty="0" err="1">
                <a:solidFill>
                  <a:schemeClr val="bg1"/>
                </a:solidFill>
              </a:rPr>
              <a:t>Cierna</a:t>
            </a:r>
            <a:r>
              <a:rPr lang="en-GB" sz="1600" dirty="0">
                <a:solidFill>
                  <a:schemeClr val="bg1"/>
                </a:solidFill>
              </a:rPr>
              <a:t> (SK)</a:t>
            </a:r>
          </a:p>
          <a:p>
            <a:r>
              <a:rPr lang="en-GB" sz="1600" dirty="0">
                <a:solidFill>
                  <a:schemeClr val="bg1"/>
                </a:solidFill>
              </a:rPr>
              <a:t>Cosmin </a:t>
            </a:r>
            <a:r>
              <a:rPr lang="en-GB" sz="1600" dirty="0" err="1">
                <a:solidFill>
                  <a:schemeClr val="bg1"/>
                </a:solidFill>
              </a:rPr>
              <a:t>Gradinaru</a:t>
            </a:r>
            <a:r>
              <a:rPr lang="en-GB" sz="1600" dirty="0">
                <a:solidFill>
                  <a:schemeClr val="bg1"/>
                </a:solidFill>
              </a:rPr>
              <a:t> (RO)</a:t>
            </a:r>
          </a:p>
          <a:p>
            <a:r>
              <a:rPr lang="en-GB" sz="1600" dirty="0" err="1">
                <a:solidFill>
                  <a:schemeClr val="bg1"/>
                </a:solidFill>
              </a:rPr>
              <a:t>Iosif</a:t>
            </a:r>
            <a:r>
              <a:rPr lang="en-GB" sz="1600" dirty="0">
                <a:solidFill>
                  <a:schemeClr val="bg1"/>
                </a:solidFill>
              </a:rPr>
              <a:t> </a:t>
            </a:r>
            <a:r>
              <a:rPr lang="en-GB" sz="1600" dirty="0" err="1">
                <a:solidFill>
                  <a:schemeClr val="bg1"/>
                </a:solidFill>
              </a:rPr>
              <a:t>Kiraly</a:t>
            </a:r>
            <a:r>
              <a:rPr lang="en-GB" sz="1600" dirty="0">
                <a:solidFill>
                  <a:schemeClr val="bg1"/>
                </a:solidFill>
              </a:rPr>
              <a:t> / Mariana </a:t>
            </a:r>
            <a:r>
              <a:rPr lang="en-GB" sz="1600" dirty="0" err="1">
                <a:solidFill>
                  <a:schemeClr val="bg1"/>
                </a:solidFill>
              </a:rPr>
              <a:t>Celac</a:t>
            </a:r>
            <a:r>
              <a:rPr lang="en-GB" sz="1600" dirty="0">
                <a:solidFill>
                  <a:schemeClr val="bg1"/>
                </a:solidFill>
              </a:rPr>
              <a:t> / Marius </a:t>
            </a:r>
            <a:r>
              <a:rPr lang="en-GB" sz="1600" dirty="0" err="1">
                <a:solidFill>
                  <a:schemeClr val="bg1"/>
                </a:solidFill>
              </a:rPr>
              <a:t>Marcu-Lapadat</a:t>
            </a:r>
            <a:r>
              <a:rPr lang="en-GB" sz="1600" dirty="0">
                <a:solidFill>
                  <a:schemeClr val="bg1"/>
                </a:solidFill>
              </a:rPr>
              <a:t> (RO)</a:t>
            </a:r>
          </a:p>
          <a:p>
            <a:r>
              <a:rPr lang="en-GB" sz="1600" dirty="0">
                <a:solidFill>
                  <a:schemeClr val="bg1"/>
                </a:solidFill>
              </a:rPr>
              <a:t>Monika </a:t>
            </a:r>
            <a:r>
              <a:rPr lang="en-GB" sz="1600" dirty="0" err="1">
                <a:solidFill>
                  <a:schemeClr val="bg1"/>
                </a:solidFill>
              </a:rPr>
              <a:t>Kovacova</a:t>
            </a:r>
            <a:r>
              <a:rPr lang="en-GB" sz="1600" dirty="0">
                <a:solidFill>
                  <a:schemeClr val="bg1"/>
                </a:solidFill>
              </a:rPr>
              <a:t> (SK)</a:t>
            </a:r>
          </a:p>
          <a:p>
            <a:r>
              <a:rPr lang="en-GB" sz="1600" dirty="0">
                <a:solidFill>
                  <a:schemeClr val="bg1"/>
                </a:solidFill>
              </a:rPr>
              <a:t>Aydan </a:t>
            </a:r>
            <a:r>
              <a:rPr lang="en-GB" sz="1600" dirty="0" err="1">
                <a:solidFill>
                  <a:schemeClr val="bg1"/>
                </a:solidFill>
              </a:rPr>
              <a:t>Murtezaoglu</a:t>
            </a:r>
            <a:r>
              <a:rPr lang="en-GB" sz="1600" dirty="0">
                <a:solidFill>
                  <a:schemeClr val="bg1"/>
                </a:solidFill>
              </a:rPr>
              <a:t> (TR)</a:t>
            </a:r>
          </a:p>
          <a:p>
            <a:r>
              <a:rPr lang="en-GB" sz="1600" dirty="0" err="1">
                <a:solidFill>
                  <a:schemeClr val="bg1"/>
                </a:solidFill>
              </a:rPr>
              <a:t>Terez</a:t>
            </a:r>
            <a:r>
              <a:rPr lang="en-GB" sz="1600" dirty="0">
                <a:solidFill>
                  <a:schemeClr val="bg1"/>
                </a:solidFill>
              </a:rPr>
              <a:t> </a:t>
            </a:r>
            <a:r>
              <a:rPr lang="en-GB" sz="1600" dirty="0" err="1">
                <a:solidFill>
                  <a:schemeClr val="bg1"/>
                </a:solidFill>
              </a:rPr>
              <a:t>Orsos</a:t>
            </a:r>
            <a:r>
              <a:rPr lang="en-GB" sz="1600" dirty="0">
                <a:solidFill>
                  <a:schemeClr val="bg1"/>
                </a:solidFill>
              </a:rPr>
              <a:t> (HU)</a:t>
            </a:r>
          </a:p>
          <a:p>
            <a:r>
              <a:rPr lang="en-GB" sz="1600" dirty="0" err="1">
                <a:solidFill>
                  <a:schemeClr val="bg1"/>
                </a:solidFill>
              </a:rPr>
              <a:t>Nihad</a:t>
            </a:r>
            <a:r>
              <a:rPr lang="en-GB" sz="1600" dirty="0">
                <a:solidFill>
                  <a:schemeClr val="bg1"/>
                </a:solidFill>
              </a:rPr>
              <a:t> Nino </a:t>
            </a:r>
            <a:r>
              <a:rPr lang="en-GB" sz="1600" dirty="0" err="1">
                <a:solidFill>
                  <a:schemeClr val="bg1"/>
                </a:solidFill>
              </a:rPr>
              <a:t>Pusija</a:t>
            </a:r>
            <a:r>
              <a:rPr lang="en-GB" sz="1600" dirty="0">
                <a:solidFill>
                  <a:schemeClr val="bg1"/>
                </a:solidFill>
              </a:rPr>
              <a:t> (D/BiH)</a:t>
            </a:r>
          </a:p>
          <a:p>
            <a:r>
              <a:rPr lang="en-GB" sz="1600" dirty="0" err="1">
                <a:solidFill>
                  <a:schemeClr val="bg1"/>
                </a:solidFill>
              </a:rPr>
              <a:t>Gyöngyi</a:t>
            </a:r>
            <a:r>
              <a:rPr lang="en-GB" sz="1600" dirty="0">
                <a:solidFill>
                  <a:schemeClr val="bg1"/>
                </a:solidFill>
              </a:rPr>
              <a:t> </a:t>
            </a:r>
            <a:r>
              <a:rPr lang="en-GB" sz="1600" dirty="0" err="1">
                <a:solidFill>
                  <a:schemeClr val="bg1"/>
                </a:solidFill>
              </a:rPr>
              <a:t>Raczne</a:t>
            </a:r>
            <a:r>
              <a:rPr lang="en-GB" sz="1600" dirty="0">
                <a:solidFill>
                  <a:schemeClr val="bg1"/>
                </a:solidFill>
              </a:rPr>
              <a:t> </a:t>
            </a:r>
            <a:r>
              <a:rPr lang="en-GB" sz="1600" dirty="0" err="1">
                <a:solidFill>
                  <a:schemeClr val="bg1"/>
                </a:solidFill>
              </a:rPr>
              <a:t>Kalanyos</a:t>
            </a:r>
            <a:r>
              <a:rPr lang="en-GB" sz="1600" dirty="0">
                <a:solidFill>
                  <a:schemeClr val="bg1"/>
                </a:solidFill>
              </a:rPr>
              <a:t> (HU)</a:t>
            </a:r>
          </a:p>
          <a:p>
            <a:r>
              <a:rPr lang="en-GB" sz="1600" dirty="0">
                <a:solidFill>
                  <a:schemeClr val="bg1"/>
                </a:solidFill>
              </a:rPr>
              <a:t>Mario </a:t>
            </a:r>
            <a:r>
              <a:rPr lang="en-GB" sz="1600" dirty="0" err="1">
                <a:solidFill>
                  <a:schemeClr val="bg1"/>
                </a:solidFill>
              </a:rPr>
              <a:t>Rizzi</a:t>
            </a:r>
            <a:r>
              <a:rPr lang="en-GB" sz="1600" dirty="0">
                <a:solidFill>
                  <a:schemeClr val="bg1"/>
                </a:solidFill>
              </a:rPr>
              <a:t> (I), </a:t>
            </a:r>
            <a:r>
              <a:rPr lang="en-GB" sz="1600" dirty="0" err="1">
                <a:solidFill>
                  <a:schemeClr val="bg1"/>
                </a:solidFill>
              </a:rPr>
              <a:t>Erzen</a:t>
            </a:r>
            <a:r>
              <a:rPr lang="en-GB" sz="1600" dirty="0">
                <a:solidFill>
                  <a:schemeClr val="bg1"/>
                </a:solidFill>
              </a:rPr>
              <a:t> </a:t>
            </a:r>
            <a:r>
              <a:rPr lang="en-GB" sz="1600" dirty="0" err="1">
                <a:solidFill>
                  <a:schemeClr val="bg1"/>
                </a:solidFill>
              </a:rPr>
              <a:t>Shkololli</a:t>
            </a:r>
            <a:r>
              <a:rPr lang="en-GB" sz="1600" dirty="0">
                <a:solidFill>
                  <a:schemeClr val="bg1"/>
                </a:solidFill>
              </a:rPr>
              <a:t> (KOS)</a:t>
            </a:r>
          </a:p>
          <a:p>
            <a:r>
              <a:rPr lang="en-GB" sz="1600" dirty="0" err="1">
                <a:solidFill>
                  <a:schemeClr val="bg1"/>
                </a:solidFill>
              </a:rPr>
              <a:t>Mladen</a:t>
            </a:r>
            <a:r>
              <a:rPr lang="en-GB" sz="1600" dirty="0">
                <a:solidFill>
                  <a:schemeClr val="bg1"/>
                </a:solidFill>
              </a:rPr>
              <a:t> </a:t>
            </a:r>
            <a:r>
              <a:rPr lang="en-GB" sz="1600" dirty="0" err="1">
                <a:solidFill>
                  <a:schemeClr val="bg1"/>
                </a:solidFill>
              </a:rPr>
              <a:t>Stilinovic</a:t>
            </a:r>
            <a:r>
              <a:rPr lang="en-GB" sz="1600" dirty="0">
                <a:solidFill>
                  <a:schemeClr val="bg1"/>
                </a:solidFill>
              </a:rPr>
              <a:t> (HR)</a:t>
            </a:r>
          </a:p>
          <a:p>
            <a:r>
              <a:rPr lang="en-GB" sz="1600" dirty="0" err="1">
                <a:solidFill>
                  <a:schemeClr val="bg1"/>
                </a:solidFill>
              </a:rPr>
              <a:t>Ceija</a:t>
            </a:r>
            <a:r>
              <a:rPr lang="en-GB" sz="1600" dirty="0">
                <a:solidFill>
                  <a:schemeClr val="bg1"/>
                </a:solidFill>
              </a:rPr>
              <a:t> </a:t>
            </a:r>
            <a:r>
              <a:rPr lang="en-GB" sz="1600" dirty="0" err="1">
                <a:solidFill>
                  <a:schemeClr val="bg1"/>
                </a:solidFill>
              </a:rPr>
              <a:t>Stojka</a:t>
            </a:r>
            <a:r>
              <a:rPr lang="en-GB" sz="1600" dirty="0">
                <a:solidFill>
                  <a:schemeClr val="bg1"/>
                </a:solidFill>
              </a:rPr>
              <a:t> (A)</a:t>
            </a:r>
          </a:p>
          <a:p>
            <a:r>
              <a:rPr lang="en-GB" sz="1600" dirty="0">
                <a:solidFill>
                  <a:schemeClr val="bg1"/>
                </a:solidFill>
              </a:rPr>
              <a:t>Chad Evans Wyatt (USA/CZ)</a:t>
            </a:r>
          </a:p>
          <a:p>
            <a:r>
              <a:rPr lang="en-GB" sz="1600" dirty="0" err="1">
                <a:solidFill>
                  <a:schemeClr val="bg1"/>
                </a:solidFill>
              </a:rPr>
              <a:t>Dusan</a:t>
            </a:r>
            <a:r>
              <a:rPr lang="en-GB" sz="1600" dirty="0">
                <a:solidFill>
                  <a:schemeClr val="bg1"/>
                </a:solidFill>
              </a:rPr>
              <a:t> </a:t>
            </a:r>
            <a:r>
              <a:rPr lang="en-GB" sz="1600" dirty="0" err="1">
                <a:solidFill>
                  <a:schemeClr val="bg1"/>
                </a:solidFill>
              </a:rPr>
              <a:t>Zahoransky</a:t>
            </a:r>
            <a:r>
              <a:rPr lang="en-GB" sz="1600" dirty="0">
                <a:solidFill>
                  <a:schemeClr val="bg1"/>
                </a:solidFill>
              </a:rPr>
              <a:t> (CZ/SK)</a:t>
            </a:r>
          </a:p>
          <a:p>
            <a:br>
              <a:rPr lang="en-GB" sz="1600" dirty="0">
                <a:solidFill>
                  <a:schemeClr val="bg1"/>
                </a:solidFill>
              </a:rPr>
            </a:br>
            <a:endParaRPr lang="en-AT" sz="1600" dirty="0">
              <a:solidFill>
                <a:schemeClr val="bg1"/>
              </a:solidFill>
            </a:endParaRPr>
          </a:p>
        </p:txBody>
      </p:sp>
      <p:sp>
        <p:nvSpPr>
          <p:cNvPr id="10" name="TextBox 9">
            <a:extLst>
              <a:ext uri="{FF2B5EF4-FFF2-40B4-BE49-F238E27FC236}">
                <a16:creationId xmlns:a16="http://schemas.microsoft.com/office/drawing/2014/main" id="{470F220E-C574-0A5A-51EC-4AD6EC46EC02}"/>
              </a:ext>
            </a:extLst>
          </p:cNvPr>
          <p:cNvSpPr txBox="1"/>
          <p:nvPr/>
        </p:nvSpPr>
        <p:spPr>
          <a:xfrm>
            <a:off x="6632532" y="6168355"/>
            <a:ext cx="6100174" cy="276999"/>
          </a:xfrm>
          <a:prstGeom prst="rect">
            <a:avLst/>
          </a:prstGeom>
          <a:noFill/>
        </p:spPr>
        <p:txBody>
          <a:bodyPr wrap="square">
            <a:spAutoFit/>
          </a:bodyPr>
          <a:lstStyle/>
          <a:p>
            <a:r>
              <a:rPr lang="en-GB" sz="1200" b="0" i="0" u="none" strike="noStrike" dirty="0" err="1">
                <a:solidFill>
                  <a:schemeClr val="bg1"/>
                </a:solidFill>
                <a:effectLst/>
                <a:latin typeface="Arial" panose="020B0604020202020204" pitchFamily="34" charset="0"/>
              </a:rPr>
              <a:t>Nihad</a:t>
            </a:r>
            <a:r>
              <a:rPr lang="en-GB" sz="1200" b="0" i="0" u="none" strike="noStrike" dirty="0">
                <a:solidFill>
                  <a:schemeClr val="bg1"/>
                </a:solidFill>
                <a:effectLst/>
                <a:latin typeface="Arial" panose="020B0604020202020204" pitchFamily="34" charset="0"/>
              </a:rPr>
              <a:t> Nino </a:t>
            </a:r>
            <a:r>
              <a:rPr lang="en-GB" sz="1200" b="0" i="0" u="none" strike="noStrike" dirty="0" err="1">
                <a:solidFill>
                  <a:schemeClr val="bg1"/>
                </a:solidFill>
                <a:effectLst/>
                <a:latin typeface="Arial" panose="020B0604020202020204" pitchFamily="34" charset="0"/>
              </a:rPr>
              <a:t>Pusija</a:t>
            </a:r>
            <a:r>
              <a:rPr lang="en-GB" sz="1200" b="0" i="0" u="none" strike="noStrike" dirty="0">
                <a:solidFill>
                  <a:schemeClr val="bg1"/>
                </a:solidFill>
                <a:effectLst/>
                <a:latin typeface="Arial" panose="020B0604020202020204" pitchFamily="34" charset="0"/>
              </a:rPr>
              <a:t>, photo from the series "Ramadan Armani"</a:t>
            </a:r>
            <a:endParaRPr lang="en-AT" sz="1200" dirty="0">
              <a:solidFill>
                <a:schemeClr val="bg1"/>
              </a:solidFill>
            </a:endParaRPr>
          </a:p>
        </p:txBody>
      </p:sp>
      <p:pic>
        <p:nvPicPr>
          <p:cNvPr id="12" name="Picture 11" descr="A picture containing outdoor, person&#10;&#10;Description automatically generated">
            <a:extLst>
              <a:ext uri="{FF2B5EF4-FFF2-40B4-BE49-F238E27FC236}">
                <a16:creationId xmlns:a16="http://schemas.microsoft.com/office/drawing/2014/main" id="{8BF3116E-3197-47DF-9FAC-76EEC5053062}"/>
              </a:ext>
            </a:extLst>
          </p:cNvPr>
          <p:cNvPicPr>
            <a:picLocks noChangeAspect="1"/>
          </p:cNvPicPr>
          <p:nvPr/>
        </p:nvPicPr>
        <p:blipFill>
          <a:blip r:embed="rId2"/>
          <a:stretch>
            <a:fillRect/>
          </a:stretch>
        </p:blipFill>
        <p:spPr>
          <a:xfrm>
            <a:off x="6811616" y="1209825"/>
            <a:ext cx="3506402" cy="4831657"/>
          </a:xfrm>
          <a:prstGeom prst="rect">
            <a:avLst/>
          </a:prstGeom>
        </p:spPr>
      </p:pic>
    </p:spTree>
    <p:extLst>
      <p:ext uri="{BB962C8B-B14F-4D97-AF65-F5344CB8AC3E}">
        <p14:creationId xmlns:p14="http://schemas.microsoft.com/office/powerpoint/2010/main" val="2083907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6A2724-9809-30EA-B812-E243829330DD}"/>
              </a:ext>
            </a:extLst>
          </p:cNvPr>
          <p:cNvSpPr txBox="1"/>
          <p:nvPr/>
        </p:nvSpPr>
        <p:spPr>
          <a:xfrm>
            <a:off x="587861" y="576197"/>
            <a:ext cx="2641557" cy="646331"/>
          </a:xfrm>
          <a:prstGeom prst="rect">
            <a:avLst/>
          </a:prstGeom>
          <a:noFill/>
        </p:spPr>
        <p:txBody>
          <a:bodyPr wrap="none" rtlCol="0">
            <a:spAutoFit/>
          </a:bodyPr>
          <a:lstStyle/>
          <a:p>
            <a:r>
              <a:rPr lang="en-GB" dirty="0">
                <a:solidFill>
                  <a:schemeClr val="bg1"/>
                </a:solidFill>
              </a:rPr>
              <a:t>LACKA – </a:t>
            </a:r>
            <a:r>
              <a:rPr lang="en-GB" dirty="0" err="1">
                <a:solidFill>
                  <a:schemeClr val="bg1"/>
                </a:solidFill>
              </a:rPr>
              <a:t>Ladislava</a:t>
            </a:r>
            <a:r>
              <a:rPr lang="en-GB" dirty="0">
                <a:solidFill>
                  <a:schemeClr val="bg1"/>
                </a:solidFill>
              </a:rPr>
              <a:t> </a:t>
            </a:r>
            <a:r>
              <a:rPr lang="en-GB" dirty="0" err="1">
                <a:solidFill>
                  <a:schemeClr val="bg1"/>
                </a:solidFill>
              </a:rPr>
              <a:t>Gažiová</a:t>
            </a:r>
            <a:endParaRPr lang="en-GB" dirty="0">
              <a:solidFill>
                <a:schemeClr val="bg1"/>
              </a:solidFill>
            </a:endParaRPr>
          </a:p>
          <a:p>
            <a:endParaRPr lang="en-AT" dirty="0">
              <a:solidFill>
                <a:schemeClr val="bg1"/>
              </a:solidFill>
            </a:endParaRPr>
          </a:p>
        </p:txBody>
      </p:sp>
      <p:sp>
        <p:nvSpPr>
          <p:cNvPr id="5" name="TextBox 4">
            <a:extLst>
              <a:ext uri="{FF2B5EF4-FFF2-40B4-BE49-F238E27FC236}">
                <a16:creationId xmlns:a16="http://schemas.microsoft.com/office/drawing/2014/main" id="{A4444379-78A6-266F-7738-13FDE1BDFA44}"/>
              </a:ext>
            </a:extLst>
          </p:cNvPr>
          <p:cNvSpPr txBox="1"/>
          <p:nvPr/>
        </p:nvSpPr>
        <p:spPr>
          <a:xfrm>
            <a:off x="3045913" y="5627410"/>
            <a:ext cx="6100174" cy="369332"/>
          </a:xfrm>
          <a:prstGeom prst="rect">
            <a:avLst/>
          </a:prstGeom>
          <a:noFill/>
        </p:spPr>
        <p:txBody>
          <a:bodyPr wrap="square">
            <a:spAutoFit/>
          </a:bodyPr>
          <a:lstStyle/>
          <a:p>
            <a:r>
              <a:rPr lang="en-AT" dirty="0">
                <a:solidFill>
                  <a:schemeClr val="bg1"/>
                </a:solidFill>
              </a:rPr>
              <a:t>https://www.artlist.cz/en/lacka-ladislava-gaziova-618-video/</a:t>
            </a:r>
          </a:p>
        </p:txBody>
      </p:sp>
      <p:pic>
        <p:nvPicPr>
          <p:cNvPr id="8" name="Picture 7" descr="A person with long hair&#10;&#10;Description automatically generated with low confidence">
            <a:extLst>
              <a:ext uri="{FF2B5EF4-FFF2-40B4-BE49-F238E27FC236}">
                <a16:creationId xmlns:a16="http://schemas.microsoft.com/office/drawing/2014/main" id="{3C43D9E9-12CF-AAC0-895B-41F5FEAD1CFD}"/>
              </a:ext>
            </a:extLst>
          </p:cNvPr>
          <p:cNvPicPr>
            <a:picLocks noChangeAspect="1"/>
          </p:cNvPicPr>
          <p:nvPr/>
        </p:nvPicPr>
        <p:blipFill>
          <a:blip r:embed="rId2"/>
          <a:stretch>
            <a:fillRect/>
          </a:stretch>
        </p:blipFill>
        <p:spPr>
          <a:xfrm>
            <a:off x="2286000" y="1289050"/>
            <a:ext cx="7620000" cy="4279900"/>
          </a:xfrm>
          <a:prstGeom prst="rect">
            <a:avLst/>
          </a:prstGeom>
        </p:spPr>
      </p:pic>
    </p:spTree>
    <p:extLst>
      <p:ext uri="{BB962C8B-B14F-4D97-AF65-F5344CB8AC3E}">
        <p14:creationId xmlns:p14="http://schemas.microsoft.com/office/powerpoint/2010/main" val="2864497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3C9949-814F-460B-A15F-3F27A98B6036}"/>
              </a:ext>
            </a:extLst>
          </p:cNvPr>
          <p:cNvSpPr txBox="1"/>
          <p:nvPr/>
        </p:nvSpPr>
        <p:spPr>
          <a:xfrm>
            <a:off x="698500" y="676961"/>
            <a:ext cx="4508500" cy="646331"/>
          </a:xfrm>
          <a:prstGeom prst="rect">
            <a:avLst/>
          </a:prstGeom>
          <a:noFill/>
        </p:spPr>
        <p:txBody>
          <a:bodyPr wrap="square">
            <a:spAutoFit/>
          </a:bodyPr>
          <a:lstStyle/>
          <a:p>
            <a:r>
              <a:rPr lang="en-GB" b="0" i="1" u="none" strike="noStrike" dirty="0">
                <a:solidFill>
                  <a:schemeClr val="bg1"/>
                </a:solidFill>
                <a:effectLst/>
                <a:latin typeface="Roboto" panose="02000000000000000000" pitchFamily="2" charset="0"/>
              </a:rPr>
              <a:t>O </a:t>
            </a:r>
            <a:r>
              <a:rPr lang="en-GB" b="0" i="1" u="none" strike="noStrike" dirty="0" err="1">
                <a:solidFill>
                  <a:schemeClr val="bg1"/>
                </a:solidFill>
                <a:effectLst/>
                <a:latin typeface="Roboto" panose="02000000000000000000" pitchFamily="2" charset="0"/>
              </a:rPr>
              <a:t>kosmos</a:t>
            </a:r>
            <a:r>
              <a:rPr lang="en-GB" b="0" i="1" u="none" strike="noStrike" dirty="0">
                <a:solidFill>
                  <a:schemeClr val="bg1"/>
                </a:solidFill>
                <a:effectLst/>
                <a:latin typeface="Roboto" panose="02000000000000000000" pitchFamily="2" charset="0"/>
              </a:rPr>
              <a:t> </a:t>
            </a:r>
            <a:r>
              <a:rPr lang="en-GB" b="0" i="1" u="none" strike="noStrike" dirty="0" err="1">
                <a:solidFill>
                  <a:schemeClr val="bg1"/>
                </a:solidFill>
                <a:effectLst/>
                <a:latin typeface="Roboto" panose="02000000000000000000" pitchFamily="2" charset="0"/>
              </a:rPr>
              <a:t>hino</a:t>
            </a:r>
            <a:r>
              <a:rPr lang="en-GB" b="0" i="1" u="none" strike="noStrike" dirty="0">
                <a:solidFill>
                  <a:schemeClr val="bg1"/>
                </a:solidFill>
                <a:effectLst/>
                <a:latin typeface="Roboto" panose="02000000000000000000" pitchFamily="2" charset="0"/>
              </a:rPr>
              <a:t> </a:t>
            </a:r>
            <a:r>
              <a:rPr lang="en-GB" b="0" i="1" u="none" strike="noStrike" dirty="0" err="1">
                <a:solidFill>
                  <a:schemeClr val="bg1"/>
                </a:solidFill>
                <a:effectLst/>
                <a:latin typeface="Roboto" panose="02000000000000000000" pitchFamily="2" charset="0"/>
              </a:rPr>
              <a:t>kalo</a:t>
            </a:r>
            <a:r>
              <a:rPr lang="en-GB" b="0" i="1" u="none" strike="noStrike" dirty="0">
                <a:solidFill>
                  <a:schemeClr val="bg1"/>
                </a:solidFill>
                <a:effectLst/>
                <a:latin typeface="Roboto" panose="02000000000000000000" pitchFamily="2" charset="0"/>
              </a:rPr>
              <a:t>/The Universe is Black,</a:t>
            </a:r>
            <a:r>
              <a:rPr lang="en-GB" b="0" i="0" u="none" strike="noStrike" dirty="0">
                <a:solidFill>
                  <a:schemeClr val="bg1"/>
                </a:solidFill>
                <a:effectLst/>
                <a:latin typeface="Roboto" panose="02000000000000000000" pitchFamily="2" charset="0"/>
              </a:rPr>
              <a:t>  2017, Moravian Gallery in Brno,</a:t>
            </a:r>
            <a:endParaRPr lang="en-AT" dirty="0">
              <a:solidFill>
                <a:schemeClr val="bg1"/>
              </a:solidFill>
            </a:endParaRPr>
          </a:p>
        </p:txBody>
      </p:sp>
      <p:pic>
        <p:nvPicPr>
          <p:cNvPr id="7" name="Picture 6" descr="A person wearing a garment&#10;&#10;Description automatically generated with low confidence">
            <a:extLst>
              <a:ext uri="{FF2B5EF4-FFF2-40B4-BE49-F238E27FC236}">
                <a16:creationId xmlns:a16="http://schemas.microsoft.com/office/drawing/2014/main" id="{1AC1E90A-5F8F-8930-076D-87515C19E9ED}"/>
              </a:ext>
            </a:extLst>
          </p:cNvPr>
          <p:cNvPicPr>
            <a:picLocks noChangeAspect="1"/>
          </p:cNvPicPr>
          <p:nvPr/>
        </p:nvPicPr>
        <p:blipFill>
          <a:blip r:embed="rId2"/>
          <a:stretch>
            <a:fillRect/>
          </a:stretch>
        </p:blipFill>
        <p:spPr>
          <a:xfrm>
            <a:off x="698500" y="1625600"/>
            <a:ext cx="4508500" cy="3606800"/>
          </a:xfrm>
          <a:prstGeom prst="rect">
            <a:avLst/>
          </a:prstGeom>
        </p:spPr>
      </p:pic>
      <p:sp>
        <p:nvSpPr>
          <p:cNvPr id="8" name="TextBox 7">
            <a:extLst>
              <a:ext uri="{FF2B5EF4-FFF2-40B4-BE49-F238E27FC236}">
                <a16:creationId xmlns:a16="http://schemas.microsoft.com/office/drawing/2014/main" id="{0B990551-792F-1A69-3941-0BB03C940DBE}"/>
              </a:ext>
            </a:extLst>
          </p:cNvPr>
          <p:cNvSpPr txBox="1"/>
          <p:nvPr/>
        </p:nvSpPr>
        <p:spPr>
          <a:xfrm>
            <a:off x="698501" y="5232399"/>
            <a:ext cx="4508500" cy="800219"/>
          </a:xfrm>
          <a:prstGeom prst="rect">
            <a:avLst/>
          </a:prstGeom>
          <a:noFill/>
        </p:spPr>
        <p:txBody>
          <a:bodyPr wrap="square" rtlCol="0">
            <a:spAutoFit/>
          </a:bodyPr>
          <a:lstStyle/>
          <a:p>
            <a:r>
              <a:rPr lang="en-GB" sz="1400" b="0" i="0" u="none" strike="noStrike" dirty="0" err="1">
                <a:solidFill>
                  <a:schemeClr val="bg1"/>
                </a:solidFill>
                <a:effectLst/>
                <a:latin typeface="Raleway" pitchFamily="2" charset="77"/>
              </a:rPr>
              <a:t>Ladislava</a:t>
            </a:r>
            <a:r>
              <a:rPr lang="en-GB" sz="1400" b="0" i="0" u="none" strike="noStrike" dirty="0">
                <a:solidFill>
                  <a:schemeClr val="bg1"/>
                </a:solidFill>
                <a:effectLst/>
                <a:latin typeface="Raleway" pitchFamily="2" charset="77"/>
              </a:rPr>
              <a:t> </a:t>
            </a:r>
            <a:r>
              <a:rPr lang="en-GB" sz="1400" b="0" i="0" u="none" strike="noStrike" dirty="0" err="1">
                <a:solidFill>
                  <a:schemeClr val="bg1"/>
                </a:solidFill>
                <a:effectLst/>
                <a:latin typeface="Raleway" pitchFamily="2" charset="77"/>
              </a:rPr>
              <a:t>Gažiová</a:t>
            </a:r>
            <a:r>
              <a:rPr lang="en-GB" sz="1400" b="0" i="0" u="none" strike="noStrike" dirty="0">
                <a:solidFill>
                  <a:schemeClr val="bg1"/>
                </a:solidFill>
                <a:effectLst/>
                <a:latin typeface="Raleway" pitchFamily="2" charset="77"/>
              </a:rPr>
              <a:t>, </a:t>
            </a:r>
          </a:p>
          <a:p>
            <a:r>
              <a:rPr lang="en-GB" sz="1400" b="0" i="0" u="none" strike="noStrike" dirty="0">
                <a:solidFill>
                  <a:schemeClr val="bg1"/>
                </a:solidFill>
                <a:effectLst/>
                <a:latin typeface="Raleway" pitchFamily="2" charset="77"/>
              </a:rPr>
              <a:t>https://</a:t>
            </a:r>
            <a:r>
              <a:rPr lang="en-GB" sz="1400" b="0" i="0" u="none" strike="noStrike" dirty="0" err="1">
                <a:solidFill>
                  <a:schemeClr val="bg1"/>
                </a:solidFill>
                <a:effectLst/>
                <a:latin typeface="Raleway" pitchFamily="2" charset="77"/>
              </a:rPr>
              <a:t>www.artmap.cz</a:t>
            </a:r>
            <a:r>
              <a:rPr lang="en-GB" sz="1400" b="0" i="0" u="none" strike="noStrike" dirty="0">
                <a:solidFill>
                  <a:schemeClr val="bg1"/>
                </a:solidFill>
                <a:effectLst/>
                <a:latin typeface="Raleway" pitchFamily="2" charset="77"/>
              </a:rPr>
              <a:t>/artist/</a:t>
            </a:r>
            <a:r>
              <a:rPr lang="en-GB" sz="1400" b="0" i="0" u="none" strike="noStrike" dirty="0" err="1">
                <a:solidFill>
                  <a:schemeClr val="bg1"/>
                </a:solidFill>
                <a:effectLst/>
                <a:latin typeface="Raleway" pitchFamily="2" charset="77"/>
              </a:rPr>
              <a:t>ladislava-gaziova</a:t>
            </a:r>
            <a:r>
              <a:rPr lang="en-GB" sz="1400" b="0" i="0" u="none" strike="noStrike" dirty="0">
                <a:solidFill>
                  <a:schemeClr val="bg1"/>
                </a:solidFill>
                <a:effectLst/>
                <a:latin typeface="Raleway" pitchFamily="2" charset="77"/>
              </a:rPr>
              <a:t>/</a:t>
            </a:r>
          </a:p>
          <a:p>
            <a:endParaRPr lang="en-AT" dirty="0">
              <a:solidFill>
                <a:schemeClr val="bg1"/>
              </a:solidFill>
            </a:endParaRPr>
          </a:p>
        </p:txBody>
      </p:sp>
      <p:sp>
        <p:nvSpPr>
          <p:cNvPr id="9" name="TextBox 8">
            <a:extLst>
              <a:ext uri="{FF2B5EF4-FFF2-40B4-BE49-F238E27FC236}">
                <a16:creationId xmlns:a16="http://schemas.microsoft.com/office/drawing/2014/main" id="{0DF31FC7-959C-AFBB-330A-0D31680C24B1}"/>
              </a:ext>
            </a:extLst>
          </p:cNvPr>
          <p:cNvSpPr txBox="1"/>
          <p:nvPr/>
        </p:nvSpPr>
        <p:spPr>
          <a:xfrm>
            <a:off x="5995029" y="676961"/>
            <a:ext cx="5511171" cy="923330"/>
          </a:xfrm>
          <a:prstGeom prst="rect">
            <a:avLst/>
          </a:prstGeom>
          <a:noFill/>
        </p:spPr>
        <p:txBody>
          <a:bodyPr wrap="square" rtlCol="0">
            <a:spAutoFit/>
          </a:bodyPr>
          <a:lstStyle/>
          <a:p>
            <a:r>
              <a:rPr lang="en-GB" dirty="0" err="1">
                <a:solidFill>
                  <a:schemeClr val="bg1"/>
                </a:solidFill>
              </a:rPr>
              <a:t>Phundrado</a:t>
            </a:r>
            <a:r>
              <a:rPr lang="en-GB" dirty="0">
                <a:solidFill>
                  <a:schemeClr val="bg1"/>
                </a:solidFill>
              </a:rPr>
              <a:t> </a:t>
            </a:r>
            <a:r>
              <a:rPr lang="en-GB" dirty="0" err="1">
                <a:solidFill>
                  <a:schemeClr val="bg1"/>
                </a:solidFill>
              </a:rPr>
              <a:t>drom</a:t>
            </a:r>
            <a:r>
              <a:rPr lang="en-GB" dirty="0">
                <a:solidFill>
                  <a:schemeClr val="bg1"/>
                </a:solidFill>
              </a:rPr>
              <a:t> / The Open Road, Ethnographic Museum, Prague, </a:t>
            </a:r>
            <a:r>
              <a:rPr lang="en-AT" b="0" i="0" u="none" strike="noStrike" dirty="0">
                <a:solidFill>
                  <a:srgbClr val="A80042"/>
                </a:solidFill>
                <a:effectLst/>
                <a:latin typeface="Roboto Condensed" panose="02000000000000000000" pitchFamily="2" charset="0"/>
              </a:rPr>
              <a:t> 3. 6. 2022 – 31. 5. 2024</a:t>
            </a:r>
            <a:endParaRPr lang="en-GB" dirty="0">
              <a:solidFill>
                <a:schemeClr val="bg1"/>
              </a:solidFill>
            </a:endParaRPr>
          </a:p>
          <a:p>
            <a:endParaRPr lang="en-AT" dirty="0">
              <a:solidFill>
                <a:schemeClr val="bg1"/>
              </a:solidFill>
            </a:endParaRPr>
          </a:p>
        </p:txBody>
      </p:sp>
      <p:sp>
        <p:nvSpPr>
          <p:cNvPr id="10" name="TextBox 9">
            <a:extLst>
              <a:ext uri="{FF2B5EF4-FFF2-40B4-BE49-F238E27FC236}">
                <a16:creationId xmlns:a16="http://schemas.microsoft.com/office/drawing/2014/main" id="{FBF9974C-E7D6-D44D-19C8-20F7B5AC120E}"/>
              </a:ext>
            </a:extLst>
          </p:cNvPr>
          <p:cNvSpPr txBox="1"/>
          <p:nvPr/>
        </p:nvSpPr>
        <p:spPr>
          <a:xfrm>
            <a:off x="5995029" y="5447843"/>
            <a:ext cx="5912808" cy="584775"/>
          </a:xfrm>
          <a:prstGeom prst="rect">
            <a:avLst/>
          </a:prstGeom>
          <a:noFill/>
        </p:spPr>
        <p:txBody>
          <a:bodyPr wrap="square" rtlCol="0">
            <a:spAutoFit/>
          </a:bodyPr>
          <a:lstStyle/>
          <a:p>
            <a:r>
              <a:rPr lang="en-GB" sz="1600" dirty="0">
                <a:solidFill>
                  <a:schemeClr val="bg1"/>
                </a:solidFill>
              </a:rPr>
              <a:t>https://</a:t>
            </a:r>
            <a:r>
              <a:rPr lang="en-GB" sz="1600" dirty="0" err="1">
                <a:solidFill>
                  <a:schemeClr val="bg1"/>
                </a:solidFill>
              </a:rPr>
              <a:t>www.nm.cz</a:t>
            </a:r>
            <a:r>
              <a:rPr lang="en-GB" sz="1600" dirty="0">
                <a:solidFill>
                  <a:schemeClr val="bg1"/>
                </a:solidFill>
              </a:rPr>
              <a:t>/</a:t>
            </a:r>
            <a:r>
              <a:rPr lang="en-GB" sz="1600" dirty="0" err="1">
                <a:solidFill>
                  <a:schemeClr val="bg1"/>
                </a:solidFill>
              </a:rPr>
              <a:t>en</a:t>
            </a:r>
            <a:r>
              <a:rPr lang="en-GB" sz="1600" dirty="0">
                <a:solidFill>
                  <a:schemeClr val="bg1"/>
                </a:solidFill>
              </a:rPr>
              <a:t>/program/exhibitions/phundrado-drom-the-open-road#gallery-9</a:t>
            </a:r>
            <a:endParaRPr lang="en-AT" sz="1600" dirty="0">
              <a:solidFill>
                <a:schemeClr val="bg1"/>
              </a:solidFill>
            </a:endParaRPr>
          </a:p>
        </p:txBody>
      </p:sp>
      <p:pic>
        <p:nvPicPr>
          <p:cNvPr id="12" name="Picture 11" descr="A picture containing text, indoor, window, shop&#10;&#10;Description automatically generated">
            <a:extLst>
              <a:ext uri="{FF2B5EF4-FFF2-40B4-BE49-F238E27FC236}">
                <a16:creationId xmlns:a16="http://schemas.microsoft.com/office/drawing/2014/main" id="{F7EF94C6-A89A-6336-14F5-7DA460A61B66}"/>
              </a:ext>
            </a:extLst>
          </p:cNvPr>
          <p:cNvPicPr>
            <a:picLocks noChangeAspect="1"/>
          </p:cNvPicPr>
          <p:nvPr/>
        </p:nvPicPr>
        <p:blipFill>
          <a:blip r:embed="rId3"/>
          <a:stretch>
            <a:fillRect/>
          </a:stretch>
        </p:blipFill>
        <p:spPr>
          <a:xfrm>
            <a:off x="6096000" y="1625600"/>
            <a:ext cx="5410200" cy="3606800"/>
          </a:xfrm>
          <a:prstGeom prst="rect">
            <a:avLst/>
          </a:prstGeom>
        </p:spPr>
      </p:pic>
    </p:spTree>
    <p:extLst>
      <p:ext uri="{BB962C8B-B14F-4D97-AF65-F5344CB8AC3E}">
        <p14:creationId xmlns:p14="http://schemas.microsoft.com/office/powerpoint/2010/main" val="395868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C0FE65-A09E-7332-2F18-B30C1A5CDF90}"/>
              </a:ext>
            </a:extLst>
          </p:cNvPr>
          <p:cNvSpPr txBox="1"/>
          <p:nvPr/>
        </p:nvSpPr>
        <p:spPr>
          <a:xfrm>
            <a:off x="478825" y="2111847"/>
            <a:ext cx="4570482" cy="4524315"/>
          </a:xfrm>
          <a:prstGeom prst="rect">
            <a:avLst/>
          </a:prstGeom>
          <a:noFill/>
        </p:spPr>
        <p:txBody>
          <a:bodyPr wrap="none" rtlCol="0">
            <a:spAutoFit/>
          </a:bodyPr>
          <a:lstStyle/>
          <a:p>
            <a:r>
              <a:rPr lang="en-AT" sz="3600" dirty="0">
                <a:solidFill>
                  <a:schemeClr val="bg1"/>
                </a:solidFill>
                <a:latin typeface="Krungthep" panose="02000400000000000000" pitchFamily="2" charset="-34"/>
                <a:ea typeface="Krungthep" panose="02000400000000000000" pitchFamily="2" charset="-34"/>
                <a:cs typeface="Krungthep" panose="02000400000000000000" pitchFamily="2" charset="-34"/>
              </a:rPr>
              <a:t>Internationally…</a:t>
            </a:r>
          </a:p>
          <a:p>
            <a:endParaRPr lang="en-AT" sz="3600" dirty="0">
              <a:solidFill>
                <a:schemeClr val="bg1"/>
              </a:solidFill>
              <a:latin typeface="Krungthep" panose="02000400000000000000" pitchFamily="2" charset="-34"/>
              <a:ea typeface="Krungthep" panose="02000400000000000000" pitchFamily="2" charset="-34"/>
              <a:cs typeface="Krungthep" panose="02000400000000000000" pitchFamily="2" charset="-34"/>
            </a:endParaRPr>
          </a:p>
          <a:p>
            <a:r>
              <a:rPr lang="en-AT" sz="3600" dirty="0">
                <a:solidFill>
                  <a:schemeClr val="bg1"/>
                </a:solidFill>
                <a:latin typeface="Krungthep" panose="02000400000000000000" pitchFamily="2" charset="-34"/>
                <a:ea typeface="Krungthep" panose="02000400000000000000" pitchFamily="2" charset="-34"/>
                <a:cs typeface="Krungthep" panose="02000400000000000000" pitchFamily="2" charset="-34"/>
              </a:rPr>
              <a:t>…regionally…</a:t>
            </a:r>
          </a:p>
          <a:p>
            <a:endParaRPr lang="en-AT" sz="3600" dirty="0">
              <a:solidFill>
                <a:schemeClr val="bg1"/>
              </a:solidFill>
              <a:latin typeface="Krungthep" panose="02000400000000000000" pitchFamily="2" charset="-34"/>
              <a:ea typeface="Krungthep" panose="02000400000000000000" pitchFamily="2" charset="-34"/>
              <a:cs typeface="Krungthep" panose="02000400000000000000" pitchFamily="2" charset="-34"/>
            </a:endParaRPr>
          </a:p>
          <a:p>
            <a:r>
              <a:rPr lang="en-AT" sz="3600" dirty="0">
                <a:solidFill>
                  <a:schemeClr val="bg1"/>
                </a:solidFill>
                <a:latin typeface="Krungthep" panose="02000400000000000000" pitchFamily="2" charset="-34"/>
                <a:ea typeface="Krungthep" panose="02000400000000000000" pitchFamily="2" charset="-34"/>
                <a:cs typeface="Krungthep" panose="02000400000000000000" pitchFamily="2" charset="-34"/>
              </a:rPr>
              <a:t>…locally</a:t>
            </a:r>
          </a:p>
          <a:p>
            <a:endParaRPr lang="en-AT" sz="3600" dirty="0">
              <a:solidFill>
                <a:schemeClr val="bg1"/>
              </a:solidFill>
              <a:latin typeface="Krungthep" panose="02000400000000000000" pitchFamily="2" charset="-34"/>
              <a:ea typeface="Krungthep" panose="02000400000000000000" pitchFamily="2" charset="-34"/>
              <a:cs typeface="Krungthep" panose="02000400000000000000" pitchFamily="2" charset="-34"/>
            </a:endParaRPr>
          </a:p>
          <a:p>
            <a:endParaRPr lang="en-AT" sz="3600" dirty="0">
              <a:solidFill>
                <a:schemeClr val="bg1"/>
              </a:solidFill>
              <a:latin typeface="Krungthep" panose="02000400000000000000" pitchFamily="2" charset="-34"/>
              <a:ea typeface="Krungthep" panose="02000400000000000000" pitchFamily="2" charset="-34"/>
              <a:cs typeface="Krungthep" panose="02000400000000000000" pitchFamily="2" charset="-34"/>
            </a:endParaRPr>
          </a:p>
          <a:p>
            <a:endParaRPr lang="en-AT" sz="3600" dirty="0">
              <a:solidFill>
                <a:schemeClr val="bg1"/>
              </a:solidFill>
              <a:latin typeface="Krungthep" panose="02000400000000000000" pitchFamily="2" charset="-34"/>
              <a:ea typeface="Krungthep" panose="02000400000000000000" pitchFamily="2" charset="-34"/>
              <a:cs typeface="Krungthep" panose="02000400000000000000" pitchFamily="2" charset="-34"/>
            </a:endParaRPr>
          </a:p>
        </p:txBody>
      </p:sp>
      <p:pic>
        <p:nvPicPr>
          <p:cNvPr id="11" name="Picture 10" descr="A poster with text and images&#10;&#10;Description automatically generated">
            <a:extLst>
              <a:ext uri="{FF2B5EF4-FFF2-40B4-BE49-F238E27FC236}">
                <a16:creationId xmlns:a16="http://schemas.microsoft.com/office/drawing/2014/main" id="{2CCB3AD0-2BE5-5B15-A375-FFDA24647A6F}"/>
              </a:ext>
            </a:extLst>
          </p:cNvPr>
          <p:cNvPicPr>
            <a:picLocks noChangeAspect="1"/>
          </p:cNvPicPr>
          <p:nvPr/>
        </p:nvPicPr>
        <p:blipFill>
          <a:blip r:embed="rId2"/>
          <a:stretch>
            <a:fillRect/>
          </a:stretch>
        </p:blipFill>
        <p:spPr>
          <a:xfrm>
            <a:off x="5345079" y="0"/>
            <a:ext cx="6846921" cy="6858000"/>
          </a:xfrm>
          <a:prstGeom prst="rect">
            <a:avLst/>
          </a:prstGeom>
        </p:spPr>
      </p:pic>
    </p:spTree>
    <p:extLst>
      <p:ext uri="{BB962C8B-B14F-4D97-AF65-F5344CB8AC3E}">
        <p14:creationId xmlns:p14="http://schemas.microsoft.com/office/powerpoint/2010/main" val="1653389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17F47AF-51F2-FBE9-6243-30F902F6A1F0}"/>
              </a:ext>
            </a:extLst>
          </p:cNvPr>
          <p:cNvSpPr txBox="1"/>
          <p:nvPr/>
        </p:nvSpPr>
        <p:spPr>
          <a:xfrm>
            <a:off x="800100" y="474845"/>
            <a:ext cx="5027851" cy="369332"/>
          </a:xfrm>
          <a:prstGeom prst="rect">
            <a:avLst/>
          </a:prstGeom>
          <a:noFill/>
        </p:spPr>
        <p:txBody>
          <a:bodyPr wrap="none" rtlCol="0">
            <a:spAutoFit/>
          </a:bodyPr>
          <a:lstStyle/>
          <a:p>
            <a:r>
              <a:rPr lang="en-GB" dirty="0" err="1">
                <a:solidFill>
                  <a:schemeClr val="bg1"/>
                </a:solidFill>
              </a:rPr>
              <a:t>BíLá</a:t>
            </a:r>
            <a:r>
              <a:rPr lang="en-GB" dirty="0">
                <a:solidFill>
                  <a:schemeClr val="bg1"/>
                </a:solidFill>
              </a:rPr>
              <a:t> </a:t>
            </a:r>
            <a:r>
              <a:rPr lang="en-GB" dirty="0" err="1">
                <a:solidFill>
                  <a:schemeClr val="bg1"/>
                </a:solidFill>
              </a:rPr>
              <a:t>Místa</a:t>
            </a:r>
            <a:r>
              <a:rPr lang="en-GB" dirty="0">
                <a:solidFill>
                  <a:schemeClr val="bg1"/>
                </a:solidFill>
              </a:rPr>
              <a:t>, </a:t>
            </a:r>
            <a:r>
              <a:rPr lang="en-GB" dirty="0" err="1">
                <a:solidFill>
                  <a:schemeClr val="bg1"/>
                </a:solidFill>
              </a:rPr>
              <a:t>Hranicář</a:t>
            </a:r>
            <a:r>
              <a:rPr lang="en-GB" dirty="0">
                <a:solidFill>
                  <a:schemeClr val="bg1"/>
                </a:solidFill>
              </a:rPr>
              <a:t> Gallery, </a:t>
            </a:r>
            <a:r>
              <a:rPr lang="en-GB" dirty="0" err="1">
                <a:solidFill>
                  <a:schemeClr val="bg1"/>
                </a:solidFill>
              </a:rPr>
              <a:t>Ustí</a:t>
            </a:r>
            <a:r>
              <a:rPr lang="en-GB" dirty="0">
                <a:solidFill>
                  <a:schemeClr val="bg1"/>
                </a:solidFill>
              </a:rPr>
              <a:t> </a:t>
            </a:r>
            <a:r>
              <a:rPr lang="en-GB" dirty="0" err="1">
                <a:solidFill>
                  <a:schemeClr val="bg1"/>
                </a:solidFill>
              </a:rPr>
              <a:t>nad</a:t>
            </a:r>
            <a:r>
              <a:rPr lang="en-GB" dirty="0">
                <a:solidFill>
                  <a:schemeClr val="bg1"/>
                </a:solidFill>
              </a:rPr>
              <a:t> Labem (2020) </a:t>
            </a:r>
            <a:endParaRPr lang="en-AT" dirty="0">
              <a:solidFill>
                <a:schemeClr val="bg1"/>
              </a:solidFill>
            </a:endParaRPr>
          </a:p>
        </p:txBody>
      </p:sp>
      <p:pic>
        <p:nvPicPr>
          <p:cNvPr id="12" name="Picture 11" descr="A room with art on the walls&#10;&#10;Description automatically generated with low confidence">
            <a:extLst>
              <a:ext uri="{FF2B5EF4-FFF2-40B4-BE49-F238E27FC236}">
                <a16:creationId xmlns:a16="http://schemas.microsoft.com/office/drawing/2014/main" id="{FB75F57A-0EBE-A435-7271-060EFE584ED2}"/>
              </a:ext>
            </a:extLst>
          </p:cNvPr>
          <p:cNvPicPr>
            <a:picLocks noChangeAspect="1"/>
          </p:cNvPicPr>
          <p:nvPr/>
        </p:nvPicPr>
        <p:blipFill>
          <a:blip r:embed="rId2"/>
          <a:stretch>
            <a:fillRect/>
          </a:stretch>
        </p:blipFill>
        <p:spPr>
          <a:xfrm>
            <a:off x="800100" y="1014413"/>
            <a:ext cx="7772400" cy="5183005"/>
          </a:xfrm>
          <a:prstGeom prst="rect">
            <a:avLst/>
          </a:prstGeom>
        </p:spPr>
      </p:pic>
      <p:sp>
        <p:nvSpPr>
          <p:cNvPr id="14" name="TextBox 13">
            <a:extLst>
              <a:ext uri="{FF2B5EF4-FFF2-40B4-BE49-F238E27FC236}">
                <a16:creationId xmlns:a16="http://schemas.microsoft.com/office/drawing/2014/main" id="{BF4BA325-9168-7A7C-C206-53CBB181D857}"/>
              </a:ext>
            </a:extLst>
          </p:cNvPr>
          <p:cNvSpPr txBox="1"/>
          <p:nvPr/>
        </p:nvSpPr>
        <p:spPr>
          <a:xfrm>
            <a:off x="800099" y="6211705"/>
            <a:ext cx="10444163" cy="276999"/>
          </a:xfrm>
          <a:prstGeom prst="rect">
            <a:avLst/>
          </a:prstGeom>
          <a:noFill/>
        </p:spPr>
        <p:txBody>
          <a:bodyPr wrap="square">
            <a:spAutoFit/>
          </a:bodyPr>
          <a:lstStyle/>
          <a:p>
            <a:r>
              <a:rPr lang="en-AT" sz="1200" dirty="0">
                <a:solidFill>
                  <a:schemeClr val="bg1"/>
                </a:solidFill>
              </a:rPr>
              <a:t>https://artalk.cz/2020/10/05/roma-lives-matter-v-hranicari/?fbclid=IwAR2zbG0yCtwDxh874ZrCspWpNciDXDcyPXIozFszM1hilHljIcTH42TT3Dw</a:t>
            </a:r>
          </a:p>
        </p:txBody>
      </p:sp>
      <p:pic>
        <p:nvPicPr>
          <p:cNvPr id="16" name="Picture 15" descr="A picture containing text&#10;&#10;Description automatically generated">
            <a:extLst>
              <a:ext uri="{FF2B5EF4-FFF2-40B4-BE49-F238E27FC236}">
                <a16:creationId xmlns:a16="http://schemas.microsoft.com/office/drawing/2014/main" id="{0FF1BAED-C57E-68D8-62F9-9789095156F3}"/>
              </a:ext>
            </a:extLst>
          </p:cNvPr>
          <p:cNvPicPr>
            <a:picLocks noChangeAspect="1"/>
          </p:cNvPicPr>
          <p:nvPr/>
        </p:nvPicPr>
        <p:blipFill>
          <a:blip r:embed="rId3"/>
          <a:stretch>
            <a:fillRect/>
          </a:stretch>
        </p:blipFill>
        <p:spPr>
          <a:xfrm>
            <a:off x="7629524" y="62615"/>
            <a:ext cx="4488655" cy="2609031"/>
          </a:xfrm>
          <a:prstGeom prst="rect">
            <a:avLst/>
          </a:prstGeom>
        </p:spPr>
      </p:pic>
    </p:spTree>
    <p:extLst>
      <p:ext uri="{BB962C8B-B14F-4D97-AF65-F5344CB8AC3E}">
        <p14:creationId xmlns:p14="http://schemas.microsoft.com/office/powerpoint/2010/main" val="978092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C3BC25E8-5075-8690-6441-054280D681DB}"/>
              </a:ext>
            </a:extLst>
          </p:cNvPr>
          <p:cNvPicPr>
            <a:picLocks noChangeAspect="1"/>
          </p:cNvPicPr>
          <p:nvPr/>
        </p:nvPicPr>
        <p:blipFill>
          <a:blip r:embed="rId2"/>
          <a:stretch>
            <a:fillRect/>
          </a:stretch>
        </p:blipFill>
        <p:spPr>
          <a:xfrm>
            <a:off x="8421689" y="675495"/>
            <a:ext cx="3365500" cy="3187700"/>
          </a:xfrm>
          <a:prstGeom prst="rect">
            <a:avLst/>
          </a:prstGeom>
        </p:spPr>
      </p:pic>
      <p:pic>
        <p:nvPicPr>
          <p:cNvPr id="9" name="Picture 8" descr="Text&#10;&#10;Description automatically generated">
            <a:extLst>
              <a:ext uri="{FF2B5EF4-FFF2-40B4-BE49-F238E27FC236}">
                <a16:creationId xmlns:a16="http://schemas.microsoft.com/office/drawing/2014/main" id="{74A0176C-7B01-5251-DD05-1EDF70C3E4DE}"/>
              </a:ext>
            </a:extLst>
          </p:cNvPr>
          <p:cNvPicPr>
            <a:picLocks noChangeAspect="1"/>
          </p:cNvPicPr>
          <p:nvPr/>
        </p:nvPicPr>
        <p:blipFill>
          <a:blip r:embed="rId3"/>
          <a:stretch>
            <a:fillRect/>
          </a:stretch>
        </p:blipFill>
        <p:spPr>
          <a:xfrm>
            <a:off x="649289" y="3349200"/>
            <a:ext cx="7772400" cy="3508800"/>
          </a:xfrm>
          <a:prstGeom prst="rect">
            <a:avLst/>
          </a:prstGeom>
        </p:spPr>
      </p:pic>
      <p:pic>
        <p:nvPicPr>
          <p:cNvPr id="12" name="Picture 11" descr="A picture containing horse&#10;&#10;Description automatically generated">
            <a:extLst>
              <a:ext uri="{FF2B5EF4-FFF2-40B4-BE49-F238E27FC236}">
                <a16:creationId xmlns:a16="http://schemas.microsoft.com/office/drawing/2014/main" id="{2A0D9748-24AD-F8FF-5847-DE0CDEF6F463}"/>
              </a:ext>
            </a:extLst>
          </p:cNvPr>
          <p:cNvPicPr>
            <a:picLocks noChangeAspect="1"/>
          </p:cNvPicPr>
          <p:nvPr/>
        </p:nvPicPr>
        <p:blipFill>
          <a:blip r:embed="rId4"/>
          <a:stretch>
            <a:fillRect/>
          </a:stretch>
        </p:blipFill>
        <p:spPr>
          <a:xfrm>
            <a:off x="649288" y="675495"/>
            <a:ext cx="7772401" cy="2673705"/>
          </a:xfrm>
          <a:prstGeom prst="rect">
            <a:avLst/>
          </a:prstGeom>
        </p:spPr>
      </p:pic>
      <p:sp>
        <p:nvSpPr>
          <p:cNvPr id="13" name="TextBox 12">
            <a:extLst>
              <a:ext uri="{FF2B5EF4-FFF2-40B4-BE49-F238E27FC236}">
                <a16:creationId xmlns:a16="http://schemas.microsoft.com/office/drawing/2014/main" id="{FC11382C-640D-0A56-24F8-85004E6724EF}"/>
              </a:ext>
            </a:extLst>
          </p:cNvPr>
          <p:cNvSpPr txBox="1"/>
          <p:nvPr/>
        </p:nvSpPr>
        <p:spPr>
          <a:xfrm>
            <a:off x="8362969" y="3863195"/>
            <a:ext cx="3482941" cy="338554"/>
          </a:xfrm>
          <a:prstGeom prst="rect">
            <a:avLst/>
          </a:prstGeom>
          <a:noFill/>
        </p:spPr>
        <p:txBody>
          <a:bodyPr wrap="none" rtlCol="0">
            <a:spAutoFit/>
          </a:bodyPr>
          <a:lstStyle/>
          <a:p>
            <a:r>
              <a:rPr lang="en-GB" sz="1600" dirty="0">
                <a:solidFill>
                  <a:schemeClr val="bg1"/>
                </a:solidFill>
              </a:rPr>
              <a:t>https://</a:t>
            </a:r>
            <a:r>
              <a:rPr lang="en-GB" sz="1600" dirty="0" err="1">
                <a:solidFill>
                  <a:schemeClr val="bg1"/>
                </a:solidFill>
              </a:rPr>
              <a:t>eriac.org</a:t>
            </a:r>
            <a:r>
              <a:rPr lang="en-GB" sz="1600" dirty="0">
                <a:solidFill>
                  <a:schemeClr val="bg1"/>
                </a:solidFill>
              </a:rPr>
              <a:t>/category/</a:t>
            </a:r>
            <a:r>
              <a:rPr lang="en-GB" sz="1600" dirty="0" err="1">
                <a:solidFill>
                  <a:schemeClr val="bg1"/>
                </a:solidFill>
              </a:rPr>
              <a:t>romamoma</a:t>
            </a:r>
            <a:r>
              <a:rPr lang="en-GB" sz="1600" dirty="0">
                <a:solidFill>
                  <a:schemeClr val="bg1"/>
                </a:solidFill>
              </a:rPr>
              <a:t>/</a:t>
            </a:r>
            <a:endParaRPr lang="en-AT" sz="1600" dirty="0">
              <a:solidFill>
                <a:schemeClr val="bg1"/>
              </a:solidFill>
            </a:endParaRPr>
          </a:p>
        </p:txBody>
      </p:sp>
    </p:spTree>
    <p:extLst>
      <p:ext uri="{BB962C8B-B14F-4D97-AF65-F5344CB8AC3E}">
        <p14:creationId xmlns:p14="http://schemas.microsoft.com/office/powerpoint/2010/main" val="3087836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C0FE65-A09E-7332-2F18-B30C1A5CDF90}"/>
              </a:ext>
            </a:extLst>
          </p:cNvPr>
          <p:cNvSpPr txBox="1"/>
          <p:nvPr/>
        </p:nvSpPr>
        <p:spPr>
          <a:xfrm>
            <a:off x="1050325" y="840260"/>
            <a:ext cx="4570482" cy="45243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T" sz="3600" b="0" i="0" u="none" strike="noStrike" kern="1200" cap="none" spc="0" normalizeH="0" baseline="0" noProof="0" dirty="0">
                <a:ln>
                  <a:noFill/>
                </a:ln>
                <a:solidFill>
                  <a:prstClr val="white"/>
                </a:solidFill>
                <a:effectLst/>
                <a:uLnTx/>
                <a:uFillTx/>
                <a:latin typeface="Krungthep" panose="02000400000000000000" pitchFamily="2" charset="-34"/>
                <a:ea typeface="Krungthep" panose="02000400000000000000" pitchFamily="2" charset="-34"/>
                <a:cs typeface="Krungthep" panose="02000400000000000000" pitchFamily="2" charset="-34"/>
              </a:rPr>
              <a:t>Internationally…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3600" b="0" i="0" u="none" strike="noStrike" kern="1200" cap="none" spc="0" normalizeH="0" baseline="0" noProof="0" dirty="0">
              <a:ln>
                <a:noFill/>
              </a:ln>
              <a:solidFill>
                <a:prstClr val="white"/>
              </a:solidFill>
              <a:effectLst/>
              <a:uLnTx/>
              <a:uFillTx/>
              <a:latin typeface="Krungthep" panose="02000400000000000000" pitchFamily="2" charset="-34"/>
              <a:ea typeface="Krungthep" panose="02000400000000000000" pitchFamily="2" charset="-34"/>
              <a:cs typeface="Krungthep" panose="02000400000000000000"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T" sz="3600" b="0" i="0" u="none" strike="noStrike" kern="1200" cap="none" spc="0" normalizeH="0" baseline="0" noProof="0" dirty="0">
                <a:ln>
                  <a:noFill/>
                </a:ln>
                <a:solidFill>
                  <a:prstClr val="white"/>
                </a:solidFill>
                <a:effectLst/>
                <a:uLnTx/>
                <a:uFillTx/>
                <a:latin typeface="Krungthep" panose="02000400000000000000" pitchFamily="2" charset="-34"/>
                <a:ea typeface="Krungthep" panose="02000400000000000000" pitchFamily="2" charset="-34"/>
                <a:cs typeface="Krungthep" panose="02000400000000000000" pitchFamily="2" charset="-34"/>
              </a:rPr>
              <a:t>…regionally…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3600" b="0" i="0" u="none" strike="noStrike" kern="1200" cap="none" spc="0" normalizeH="0" baseline="0" noProof="0" dirty="0">
              <a:ln>
                <a:noFill/>
              </a:ln>
              <a:solidFill>
                <a:prstClr val="white"/>
              </a:solidFill>
              <a:effectLst/>
              <a:uLnTx/>
              <a:uFillTx/>
              <a:latin typeface="Krungthep" panose="02000400000000000000" pitchFamily="2" charset="-34"/>
              <a:ea typeface="Krungthep" panose="02000400000000000000" pitchFamily="2" charset="-34"/>
              <a:cs typeface="Krungthep" panose="02000400000000000000"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T" sz="3600" b="0" i="0" u="none" strike="noStrike" kern="1200" cap="none" spc="0" normalizeH="0" baseline="0" noProof="0" dirty="0">
                <a:ln>
                  <a:noFill/>
                </a:ln>
                <a:solidFill>
                  <a:prstClr val="white"/>
                </a:solidFill>
                <a:effectLst/>
                <a:uLnTx/>
                <a:uFillTx/>
                <a:latin typeface="Krungthep" panose="02000400000000000000" pitchFamily="2" charset="-34"/>
                <a:ea typeface="Krungthep" panose="02000400000000000000" pitchFamily="2" charset="-34"/>
                <a:cs typeface="Krungthep" panose="02000400000000000000" pitchFamily="2" charset="-34"/>
              </a:rPr>
              <a:t>…locally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3600" b="0" i="0" u="none" strike="noStrike" kern="1200" cap="none" spc="0" normalizeH="0" baseline="0" noProof="0" dirty="0">
              <a:ln>
                <a:noFill/>
              </a:ln>
              <a:solidFill>
                <a:prstClr val="white"/>
              </a:solidFill>
              <a:effectLst/>
              <a:uLnTx/>
              <a:uFillTx/>
              <a:latin typeface="Krungthep" panose="02000400000000000000" pitchFamily="2" charset="-34"/>
              <a:ea typeface="Krungthep" panose="02000400000000000000" pitchFamily="2" charset="-34"/>
              <a:cs typeface="Krungthep" panose="02000400000000000000"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3600" b="0" i="0" u="none" strike="noStrike" kern="1200" cap="none" spc="0" normalizeH="0" baseline="0" noProof="0" dirty="0">
              <a:ln>
                <a:noFill/>
              </a:ln>
              <a:solidFill>
                <a:prstClr val="white"/>
              </a:solidFill>
              <a:effectLst/>
              <a:uLnTx/>
              <a:uFillTx/>
              <a:latin typeface="Krungthep" panose="02000400000000000000" pitchFamily="2" charset="-34"/>
              <a:ea typeface="Krungthep" panose="02000400000000000000" pitchFamily="2" charset="-34"/>
              <a:cs typeface="Krungthep" panose="02000400000000000000" pitchFamily="2"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3600" b="0" i="0" u="none" strike="noStrike" kern="1200" cap="none" spc="0" normalizeH="0" baseline="0" noProof="0" dirty="0">
              <a:ln>
                <a:noFill/>
              </a:ln>
              <a:solidFill>
                <a:prstClr val="white"/>
              </a:solidFill>
              <a:effectLst/>
              <a:uLnTx/>
              <a:uFillTx/>
              <a:latin typeface="Krungthep" panose="02000400000000000000" pitchFamily="2" charset="-34"/>
              <a:ea typeface="Krungthep" panose="02000400000000000000" pitchFamily="2" charset="-34"/>
              <a:cs typeface="Krungthep" panose="02000400000000000000" pitchFamily="2" charset="-34"/>
            </a:endParaRPr>
          </a:p>
        </p:txBody>
      </p:sp>
      <p:sp>
        <p:nvSpPr>
          <p:cNvPr id="2" name="TextBox 1">
            <a:extLst>
              <a:ext uri="{FF2B5EF4-FFF2-40B4-BE49-F238E27FC236}">
                <a16:creationId xmlns:a16="http://schemas.microsoft.com/office/drawing/2014/main" id="{CEE333E9-A2DE-52B1-0648-DFD5360BE7A9}"/>
              </a:ext>
            </a:extLst>
          </p:cNvPr>
          <p:cNvSpPr txBox="1"/>
          <p:nvPr/>
        </p:nvSpPr>
        <p:spPr>
          <a:xfrm>
            <a:off x="5031132" y="5094410"/>
            <a:ext cx="6829114" cy="923330"/>
          </a:xfrm>
          <a:prstGeom prst="rect">
            <a:avLst/>
          </a:prstGeom>
          <a:noFill/>
        </p:spPr>
        <p:txBody>
          <a:bodyPr wrap="none" rtlCol="0">
            <a:spAutoFit/>
          </a:bodyPr>
          <a:lstStyle/>
          <a:p>
            <a:r>
              <a:rPr lang="en-AT" dirty="0">
                <a:solidFill>
                  <a:schemeClr val="bg1"/>
                </a:solidFill>
                <a:latin typeface="Krungthep" panose="02000400000000000000" pitchFamily="2" charset="-34"/>
                <a:ea typeface="Krungthep" panose="02000400000000000000" pitchFamily="2" charset="-34"/>
                <a:cs typeface="Krungthep" panose="02000400000000000000" pitchFamily="2" charset="-34"/>
              </a:rPr>
              <a:t>Which different strategies do you detect?</a:t>
            </a:r>
          </a:p>
          <a:p>
            <a:endParaRPr lang="en-AT" dirty="0">
              <a:solidFill>
                <a:schemeClr val="bg1"/>
              </a:solidFill>
              <a:latin typeface="Krungthep" panose="02000400000000000000" pitchFamily="2" charset="-34"/>
              <a:ea typeface="Krungthep" panose="02000400000000000000" pitchFamily="2" charset="-34"/>
              <a:cs typeface="Krungthep" panose="02000400000000000000" pitchFamily="2" charset="-34"/>
            </a:endParaRPr>
          </a:p>
          <a:p>
            <a:r>
              <a:rPr lang="en-AT" dirty="0">
                <a:solidFill>
                  <a:schemeClr val="bg1"/>
                </a:solidFill>
                <a:latin typeface="Krungthep" panose="02000400000000000000" pitchFamily="2" charset="-34"/>
                <a:ea typeface="Krungthep" panose="02000400000000000000" pitchFamily="2" charset="-34"/>
                <a:cs typeface="Krungthep" panose="02000400000000000000" pitchFamily="2" charset="-34"/>
              </a:rPr>
              <a:t>Are there any regionally or locally specific practices?</a:t>
            </a:r>
          </a:p>
        </p:txBody>
      </p:sp>
      <p:pic>
        <p:nvPicPr>
          <p:cNvPr id="5" name="Picture 4" descr="A wheel with a yellow background&#10;&#10;Description automatically generated">
            <a:extLst>
              <a:ext uri="{FF2B5EF4-FFF2-40B4-BE49-F238E27FC236}">
                <a16:creationId xmlns:a16="http://schemas.microsoft.com/office/drawing/2014/main" id="{59FC5E18-FC3B-7199-4D3A-EED7E20858F1}"/>
              </a:ext>
            </a:extLst>
          </p:cNvPr>
          <p:cNvPicPr>
            <a:picLocks noChangeAspect="1"/>
          </p:cNvPicPr>
          <p:nvPr/>
        </p:nvPicPr>
        <p:blipFill>
          <a:blip r:embed="rId2"/>
          <a:stretch>
            <a:fillRect/>
          </a:stretch>
        </p:blipFill>
        <p:spPr>
          <a:xfrm>
            <a:off x="6571195" y="840260"/>
            <a:ext cx="2863850" cy="3436620"/>
          </a:xfrm>
          <a:prstGeom prst="rect">
            <a:avLst/>
          </a:prstGeom>
        </p:spPr>
      </p:pic>
    </p:spTree>
    <p:extLst>
      <p:ext uri="{BB962C8B-B14F-4D97-AF65-F5344CB8AC3E}">
        <p14:creationId xmlns:p14="http://schemas.microsoft.com/office/powerpoint/2010/main" val="1689424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2BEFA7-2704-1D85-9FB9-9EBAA4AF17EF}"/>
              </a:ext>
            </a:extLst>
          </p:cNvPr>
          <p:cNvSpPr txBox="1"/>
          <p:nvPr/>
        </p:nvSpPr>
        <p:spPr>
          <a:xfrm>
            <a:off x="876823" y="342864"/>
            <a:ext cx="9444765" cy="646331"/>
          </a:xfrm>
          <a:prstGeom prst="rect">
            <a:avLst/>
          </a:prstGeom>
          <a:noFill/>
        </p:spPr>
        <p:txBody>
          <a:bodyPr wrap="none" rtlCol="0">
            <a:spAutoFit/>
          </a:bodyPr>
          <a:lstStyle/>
          <a:p>
            <a:r>
              <a:rPr lang="en-GB" dirty="0">
                <a:solidFill>
                  <a:schemeClr val="bg1"/>
                </a:solidFill>
              </a:rPr>
              <a:t>52nd Venice Biennale (2007): "Think with the Senses, Feel with the Mind: Art in the Present Tense"</a:t>
            </a:r>
          </a:p>
          <a:p>
            <a:endParaRPr lang="en-AT" dirty="0">
              <a:solidFill>
                <a:schemeClr val="bg1"/>
              </a:solidFill>
            </a:endParaRPr>
          </a:p>
        </p:txBody>
      </p:sp>
      <p:sp>
        <p:nvSpPr>
          <p:cNvPr id="5" name="TextBox 4">
            <a:extLst>
              <a:ext uri="{FF2B5EF4-FFF2-40B4-BE49-F238E27FC236}">
                <a16:creationId xmlns:a16="http://schemas.microsoft.com/office/drawing/2014/main" id="{445EC56B-0C4B-45C1-5FEA-6B0FC543F6FC}"/>
              </a:ext>
            </a:extLst>
          </p:cNvPr>
          <p:cNvSpPr txBox="1"/>
          <p:nvPr/>
        </p:nvSpPr>
        <p:spPr>
          <a:xfrm>
            <a:off x="325677" y="885991"/>
            <a:ext cx="4847572" cy="1477328"/>
          </a:xfrm>
          <a:prstGeom prst="rect">
            <a:avLst/>
          </a:prstGeom>
          <a:noFill/>
        </p:spPr>
        <p:txBody>
          <a:bodyPr wrap="square" rtlCol="0">
            <a:spAutoFit/>
          </a:bodyPr>
          <a:lstStyle/>
          <a:p>
            <a:r>
              <a:rPr lang="en-AT" dirty="0">
                <a:solidFill>
                  <a:schemeClr val="bg1"/>
                </a:solidFill>
              </a:rPr>
              <a:t>Roma pavilion – transnational representation; ethnic collective</a:t>
            </a:r>
          </a:p>
          <a:p>
            <a:r>
              <a:rPr lang="en-GB" sz="1200" dirty="0" err="1">
                <a:solidFill>
                  <a:schemeClr val="bg1"/>
                </a:solidFill>
              </a:rPr>
              <a:t>Tunali</a:t>
            </a:r>
            <a:r>
              <a:rPr lang="en-GB" sz="1200" dirty="0">
                <a:solidFill>
                  <a:schemeClr val="bg1"/>
                </a:solidFill>
              </a:rPr>
              <a:t>, T. (2011). The politics of "Roma inclusion" at the 52nd </a:t>
            </a:r>
            <a:r>
              <a:rPr lang="en-GB" sz="1200" dirty="0" err="1">
                <a:solidFill>
                  <a:schemeClr val="bg1"/>
                </a:solidFill>
              </a:rPr>
              <a:t>venice</a:t>
            </a:r>
            <a:r>
              <a:rPr lang="en-GB" sz="1200" dirty="0">
                <a:solidFill>
                  <a:schemeClr val="bg1"/>
                </a:solidFill>
              </a:rPr>
              <a:t> art biennale. Studia </a:t>
            </a:r>
            <a:r>
              <a:rPr lang="en-GB" sz="1200" dirty="0" err="1">
                <a:solidFill>
                  <a:schemeClr val="bg1"/>
                </a:solidFill>
              </a:rPr>
              <a:t>Politica</a:t>
            </a:r>
            <a:r>
              <a:rPr lang="en-GB" sz="1200" dirty="0">
                <a:solidFill>
                  <a:schemeClr val="bg1"/>
                </a:solidFill>
              </a:rPr>
              <a:t>: Romanian Political Science Review, 11(4), 701-711. </a:t>
            </a:r>
          </a:p>
          <a:p>
            <a:endParaRPr lang="en-AT" dirty="0">
              <a:solidFill>
                <a:schemeClr val="bg1"/>
              </a:solidFill>
            </a:endParaRPr>
          </a:p>
        </p:txBody>
      </p:sp>
      <p:sp>
        <p:nvSpPr>
          <p:cNvPr id="6" name="TextBox 5">
            <a:extLst>
              <a:ext uri="{FF2B5EF4-FFF2-40B4-BE49-F238E27FC236}">
                <a16:creationId xmlns:a16="http://schemas.microsoft.com/office/drawing/2014/main" id="{BC604D7C-1202-54CA-6715-FDA6AF36BB21}"/>
              </a:ext>
            </a:extLst>
          </p:cNvPr>
          <p:cNvSpPr txBox="1"/>
          <p:nvPr/>
        </p:nvSpPr>
        <p:spPr>
          <a:xfrm>
            <a:off x="325677" y="2233949"/>
            <a:ext cx="3657599" cy="830997"/>
          </a:xfrm>
          <a:prstGeom prst="rect">
            <a:avLst/>
          </a:prstGeom>
          <a:noFill/>
        </p:spPr>
        <p:txBody>
          <a:bodyPr wrap="square" rtlCol="0">
            <a:spAutoFit/>
          </a:bodyPr>
          <a:lstStyle/>
          <a:p>
            <a:r>
              <a:rPr lang="en-GB" sz="1600" dirty="0">
                <a:solidFill>
                  <a:schemeClr val="bg1"/>
                </a:solidFill>
              </a:rPr>
              <a:t>I</a:t>
            </a:r>
            <a:r>
              <a:rPr lang="en-AT" sz="1600" dirty="0">
                <a:solidFill>
                  <a:schemeClr val="bg1"/>
                </a:solidFill>
              </a:rPr>
              <a:t>s art history lagging behind processes of inclusion? – first Romani Group exhibition in 1979 (Budapest)</a:t>
            </a:r>
          </a:p>
        </p:txBody>
      </p:sp>
      <p:sp>
        <p:nvSpPr>
          <p:cNvPr id="7" name="TextBox 6">
            <a:extLst>
              <a:ext uri="{FF2B5EF4-FFF2-40B4-BE49-F238E27FC236}">
                <a16:creationId xmlns:a16="http://schemas.microsoft.com/office/drawing/2014/main" id="{6F86A69F-1691-4255-6981-ADD61DD1C0BA}"/>
              </a:ext>
            </a:extLst>
          </p:cNvPr>
          <p:cNvSpPr txBox="1"/>
          <p:nvPr/>
        </p:nvSpPr>
        <p:spPr>
          <a:xfrm>
            <a:off x="325677" y="3139019"/>
            <a:ext cx="3945698" cy="3200876"/>
          </a:xfrm>
          <a:prstGeom prst="rect">
            <a:avLst/>
          </a:prstGeom>
          <a:noFill/>
        </p:spPr>
        <p:txBody>
          <a:bodyPr wrap="square" rtlCol="0">
            <a:spAutoFit/>
          </a:bodyPr>
          <a:lstStyle/>
          <a:p>
            <a:r>
              <a:rPr lang="en-GB" sz="1600" dirty="0">
                <a:solidFill>
                  <a:schemeClr val="bg1"/>
                </a:solidFill>
              </a:rPr>
              <a:t>Inclusion as “the consequence of a sudden and spontaneous humanitarian interest. They are the continuation of a complex set of political, economic, and discursive relations marked by the collapse of State Socialism and EU expansion which helped to institutionalize ”Western” human rights discourses to frame ”Eastern” ethnic conflicts and tensions in the process of the ongoing ”liberalization” and ”democratization” of the CEE countries” </a:t>
            </a:r>
          </a:p>
          <a:p>
            <a:r>
              <a:rPr lang="en-GB" sz="1400" dirty="0" err="1">
                <a:solidFill>
                  <a:schemeClr val="bg1"/>
                </a:solidFill>
              </a:rPr>
              <a:t>Tunali</a:t>
            </a:r>
            <a:r>
              <a:rPr lang="en-GB" sz="1400" dirty="0">
                <a:solidFill>
                  <a:schemeClr val="bg1"/>
                </a:solidFill>
              </a:rPr>
              <a:t>, T. (2011). The politics of "Roma inclusion”, 702–703.</a:t>
            </a:r>
          </a:p>
          <a:p>
            <a:endParaRPr lang="en-AT" sz="1400" dirty="0">
              <a:solidFill>
                <a:schemeClr val="bg1"/>
              </a:solidFill>
            </a:endParaRPr>
          </a:p>
        </p:txBody>
      </p:sp>
      <p:pic>
        <p:nvPicPr>
          <p:cNvPr id="9" name="Picture 8" descr="A picture containing building, sky, outdoor, tall&#10;&#10;Description automatically generated">
            <a:extLst>
              <a:ext uri="{FF2B5EF4-FFF2-40B4-BE49-F238E27FC236}">
                <a16:creationId xmlns:a16="http://schemas.microsoft.com/office/drawing/2014/main" id="{5DECB1FF-EC31-B470-8571-F30B788B5AA8}"/>
              </a:ext>
            </a:extLst>
          </p:cNvPr>
          <p:cNvPicPr>
            <a:picLocks noChangeAspect="1"/>
          </p:cNvPicPr>
          <p:nvPr/>
        </p:nvPicPr>
        <p:blipFill>
          <a:blip r:embed="rId2"/>
          <a:stretch>
            <a:fillRect/>
          </a:stretch>
        </p:blipFill>
        <p:spPr>
          <a:xfrm>
            <a:off x="5428121" y="1161563"/>
            <a:ext cx="6275364" cy="4713143"/>
          </a:xfrm>
          <a:prstGeom prst="rect">
            <a:avLst/>
          </a:prstGeom>
        </p:spPr>
      </p:pic>
    </p:spTree>
    <p:extLst>
      <p:ext uri="{BB962C8B-B14F-4D97-AF65-F5344CB8AC3E}">
        <p14:creationId xmlns:p14="http://schemas.microsoft.com/office/powerpoint/2010/main" val="204985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DC93F0-F9EB-425C-CAC7-A45CD0E39CE2}"/>
              </a:ext>
            </a:extLst>
          </p:cNvPr>
          <p:cNvSpPr txBox="1"/>
          <p:nvPr/>
        </p:nvSpPr>
        <p:spPr>
          <a:xfrm>
            <a:off x="427972" y="4642009"/>
            <a:ext cx="11336056" cy="2492990"/>
          </a:xfrm>
          <a:prstGeom prst="rect">
            <a:avLst/>
          </a:prstGeom>
          <a:noFill/>
        </p:spPr>
        <p:txBody>
          <a:bodyPr wrap="square" rtlCol="0">
            <a:spAutoFit/>
          </a:bodyPr>
          <a:lstStyle/>
          <a:p>
            <a:pPr algn="ctr"/>
            <a:r>
              <a:rPr lang="en-GB" sz="1800" dirty="0">
                <a:solidFill>
                  <a:schemeClr val="bg1"/>
                </a:solidFill>
                <a:effectLst/>
                <a:latin typeface="PAlmSprings"/>
              </a:rPr>
              <a:t>Did the Roma Pavilion in the 52nd Venice Biennial aim for negotiating the Roma’s ”particular political vocabulary” in need to be visible to Romany populations around Europe to build an alternative political solidarity? </a:t>
            </a:r>
          </a:p>
          <a:p>
            <a:pPr algn="ctr"/>
            <a:endParaRPr lang="en-GB" dirty="0">
              <a:solidFill>
                <a:schemeClr val="bg1"/>
              </a:solidFill>
              <a:latin typeface="PAlmSprings"/>
            </a:endParaRPr>
          </a:p>
          <a:p>
            <a:pPr algn="ctr"/>
            <a:endParaRPr lang="en-GB" dirty="0">
              <a:solidFill>
                <a:schemeClr val="bg1"/>
              </a:solidFill>
              <a:latin typeface="PAlmSprings"/>
            </a:endParaRPr>
          </a:p>
          <a:p>
            <a:pPr algn="ctr"/>
            <a:r>
              <a:rPr lang="en-GB" sz="1800" dirty="0">
                <a:solidFill>
                  <a:schemeClr val="bg1"/>
                </a:solidFill>
                <a:effectLst/>
                <a:latin typeface="PAlmSprings"/>
              </a:rPr>
              <a:t>Or was this exhibition part of the institutional creativity aimed at the socio-political integration of the former communist Europe into the global economic circuits? </a:t>
            </a:r>
            <a:endParaRPr lang="en-GB" sz="1200" dirty="0">
              <a:solidFill>
                <a:schemeClr val="bg1"/>
              </a:solidFill>
              <a:latin typeface="PAlmSprings"/>
            </a:endParaRPr>
          </a:p>
          <a:p>
            <a:pPr algn="ctr"/>
            <a:r>
              <a:rPr lang="en-GB" sz="1200" dirty="0" err="1">
                <a:solidFill>
                  <a:schemeClr val="bg1"/>
                </a:solidFill>
              </a:rPr>
              <a:t>Tunali</a:t>
            </a:r>
            <a:r>
              <a:rPr lang="en-GB" sz="1200" dirty="0">
                <a:solidFill>
                  <a:schemeClr val="bg1"/>
                </a:solidFill>
              </a:rPr>
              <a:t>, T. (2011). The politics of "Roma inclusion”, 703.</a:t>
            </a:r>
          </a:p>
          <a:p>
            <a:pPr algn="ctr"/>
            <a:endParaRPr lang="en-GB" dirty="0">
              <a:solidFill>
                <a:schemeClr val="bg1"/>
              </a:solidFill>
            </a:endParaRPr>
          </a:p>
          <a:p>
            <a:pPr algn="ctr"/>
            <a:endParaRPr lang="en-AT" dirty="0">
              <a:solidFill>
                <a:schemeClr val="bg1"/>
              </a:solidFill>
            </a:endParaRPr>
          </a:p>
        </p:txBody>
      </p:sp>
      <p:pic>
        <p:nvPicPr>
          <p:cNvPr id="5" name="Picture 4">
            <a:extLst>
              <a:ext uri="{FF2B5EF4-FFF2-40B4-BE49-F238E27FC236}">
                <a16:creationId xmlns:a16="http://schemas.microsoft.com/office/drawing/2014/main" id="{A2012253-064F-6366-069D-C6BC29D587D3}"/>
              </a:ext>
            </a:extLst>
          </p:cNvPr>
          <p:cNvPicPr>
            <a:picLocks noChangeAspect="1"/>
          </p:cNvPicPr>
          <p:nvPr/>
        </p:nvPicPr>
        <p:blipFill>
          <a:blip r:embed="rId2"/>
          <a:stretch>
            <a:fillRect/>
          </a:stretch>
        </p:blipFill>
        <p:spPr>
          <a:xfrm>
            <a:off x="2956860" y="442913"/>
            <a:ext cx="6065045" cy="4043363"/>
          </a:xfrm>
          <a:prstGeom prst="rect">
            <a:avLst/>
          </a:prstGeom>
        </p:spPr>
      </p:pic>
    </p:spTree>
    <p:extLst>
      <p:ext uri="{BB962C8B-B14F-4D97-AF65-F5344CB8AC3E}">
        <p14:creationId xmlns:p14="http://schemas.microsoft.com/office/powerpoint/2010/main" val="917398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4E4C10-8ACB-EEC4-3420-3BC6A4D8E7FA}"/>
              </a:ext>
            </a:extLst>
          </p:cNvPr>
          <p:cNvSpPr txBox="1"/>
          <p:nvPr/>
        </p:nvSpPr>
        <p:spPr>
          <a:xfrm>
            <a:off x="622458" y="5823763"/>
            <a:ext cx="6100762" cy="553998"/>
          </a:xfrm>
          <a:prstGeom prst="rect">
            <a:avLst/>
          </a:prstGeom>
          <a:noFill/>
        </p:spPr>
        <p:txBody>
          <a:bodyPr wrap="square">
            <a:spAutoFit/>
          </a:bodyPr>
          <a:lstStyle/>
          <a:p>
            <a:r>
              <a:rPr lang="en-GB" dirty="0" err="1">
                <a:solidFill>
                  <a:schemeClr val="bg1"/>
                </a:solidFill>
              </a:rPr>
              <a:t>Tamás</a:t>
            </a:r>
            <a:r>
              <a:rPr lang="en-GB" dirty="0">
                <a:solidFill>
                  <a:schemeClr val="bg1"/>
                </a:solidFill>
              </a:rPr>
              <a:t> </a:t>
            </a:r>
            <a:r>
              <a:rPr lang="en-GB" dirty="0" err="1">
                <a:solidFill>
                  <a:schemeClr val="bg1"/>
                </a:solidFill>
              </a:rPr>
              <a:t>Péli</a:t>
            </a:r>
            <a:r>
              <a:rPr lang="en-GB" dirty="0">
                <a:solidFill>
                  <a:schemeClr val="bg1"/>
                </a:solidFill>
              </a:rPr>
              <a:t> (b. Budapest 1948, d. Budapest 1994), </a:t>
            </a:r>
          </a:p>
          <a:p>
            <a:r>
              <a:rPr lang="en-GB" sz="1200" dirty="0">
                <a:solidFill>
                  <a:schemeClr val="bg1"/>
                </a:solidFill>
              </a:rPr>
              <a:t>https://</a:t>
            </a:r>
            <a:r>
              <a:rPr lang="en-GB" sz="1200" dirty="0" err="1">
                <a:solidFill>
                  <a:schemeClr val="bg1"/>
                </a:solidFill>
              </a:rPr>
              <a:t>www.romarchive.eu</a:t>
            </a:r>
            <a:r>
              <a:rPr lang="en-GB" sz="1200" dirty="0">
                <a:solidFill>
                  <a:schemeClr val="bg1"/>
                </a:solidFill>
              </a:rPr>
              <a:t>/</a:t>
            </a:r>
            <a:r>
              <a:rPr lang="en-GB" sz="1200" dirty="0" err="1">
                <a:solidFill>
                  <a:schemeClr val="bg1"/>
                </a:solidFill>
              </a:rPr>
              <a:t>en</a:t>
            </a:r>
            <a:r>
              <a:rPr lang="en-GB" sz="1200" dirty="0">
                <a:solidFill>
                  <a:schemeClr val="bg1"/>
                </a:solidFill>
              </a:rPr>
              <a:t>/collection/</a:t>
            </a:r>
            <a:r>
              <a:rPr lang="en-GB" sz="1200" dirty="0" err="1">
                <a:solidFill>
                  <a:schemeClr val="bg1"/>
                </a:solidFill>
              </a:rPr>
              <a:t>staciok</a:t>
            </a:r>
            <a:r>
              <a:rPr lang="en-GB" sz="1200" dirty="0">
                <a:solidFill>
                  <a:schemeClr val="bg1"/>
                </a:solidFill>
              </a:rPr>
              <a:t>-</a:t>
            </a:r>
            <a:r>
              <a:rPr lang="en-GB" sz="1200" dirty="0" err="1">
                <a:solidFill>
                  <a:schemeClr val="bg1"/>
                </a:solidFill>
              </a:rPr>
              <a:t>portrefilm</a:t>
            </a:r>
            <a:r>
              <a:rPr lang="en-GB" sz="1200" dirty="0">
                <a:solidFill>
                  <a:schemeClr val="bg1"/>
                </a:solidFill>
              </a:rPr>
              <a:t>-</a:t>
            </a:r>
            <a:r>
              <a:rPr lang="en-GB" sz="1200" dirty="0" err="1">
                <a:solidFill>
                  <a:schemeClr val="bg1"/>
                </a:solidFill>
              </a:rPr>
              <a:t>peli</a:t>
            </a:r>
            <a:r>
              <a:rPr lang="en-GB" sz="1200" dirty="0">
                <a:solidFill>
                  <a:schemeClr val="bg1"/>
                </a:solidFill>
              </a:rPr>
              <a:t>-tamas-</a:t>
            </a:r>
            <a:r>
              <a:rPr lang="en-GB" sz="1200" dirty="0" err="1">
                <a:solidFill>
                  <a:schemeClr val="bg1"/>
                </a:solidFill>
              </a:rPr>
              <a:t>festomuveszrol</a:t>
            </a:r>
            <a:r>
              <a:rPr lang="en-GB" sz="1200" dirty="0">
                <a:solidFill>
                  <a:schemeClr val="bg1"/>
                </a:solidFill>
              </a:rPr>
              <a:t>/</a:t>
            </a:r>
            <a:endParaRPr lang="en-AT" sz="1200" dirty="0">
              <a:solidFill>
                <a:schemeClr val="bg1"/>
              </a:solidFill>
            </a:endParaRPr>
          </a:p>
        </p:txBody>
      </p:sp>
      <p:sp>
        <p:nvSpPr>
          <p:cNvPr id="9" name="TextBox 8">
            <a:extLst>
              <a:ext uri="{FF2B5EF4-FFF2-40B4-BE49-F238E27FC236}">
                <a16:creationId xmlns:a16="http://schemas.microsoft.com/office/drawing/2014/main" id="{EAF924FC-D333-1C16-D487-4B1BC15E20F8}"/>
              </a:ext>
            </a:extLst>
          </p:cNvPr>
          <p:cNvSpPr txBox="1"/>
          <p:nvPr/>
        </p:nvSpPr>
        <p:spPr>
          <a:xfrm>
            <a:off x="650081" y="757238"/>
            <a:ext cx="4238148" cy="400110"/>
          </a:xfrm>
          <a:prstGeom prst="rect">
            <a:avLst/>
          </a:prstGeom>
          <a:noFill/>
        </p:spPr>
        <p:txBody>
          <a:bodyPr wrap="none" rtlCol="0">
            <a:spAutoFit/>
          </a:bodyPr>
          <a:lstStyle/>
          <a:p>
            <a:r>
              <a:rPr lang="en-GB" sz="2000" dirty="0">
                <a:solidFill>
                  <a:schemeClr val="bg1"/>
                </a:solidFill>
              </a:rPr>
              <a:t>Vanda </a:t>
            </a:r>
            <a:r>
              <a:rPr lang="en-GB" sz="2000" dirty="0" err="1">
                <a:solidFill>
                  <a:schemeClr val="bg1"/>
                </a:solidFill>
              </a:rPr>
              <a:t>Zsoldos</a:t>
            </a:r>
            <a:r>
              <a:rPr lang="en-GB" sz="2000" dirty="0">
                <a:solidFill>
                  <a:schemeClr val="bg1"/>
                </a:solidFill>
              </a:rPr>
              <a:t>, </a:t>
            </a:r>
            <a:r>
              <a:rPr lang="en-GB" sz="2000" dirty="0" err="1">
                <a:solidFill>
                  <a:schemeClr val="bg1"/>
                </a:solidFill>
              </a:rPr>
              <a:t>Stációk</a:t>
            </a:r>
            <a:r>
              <a:rPr lang="en-GB" sz="2000" dirty="0">
                <a:solidFill>
                  <a:schemeClr val="bg1"/>
                </a:solidFill>
              </a:rPr>
              <a:t> (Stations), 1988</a:t>
            </a:r>
            <a:endParaRPr lang="en-AT" sz="2000" dirty="0">
              <a:solidFill>
                <a:schemeClr val="bg1"/>
              </a:solidFill>
            </a:endParaRPr>
          </a:p>
        </p:txBody>
      </p:sp>
      <p:sp>
        <p:nvSpPr>
          <p:cNvPr id="11" name="TextBox 10">
            <a:extLst>
              <a:ext uri="{FF2B5EF4-FFF2-40B4-BE49-F238E27FC236}">
                <a16:creationId xmlns:a16="http://schemas.microsoft.com/office/drawing/2014/main" id="{8416D00F-3E71-D436-2EDB-095430E26393}"/>
              </a:ext>
            </a:extLst>
          </p:cNvPr>
          <p:cNvSpPr txBox="1"/>
          <p:nvPr/>
        </p:nvSpPr>
        <p:spPr>
          <a:xfrm>
            <a:off x="622458" y="1462714"/>
            <a:ext cx="4293394" cy="4278094"/>
          </a:xfrm>
          <a:prstGeom prst="rect">
            <a:avLst/>
          </a:prstGeom>
          <a:noFill/>
        </p:spPr>
        <p:txBody>
          <a:bodyPr wrap="square">
            <a:spAutoFit/>
          </a:bodyPr>
          <a:lstStyle/>
          <a:p>
            <a:r>
              <a:rPr lang="en-GB" sz="1600" b="0" i="0" u="none" strike="noStrike" dirty="0">
                <a:solidFill>
                  <a:schemeClr val="bg1"/>
                </a:solidFill>
                <a:effectLst/>
                <a:latin typeface="Montserrat" pitchFamily="2" charset="77"/>
              </a:rPr>
              <a:t>‘…and in order to become a Roma painter, the existence of the Roma bricklayer should be acknowledged. This is a massive and difficult question … and I would like to be a Hungarian painter … The time will come but I will not get the final immigration license from my colleagues for another year or two … I am going to present a significant piece of art at the World Fair and this work of art … will not be made by </a:t>
            </a:r>
            <a:r>
              <a:rPr lang="en-GB" sz="1600" b="0" i="0" u="none" strike="noStrike" dirty="0" err="1">
                <a:solidFill>
                  <a:schemeClr val="bg1"/>
                </a:solidFill>
                <a:effectLst/>
                <a:latin typeface="Montserrat" pitchFamily="2" charset="77"/>
              </a:rPr>
              <a:t>Tamás</a:t>
            </a:r>
            <a:r>
              <a:rPr lang="en-GB" sz="1600" b="0" i="0" u="none" strike="noStrike" dirty="0">
                <a:solidFill>
                  <a:schemeClr val="bg1"/>
                </a:solidFill>
                <a:effectLst/>
                <a:latin typeface="Montserrat" pitchFamily="2" charset="77"/>
              </a:rPr>
              <a:t> </a:t>
            </a:r>
            <a:r>
              <a:rPr lang="en-GB" sz="1600" b="0" i="0" u="none" strike="noStrike" dirty="0" err="1">
                <a:solidFill>
                  <a:schemeClr val="bg1"/>
                </a:solidFill>
                <a:effectLst/>
                <a:latin typeface="Montserrat" pitchFamily="2" charset="77"/>
              </a:rPr>
              <a:t>Péli</a:t>
            </a:r>
            <a:r>
              <a:rPr lang="en-GB" sz="1600" b="0" i="0" u="none" strike="noStrike" dirty="0">
                <a:solidFill>
                  <a:schemeClr val="bg1"/>
                </a:solidFill>
                <a:effectLst/>
                <a:latin typeface="Montserrat" pitchFamily="2" charset="77"/>
              </a:rPr>
              <a:t> the Roma painter but </a:t>
            </a:r>
            <a:r>
              <a:rPr lang="en-GB" sz="1600" b="0" i="0" u="none" strike="noStrike" dirty="0" err="1">
                <a:solidFill>
                  <a:schemeClr val="bg1"/>
                </a:solidFill>
                <a:effectLst/>
                <a:latin typeface="Montserrat" pitchFamily="2" charset="77"/>
              </a:rPr>
              <a:t>Tamás</a:t>
            </a:r>
            <a:r>
              <a:rPr lang="en-GB" sz="1600" b="0" i="0" u="none" strike="noStrike" dirty="0">
                <a:solidFill>
                  <a:schemeClr val="bg1"/>
                </a:solidFill>
                <a:effectLst/>
                <a:latin typeface="Montserrat" pitchFamily="2" charset="77"/>
              </a:rPr>
              <a:t> </a:t>
            </a:r>
            <a:r>
              <a:rPr lang="en-GB" sz="1600" b="0" i="0" u="none" strike="noStrike" dirty="0" err="1">
                <a:solidFill>
                  <a:schemeClr val="bg1"/>
                </a:solidFill>
                <a:effectLst/>
                <a:latin typeface="Montserrat" pitchFamily="2" charset="77"/>
              </a:rPr>
              <a:t>Péli</a:t>
            </a:r>
            <a:r>
              <a:rPr lang="en-GB" sz="1600" b="0" i="0" u="none" strike="noStrike" dirty="0">
                <a:solidFill>
                  <a:schemeClr val="bg1"/>
                </a:solidFill>
                <a:effectLst/>
                <a:latin typeface="Montserrat" pitchFamily="2" charset="77"/>
              </a:rPr>
              <a:t>, a painter with a European mind and soul, that of the image designer who is concerned with the future of this country and his community’. </a:t>
            </a:r>
            <a:endParaRPr lang="en-AT" sz="1600" dirty="0">
              <a:solidFill>
                <a:schemeClr val="bg1"/>
              </a:solidFill>
            </a:endParaRPr>
          </a:p>
        </p:txBody>
      </p:sp>
      <p:pic>
        <p:nvPicPr>
          <p:cNvPr id="13" name="Picture 12" descr="A person wearing a hat&#10;&#10;Description automatically generated with medium confidence">
            <a:extLst>
              <a:ext uri="{FF2B5EF4-FFF2-40B4-BE49-F238E27FC236}">
                <a16:creationId xmlns:a16="http://schemas.microsoft.com/office/drawing/2014/main" id="{772D4C4F-9896-9114-10C2-1DC237EB019A}"/>
              </a:ext>
            </a:extLst>
          </p:cNvPr>
          <p:cNvPicPr>
            <a:picLocks noChangeAspect="1"/>
          </p:cNvPicPr>
          <p:nvPr/>
        </p:nvPicPr>
        <p:blipFill>
          <a:blip r:embed="rId2"/>
          <a:stretch>
            <a:fillRect/>
          </a:stretch>
        </p:blipFill>
        <p:spPr>
          <a:xfrm>
            <a:off x="5430462" y="1768079"/>
            <a:ext cx="6448800" cy="3667368"/>
          </a:xfrm>
          <a:prstGeom prst="rect">
            <a:avLst/>
          </a:prstGeom>
        </p:spPr>
      </p:pic>
    </p:spTree>
    <p:extLst>
      <p:ext uri="{BB962C8B-B14F-4D97-AF65-F5344CB8AC3E}">
        <p14:creationId xmlns:p14="http://schemas.microsoft.com/office/powerpoint/2010/main" val="414095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F89F4-BB84-89FF-7B6F-434CAEC1F6B0}"/>
              </a:ext>
            </a:extLst>
          </p:cNvPr>
          <p:cNvSpPr txBox="1"/>
          <p:nvPr/>
        </p:nvSpPr>
        <p:spPr>
          <a:xfrm>
            <a:off x="550069" y="529709"/>
            <a:ext cx="6100762" cy="369332"/>
          </a:xfrm>
          <a:prstGeom prst="rect">
            <a:avLst/>
          </a:prstGeom>
          <a:noFill/>
        </p:spPr>
        <p:txBody>
          <a:bodyPr wrap="square">
            <a:spAutoFit/>
          </a:bodyPr>
          <a:lstStyle/>
          <a:p>
            <a:r>
              <a:rPr lang="en-GB" dirty="0">
                <a:solidFill>
                  <a:schemeClr val="bg1"/>
                </a:solidFill>
              </a:rPr>
              <a:t>Gabi JIMÉNEZ</a:t>
            </a:r>
          </a:p>
        </p:txBody>
      </p:sp>
      <p:pic>
        <p:nvPicPr>
          <p:cNvPr id="6" name="Picture 5" descr="A picture containing person, indoor&#10;&#10;Description automatically generated">
            <a:extLst>
              <a:ext uri="{FF2B5EF4-FFF2-40B4-BE49-F238E27FC236}">
                <a16:creationId xmlns:a16="http://schemas.microsoft.com/office/drawing/2014/main" id="{BB3AF55B-B4D4-F349-3F77-395C38EEAEBF}"/>
              </a:ext>
            </a:extLst>
          </p:cNvPr>
          <p:cNvPicPr>
            <a:picLocks noChangeAspect="1"/>
          </p:cNvPicPr>
          <p:nvPr/>
        </p:nvPicPr>
        <p:blipFill>
          <a:blip r:embed="rId2"/>
          <a:stretch>
            <a:fillRect/>
          </a:stretch>
        </p:blipFill>
        <p:spPr>
          <a:xfrm>
            <a:off x="2324199" y="529709"/>
            <a:ext cx="2277071" cy="2383809"/>
          </a:xfrm>
          <a:prstGeom prst="rect">
            <a:avLst/>
          </a:prstGeom>
        </p:spPr>
      </p:pic>
      <p:pic>
        <p:nvPicPr>
          <p:cNvPr id="9" name="Picture 8" descr="Map&#10;&#10;Description automatically generated with medium confidence">
            <a:extLst>
              <a:ext uri="{FF2B5EF4-FFF2-40B4-BE49-F238E27FC236}">
                <a16:creationId xmlns:a16="http://schemas.microsoft.com/office/drawing/2014/main" id="{A97B853C-9708-C6DD-A482-2F5D24D5ADF2}"/>
              </a:ext>
            </a:extLst>
          </p:cNvPr>
          <p:cNvPicPr>
            <a:picLocks noChangeAspect="1"/>
          </p:cNvPicPr>
          <p:nvPr/>
        </p:nvPicPr>
        <p:blipFill>
          <a:blip r:embed="rId3"/>
          <a:stretch>
            <a:fillRect/>
          </a:stretch>
        </p:blipFill>
        <p:spPr>
          <a:xfrm>
            <a:off x="6375400" y="0"/>
            <a:ext cx="5816600" cy="47879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713EEE10-025F-64F4-8C15-EF5C200435C9}"/>
              </a:ext>
            </a:extLst>
          </p:cNvPr>
          <p:cNvPicPr>
            <a:picLocks noChangeAspect="1"/>
          </p:cNvPicPr>
          <p:nvPr/>
        </p:nvPicPr>
        <p:blipFill>
          <a:blip r:embed="rId4"/>
          <a:stretch>
            <a:fillRect/>
          </a:stretch>
        </p:blipFill>
        <p:spPr>
          <a:xfrm>
            <a:off x="709215" y="3429000"/>
            <a:ext cx="4379119" cy="3206833"/>
          </a:xfrm>
          <a:prstGeom prst="rect">
            <a:avLst/>
          </a:prstGeom>
        </p:spPr>
      </p:pic>
    </p:spTree>
    <p:extLst>
      <p:ext uri="{BB962C8B-B14F-4D97-AF65-F5344CB8AC3E}">
        <p14:creationId xmlns:p14="http://schemas.microsoft.com/office/powerpoint/2010/main" val="2582594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68C5615B-3DDB-E59C-C111-321A87CE5944}"/>
              </a:ext>
            </a:extLst>
          </p:cNvPr>
          <p:cNvPicPr>
            <a:picLocks noChangeAspect="1"/>
          </p:cNvPicPr>
          <p:nvPr/>
        </p:nvPicPr>
        <p:blipFill>
          <a:blip r:embed="rId2"/>
          <a:stretch>
            <a:fillRect/>
          </a:stretch>
        </p:blipFill>
        <p:spPr>
          <a:xfrm>
            <a:off x="1100715" y="1153715"/>
            <a:ext cx="9990570" cy="4550570"/>
          </a:xfrm>
          <a:prstGeom prst="rect">
            <a:avLst/>
          </a:prstGeom>
        </p:spPr>
      </p:pic>
      <p:sp>
        <p:nvSpPr>
          <p:cNvPr id="4" name="TextBox 3">
            <a:extLst>
              <a:ext uri="{FF2B5EF4-FFF2-40B4-BE49-F238E27FC236}">
                <a16:creationId xmlns:a16="http://schemas.microsoft.com/office/drawing/2014/main" id="{5963CCC4-5832-3E5E-99C0-222394B19907}"/>
              </a:ext>
            </a:extLst>
          </p:cNvPr>
          <p:cNvSpPr txBox="1"/>
          <p:nvPr/>
        </p:nvSpPr>
        <p:spPr>
          <a:xfrm>
            <a:off x="1000125" y="614362"/>
            <a:ext cx="3113416" cy="369332"/>
          </a:xfrm>
          <a:prstGeom prst="rect">
            <a:avLst/>
          </a:prstGeom>
          <a:noFill/>
        </p:spPr>
        <p:txBody>
          <a:bodyPr wrap="none" rtlCol="0">
            <a:spAutoFit/>
          </a:bodyPr>
          <a:lstStyle/>
          <a:p>
            <a:r>
              <a:rPr lang="en-AT" dirty="0">
                <a:solidFill>
                  <a:schemeClr val="bg1"/>
                </a:solidFill>
              </a:rPr>
              <a:t>Identity and artistic expression </a:t>
            </a:r>
          </a:p>
        </p:txBody>
      </p:sp>
    </p:spTree>
    <p:extLst>
      <p:ext uri="{BB962C8B-B14F-4D97-AF65-F5344CB8AC3E}">
        <p14:creationId xmlns:p14="http://schemas.microsoft.com/office/powerpoint/2010/main" val="1460976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229CE-1BE7-88ED-E893-1CACA8A4A8FC}"/>
              </a:ext>
            </a:extLst>
          </p:cNvPr>
          <p:cNvSpPr txBox="1"/>
          <p:nvPr/>
        </p:nvSpPr>
        <p:spPr>
          <a:xfrm>
            <a:off x="6482479" y="5322208"/>
            <a:ext cx="5041465" cy="646331"/>
          </a:xfrm>
          <a:prstGeom prst="rect">
            <a:avLst/>
          </a:prstGeom>
          <a:noFill/>
        </p:spPr>
        <p:txBody>
          <a:bodyPr wrap="square" rtlCol="0">
            <a:spAutoFit/>
          </a:bodyPr>
          <a:lstStyle/>
          <a:p>
            <a:r>
              <a:rPr lang="en-GB" sz="1200" dirty="0" err="1">
                <a:solidFill>
                  <a:schemeClr val="bg1"/>
                </a:solidFill>
              </a:rPr>
              <a:t>András</a:t>
            </a:r>
            <a:r>
              <a:rPr lang="en-GB" sz="1200" dirty="0">
                <a:solidFill>
                  <a:schemeClr val="bg1"/>
                </a:solidFill>
              </a:rPr>
              <a:t> </a:t>
            </a:r>
            <a:r>
              <a:rPr lang="en-GB" sz="1200" dirty="0" err="1">
                <a:solidFill>
                  <a:schemeClr val="bg1"/>
                </a:solidFill>
              </a:rPr>
              <a:t>Kállai</a:t>
            </a:r>
            <a:r>
              <a:rPr lang="en-GB" sz="1200" dirty="0">
                <a:solidFill>
                  <a:schemeClr val="bg1"/>
                </a:solidFill>
              </a:rPr>
              <a:t>, </a:t>
            </a:r>
            <a:r>
              <a:rPr lang="en-GB" sz="1200" b="0" i="0" u="none" strike="noStrike" dirty="0">
                <a:solidFill>
                  <a:schemeClr val="bg1"/>
                </a:solidFill>
                <a:effectLst/>
                <a:latin typeface="Arial" panose="020B0604020202020204" pitchFamily="34" charset="0"/>
              </a:rPr>
              <a:t>Fat Barbie. 2006, Terracotta, plastic, 28 x 13 x 14 cm, http://universes-in-</a:t>
            </a:r>
            <a:r>
              <a:rPr lang="en-GB" sz="1200" b="0" i="0" u="none" strike="noStrike" dirty="0" err="1">
                <a:solidFill>
                  <a:schemeClr val="bg1"/>
                </a:solidFill>
                <a:effectLst/>
                <a:latin typeface="Arial" panose="020B0604020202020204" pitchFamily="34" charset="0"/>
              </a:rPr>
              <a:t>universe.de</a:t>
            </a:r>
            <a:r>
              <a:rPr lang="en-GB" sz="1200" b="0" i="0" u="none" strike="noStrike" dirty="0">
                <a:solidFill>
                  <a:schemeClr val="bg1"/>
                </a:solidFill>
                <a:effectLst/>
                <a:latin typeface="Arial" panose="020B0604020202020204" pitchFamily="34" charset="0"/>
              </a:rPr>
              <a:t>/car/</a:t>
            </a:r>
            <a:r>
              <a:rPr lang="en-GB" sz="1200" b="0" i="0" u="none" strike="noStrike" dirty="0" err="1">
                <a:solidFill>
                  <a:schemeClr val="bg1"/>
                </a:solidFill>
                <a:effectLst/>
                <a:latin typeface="Arial" panose="020B0604020202020204" pitchFamily="34" charset="0"/>
              </a:rPr>
              <a:t>venezia</a:t>
            </a:r>
            <a:r>
              <a:rPr lang="en-GB" sz="1200" b="0" i="0" u="none" strike="noStrike" dirty="0">
                <a:solidFill>
                  <a:schemeClr val="bg1"/>
                </a:solidFill>
                <a:effectLst/>
                <a:latin typeface="Arial" panose="020B0604020202020204" pitchFamily="34" charset="0"/>
              </a:rPr>
              <a:t>/</a:t>
            </a:r>
            <a:r>
              <a:rPr lang="en-GB" sz="1200" b="0" i="0" u="none" strike="noStrike" dirty="0" err="1">
                <a:solidFill>
                  <a:schemeClr val="bg1"/>
                </a:solidFill>
                <a:effectLst/>
                <a:latin typeface="Arial" panose="020B0604020202020204" pitchFamily="34" charset="0"/>
              </a:rPr>
              <a:t>eng</a:t>
            </a:r>
            <a:r>
              <a:rPr lang="en-GB" sz="1200" b="0" i="0" u="none" strike="noStrike" dirty="0">
                <a:solidFill>
                  <a:schemeClr val="bg1"/>
                </a:solidFill>
                <a:effectLst/>
                <a:latin typeface="Arial" panose="020B0604020202020204" pitchFamily="34" charset="0"/>
              </a:rPr>
              <a:t>/2007/tour/</a:t>
            </a:r>
            <a:r>
              <a:rPr lang="en-GB" sz="1200" b="0" i="0" u="none" strike="noStrike" dirty="0" err="1">
                <a:solidFill>
                  <a:schemeClr val="bg1"/>
                </a:solidFill>
                <a:effectLst/>
                <a:latin typeface="Arial" panose="020B0604020202020204" pitchFamily="34" charset="0"/>
              </a:rPr>
              <a:t>roma</a:t>
            </a:r>
            <a:r>
              <a:rPr lang="en-GB" sz="1200" b="0" i="0" u="none" strike="noStrike" dirty="0">
                <a:solidFill>
                  <a:schemeClr val="bg1"/>
                </a:solidFill>
                <a:effectLst/>
                <a:latin typeface="Arial" panose="020B0604020202020204" pitchFamily="34" charset="0"/>
              </a:rPr>
              <a:t>/img-19.htm</a:t>
            </a:r>
            <a:endParaRPr lang="en-AT" sz="1200" dirty="0">
              <a:solidFill>
                <a:schemeClr val="bg1"/>
              </a:solidFill>
            </a:endParaRPr>
          </a:p>
        </p:txBody>
      </p:sp>
      <p:pic>
        <p:nvPicPr>
          <p:cNvPr id="4" name="Picture 3" descr="A person holding a bottle and a statue of a naked person&#10;&#10;Description automatically generated with low confidence">
            <a:extLst>
              <a:ext uri="{FF2B5EF4-FFF2-40B4-BE49-F238E27FC236}">
                <a16:creationId xmlns:a16="http://schemas.microsoft.com/office/drawing/2014/main" id="{6C9C4B2D-E93F-A231-3694-CB2E43B7F28F}"/>
              </a:ext>
            </a:extLst>
          </p:cNvPr>
          <p:cNvPicPr>
            <a:picLocks noChangeAspect="1"/>
          </p:cNvPicPr>
          <p:nvPr/>
        </p:nvPicPr>
        <p:blipFill>
          <a:blip r:embed="rId2"/>
          <a:stretch>
            <a:fillRect/>
          </a:stretch>
        </p:blipFill>
        <p:spPr>
          <a:xfrm>
            <a:off x="6482479" y="1535791"/>
            <a:ext cx="5041465" cy="3786417"/>
          </a:xfrm>
          <a:prstGeom prst="rect">
            <a:avLst/>
          </a:prstGeom>
        </p:spPr>
      </p:pic>
      <p:sp>
        <p:nvSpPr>
          <p:cNvPr id="10" name="TextBox 9">
            <a:extLst>
              <a:ext uri="{FF2B5EF4-FFF2-40B4-BE49-F238E27FC236}">
                <a16:creationId xmlns:a16="http://schemas.microsoft.com/office/drawing/2014/main" id="{8624F359-086B-0297-A90B-0BDC3D4EB431}"/>
              </a:ext>
            </a:extLst>
          </p:cNvPr>
          <p:cNvSpPr txBox="1"/>
          <p:nvPr/>
        </p:nvSpPr>
        <p:spPr>
          <a:xfrm>
            <a:off x="707231" y="704794"/>
            <a:ext cx="6100762" cy="369332"/>
          </a:xfrm>
          <a:prstGeom prst="rect">
            <a:avLst/>
          </a:prstGeom>
          <a:noFill/>
        </p:spPr>
        <p:txBody>
          <a:bodyPr wrap="square">
            <a:spAutoFit/>
          </a:bodyPr>
          <a:lstStyle/>
          <a:p>
            <a:r>
              <a:rPr lang="en-GB" dirty="0" err="1">
                <a:solidFill>
                  <a:schemeClr val="bg1"/>
                </a:solidFill>
              </a:rPr>
              <a:t>András</a:t>
            </a:r>
            <a:r>
              <a:rPr lang="en-GB" dirty="0">
                <a:solidFill>
                  <a:schemeClr val="bg1"/>
                </a:solidFill>
              </a:rPr>
              <a:t> KÁLLAI</a:t>
            </a:r>
          </a:p>
        </p:txBody>
      </p:sp>
      <p:pic>
        <p:nvPicPr>
          <p:cNvPr id="12" name="Picture 11" descr="A close-up of a document&#10;&#10;Description automatically generated with medium confidence">
            <a:extLst>
              <a:ext uri="{FF2B5EF4-FFF2-40B4-BE49-F238E27FC236}">
                <a16:creationId xmlns:a16="http://schemas.microsoft.com/office/drawing/2014/main" id="{E6AFC2F1-DEDC-6CD0-8DCB-07386D5190DD}"/>
              </a:ext>
            </a:extLst>
          </p:cNvPr>
          <p:cNvPicPr>
            <a:picLocks noChangeAspect="1"/>
          </p:cNvPicPr>
          <p:nvPr/>
        </p:nvPicPr>
        <p:blipFill>
          <a:blip r:embed="rId3"/>
          <a:stretch>
            <a:fillRect/>
          </a:stretch>
        </p:blipFill>
        <p:spPr>
          <a:xfrm>
            <a:off x="668055" y="1535791"/>
            <a:ext cx="5502689" cy="3786416"/>
          </a:xfrm>
          <a:prstGeom prst="rect">
            <a:avLst/>
          </a:prstGeom>
        </p:spPr>
      </p:pic>
    </p:spTree>
    <p:extLst>
      <p:ext uri="{BB962C8B-B14F-4D97-AF65-F5344CB8AC3E}">
        <p14:creationId xmlns:p14="http://schemas.microsoft.com/office/powerpoint/2010/main" val="3040583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42D549-6512-9095-50A4-B258A2BA15BD}"/>
              </a:ext>
            </a:extLst>
          </p:cNvPr>
          <p:cNvSpPr txBox="1"/>
          <p:nvPr/>
        </p:nvSpPr>
        <p:spPr>
          <a:xfrm>
            <a:off x="527477" y="557748"/>
            <a:ext cx="6100762" cy="369332"/>
          </a:xfrm>
          <a:prstGeom prst="rect">
            <a:avLst/>
          </a:prstGeom>
          <a:noFill/>
        </p:spPr>
        <p:txBody>
          <a:bodyPr wrap="square">
            <a:spAutoFit/>
          </a:bodyPr>
          <a:lstStyle/>
          <a:p>
            <a:r>
              <a:rPr lang="en-GB" dirty="0" err="1">
                <a:solidFill>
                  <a:schemeClr val="bg1"/>
                </a:solidFill>
              </a:rPr>
              <a:t>Kiba</a:t>
            </a:r>
            <a:r>
              <a:rPr lang="en-GB" dirty="0">
                <a:solidFill>
                  <a:schemeClr val="bg1"/>
                </a:solidFill>
              </a:rPr>
              <a:t> LUMBERG</a:t>
            </a:r>
          </a:p>
        </p:txBody>
      </p:sp>
      <p:pic>
        <p:nvPicPr>
          <p:cNvPr id="7" name="Picture 6" descr="A picture containing text&#10;&#10;Description automatically generated">
            <a:extLst>
              <a:ext uri="{FF2B5EF4-FFF2-40B4-BE49-F238E27FC236}">
                <a16:creationId xmlns:a16="http://schemas.microsoft.com/office/drawing/2014/main" id="{08BD681B-7347-91BB-5322-49D0DFDBAD37}"/>
              </a:ext>
            </a:extLst>
          </p:cNvPr>
          <p:cNvPicPr>
            <a:picLocks noChangeAspect="1"/>
          </p:cNvPicPr>
          <p:nvPr/>
        </p:nvPicPr>
        <p:blipFill>
          <a:blip r:embed="rId2"/>
          <a:stretch>
            <a:fillRect/>
          </a:stretch>
        </p:blipFill>
        <p:spPr>
          <a:xfrm>
            <a:off x="2578892" y="557748"/>
            <a:ext cx="9085631" cy="5742503"/>
          </a:xfrm>
          <a:prstGeom prst="rect">
            <a:avLst/>
          </a:prstGeom>
        </p:spPr>
      </p:pic>
    </p:spTree>
    <p:extLst>
      <p:ext uri="{BB962C8B-B14F-4D97-AF65-F5344CB8AC3E}">
        <p14:creationId xmlns:p14="http://schemas.microsoft.com/office/powerpoint/2010/main" val="2687873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4620</TotalTime>
  <Words>1139</Words>
  <Application>Microsoft Macintosh PowerPoint</Application>
  <PresentationFormat>Widescreen</PresentationFormat>
  <Paragraphs>90</Paragraphs>
  <Slides>22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Aptos</vt:lpstr>
      <vt:lpstr>Arial</vt:lpstr>
      <vt:lpstr>Calibri</vt:lpstr>
      <vt:lpstr>Calibri Light</vt:lpstr>
      <vt:lpstr>Krungthep</vt:lpstr>
      <vt:lpstr>Montserrat</vt:lpstr>
      <vt:lpstr>Open Sans</vt:lpstr>
      <vt:lpstr>PAlmSprings</vt:lpstr>
      <vt:lpstr>PAlmSpringsItalic</vt:lpstr>
      <vt:lpstr>Raleway</vt:lpstr>
      <vt:lpstr>Roboto</vt:lpstr>
      <vt:lpstr>Roboto Condensed</vt:lpstr>
      <vt:lpstr>Office Theme</vt:lpstr>
      <vt:lpstr>Decades of inclusion?  Roma artists and contemporary art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Maria Secklehner</dc:creator>
  <cp:lastModifiedBy>Julia Secklehner</cp:lastModifiedBy>
  <cp:revision>43</cp:revision>
  <dcterms:created xsi:type="dcterms:W3CDTF">2023-04-03T17:24:25Z</dcterms:created>
  <dcterms:modified xsi:type="dcterms:W3CDTF">2024-04-25T14:48:41Z</dcterms:modified>
</cp:coreProperties>
</file>