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87" r:id="rId20"/>
    <p:sldId id="288" r:id="rId21"/>
    <p:sldId id="276" r:id="rId22"/>
    <p:sldId id="281" r:id="rId23"/>
    <p:sldId id="282" r:id="rId24"/>
    <p:sldId id="277" r:id="rId25"/>
    <p:sldId id="278" r:id="rId26"/>
    <p:sldId id="283" r:id="rId27"/>
    <p:sldId id="284" r:id="rId28"/>
    <p:sldId id="285" r:id="rId29"/>
    <p:sldId id="279" r:id="rId30"/>
    <p:sldId id="286"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595"/>
  </p:normalViewPr>
  <p:slideViewPr>
    <p:cSldViewPr snapToGrid="0" snapToObjects="1">
      <p:cViewPr varScale="1">
        <p:scale>
          <a:sx n="73" d="100"/>
          <a:sy n="73" d="100"/>
        </p:scale>
        <p:origin x="3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du.cz/cs" TargetMode="External"/><Relationship Id="rId2" Type="http://schemas.openxmlformats.org/officeDocument/2006/relationships/hyperlink" Target="https://nfa.cz/cz/knihovna/on-line-katalog/" TargetMode="External"/><Relationship Id="rId1" Type="http://schemas.openxmlformats.org/officeDocument/2006/relationships/slideLayout" Target="../slideLayouts/slideLayout2.xml"/><Relationship Id="rId4" Type="http://schemas.openxmlformats.org/officeDocument/2006/relationships/hyperlink" Target="http://kramerius.nkp.cz/kramerius/Welcome.d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dirty="0">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dirty="0">
                <a:solidFill>
                  <a:schemeClr val="tx2">
                    <a:lumMod val="75000"/>
                  </a:schemeClr>
                </a:solidFill>
                <a:latin typeface="Times New Roman" panose="02020603050405020304" pitchFamily="18" charset="0"/>
                <a:cs typeface="Times New Roman" panose="02020603050405020304" pitchFamily="18" charset="0"/>
              </a:rPr>
            </a:br>
            <a:br>
              <a:rPr lang="cs-CZ" sz="4600" b="1" dirty="0">
                <a:solidFill>
                  <a:schemeClr val="tx2">
                    <a:lumMod val="75000"/>
                  </a:schemeClr>
                </a:solidFill>
                <a:latin typeface="Times New Roman" panose="02020603050405020304" pitchFamily="18" charset="0"/>
                <a:cs typeface="Times New Roman" panose="02020603050405020304" pitchFamily="18" charset="0"/>
              </a:rPr>
            </a:br>
            <a:r>
              <a:rPr lang="cs-CZ" sz="4600" b="1" dirty="0">
                <a:solidFill>
                  <a:schemeClr val="tx2">
                    <a:lumMod val="75000"/>
                  </a:schemeClr>
                </a:solidFill>
                <a:latin typeface="Times New Roman" panose="02020603050405020304" pitchFamily="18" charset="0"/>
                <a:cs typeface="Times New Roman" panose="02020603050405020304" pitchFamily="18" charset="0"/>
              </a:rPr>
              <a:t>FAVBKa100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Gmiterková, Ph.D. </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4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4F4F2B4-8A3E-CF47-A5D4-2EF70491FF27}"/>
              </a:ext>
            </a:extLst>
          </p:cNvPr>
          <p:cNvPicPr>
            <a:picLocks noChangeAspect="1"/>
          </p:cNvPicPr>
          <p:nvPr/>
        </p:nvPicPr>
        <p:blipFill>
          <a:blip r:embed="rId2"/>
          <a:stretch>
            <a:fillRect/>
          </a:stretch>
        </p:blipFill>
        <p:spPr>
          <a:xfrm>
            <a:off x="643467" y="2218935"/>
            <a:ext cx="5303959" cy="2095063"/>
          </a:xfrm>
          <a:prstGeom prst="rect">
            <a:avLst/>
          </a:prstGeom>
          <a:ln w="127000" cap="sq">
            <a:solidFill>
              <a:srgbClr val="FFFFFF"/>
            </a:solidFill>
            <a:miter lim="800000"/>
          </a:ln>
        </p:spPr>
      </p:pic>
      <p:pic>
        <p:nvPicPr>
          <p:cNvPr id="7" name="Obrázek 6">
            <a:extLst>
              <a:ext uri="{FF2B5EF4-FFF2-40B4-BE49-F238E27FC236}">
                <a16:creationId xmlns:a16="http://schemas.microsoft.com/office/drawing/2014/main" id="{267D913E-C09C-A64A-974F-B5606FA6D12F}"/>
              </a:ext>
            </a:extLst>
          </p:cNvPr>
          <p:cNvPicPr>
            <a:picLocks noChangeAspect="1"/>
          </p:cNvPicPr>
          <p:nvPr/>
        </p:nvPicPr>
        <p:blipFill>
          <a:blip r:embed="rId3"/>
          <a:stretch>
            <a:fillRect/>
          </a:stretch>
        </p:blipFill>
        <p:spPr>
          <a:xfrm>
            <a:off x="6256866" y="2775850"/>
            <a:ext cx="5303959" cy="981232"/>
          </a:xfrm>
          <a:prstGeom prst="rect">
            <a:avLst/>
          </a:prstGeom>
          <a:ln w="127000" cap="sq">
            <a:solidFill>
              <a:srgbClr val="FFFFFF"/>
            </a:solidFill>
            <a:miter lim="800000"/>
          </a:ln>
        </p:spPr>
      </p:pic>
    </p:spTree>
    <p:extLst>
      <p:ext uri="{BB962C8B-B14F-4D97-AF65-F5344CB8AC3E}">
        <p14:creationId xmlns:p14="http://schemas.microsoft.com/office/powerpoint/2010/main" val="153513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60ECC06-D387-FB4C-9F42-410828EB502B}"/>
              </a:ext>
            </a:extLst>
          </p:cNvPr>
          <p:cNvPicPr>
            <a:picLocks noChangeAspect="1"/>
          </p:cNvPicPr>
          <p:nvPr/>
        </p:nvPicPr>
        <p:blipFill>
          <a:blip r:embed="rId2"/>
          <a:stretch>
            <a:fillRect/>
          </a:stretch>
        </p:blipFill>
        <p:spPr>
          <a:xfrm>
            <a:off x="643467" y="1589090"/>
            <a:ext cx="5303959" cy="3354753"/>
          </a:xfrm>
          <a:prstGeom prst="rect">
            <a:avLst/>
          </a:prstGeom>
          <a:ln w="127000" cap="sq">
            <a:solidFill>
              <a:srgbClr val="FFFFFF"/>
            </a:solidFill>
            <a:miter lim="800000"/>
          </a:ln>
        </p:spPr>
      </p:pic>
      <p:pic>
        <p:nvPicPr>
          <p:cNvPr id="5" name="Obrázek 4">
            <a:extLst>
              <a:ext uri="{FF2B5EF4-FFF2-40B4-BE49-F238E27FC236}">
                <a16:creationId xmlns:a16="http://schemas.microsoft.com/office/drawing/2014/main" id="{586750BC-2A93-204E-B1EE-85342FFF1192}"/>
              </a:ext>
            </a:extLst>
          </p:cNvPr>
          <p:cNvPicPr>
            <a:picLocks noChangeAspect="1"/>
          </p:cNvPicPr>
          <p:nvPr/>
        </p:nvPicPr>
        <p:blipFill>
          <a:blip r:embed="rId3"/>
          <a:stretch>
            <a:fillRect/>
          </a:stretch>
        </p:blipFill>
        <p:spPr>
          <a:xfrm>
            <a:off x="6256866" y="2683031"/>
            <a:ext cx="5303959" cy="1166870"/>
          </a:xfrm>
          <a:prstGeom prst="rect">
            <a:avLst/>
          </a:prstGeom>
          <a:ln w="127000" cap="sq">
            <a:solidFill>
              <a:srgbClr val="FFFFFF"/>
            </a:solidFill>
            <a:miter lim="800000"/>
          </a:ln>
        </p:spPr>
      </p:pic>
    </p:spTree>
    <p:extLst>
      <p:ext uri="{BB962C8B-B14F-4D97-AF65-F5344CB8AC3E}">
        <p14:creationId xmlns:p14="http://schemas.microsoft.com/office/powerpoint/2010/main" val="98511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interiér&#10;&#10;Popis byl vytvořen automaticky">
            <a:extLst>
              <a:ext uri="{FF2B5EF4-FFF2-40B4-BE49-F238E27FC236}">
                <a16:creationId xmlns:a16="http://schemas.microsoft.com/office/drawing/2014/main" id="{9E839FD0-9EB1-604E-A14A-F7610F6FE547}"/>
              </a:ext>
            </a:extLst>
          </p:cNvPr>
          <p:cNvPicPr>
            <a:picLocks noChangeAspect="1"/>
          </p:cNvPicPr>
          <p:nvPr/>
        </p:nvPicPr>
        <p:blipFill>
          <a:blip r:embed="rId2"/>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413095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EE5C29C3-E363-3B40-B680-47D7D901EC26}"/>
              </a:ext>
            </a:extLst>
          </p:cNvPr>
          <p:cNvPicPr>
            <a:picLocks noChangeAspect="1"/>
          </p:cNvPicPr>
          <p:nvPr/>
        </p:nvPicPr>
        <p:blipFill>
          <a:blip r:embed="rId2"/>
          <a:stretch>
            <a:fillRect/>
          </a:stretch>
        </p:blipFill>
        <p:spPr>
          <a:xfrm>
            <a:off x="798745" y="2204740"/>
            <a:ext cx="4814655" cy="2443437"/>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6DC9D738-56F3-6A42-B47F-5683F258DCD0}"/>
              </a:ext>
            </a:extLst>
          </p:cNvPr>
          <p:cNvPicPr>
            <a:picLocks noChangeAspect="1"/>
          </p:cNvPicPr>
          <p:nvPr/>
        </p:nvPicPr>
        <p:blipFill>
          <a:blip r:embed="rId3"/>
          <a:stretch>
            <a:fillRect/>
          </a:stretch>
        </p:blipFill>
        <p:spPr>
          <a:xfrm>
            <a:off x="6584187" y="2019808"/>
            <a:ext cx="4809065" cy="2813302"/>
          </a:xfrm>
          <a:prstGeom prst="rect">
            <a:avLst/>
          </a:prstGeom>
        </p:spPr>
      </p:pic>
    </p:spTree>
    <p:extLst>
      <p:ext uri="{BB962C8B-B14F-4D97-AF65-F5344CB8AC3E}">
        <p14:creationId xmlns:p14="http://schemas.microsoft.com/office/powerpoint/2010/main" val="196932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b="1" dirty="0">
                <a:solidFill>
                  <a:schemeClr val="tx1"/>
                </a:solidFill>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03142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51337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13969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68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269AA7-B4DA-014C-9046-4C76890D6C22}"/>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Test – nejčastější chyby</a:t>
            </a:r>
          </a:p>
        </p:txBody>
      </p:sp>
      <p:sp>
        <p:nvSpPr>
          <p:cNvPr id="3" name="Zástupný obsah 2">
            <a:extLst>
              <a:ext uri="{FF2B5EF4-FFF2-40B4-BE49-F238E27FC236}">
                <a16:creationId xmlns:a16="http://schemas.microsoft.com/office/drawing/2014/main" id="{7ED1519E-C436-F948-98C1-DC1731E06EC0}"/>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Pokud shrnujeme kapitolu v monografii, nikdy neuvádíme její název! Název kapitoly uvádíme pouze tehdy, pokud se jedná o příspěvek ve sborníku/antologii/kolektivní monografii (kde mají kapitoly jiné autory)</a:t>
            </a:r>
          </a:p>
          <a:p>
            <a:pPr lvl="1"/>
            <a:r>
              <a:rPr lang="cs-CZ" dirty="0">
                <a:latin typeface="Times New Roman" panose="02020603050405020304" pitchFamily="18" charset="0"/>
                <a:cs typeface="Times New Roman" panose="02020603050405020304" pitchFamily="18" charset="0"/>
              </a:rPr>
              <a:t>O‘BRIAN, Charles. </a:t>
            </a:r>
            <a:r>
              <a:rPr lang="cs-CZ" i="1" dirty="0" err="1">
                <a:latin typeface="Times New Roman" panose="02020603050405020304" pitchFamily="18" charset="0"/>
                <a:cs typeface="Times New Roman" panose="02020603050405020304" pitchFamily="18" charset="0"/>
              </a:rPr>
              <a:t>Cinema‘s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Conversion</a:t>
            </a:r>
            <a:r>
              <a:rPr lang="cs-CZ" i="1" dirty="0">
                <a:latin typeface="Times New Roman" panose="02020603050405020304" pitchFamily="18" charset="0"/>
                <a:cs typeface="Times New Roman" panose="02020603050405020304" pitchFamily="18" charset="0"/>
              </a:rPr>
              <a:t> to </a:t>
            </a:r>
            <a:r>
              <a:rPr lang="cs-CZ" i="1" dirty="0" err="1">
                <a:latin typeface="Times New Roman" panose="02020603050405020304" pitchFamily="18" charset="0"/>
                <a:cs typeface="Times New Roman" panose="02020603050405020304" pitchFamily="18" charset="0"/>
              </a:rPr>
              <a:t>Sound</a:t>
            </a:r>
            <a:r>
              <a:rPr lang="cs-CZ" i="1" dirty="0">
                <a:latin typeface="Times New Roman" panose="02020603050405020304" pitchFamily="18" charset="0"/>
                <a:cs typeface="Times New Roman" panose="02020603050405020304" pitchFamily="18" charset="0"/>
              </a:rPr>
              <a:t>: Technology and Film Style in France and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U.S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Bloomington</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Indianopolis</a:t>
            </a:r>
            <a:r>
              <a:rPr lang="cs-CZ" dirty="0">
                <a:latin typeface="Times New Roman" panose="02020603050405020304" pitchFamily="18" charset="0"/>
                <a:cs typeface="Times New Roman" panose="02020603050405020304" pitchFamily="18" charset="0"/>
              </a:rPr>
              <a:t>: Indiana University </a:t>
            </a:r>
            <a:r>
              <a:rPr lang="cs-CZ" dirty="0" err="1">
                <a:latin typeface="Times New Roman" panose="02020603050405020304" pitchFamily="18" charset="0"/>
                <a:cs typeface="Times New Roman" panose="02020603050405020304" pitchFamily="18" charset="0"/>
              </a:rPr>
              <a:t>Press</a:t>
            </a:r>
            <a:r>
              <a:rPr lang="cs-CZ" dirty="0">
                <a:latin typeface="Times New Roman" panose="02020603050405020304" pitchFamily="18" charset="0"/>
                <a:cs typeface="Times New Roman" panose="02020603050405020304" pitchFamily="18" charset="0"/>
              </a:rPr>
              <a:t>, 2005, s. 64–81.</a:t>
            </a:r>
          </a:p>
          <a:p>
            <a:r>
              <a:rPr lang="cs-CZ" dirty="0">
                <a:latin typeface="Times New Roman" panose="02020603050405020304" pitchFamily="18" charset="0"/>
                <a:cs typeface="Times New Roman" panose="02020603050405020304" pitchFamily="18" charset="0"/>
              </a:rPr>
              <a:t>Zkratka </a:t>
            </a:r>
            <a:r>
              <a:rPr lang="cs-CZ" b="1" dirty="0">
                <a:solidFill>
                  <a:srgbClr val="7030A0"/>
                </a:solidFill>
                <a:latin typeface="Times New Roman" panose="02020603050405020304" pitchFamily="18" charset="0"/>
                <a:cs typeface="Times New Roman" panose="02020603050405020304" pitchFamily="18" charset="0"/>
              </a:rPr>
              <a:t>In:</a:t>
            </a:r>
            <a:r>
              <a:rPr lang="cs-CZ" dirty="0">
                <a:latin typeface="Times New Roman" panose="02020603050405020304" pitchFamily="18" charset="0"/>
                <a:cs typeface="Times New Roman" panose="02020603050405020304" pitchFamily="18" charset="0"/>
              </a:rPr>
              <a:t> - používáme pouze pokud citujeme kapitolu ze sborníku, nikdy ne pro studii otištěnou v seriálovém periodiku!</a:t>
            </a:r>
          </a:p>
          <a:p>
            <a:r>
              <a:rPr lang="cs-CZ" dirty="0">
                <a:latin typeface="Times New Roman" panose="02020603050405020304" pitchFamily="18" charset="0"/>
                <a:cs typeface="Times New Roman" panose="02020603050405020304" pitchFamily="18" charset="0"/>
              </a:rPr>
              <a:t>U seriálové publikace kurzívou v bibliografickém zápisu píšeme vždy jen název periodika, nikdy ne název citovaného článku/studie </a:t>
            </a:r>
          </a:p>
          <a:p>
            <a:r>
              <a:rPr lang="cs-CZ" dirty="0">
                <a:latin typeface="Times New Roman" panose="02020603050405020304" pitchFamily="18" charset="0"/>
                <a:cs typeface="Times New Roman" panose="02020603050405020304" pitchFamily="18" charset="0"/>
              </a:rPr>
              <a:t>Stranu zapisujeme jako </a:t>
            </a:r>
            <a:r>
              <a:rPr lang="cs-CZ" b="1" dirty="0">
                <a:solidFill>
                  <a:srgbClr val="7030A0"/>
                </a:solidFill>
                <a:latin typeface="Times New Roman" panose="02020603050405020304" pitchFamily="18" charset="0"/>
                <a:cs typeface="Times New Roman" panose="02020603050405020304" pitchFamily="18" charset="0"/>
              </a:rPr>
              <a:t>s.</a:t>
            </a:r>
            <a:r>
              <a:rPr lang="cs-CZ" dirty="0">
                <a:latin typeface="Times New Roman" panose="02020603050405020304" pitchFamily="18" charset="0"/>
                <a:cs typeface="Times New Roman" panose="02020603050405020304" pitchFamily="18" charset="0"/>
              </a:rPr>
              <a:t>, nikoliv jako </a:t>
            </a:r>
            <a:r>
              <a:rPr lang="cs-CZ" strike="sngStrike" dirty="0">
                <a:latin typeface="Times New Roman" panose="02020603050405020304" pitchFamily="18" charset="0"/>
                <a:cs typeface="Times New Roman" panose="02020603050405020304" pitchFamily="18" charset="0"/>
              </a:rPr>
              <a:t>str.</a:t>
            </a:r>
            <a:r>
              <a:rPr lang="cs-CZ" dirty="0">
                <a:latin typeface="Times New Roman" panose="02020603050405020304" pitchFamily="18" charset="0"/>
                <a:cs typeface="Times New Roman" panose="02020603050405020304" pitchFamily="18" charset="0"/>
              </a:rPr>
              <a:t>; stránkování nedáváme do závorek</a:t>
            </a:r>
            <a:endParaRPr lang="cs-CZ" strike="sngStrike"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Ročník zapisujeme zkratkou </a:t>
            </a:r>
            <a:r>
              <a:rPr lang="cs-CZ" b="1" dirty="0">
                <a:solidFill>
                  <a:srgbClr val="7030A0"/>
                </a:solidFill>
                <a:latin typeface="Times New Roman" panose="02020603050405020304" pitchFamily="18" charset="0"/>
                <a:cs typeface="Times New Roman" panose="02020603050405020304" pitchFamily="18" charset="0"/>
              </a:rPr>
              <a:t>roč.</a:t>
            </a:r>
            <a:r>
              <a:rPr lang="cs-CZ" dirty="0">
                <a:latin typeface="Times New Roman" panose="02020603050405020304" pitchFamily="18" charset="0"/>
                <a:cs typeface="Times New Roman" panose="02020603050405020304" pitchFamily="18" charset="0"/>
              </a:rPr>
              <a:t>, nikoliv jako </a:t>
            </a:r>
            <a:r>
              <a:rPr lang="cs-CZ" strike="sngStrike" dirty="0">
                <a:latin typeface="Times New Roman" panose="02020603050405020304" pitchFamily="18" charset="0"/>
                <a:cs typeface="Times New Roman" panose="02020603050405020304" pitchFamily="18" charset="0"/>
              </a:rPr>
              <a:t>r. </a:t>
            </a:r>
          </a:p>
        </p:txBody>
      </p:sp>
    </p:spTree>
    <p:extLst>
      <p:ext uri="{BB962C8B-B14F-4D97-AF65-F5344CB8AC3E}">
        <p14:creationId xmlns:p14="http://schemas.microsoft.com/office/powerpoint/2010/main" val="28571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8E8BE8-48DE-3841-A326-2B24D7F89100}"/>
              </a:ext>
            </a:extLst>
          </p:cNvPr>
          <p:cNvSpPr>
            <a:spLocks noGrp="1"/>
          </p:cNvSpPr>
          <p:nvPr>
            <p:ph type="title"/>
          </p:nvPr>
        </p:nvSpPr>
        <p:spPr>
          <a:xfrm>
            <a:off x="1433889" y="1059872"/>
            <a:ext cx="3012216" cy="4851349"/>
          </a:xfrm>
        </p:spPr>
        <p:txBody>
          <a:bodyPr>
            <a:normAutofit/>
          </a:bodyPr>
          <a:lstStyle/>
          <a:p>
            <a:r>
              <a:rPr lang="cs-CZ" b="1" dirty="0">
                <a:latin typeface="Times New Roman" panose="02020603050405020304" pitchFamily="18" charset="0"/>
                <a:cs typeface="Times New Roman" panose="02020603050405020304" pitchFamily="18" charset="0"/>
              </a:rPr>
              <a:t>Organizace</a:t>
            </a:r>
            <a:r>
              <a:rPr lang="cs-CZ" b="1" dirty="0"/>
              <a:t> </a:t>
            </a:r>
            <a:r>
              <a:rPr lang="cs-CZ" b="1" dirty="0">
                <a:latin typeface="Times New Roman" panose="02020603050405020304" pitchFamily="18" charset="0"/>
                <a:cs typeface="Times New Roman" panose="02020603050405020304" pitchFamily="18" charset="0"/>
              </a:rPr>
              <a:t>kurzu </a:t>
            </a:r>
            <a:endParaRPr lang="cs-CZ" b="1">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D11BBDE8-7986-034B-B5A3-D6BC05DF919C}"/>
              </a:ext>
            </a:extLst>
          </p:cNvPr>
          <p:cNvSpPr>
            <a:spLocks noGrp="1"/>
          </p:cNvSpPr>
          <p:nvPr>
            <p:ph idx="1"/>
          </p:nvPr>
        </p:nvSpPr>
        <p:spPr>
          <a:xfrm>
            <a:off x="5280368" y="1059872"/>
            <a:ext cx="6224244" cy="4851350"/>
          </a:xfrm>
        </p:spPr>
        <p:txBody>
          <a:bodyPr>
            <a:normAutofit/>
          </a:bodyPr>
          <a:lstStyle/>
          <a:p>
            <a:r>
              <a:rPr lang="cs-CZ" dirty="0">
                <a:latin typeface="Times New Roman" panose="02020603050405020304" pitchFamily="18" charset="0"/>
                <a:cs typeface="Times New Roman" panose="02020603050405020304" pitchFamily="18" charset="0"/>
              </a:rPr>
              <a:t>Docházka je povinná</a:t>
            </a:r>
          </a:p>
          <a:p>
            <a:r>
              <a:rPr lang="cs-CZ" dirty="0">
                <a:latin typeface="Times New Roman" panose="02020603050405020304" pitchFamily="18" charset="0"/>
                <a:cs typeface="Times New Roman" panose="02020603050405020304" pitchFamily="18" charset="0"/>
              </a:rPr>
              <a:t>Výuka bude rozdělena do 4 bloků</a:t>
            </a:r>
          </a:p>
          <a:p>
            <a:pPr lvl="1"/>
            <a:r>
              <a:rPr lang="cs-CZ" dirty="0">
                <a:latin typeface="Times New Roman" panose="02020603050405020304" pitchFamily="18" charset="0"/>
                <a:cs typeface="Times New Roman" panose="02020603050405020304" pitchFamily="18" charset="0"/>
              </a:rPr>
              <a:t>Formální pravidla a citace</a:t>
            </a:r>
          </a:p>
          <a:p>
            <a:pPr lvl="1"/>
            <a:r>
              <a:rPr lang="cs-CZ" dirty="0">
                <a:latin typeface="Times New Roman" panose="02020603050405020304" pitchFamily="18" charset="0"/>
                <a:cs typeface="Times New Roman" panose="02020603050405020304" pitchFamily="18" charset="0"/>
              </a:rPr>
              <a:t>Zdroje a prameny, elektronické databáze</a:t>
            </a:r>
          </a:p>
          <a:p>
            <a:pPr lvl="1"/>
            <a:r>
              <a:rPr lang="cs-CZ" dirty="0">
                <a:latin typeface="Times New Roman" panose="02020603050405020304" pitchFamily="18" charset="0"/>
                <a:cs typeface="Times New Roman" panose="02020603050405020304" pitchFamily="18" charset="0"/>
              </a:rPr>
              <a:t>Archivní výzkum (1 lekce nahrazena exkurzí)</a:t>
            </a:r>
          </a:p>
          <a:p>
            <a:pPr lvl="1"/>
            <a:r>
              <a:rPr lang="cs-CZ" dirty="0">
                <a:latin typeface="Times New Roman" panose="02020603050405020304" pitchFamily="18" charset="0"/>
                <a:cs typeface="Times New Roman" panose="02020603050405020304" pitchFamily="18" charset="0"/>
              </a:rPr>
              <a:t>Práce se zvukovým záznamem</a:t>
            </a:r>
          </a:p>
          <a:p>
            <a:r>
              <a:rPr lang="cs-CZ" dirty="0">
                <a:latin typeface="Times New Roman" panose="02020603050405020304" pitchFamily="18" charset="0"/>
                <a:cs typeface="Times New Roman" panose="02020603050405020304" pitchFamily="18" charset="0"/>
              </a:rPr>
              <a:t>Každý blok uzavře test anebo samostatný úkol – pro úspěšné absolvování předmětu je zapotřebí splnit všechny zadané úkoly.</a:t>
            </a:r>
          </a:p>
        </p:txBody>
      </p:sp>
    </p:spTree>
    <p:extLst>
      <p:ext uri="{BB962C8B-B14F-4D97-AF65-F5344CB8AC3E}">
        <p14:creationId xmlns:p14="http://schemas.microsoft.com/office/powerpoint/2010/main" val="297740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1370E8-D009-4344-9A25-5BA2FFE5FE87}"/>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Anglické zkratky převádíme do češtiny!</a:t>
            </a:r>
            <a:endParaRPr lang="cs-CZ" dirty="0"/>
          </a:p>
        </p:txBody>
      </p:sp>
      <p:pic>
        <p:nvPicPr>
          <p:cNvPr id="5" name="Zástupný obsah 4" descr="Obsah obrázku text&#10;&#10;Popis byl vytvořen automaticky">
            <a:extLst>
              <a:ext uri="{FF2B5EF4-FFF2-40B4-BE49-F238E27FC236}">
                <a16:creationId xmlns:a16="http://schemas.microsoft.com/office/drawing/2014/main" id="{8D7D3E8F-F4E5-984C-964F-6E6CEA645CCE}"/>
              </a:ext>
            </a:extLst>
          </p:cNvPr>
          <p:cNvPicPr>
            <a:picLocks noGrp="1" noChangeAspect="1"/>
          </p:cNvPicPr>
          <p:nvPr>
            <p:ph idx="1"/>
          </p:nvPr>
        </p:nvPicPr>
        <p:blipFill>
          <a:blip r:embed="rId2"/>
          <a:stretch>
            <a:fillRect/>
          </a:stretch>
        </p:blipFill>
        <p:spPr>
          <a:xfrm>
            <a:off x="1946269" y="1567997"/>
            <a:ext cx="8915400" cy="2480568"/>
          </a:xfrm>
        </p:spPr>
      </p:pic>
      <p:sp>
        <p:nvSpPr>
          <p:cNvPr id="15" name="Ovál 14">
            <a:extLst>
              <a:ext uri="{FF2B5EF4-FFF2-40B4-BE49-F238E27FC236}">
                <a16:creationId xmlns:a16="http://schemas.microsoft.com/office/drawing/2014/main" id="{5392C31E-92CC-42F3-B4DB-DE12E974BA75}"/>
              </a:ext>
            </a:extLst>
          </p:cNvPr>
          <p:cNvSpPr/>
          <p:nvPr/>
        </p:nvSpPr>
        <p:spPr>
          <a:xfrm>
            <a:off x="7287120" y="2514600"/>
            <a:ext cx="548640" cy="548640"/>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6" name="Oval 15">
            <a:extLst>
              <a:ext uri="{FF2B5EF4-FFF2-40B4-BE49-F238E27FC236}">
                <a16:creationId xmlns:a16="http://schemas.microsoft.com/office/drawing/2014/main" id="{DE5B36FC-50A0-446D-98C8-1B351F81CC37}"/>
              </a:ext>
            </a:extLst>
          </p:cNvPr>
          <p:cNvSpPr/>
          <p:nvPr/>
        </p:nvSpPr>
        <p:spPr>
          <a:xfrm>
            <a:off x="8086320" y="2575440"/>
            <a:ext cx="365760" cy="365760"/>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8" name="Sześciokąt 17">
            <a:extLst>
              <a:ext uri="{FF2B5EF4-FFF2-40B4-BE49-F238E27FC236}">
                <a16:creationId xmlns:a16="http://schemas.microsoft.com/office/drawing/2014/main" id="{31630019-5166-4698-87D4-4083B8AF5F6D}"/>
              </a:ext>
            </a:extLst>
          </p:cNvPr>
          <p:cNvSpPr/>
          <p:nvPr/>
        </p:nvSpPr>
        <p:spPr>
          <a:xfrm>
            <a:off x="9788040" y="2605680"/>
            <a:ext cx="365760" cy="365760"/>
          </a:xfrm>
          <a:prstGeom prst="hexagon">
            <a:avLst>
              <a:gd name="adj" fmla="val 28880"/>
              <a:gd name="vf" fmla="val 115470"/>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s-ES">
              <a:solidFill>
                <a:srgbClr val="E71224"/>
              </a:solidFill>
            </a:endParaRPr>
          </a:p>
        </p:txBody>
      </p:sp>
      <p:sp>
        <p:nvSpPr>
          <p:cNvPr id="9" name="TextovéPole 8">
            <a:extLst>
              <a:ext uri="{FF2B5EF4-FFF2-40B4-BE49-F238E27FC236}">
                <a16:creationId xmlns:a16="http://schemas.microsoft.com/office/drawing/2014/main" id="{93C413B0-AE43-C240-B1D5-B7508A40B4BC}"/>
              </a:ext>
            </a:extLst>
          </p:cNvPr>
          <p:cNvSpPr txBox="1"/>
          <p:nvPr/>
        </p:nvSpPr>
        <p:spPr>
          <a:xfrm>
            <a:off x="1946269" y="4572000"/>
            <a:ext cx="8915400" cy="646331"/>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SYNNOTT, Anthony. </a:t>
            </a:r>
            <a:r>
              <a:rPr lang="cs-CZ" dirty="0" err="1">
                <a:latin typeface="Times New Roman" panose="02020603050405020304" pitchFamily="18" charset="0"/>
                <a:cs typeface="Times New Roman" panose="02020603050405020304" pitchFamily="18" charset="0"/>
              </a:rPr>
              <a:t>Shame</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Glory</a:t>
            </a:r>
            <a:r>
              <a:rPr lang="cs-CZ" dirty="0">
                <a:latin typeface="Times New Roman" panose="02020603050405020304" pitchFamily="18" charset="0"/>
                <a:cs typeface="Times New Roman" panose="02020603050405020304" pitchFamily="18" charset="0"/>
              </a:rPr>
              <a:t>: A Sociology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Hair</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British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Journal</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of</a:t>
            </a:r>
            <a:endParaRPr lang="cs-CZ" i="1"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Sociology. </a:t>
            </a:r>
            <a:r>
              <a:rPr lang="cs-CZ" dirty="0">
                <a:latin typeface="Times New Roman" panose="02020603050405020304" pitchFamily="18" charset="0"/>
                <a:cs typeface="Times New Roman" panose="02020603050405020304" pitchFamily="18" charset="0"/>
              </a:rPr>
              <a:t>1987, </a:t>
            </a:r>
            <a:r>
              <a:rPr lang="cs-CZ" b="1" dirty="0">
                <a:solidFill>
                  <a:srgbClr val="FF0000"/>
                </a:solidFill>
                <a:latin typeface="Times New Roman" panose="02020603050405020304" pitchFamily="18" charset="0"/>
                <a:cs typeface="Times New Roman" panose="02020603050405020304" pitchFamily="18" charset="0"/>
              </a:rPr>
              <a:t>roč.</a:t>
            </a:r>
            <a:r>
              <a:rPr lang="cs-CZ" dirty="0">
                <a:latin typeface="Times New Roman" panose="02020603050405020304" pitchFamily="18" charset="0"/>
                <a:cs typeface="Times New Roman" panose="02020603050405020304" pitchFamily="18" charset="0"/>
              </a:rPr>
              <a:t> 38, </a:t>
            </a:r>
            <a:r>
              <a:rPr lang="cs-CZ" b="1" dirty="0">
                <a:solidFill>
                  <a:srgbClr val="FF0000"/>
                </a:solidFill>
                <a:latin typeface="Times New Roman" panose="02020603050405020304" pitchFamily="18" charset="0"/>
                <a:cs typeface="Times New Roman" panose="02020603050405020304" pitchFamily="18" charset="0"/>
              </a:rPr>
              <a:t>č.</a:t>
            </a:r>
            <a:r>
              <a:rPr lang="cs-CZ" dirty="0">
                <a:latin typeface="Times New Roman" panose="02020603050405020304" pitchFamily="18" charset="0"/>
                <a:cs typeface="Times New Roman" panose="02020603050405020304" pitchFamily="18" charset="0"/>
              </a:rPr>
              <a:t> 3, </a:t>
            </a:r>
            <a:r>
              <a:rPr lang="cs-CZ" b="1" dirty="0">
                <a:solidFill>
                  <a:srgbClr val="FF0000"/>
                </a:solidFill>
                <a:latin typeface="Times New Roman" panose="02020603050405020304" pitchFamily="18" charset="0"/>
                <a:cs typeface="Times New Roman" panose="02020603050405020304" pitchFamily="18" charset="0"/>
              </a:rPr>
              <a:t>s. </a:t>
            </a:r>
            <a:r>
              <a:rPr lang="cs-CZ" dirty="0">
                <a:latin typeface="Times New Roman" panose="02020603050405020304" pitchFamily="18" charset="0"/>
                <a:cs typeface="Times New Roman" panose="02020603050405020304" pitchFamily="18" charset="0"/>
              </a:rPr>
              <a:t>381–413. </a:t>
            </a:r>
          </a:p>
        </p:txBody>
      </p:sp>
    </p:spTree>
    <p:extLst>
      <p:ext uri="{BB962C8B-B14F-4D97-AF65-F5344CB8AC3E}">
        <p14:creationId xmlns:p14="http://schemas.microsoft.com/office/powerpoint/2010/main" val="15876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318711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250708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datum publikování</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Pokud je autor známý pouze pod šifrou </a:t>
            </a:r>
            <a:r>
              <a:rPr lang="cs-CZ">
                <a:solidFill>
                  <a:schemeClr val="tx2">
                    <a:lumMod val="75000"/>
                  </a:schemeClr>
                </a:solidFill>
                <a:latin typeface="Times New Roman" panose="02020603050405020304" pitchFamily="18" charset="0"/>
                <a:cs typeface="Times New Roman" panose="02020603050405020304" pitchFamily="18" charset="0"/>
              </a:rPr>
              <a:t>nebo přezdívkou, </a:t>
            </a:r>
            <a:r>
              <a:rPr lang="cs-CZ" dirty="0">
                <a:solidFill>
                  <a:schemeClr val="tx2">
                    <a:lumMod val="75000"/>
                  </a:schemeClr>
                </a:solidFill>
                <a:latin typeface="Times New Roman" panose="02020603050405020304" pitchFamily="18" charset="0"/>
                <a:cs typeface="Times New Roman" panose="02020603050405020304" pitchFamily="18" charset="0"/>
              </a:rPr>
              <a:t>lze ji ponechat.</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3841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snímek obrazovky&#10;&#10;Popis byl vytvořen automaticky">
            <a:extLst>
              <a:ext uri="{FF2B5EF4-FFF2-40B4-BE49-F238E27FC236}">
                <a16:creationId xmlns:a16="http://schemas.microsoft.com/office/drawing/2014/main" id="{9D817469-DEB8-9442-9E58-4E783F1B6FE1}"/>
              </a:ext>
            </a:extLst>
          </p:cNvPr>
          <p:cNvPicPr>
            <a:picLocks noChangeAspect="1"/>
          </p:cNvPicPr>
          <p:nvPr/>
        </p:nvPicPr>
        <p:blipFill>
          <a:blip r:embed="rId2"/>
          <a:stretch>
            <a:fillRect/>
          </a:stretch>
        </p:blipFill>
        <p:spPr>
          <a:xfrm>
            <a:off x="643467" y="1207093"/>
            <a:ext cx="10905066" cy="4443813"/>
          </a:xfrm>
          <a:prstGeom prst="rect">
            <a:avLst/>
          </a:prstGeom>
        </p:spPr>
      </p:pic>
    </p:spTree>
    <p:extLst>
      <p:ext uri="{BB962C8B-B14F-4D97-AF65-F5344CB8AC3E}">
        <p14:creationId xmlns:p14="http://schemas.microsoft.com/office/powerpoint/2010/main" val="5208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729B7DCE-93E6-FA44-B0F9-63DF856D653E}"/>
              </a:ext>
            </a:extLst>
          </p:cNvPr>
          <p:cNvPicPr>
            <a:picLocks noChangeAspect="1"/>
          </p:cNvPicPr>
          <p:nvPr/>
        </p:nvPicPr>
        <p:blipFill>
          <a:blip r:embed="rId2"/>
          <a:stretch>
            <a:fillRect/>
          </a:stretch>
        </p:blipFill>
        <p:spPr>
          <a:xfrm>
            <a:off x="4115389" y="659027"/>
            <a:ext cx="7190212" cy="5392659"/>
          </a:xfrm>
          <a:prstGeom prst="rect">
            <a:avLst/>
          </a:prstGeom>
        </p:spPr>
      </p:pic>
    </p:spTree>
    <p:extLst>
      <p:ext uri="{BB962C8B-B14F-4D97-AF65-F5344CB8AC3E}">
        <p14:creationId xmlns:p14="http://schemas.microsoft.com/office/powerpoint/2010/main" val="169797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6748EC9B-A8F8-FE4E-8B3E-62CCC148D40E}"/>
              </a:ext>
            </a:extLst>
          </p:cNvPr>
          <p:cNvPicPr>
            <a:picLocks noChangeAspect="1"/>
          </p:cNvPicPr>
          <p:nvPr/>
        </p:nvPicPr>
        <p:blipFill rotWithShape="1">
          <a:blip r:embed="rId2"/>
          <a:srcRect t="27072" r="1" b="34966"/>
          <a:stretch/>
        </p:blipFill>
        <p:spPr>
          <a:xfrm>
            <a:off x="2589211" y="643467"/>
            <a:ext cx="8951825" cy="5571066"/>
          </a:xfrm>
          <a:prstGeom prst="rect">
            <a:avLst/>
          </a:prstGeom>
        </p:spPr>
      </p:pic>
    </p:spTree>
    <p:extLst>
      <p:ext uri="{BB962C8B-B14F-4D97-AF65-F5344CB8AC3E}">
        <p14:creationId xmlns:p14="http://schemas.microsoft.com/office/powerpoint/2010/main" val="75345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215CC65-DDA1-1440-96D8-587E3D640A31}"/>
              </a:ext>
            </a:extLst>
          </p:cNvPr>
          <p:cNvPicPr>
            <a:picLocks noChangeAspect="1"/>
          </p:cNvPicPr>
          <p:nvPr/>
        </p:nvPicPr>
        <p:blipFill>
          <a:blip r:embed="rId2"/>
          <a:stretch>
            <a:fillRect/>
          </a:stretch>
        </p:blipFill>
        <p:spPr>
          <a:xfrm>
            <a:off x="3913094" y="744643"/>
            <a:ext cx="7594802" cy="5221426"/>
          </a:xfrm>
          <a:prstGeom prst="rect">
            <a:avLst/>
          </a:prstGeom>
        </p:spPr>
      </p:pic>
    </p:spTree>
    <p:extLst>
      <p:ext uri="{BB962C8B-B14F-4D97-AF65-F5344CB8AC3E}">
        <p14:creationId xmlns:p14="http://schemas.microsoft.com/office/powerpoint/2010/main" val="357075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04619-1EE2-9843-8E90-9BA2A7200832}"/>
              </a:ext>
            </a:extLst>
          </p:cNvPr>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Užitečné odkazy</a:t>
            </a:r>
          </a:p>
        </p:txBody>
      </p:sp>
      <p:sp>
        <p:nvSpPr>
          <p:cNvPr id="3" name="Zástupný obsah 2">
            <a:extLst>
              <a:ext uri="{FF2B5EF4-FFF2-40B4-BE49-F238E27FC236}">
                <a16:creationId xmlns:a16="http://schemas.microsoft.com/office/drawing/2014/main" id="{59326E9F-936E-5043-84BA-A2700026E974}"/>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hlinkClick r:id="rId2"/>
              </a:rPr>
              <a:t>https://nfa.cz/cz/knihovna/on-line-katalog/</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On line katalog Knihovny NFA </a:t>
            </a:r>
          </a:p>
          <a:p>
            <a:r>
              <a:rPr lang="cs-CZ" dirty="0">
                <a:latin typeface="Times New Roman" panose="02020603050405020304" pitchFamily="18" charset="0"/>
                <a:cs typeface="Times New Roman" panose="02020603050405020304" pitchFamily="18" charset="0"/>
                <a:hlinkClick r:id="rId3"/>
              </a:rPr>
              <a:t>https://www.idu.cz/cs</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Stránky Divadelního ústavu, zejména Virtuální Studovna (</a:t>
            </a:r>
            <a:r>
              <a:rPr lang="cs-CZ" dirty="0" err="1">
                <a:latin typeface="Times New Roman" panose="02020603050405020304" pitchFamily="18" charset="0"/>
                <a:cs typeface="Times New Roman" panose="02020603050405020304" pitchFamily="18" charset="0"/>
              </a:rPr>
              <a:t>ViS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hlinkClick r:id="rId4"/>
              </a:rPr>
              <a:t>http://kramerius.nkp.cz/kramerius/Welcome.do</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Digitalizované zdroje Národní knihovny</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56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Nadpis 3">
            <a:extLst>
              <a:ext uri="{FF2B5EF4-FFF2-40B4-BE49-F238E27FC236}">
                <a16:creationId xmlns:a16="http://schemas.microsoft.com/office/drawing/2014/main" id="{3AAD8135-E746-2C44-BE2C-E2B72206BB9D}"/>
              </a:ext>
            </a:extLst>
          </p:cNvPr>
          <p:cNvSpPr>
            <a:spLocks noGrp="1"/>
          </p:cNvSpPr>
          <p:nvPr>
            <p:ph type="title"/>
          </p:nvPr>
        </p:nvSpPr>
        <p:spPr>
          <a:xfrm>
            <a:off x="1843391" y="624110"/>
            <a:ext cx="9383408" cy="1280890"/>
          </a:xfrm>
        </p:spPr>
        <p:txBody>
          <a:bodyPr>
            <a:normAutofit/>
          </a:bodyPr>
          <a:lstStyle/>
          <a:p>
            <a:pPr algn="ctr"/>
            <a:r>
              <a:rPr lang="cs-CZ" b="1" dirty="0">
                <a:solidFill>
                  <a:srgbClr val="FFFFFF"/>
                </a:solidFill>
                <a:latin typeface="Times New Roman" panose="02020603050405020304" pitchFamily="18" charset="0"/>
                <a:cs typeface="Times New Roman" panose="02020603050405020304" pitchFamily="18" charset="0"/>
              </a:rPr>
              <a:t>NA KONCI PRÁCE SOUPIS ZDROJŮ</a:t>
            </a:r>
          </a:p>
        </p:txBody>
      </p:sp>
      <p:sp>
        <p:nvSpPr>
          <p:cNvPr id="45"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6" name="Zástupný obsah 4">
            <a:extLst>
              <a:ext uri="{FF2B5EF4-FFF2-40B4-BE49-F238E27FC236}">
                <a16:creationId xmlns:a16="http://schemas.microsoft.com/office/drawing/2014/main" id="{C32C20DE-4404-2A4A-9A2F-3589456C9673}"/>
              </a:ext>
            </a:extLst>
          </p:cNvPr>
          <p:cNvSpPr>
            <a:spLocks noGrp="1"/>
          </p:cNvSpPr>
          <p:nvPr>
            <p:ph idx="1"/>
          </p:nvPr>
        </p:nvSpPr>
        <p:spPr>
          <a:xfrm>
            <a:off x="1843392" y="2623930"/>
            <a:ext cx="9383408" cy="3287292"/>
          </a:xfrm>
        </p:spPr>
        <p:txBody>
          <a:bodyPr>
            <a:normAutofit/>
          </a:bodyPr>
          <a:lstStyle/>
          <a:p>
            <a:r>
              <a:rPr lang="cs-CZ" dirty="0">
                <a:latin typeface="Times New Roman" panose="02020603050405020304" pitchFamily="18" charset="0"/>
                <a:cs typeface="Times New Roman" panose="02020603050405020304" pitchFamily="18" charset="0"/>
              </a:rPr>
              <a:t>Všechny řadíme abecedně</a:t>
            </a:r>
          </a:p>
          <a:p>
            <a:r>
              <a:rPr lang="cs-CZ" dirty="0">
                <a:latin typeface="Times New Roman" panose="02020603050405020304" pitchFamily="18" charset="0"/>
                <a:cs typeface="Times New Roman" panose="02020603050405020304" pitchFamily="18" charset="0"/>
              </a:rPr>
              <a:t>Zdroje uvádíme v následujícím řazení:</a:t>
            </a:r>
          </a:p>
          <a:p>
            <a:pPr lvl="1"/>
            <a:r>
              <a:rPr lang="cs-CZ" dirty="0">
                <a:latin typeface="Times New Roman" panose="02020603050405020304" pitchFamily="18" charset="0"/>
                <a:cs typeface="Times New Roman" panose="02020603050405020304" pitchFamily="18" charset="0"/>
              </a:rPr>
              <a:t> Zdroje primární (prameny); dále dělíme na archivní a publikované</a:t>
            </a:r>
          </a:p>
          <a:p>
            <a:pPr lvl="1"/>
            <a:r>
              <a:rPr lang="cs-CZ" dirty="0">
                <a:latin typeface="Times New Roman" panose="02020603050405020304" pitchFamily="18" charset="0"/>
                <a:cs typeface="Times New Roman" panose="02020603050405020304" pitchFamily="18" charset="0"/>
              </a:rPr>
              <a:t> Zdroje sekundární (bibliografie); dále dělíme na literaturu citovanou a konzultovanou</a:t>
            </a:r>
          </a:p>
          <a:p>
            <a:pPr lvl="1"/>
            <a:r>
              <a:rPr lang="cs-CZ" dirty="0">
                <a:latin typeface="Times New Roman" panose="02020603050405020304" pitchFamily="18" charset="0"/>
                <a:cs typeface="Times New Roman" panose="02020603050405020304" pitchFamily="18" charset="0"/>
              </a:rPr>
              <a:t>Audiovizuální díla, která dělíme na analyzovaná a citovaná.</a:t>
            </a:r>
          </a:p>
        </p:txBody>
      </p:sp>
    </p:spTree>
    <p:extLst>
      <p:ext uri="{BB962C8B-B14F-4D97-AF65-F5344CB8AC3E}">
        <p14:creationId xmlns:p14="http://schemas.microsoft.com/office/powerpoint/2010/main" val="370409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A48F40-2AC7-114D-B1C1-9FAB186A8D22}"/>
              </a:ext>
            </a:extLst>
          </p:cNvPr>
          <p:cNvSpPr>
            <a:spLocks noGrp="1"/>
          </p:cNvSpPr>
          <p:nvPr>
            <p:ph type="title"/>
          </p:nvPr>
        </p:nvSpPr>
        <p:spPr>
          <a:xfrm>
            <a:off x="1433889" y="1059872"/>
            <a:ext cx="3012216" cy="4851349"/>
          </a:xfrm>
        </p:spPr>
        <p:txBody>
          <a:bodyPr>
            <a:normAutofit/>
          </a:bodyPr>
          <a:lstStyle/>
          <a:p>
            <a:r>
              <a:rPr lang="cs-CZ" b="1" dirty="0">
                <a:latin typeface="Times New Roman" panose="02020603050405020304" pitchFamily="18" charset="0"/>
                <a:cs typeface="Times New Roman" panose="02020603050405020304" pitchFamily="18" charset="0"/>
              </a:rPr>
              <a:t>Formální pravidla</a:t>
            </a:r>
            <a:endParaRPr lang="cs-CZ" b="1">
              <a:latin typeface="Times New Roman" panose="02020603050405020304" pitchFamily="18" charset="0"/>
              <a:cs typeface="Times New Roman" panose="02020603050405020304" pitchFamily="18" charset="0"/>
            </a:endParaRP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0E0BCC4C-D922-6A42-9A05-E22D1527E4E3}"/>
              </a:ext>
            </a:extLst>
          </p:cNvPr>
          <p:cNvSpPr>
            <a:spLocks noGrp="1"/>
          </p:cNvSpPr>
          <p:nvPr>
            <p:ph idx="1"/>
          </p:nvPr>
        </p:nvSpPr>
        <p:spPr>
          <a:xfrm>
            <a:off x="5280368" y="1059872"/>
            <a:ext cx="6224244" cy="4851350"/>
          </a:xfrm>
        </p:spPr>
        <p:txBody>
          <a:bodyPr>
            <a:normAutofit fontScale="92500" lnSpcReduction="10000"/>
          </a:bodyPr>
          <a:lstStyle/>
          <a:p>
            <a:pPr>
              <a:lnSpc>
                <a:spcPct val="90000"/>
              </a:lnSpc>
            </a:pPr>
            <a:r>
              <a:rPr lang="cs-CZ" sz="1700" dirty="0">
                <a:latin typeface="Times New Roman" panose="02020603050405020304" pitchFamily="18" charset="0"/>
                <a:cs typeface="Times New Roman" panose="02020603050405020304" pitchFamily="18" charset="0"/>
              </a:rPr>
              <a:t>bezchybná a konzistentní formální úprava zvyšuje přehlednost textu a argumentace </a:t>
            </a:r>
          </a:p>
          <a:p>
            <a:pPr>
              <a:lnSpc>
                <a:spcPct val="90000"/>
              </a:lnSpc>
            </a:pPr>
            <a:r>
              <a:rPr lang="cs-CZ" sz="1700" dirty="0">
                <a:latin typeface="Times New Roman" panose="02020603050405020304" pitchFamily="18" charset="0"/>
                <a:cs typeface="Times New Roman" panose="02020603050405020304" pitchFamily="18" charset="0"/>
              </a:rPr>
              <a:t>neexistuje jednotný citační/formální systém </a:t>
            </a:r>
          </a:p>
          <a:p>
            <a:pPr>
              <a:lnSpc>
                <a:spcPct val="90000"/>
              </a:lnSpc>
            </a:pPr>
            <a:r>
              <a:rPr lang="cs-CZ" sz="1700" dirty="0">
                <a:latin typeface="Times New Roman" panose="02020603050405020304" pitchFamily="18" charset="0"/>
                <a:cs typeface="Times New Roman" panose="02020603050405020304" pitchFamily="18" charset="0"/>
              </a:rPr>
              <a:t>různá formální pravidla reflektují potřeby daného oboru a zdroje, s nimiž daná disciplína nejčastěji pracuje </a:t>
            </a:r>
          </a:p>
          <a:p>
            <a:pPr>
              <a:lnSpc>
                <a:spcPct val="90000"/>
              </a:lnSpc>
            </a:pPr>
            <a:r>
              <a:rPr lang="cs-CZ" sz="1700" dirty="0">
                <a:latin typeface="Times New Roman" panose="02020603050405020304" pitchFamily="18" charset="0"/>
                <a:cs typeface="Times New Roman" panose="02020603050405020304" pitchFamily="18" charset="0"/>
              </a:rPr>
              <a:t>rozlišujeme </a:t>
            </a:r>
            <a:r>
              <a:rPr lang="cs-CZ" sz="1700" b="1" dirty="0">
                <a:latin typeface="Times New Roman" panose="02020603050405020304" pitchFamily="18" charset="0"/>
                <a:cs typeface="Times New Roman" panose="02020603050405020304" pitchFamily="18" charset="0"/>
              </a:rPr>
              <a:t>dva systémy formální úpravy a odkazování na zdroje </a:t>
            </a:r>
          </a:p>
          <a:p>
            <a:pPr lvl="1">
              <a:lnSpc>
                <a:spcPct val="90000"/>
              </a:lnSpc>
            </a:pPr>
            <a:r>
              <a:rPr lang="cs-CZ" sz="1700" dirty="0">
                <a:latin typeface="Times New Roman" panose="02020603050405020304" pitchFamily="18" charset="0"/>
                <a:cs typeface="Times New Roman" panose="02020603050405020304" pitchFamily="18" charset="0"/>
              </a:rPr>
              <a:t>formou poznámek a soupisu použitých zdrojů, systém nejčastěji využívaný v humanitních vědách a uměleckých disciplínách. Typickým příkladem je </a:t>
            </a:r>
            <a:r>
              <a:rPr lang="cs-CZ" sz="1700" u="sng" dirty="0">
                <a:latin typeface="Times New Roman" panose="02020603050405020304" pitchFamily="18" charset="0"/>
                <a:cs typeface="Times New Roman" panose="02020603050405020304" pitchFamily="18" charset="0"/>
              </a:rPr>
              <a:t>Oxfordský systém</a:t>
            </a:r>
            <a:r>
              <a:rPr lang="cs-CZ" sz="1700" dirty="0">
                <a:latin typeface="Times New Roman" panose="02020603050405020304" pitchFamily="18" charset="0"/>
                <a:cs typeface="Times New Roman" panose="02020603050405020304" pitchFamily="18" charset="0"/>
              </a:rPr>
              <a:t>.</a:t>
            </a:r>
          </a:p>
          <a:p>
            <a:pPr lvl="2">
              <a:lnSpc>
                <a:spcPct val="90000"/>
              </a:lnSpc>
            </a:pPr>
            <a:r>
              <a:rPr lang="cs-CZ" sz="1700" dirty="0">
                <a:latin typeface="Times New Roman" panose="02020603050405020304" pitchFamily="18" charset="0"/>
                <a:cs typeface="Times New Roman" panose="02020603050405020304" pitchFamily="18" charset="0"/>
              </a:rPr>
              <a:t>Příklad: „Richard </a:t>
            </a:r>
            <a:r>
              <a:rPr lang="cs-CZ" sz="1700" dirty="0" err="1">
                <a:latin typeface="Times New Roman" panose="02020603050405020304" pitchFamily="18" charset="0"/>
                <a:cs typeface="Times New Roman" panose="02020603050405020304" pitchFamily="18" charset="0"/>
              </a:rPr>
              <a:t>Dyer</a:t>
            </a:r>
            <a:r>
              <a:rPr lang="cs-CZ" sz="1700" dirty="0">
                <a:latin typeface="Times New Roman" panose="02020603050405020304" pitchFamily="18" charset="0"/>
                <a:cs typeface="Times New Roman" panose="02020603050405020304" pitchFamily="18" charset="0"/>
              </a:rPr>
              <a:t> tvrdí, že pokud je </a:t>
            </a:r>
            <a:r>
              <a:rPr lang="cs-CZ" sz="1700" i="1" dirty="0" err="1">
                <a:latin typeface="Times New Roman" panose="02020603050405020304" pitchFamily="18" charset="0"/>
                <a:cs typeface="Times New Roman" panose="02020603050405020304" pitchFamily="18" charset="0"/>
              </a:rPr>
              <a:t>star</a:t>
            </a:r>
            <a:r>
              <a:rPr lang="cs-CZ" sz="1700" i="1" dirty="0">
                <a:latin typeface="Times New Roman" panose="02020603050405020304" pitchFamily="18" charset="0"/>
                <a:cs typeface="Times New Roman" panose="02020603050405020304" pitchFamily="18" charset="0"/>
              </a:rPr>
              <a:t> </a:t>
            </a:r>
            <a:r>
              <a:rPr lang="cs-CZ" sz="1700" i="1" dirty="0" err="1">
                <a:latin typeface="Times New Roman" panose="02020603050405020304" pitchFamily="18" charset="0"/>
                <a:cs typeface="Times New Roman" panose="02020603050405020304" pitchFamily="18" charset="0"/>
              </a:rPr>
              <a:t>vehicle</a:t>
            </a:r>
            <a:r>
              <a:rPr lang="cs-CZ" sz="1700" i="1" dirty="0">
                <a:latin typeface="Times New Roman" panose="02020603050405020304" pitchFamily="18" charset="0"/>
                <a:cs typeface="Times New Roman" panose="02020603050405020304" pitchFamily="18" charset="0"/>
              </a:rPr>
              <a:t> </a:t>
            </a:r>
            <a:r>
              <a:rPr lang="cs-CZ" sz="1700" dirty="0">
                <a:latin typeface="Times New Roman" panose="02020603050405020304" pitchFamily="18" charset="0"/>
                <a:cs typeface="Times New Roman" panose="02020603050405020304" pitchFamily="18" charset="0"/>
              </a:rPr>
              <a:t>funkční, přetrvávající a konzistentní, může nabrat až podoby žánru.“</a:t>
            </a:r>
            <a:r>
              <a:rPr lang="cs-CZ" sz="1700" baseline="30000" dirty="0">
                <a:latin typeface="Times New Roman" panose="02020603050405020304" pitchFamily="18" charset="0"/>
                <a:cs typeface="Times New Roman" panose="02020603050405020304" pitchFamily="18" charset="0"/>
              </a:rPr>
              <a:t>1 </a:t>
            </a:r>
            <a:r>
              <a:rPr lang="cs-CZ" sz="1700" dirty="0">
                <a:latin typeface="Times New Roman" panose="02020603050405020304" pitchFamily="18" charset="0"/>
                <a:cs typeface="Times New Roman" panose="02020603050405020304" pitchFamily="18" charset="0"/>
              </a:rPr>
              <a:t>(v poznámce pod čarou nebo na konci textu uveden plný bibliografický údaj).</a:t>
            </a:r>
          </a:p>
          <a:p>
            <a:pPr lvl="1">
              <a:lnSpc>
                <a:spcPct val="90000"/>
              </a:lnSpc>
            </a:pPr>
            <a:r>
              <a:rPr lang="cs-CZ" sz="1700" dirty="0">
                <a:latin typeface="Times New Roman" panose="02020603050405020304" pitchFamily="18" charset="0"/>
                <a:cs typeface="Times New Roman" panose="02020603050405020304" pitchFamily="18" charset="0"/>
              </a:rPr>
              <a:t>formou uvedení jména autora a roku vydání zdroje v závorce v hlavním těle textu, používá se hlavně v exaktních a sociálních vědách. Typickým příkladem je </a:t>
            </a:r>
            <a:r>
              <a:rPr lang="cs-CZ" sz="1700" u="sng" dirty="0">
                <a:latin typeface="Times New Roman" panose="02020603050405020304" pitchFamily="18" charset="0"/>
                <a:cs typeface="Times New Roman" panose="02020603050405020304" pitchFamily="18" charset="0"/>
              </a:rPr>
              <a:t>Harvardský systém</a:t>
            </a:r>
            <a:r>
              <a:rPr lang="cs-CZ" sz="1700" dirty="0">
                <a:latin typeface="Times New Roman" panose="02020603050405020304" pitchFamily="18" charset="0"/>
                <a:cs typeface="Times New Roman" panose="02020603050405020304" pitchFamily="18" charset="0"/>
              </a:rPr>
              <a:t>.</a:t>
            </a:r>
          </a:p>
          <a:p>
            <a:pPr lvl="2">
              <a:lnSpc>
                <a:spcPct val="90000"/>
              </a:lnSpc>
            </a:pPr>
            <a:r>
              <a:rPr lang="cs-CZ" sz="1700" dirty="0">
                <a:latin typeface="Times New Roman" panose="02020603050405020304" pitchFamily="18" charset="0"/>
                <a:cs typeface="Times New Roman" panose="02020603050405020304" pitchFamily="18" charset="0"/>
              </a:rPr>
              <a:t>Příklad: „Richard </a:t>
            </a:r>
            <a:r>
              <a:rPr lang="cs-CZ" sz="1700" dirty="0" err="1">
                <a:latin typeface="Times New Roman" panose="02020603050405020304" pitchFamily="18" charset="0"/>
                <a:cs typeface="Times New Roman" panose="02020603050405020304" pitchFamily="18" charset="0"/>
              </a:rPr>
              <a:t>Dyer</a:t>
            </a:r>
            <a:r>
              <a:rPr lang="cs-CZ" sz="1700" dirty="0">
                <a:latin typeface="Times New Roman" panose="02020603050405020304" pitchFamily="18" charset="0"/>
                <a:cs typeface="Times New Roman" panose="02020603050405020304" pitchFamily="18" charset="0"/>
              </a:rPr>
              <a:t> (1998, p. 62) tvrdí, že pokud je </a:t>
            </a:r>
            <a:r>
              <a:rPr lang="cs-CZ" sz="1700" i="1" dirty="0" err="1">
                <a:latin typeface="Times New Roman" panose="02020603050405020304" pitchFamily="18" charset="0"/>
                <a:cs typeface="Times New Roman" panose="02020603050405020304" pitchFamily="18" charset="0"/>
              </a:rPr>
              <a:t>star</a:t>
            </a:r>
            <a:r>
              <a:rPr lang="cs-CZ" sz="1700" i="1" dirty="0">
                <a:latin typeface="Times New Roman" panose="02020603050405020304" pitchFamily="18" charset="0"/>
                <a:cs typeface="Times New Roman" panose="02020603050405020304" pitchFamily="18" charset="0"/>
              </a:rPr>
              <a:t> </a:t>
            </a:r>
            <a:r>
              <a:rPr lang="cs-CZ" sz="1700" i="1" dirty="0" err="1">
                <a:latin typeface="Times New Roman" panose="02020603050405020304" pitchFamily="18" charset="0"/>
                <a:cs typeface="Times New Roman" panose="02020603050405020304" pitchFamily="18" charset="0"/>
              </a:rPr>
              <a:t>vehicle</a:t>
            </a:r>
            <a:r>
              <a:rPr lang="cs-CZ" sz="1700" dirty="0">
                <a:latin typeface="Times New Roman" panose="02020603050405020304" pitchFamily="18" charset="0"/>
                <a:cs typeface="Times New Roman" panose="02020603050405020304" pitchFamily="18" charset="0"/>
              </a:rPr>
              <a:t> funkční, přetrvávající a konzistentní, může nabrat až podoby žánru.“</a:t>
            </a:r>
            <a:endParaRPr lang="cs-CZ" sz="17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853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7C327-8DEC-F44F-84CB-71D7E310B541}"/>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Elektronické databáze</a:t>
            </a:r>
          </a:p>
        </p:txBody>
      </p:sp>
      <p:sp>
        <p:nvSpPr>
          <p:cNvPr id="3" name="Zástupný obsah 2">
            <a:extLst>
              <a:ext uri="{FF2B5EF4-FFF2-40B4-BE49-F238E27FC236}">
                <a16:creationId xmlns:a16="http://schemas.microsoft.com/office/drawing/2014/main" id="{CCF77A9B-C9A8-6C4C-BF59-4BA3D3719774}"/>
              </a:ext>
            </a:extLst>
          </p:cNvPr>
          <p:cNvSpPr>
            <a:spLocks noGrp="1"/>
          </p:cNvSpPr>
          <p:nvPr>
            <p:ph idx="1"/>
          </p:nvPr>
        </p:nvSpPr>
        <p:spPr/>
        <p:txBody>
          <a:bodyPr>
            <a:normAutofit fontScale="92500" lnSpcReduction="10000"/>
          </a:bodyPr>
          <a:lstStyle/>
          <a:p>
            <a:r>
              <a:rPr lang="cs-CZ" dirty="0">
                <a:latin typeface="Times New Roman" panose="02020603050405020304" pitchFamily="18" charset="0"/>
                <a:cs typeface="Times New Roman" panose="02020603050405020304" pitchFamily="18" charset="0"/>
              </a:rPr>
              <a:t>Používejte AND pro kombinaci klíčových slov a frází</a:t>
            </a:r>
          </a:p>
          <a:p>
            <a:pPr lvl="1"/>
            <a:r>
              <a:rPr lang="cs-CZ" dirty="0" err="1">
                <a:latin typeface="Times New Roman" panose="02020603050405020304" pitchFamily="18" charset="0"/>
                <a:cs typeface="Times New Roman" panose="02020603050405020304" pitchFamily="18" charset="0"/>
              </a:rPr>
              <a:t>Př</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Biopic</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French</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History</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Používejte zkrácené tvary s pomocí hvězdičky, a otazníky, abyste dostali všechny tvary slov</a:t>
            </a:r>
          </a:p>
          <a:p>
            <a:pPr lvl="1"/>
            <a:r>
              <a:rPr lang="cs-CZ" dirty="0" err="1">
                <a:latin typeface="Times New Roman" panose="02020603050405020304" pitchFamily="18" charset="0"/>
                <a:cs typeface="Times New Roman" panose="02020603050405020304" pitchFamily="18" charset="0"/>
              </a:rPr>
              <a:t>child</a:t>
            </a:r>
            <a:r>
              <a:rPr lang="cs-CZ" dirty="0">
                <a:latin typeface="Times New Roman" panose="02020603050405020304" pitchFamily="18" charset="0"/>
                <a:cs typeface="Times New Roman" panose="02020603050405020304" pitchFamily="18" charset="0"/>
              </a:rPr>
              <a:t>* and film</a:t>
            </a:r>
          </a:p>
          <a:p>
            <a:pPr lvl="1"/>
            <a:r>
              <a:rPr lang="cs-CZ" dirty="0" err="1">
                <a:latin typeface="Times New Roman" panose="02020603050405020304" pitchFamily="18" charset="0"/>
                <a:cs typeface="Times New Roman" panose="02020603050405020304" pitchFamily="18" charset="0"/>
              </a:rPr>
              <a:t>globali?ation</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cinema</a:t>
            </a:r>
            <a:r>
              <a:rPr lang="cs-CZ" dirty="0">
                <a:latin typeface="Times New Roman" panose="02020603050405020304" pitchFamily="18" charset="0"/>
                <a:cs typeface="Times New Roman" panose="02020603050405020304" pitchFamily="18" charset="0"/>
              </a:rPr>
              <a:t> </a:t>
            </a:r>
          </a:p>
          <a:p>
            <a:r>
              <a:rPr lang="cs-CZ" dirty="0">
                <a:latin typeface="Times New Roman" panose="02020603050405020304" pitchFamily="18" charset="0"/>
                <a:cs typeface="Times New Roman" panose="02020603050405020304" pitchFamily="18" charset="0"/>
              </a:rPr>
              <a:t>Dá se hledat nejen s pomocí klíčových slov, ale také předmětů (</a:t>
            </a:r>
            <a:r>
              <a:rPr lang="cs-CZ" dirty="0" err="1">
                <a:latin typeface="Times New Roman" panose="02020603050405020304" pitchFamily="18" charset="0"/>
                <a:cs typeface="Times New Roman" panose="02020603050405020304" pitchFamily="18" charset="0"/>
              </a:rPr>
              <a:t>subjects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Snažte se si představit nejrůznější způsoby, jak by se dalo vyjádřit to, co hledáte, dokud nevyčerpáte všechny možnosti. Pro co nejpřesnější výsledky dávejte slova do závorek a použijte OR</a:t>
            </a:r>
          </a:p>
          <a:p>
            <a:pPr lvl="1"/>
            <a:r>
              <a:rPr lang="cs-CZ" dirty="0">
                <a:latin typeface="Times New Roman" panose="02020603050405020304" pitchFamily="18" charset="0"/>
                <a:cs typeface="Times New Roman" panose="02020603050405020304" pitchFamily="18" charset="0"/>
              </a:rPr>
              <a:t>(AIDS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HIV) and (</a:t>
            </a:r>
            <a:r>
              <a:rPr lang="cs-CZ" dirty="0" err="1">
                <a:latin typeface="Times New Roman" panose="02020603050405020304" pitchFamily="18" charset="0"/>
                <a:cs typeface="Times New Roman" panose="02020603050405020304" pitchFamily="18" charset="0"/>
              </a:rPr>
              <a:t>television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movies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cinema</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pictures</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Pokud hledáte konkrétní článek, pak celý </a:t>
            </a:r>
            <a:r>
              <a:rPr lang="cs-CZ">
                <a:latin typeface="Times New Roman" panose="02020603050405020304" pitchFamily="18" charset="0"/>
                <a:cs typeface="Times New Roman" panose="02020603050405020304" pitchFamily="18" charset="0"/>
              </a:rPr>
              <a:t>jeho dejte název </a:t>
            </a:r>
            <a:r>
              <a:rPr lang="cs-CZ" dirty="0">
                <a:latin typeface="Times New Roman" panose="02020603050405020304" pitchFamily="18" charset="0"/>
                <a:cs typeface="Times New Roman" panose="02020603050405020304" pitchFamily="18" charset="0"/>
              </a:rPr>
              <a:t>do uvozovek</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61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B1E96D-4FBB-234B-9A11-326880D600FF}"/>
              </a:ext>
            </a:extLst>
          </p:cNvPr>
          <p:cNvSpPr>
            <a:spLocks noGrp="1"/>
          </p:cNvSpPr>
          <p:nvPr>
            <p:ph type="title"/>
          </p:nvPr>
        </p:nvSpPr>
        <p:spPr>
          <a:xfrm>
            <a:off x="1259893" y="3101093"/>
            <a:ext cx="2454052" cy="3029344"/>
          </a:xfrm>
        </p:spPr>
        <p:txBody>
          <a:bodyPr>
            <a:normAutofit/>
          </a:bodyPr>
          <a:lstStyle/>
          <a:p>
            <a:pPr algn="ctr"/>
            <a:r>
              <a:rPr lang="cs-CZ" sz="3200" b="1" dirty="0">
                <a:solidFill>
                  <a:schemeClr val="bg1"/>
                </a:solidFill>
                <a:latin typeface="Times New Roman" panose="02020603050405020304" pitchFamily="18" charset="0"/>
                <a:cs typeface="Times New Roman" panose="02020603050405020304" pitchFamily="18" charset="0"/>
              </a:rPr>
              <a:t>Úkol</a:t>
            </a: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E1763E2-E4E2-FF40-946C-3AEA584BF159}"/>
              </a:ext>
            </a:extLst>
          </p:cNvPr>
          <p:cNvSpPr>
            <a:spLocks noGrp="1"/>
          </p:cNvSpPr>
          <p:nvPr>
            <p:ph idx="1"/>
          </p:nvPr>
        </p:nvSpPr>
        <p:spPr>
          <a:xfrm>
            <a:off x="4706578" y="589722"/>
            <a:ext cx="6798033" cy="5321500"/>
          </a:xfrm>
        </p:spPr>
        <p:txBody>
          <a:bodyPr anchor="ctr">
            <a:normAutofit/>
          </a:bodyPr>
          <a:lstStyle/>
          <a:p>
            <a:r>
              <a:rPr lang="cs-CZ" dirty="0">
                <a:latin typeface="Times New Roman" panose="02020603050405020304" pitchFamily="18" charset="0"/>
                <a:cs typeface="Times New Roman" panose="02020603050405020304" pitchFamily="18" charset="0"/>
              </a:rPr>
              <a:t>Minimálně 5, maximálně však 8 NS o Vašem oblíbeném filmu.</a:t>
            </a:r>
          </a:p>
          <a:p>
            <a:r>
              <a:rPr lang="cs-CZ" dirty="0">
                <a:latin typeface="Times New Roman" panose="02020603050405020304" pitchFamily="18" charset="0"/>
                <a:cs typeface="Times New Roman" panose="02020603050405020304" pitchFamily="18" charset="0"/>
              </a:rPr>
              <a:t>Je potřeba:</a:t>
            </a:r>
          </a:p>
          <a:p>
            <a:pPr lvl="1"/>
            <a:r>
              <a:rPr lang="cs-CZ" dirty="0">
                <a:latin typeface="Times New Roman" panose="02020603050405020304" pitchFamily="18" charset="0"/>
                <a:cs typeface="Times New Roman" panose="02020603050405020304" pitchFamily="18" charset="0"/>
              </a:rPr>
              <a:t>dodržet povinný rozsah</a:t>
            </a:r>
          </a:p>
          <a:p>
            <a:pPr lvl="1"/>
            <a:r>
              <a:rPr lang="cs-CZ" dirty="0">
                <a:latin typeface="Times New Roman" panose="02020603050405020304" pitchFamily="18" charset="0"/>
                <a:cs typeface="Times New Roman" panose="02020603050405020304" pitchFamily="18" charset="0"/>
              </a:rPr>
              <a:t>minimálně jednou použít jak citaci, tak parafrázi, tak shrnutí</a:t>
            </a:r>
          </a:p>
          <a:p>
            <a:pPr lvl="1"/>
            <a:r>
              <a:rPr lang="cs-CZ" dirty="0">
                <a:latin typeface="Times New Roman" panose="02020603050405020304" pitchFamily="18" charset="0"/>
                <a:cs typeface="Times New Roman" panose="02020603050405020304" pitchFamily="18" charset="0"/>
              </a:rPr>
              <a:t>minimálně jednu překladovou citaci</a:t>
            </a:r>
          </a:p>
          <a:p>
            <a:pPr lvl="1"/>
            <a:r>
              <a:rPr lang="cs-CZ" dirty="0">
                <a:latin typeface="Times New Roman" panose="02020603050405020304" pitchFamily="18" charset="0"/>
                <a:cs typeface="Times New Roman" panose="02020603050405020304" pitchFamily="18" charset="0"/>
              </a:rPr>
              <a:t>minimálně jednou citovat jak z monografie, tak ze sborníku, tak z periodické publikace</a:t>
            </a:r>
          </a:p>
          <a:p>
            <a:pPr lvl="1"/>
            <a:r>
              <a:rPr lang="cs-CZ" dirty="0">
                <a:latin typeface="Times New Roman" panose="02020603050405020304" pitchFamily="18" charset="0"/>
                <a:cs typeface="Times New Roman" panose="02020603050405020304" pitchFamily="18" charset="0"/>
              </a:rPr>
              <a:t>připojit soupis zdrojů, který bude obsahovat jak prameny, tak zdroje, tak audiovizuální díla.</a:t>
            </a:r>
          </a:p>
          <a:p>
            <a:pPr lvl="1"/>
            <a:r>
              <a:rPr lang="cs-CZ" dirty="0">
                <a:latin typeface="Times New Roman" panose="02020603050405020304" pitchFamily="18" charset="0"/>
                <a:cs typeface="Times New Roman" panose="02020603050405020304" pitchFamily="18" charset="0"/>
              </a:rPr>
              <a:t>Do 8. 4. – vložit do </a:t>
            </a:r>
            <a:r>
              <a:rPr lang="cs-CZ" dirty="0" err="1">
                <a:latin typeface="Times New Roman" panose="02020603050405020304" pitchFamily="18" charset="0"/>
                <a:cs typeface="Times New Roman" panose="02020603050405020304" pitchFamily="18" charset="0"/>
              </a:rPr>
              <a:t>odevzdávárny</a:t>
            </a:r>
            <a:r>
              <a:rPr lang="cs-CZ" dirty="0">
                <a:latin typeface="Times New Roman" panose="02020603050405020304" pitchFamily="18" charset="0"/>
                <a:cs typeface="Times New Roman" panose="02020603050405020304" pitchFamily="18" charset="0"/>
              </a:rPr>
              <a:t> v </a:t>
            </a:r>
            <a:r>
              <a:rPr lang="cs-CZ" dirty="0" err="1">
                <a:latin typeface="Times New Roman" panose="02020603050405020304" pitchFamily="18" charset="0"/>
                <a:cs typeface="Times New Roman" panose="02020603050405020304" pitchFamily="18" charset="0"/>
              </a:rPr>
              <a:t>ISu</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1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2199E79-ECB1-AA47-8609-17CC06D5A209}"/>
              </a:ext>
            </a:extLst>
          </p:cNvPr>
          <p:cNvSpPr>
            <a:spLocks noGrp="1"/>
          </p:cNvSpPr>
          <p:nvPr>
            <p:ph type="title"/>
          </p:nvPr>
        </p:nvSpPr>
        <p:spPr>
          <a:xfrm>
            <a:off x="1046019" y="942108"/>
            <a:ext cx="3256550" cy="4969113"/>
          </a:xfrm>
        </p:spPr>
        <p:txBody>
          <a:bodyPr anchor="ctr">
            <a:normAutofit/>
          </a:bodyPr>
          <a:lstStyle/>
          <a:p>
            <a:r>
              <a:rPr lang="cs-CZ" b="1">
                <a:solidFill>
                  <a:schemeClr val="tx2">
                    <a:lumMod val="75000"/>
                  </a:schemeClr>
                </a:solidFill>
                <a:latin typeface="Times New Roman" panose="02020603050405020304" pitchFamily="18" charset="0"/>
                <a:cs typeface="Times New Roman" panose="02020603050405020304" pitchFamily="18" charset="0"/>
              </a:rPr>
              <a:t>Formální pravidla FAV</a:t>
            </a:r>
          </a:p>
        </p:txBody>
      </p:sp>
      <p:sp>
        <p:nvSpPr>
          <p:cNvPr id="36"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7" name="Zástupný obsah 2">
            <a:extLst>
              <a:ext uri="{FF2B5EF4-FFF2-40B4-BE49-F238E27FC236}">
                <a16:creationId xmlns:a16="http://schemas.microsoft.com/office/drawing/2014/main" id="{116A8813-8F55-C041-B806-B0BB5FE52BF3}"/>
              </a:ext>
            </a:extLst>
          </p:cNvPr>
          <p:cNvSpPr>
            <a:spLocks noGrp="1"/>
          </p:cNvSpPr>
          <p:nvPr>
            <p:ph idx="1"/>
          </p:nvPr>
        </p:nvSpPr>
        <p:spPr>
          <a:xfrm>
            <a:off x="5049062" y="942108"/>
            <a:ext cx="6455549" cy="4969114"/>
          </a:xfrm>
        </p:spPr>
        <p:txBody>
          <a:bodyPr anchor="ctr">
            <a:normAutofit/>
          </a:bodyPr>
          <a:lstStyle/>
          <a:p>
            <a:r>
              <a:rPr lang="cs-CZ" dirty="0">
                <a:solidFill>
                  <a:schemeClr val="tx2">
                    <a:lumMod val="75000"/>
                  </a:schemeClr>
                </a:solidFill>
                <a:latin typeface="Times New Roman" panose="02020603050405020304" pitchFamily="18" charset="0"/>
                <a:cs typeface="Times New Roman" panose="02020603050405020304" pitchFamily="18" charset="0"/>
              </a:rPr>
              <a:t>závazná pravidla pro úpravu veškerých písemných výstupů na FAV </a:t>
            </a:r>
          </a:p>
          <a:p>
            <a:r>
              <a:rPr lang="cs-CZ" b="1" dirty="0">
                <a:solidFill>
                  <a:schemeClr val="tx2">
                    <a:lumMod val="75000"/>
                  </a:schemeClr>
                </a:solidFill>
                <a:latin typeface="Times New Roman" panose="02020603050405020304" pitchFamily="18" charset="0"/>
                <a:cs typeface="Times New Roman" panose="02020603050405020304" pitchFamily="18" charset="0"/>
              </a:rPr>
              <a:t>Patkové </a:t>
            </a:r>
            <a:r>
              <a:rPr lang="cs-CZ" dirty="0" err="1">
                <a:solidFill>
                  <a:schemeClr val="tx2">
                    <a:lumMod val="75000"/>
                  </a:schemeClr>
                </a:solidFill>
                <a:latin typeface="Times New Roman" panose="02020603050405020304" pitchFamily="18" charset="0"/>
                <a:cs typeface="Times New Roman" panose="02020603050405020304" pitchFamily="18" charset="0"/>
              </a:rPr>
              <a:t>vs</a:t>
            </a:r>
            <a:r>
              <a:rPr lang="cs-CZ" dirty="0">
                <a:solidFill>
                  <a:schemeClr val="tx2">
                    <a:lumMod val="75000"/>
                  </a:schemeClr>
                </a:solidFill>
                <a:latin typeface="Times New Roman" panose="02020603050405020304" pitchFamily="18" charset="0"/>
                <a:cs typeface="Times New Roman" panose="02020603050405020304" pitchFamily="18" charset="0"/>
              </a:rPr>
              <a:t> </a:t>
            </a:r>
            <a:r>
              <a:rPr lang="cs-CZ" dirty="0">
                <a:solidFill>
                  <a:schemeClr val="tx2">
                    <a:lumMod val="75000"/>
                  </a:schemeClr>
                </a:solidFill>
                <a:latin typeface="Arial" panose="020B0604020202020204" pitchFamily="34" charset="0"/>
                <a:cs typeface="Arial" panose="020B0604020202020204" pitchFamily="34" charset="0"/>
              </a:rPr>
              <a:t>bezpatkové</a:t>
            </a:r>
            <a:r>
              <a:rPr lang="cs-CZ" dirty="0">
                <a:solidFill>
                  <a:schemeClr val="tx2">
                    <a:lumMod val="75000"/>
                  </a:schemeClr>
                </a:solidFill>
                <a:latin typeface="Times New Roman" panose="02020603050405020304" pitchFamily="18" charset="0"/>
                <a:cs typeface="Times New Roman" panose="02020603050405020304" pitchFamily="18" charset="0"/>
              </a:rPr>
              <a:t> písmo</a:t>
            </a:r>
          </a:p>
          <a:p>
            <a:r>
              <a:rPr lang="cs-CZ" dirty="0">
                <a:solidFill>
                  <a:schemeClr val="tx2">
                    <a:lumMod val="75000"/>
                  </a:schemeClr>
                </a:solidFill>
                <a:latin typeface="Times New Roman" panose="02020603050405020304" pitchFamily="18" charset="0"/>
                <a:cs typeface="Times New Roman" panose="02020603050405020304" pitchFamily="18" charset="0"/>
              </a:rPr>
              <a:t>„</a:t>
            </a:r>
            <a:r>
              <a:rPr lang="cs-CZ" i="1" dirty="0">
                <a:solidFill>
                  <a:schemeClr val="tx2">
                    <a:lumMod val="75000"/>
                  </a:schemeClr>
                </a:solidFill>
                <a:latin typeface="Times New Roman" panose="02020603050405020304" pitchFamily="18" charset="0"/>
                <a:cs typeface="Times New Roman" panose="02020603050405020304" pitchFamily="18" charset="0"/>
              </a:rPr>
              <a:t>Vlajka </a:t>
            </a:r>
            <a:r>
              <a:rPr lang="cs-CZ" dirty="0">
                <a:solidFill>
                  <a:schemeClr val="tx2">
                    <a:lumMod val="75000"/>
                  </a:schemeClr>
                </a:solidFill>
                <a:latin typeface="Times New Roman" panose="02020603050405020304" pitchFamily="18" charset="0"/>
                <a:cs typeface="Times New Roman" panose="02020603050405020304" pitchFamily="18" charset="0"/>
              </a:rPr>
              <a:t>však záhy začala útočit na četné pozice, které Oldřich Nový zastával v různých kulturních průmyslech. … Ve svém článku „Nepěkný zjev</a:t>
            </a:r>
            <a:r>
              <a:rPr lang="cs-CZ">
                <a:solidFill>
                  <a:schemeClr val="tx2">
                    <a:lumMod val="75000"/>
                  </a:schemeClr>
                </a:solidFill>
                <a:latin typeface="Times New Roman" panose="02020603050405020304" pitchFamily="18" charset="0"/>
                <a:cs typeface="Times New Roman" panose="02020603050405020304" pitchFamily="18" charset="0"/>
              </a:rPr>
              <a:t>“ z února </a:t>
            </a:r>
            <a:r>
              <a:rPr lang="cs-CZ" dirty="0">
                <a:solidFill>
                  <a:schemeClr val="tx2">
                    <a:lumMod val="75000"/>
                  </a:schemeClr>
                </a:solidFill>
                <a:latin typeface="Times New Roman" panose="02020603050405020304" pitchFamily="18" charset="0"/>
                <a:cs typeface="Times New Roman" panose="02020603050405020304" pitchFamily="18" charset="0"/>
              </a:rPr>
              <a:t>1941…“</a:t>
            </a:r>
          </a:p>
          <a:p>
            <a:r>
              <a:rPr lang="cs-CZ" dirty="0">
                <a:solidFill>
                  <a:schemeClr val="tx2">
                    <a:lumMod val="75000"/>
                  </a:schemeClr>
                </a:solidFill>
                <a:latin typeface="Times New Roman" panose="02020603050405020304" pitchFamily="18" charset="0"/>
                <a:cs typeface="Times New Roman" panose="02020603050405020304" pitchFamily="18" charset="0"/>
              </a:rPr>
              <a:t>Přechylování ženských jmen – neplatí žádné závazné pravidlo, nicméně čeština potřebuje vyjadřovat pád koncovkami:</a:t>
            </a:r>
          </a:p>
          <a:p>
            <a:pPr lvl="1"/>
            <a:r>
              <a:rPr lang="cs-CZ" dirty="0">
                <a:solidFill>
                  <a:schemeClr val="tx2">
                    <a:lumMod val="75000"/>
                  </a:schemeClr>
                </a:solidFill>
                <a:latin typeface="Times New Roman" panose="02020603050405020304" pitchFamily="18" charset="0"/>
                <a:cs typeface="Times New Roman" panose="02020603050405020304" pitchFamily="18" charset="0"/>
              </a:rPr>
              <a:t>Podle Kristin Thompson X Podle Kristin Thompsonové</a:t>
            </a:r>
          </a:p>
          <a:p>
            <a:pPr lvl="1"/>
            <a:r>
              <a:rPr lang="cs-CZ" dirty="0">
                <a:solidFill>
                  <a:schemeClr val="tx2">
                    <a:lumMod val="75000"/>
                  </a:schemeClr>
                </a:solidFill>
                <a:latin typeface="Times New Roman" panose="02020603050405020304" pitchFamily="18" charset="0"/>
                <a:cs typeface="Times New Roman" panose="02020603050405020304" pitchFamily="18" charset="0"/>
              </a:rPr>
              <a:t>s Galinou </a:t>
            </a:r>
            <a:r>
              <a:rPr lang="cs-CZ" dirty="0" err="1">
                <a:solidFill>
                  <a:schemeClr val="tx2">
                    <a:lumMod val="75000"/>
                  </a:schemeClr>
                </a:solidFill>
                <a:latin typeface="Times New Roman" panose="02020603050405020304" pitchFamily="18" charset="0"/>
                <a:cs typeface="Times New Roman" panose="02020603050405020304" pitchFamily="18" charset="0"/>
              </a:rPr>
              <a:t>Kopaněvou</a:t>
            </a:r>
            <a:r>
              <a:rPr lang="cs-CZ" dirty="0">
                <a:solidFill>
                  <a:schemeClr val="tx2">
                    <a:lumMod val="75000"/>
                  </a:schemeClr>
                </a:solidFill>
                <a:latin typeface="Times New Roman" panose="02020603050405020304" pitchFamily="18" charset="0"/>
                <a:cs typeface="Times New Roman" panose="02020603050405020304" pitchFamily="18" charset="0"/>
              </a:rPr>
              <a:t> X s Galinou </a:t>
            </a:r>
            <a:r>
              <a:rPr lang="cs-CZ" dirty="0" err="1">
                <a:solidFill>
                  <a:schemeClr val="tx2">
                    <a:lumMod val="75000"/>
                  </a:schemeClr>
                </a:solidFill>
                <a:latin typeface="Times New Roman" panose="02020603050405020304" pitchFamily="18" charset="0"/>
                <a:cs typeface="Times New Roman" panose="02020603050405020304" pitchFamily="18" charset="0"/>
              </a:rPr>
              <a:t>Kopaněvovou</a:t>
            </a:r>
            <a:endParaRPr lang="cs-CZ" dirty="0">
              <a:solidFill>
                <a:schemeClr val="tx2">
                  <a:lumMod val="75000"/>
                </a:schemeClr>
              </a:solidFill>
              <a:latin typeface="Times New Roman" panose="02020603050405020304" pitchFamily="18" charset="0"/>
              <a:cs typeface="Times New Roman" panose="02020603050405020304" pitchFamily="18" charset="0"/>
            </a:endParaRPr>
          </a:p>
          <a:p>
            <a:pPr lvl="1"/>
            <a:r>
              <a:rPr lang="cs-CZ" dirty="0">
                <a:solidFill>
                  <a:schemeClr val="tx2">
                    <a:lumMod val="75000"/>
                  </a:schemeClr>
                </a:solidFill>
                <a:latin typeface="Times New Roman" panose="02020603050405020304" pitchFamily="18" charset="0"/>
                <a:cs typeface="Times New Roman" panose="02020603050405020304" pitchFamily="18" charset="0"/>
              </a:rPr>
              <a:t>s Marilyn </a:t>
            </a:r>
            <a:r>
              <a:rPr lang="cs-CZ" dirty="0" err="1">
                <a:solidFill>
                  <a:schemeClr val="tx2">
                    <a:lumMod val="75000"/>
                  </a:schemeClr>
                </a:solidFill>
                <a:latin typeface="Times New Roman" panose="02020603050405020304" pitchFamily="18" charset="0"/>
                <a:cs typeface="Times New Roman" panose="02020603050405020304" pitchFamily="18" charset="0"/>
              </a:rPr>
              <a:t>Monroe</a:t>
            </a:r>
            <a:r>
              <a:rPr lang="cs-CZ" dirty="0">
                <a:solidFill>
                  <a:schemeClr val="tx2">
                    <a:lumMod val="75000"/>
                  </a:schemeClr>
                </a:solidFill>
                <a:latin typeface="Times New Roman" panose="02020603050405020304" pitchFamily="18" charset="0"/>
                <a:cs typeface="Times New Roman" panose="02020603050405020304" pitchFamily="18" charset="0"/>
              </a:rPr>
              <a:t> X </a:t>
            </a:r>
            <a:r>
              <a:rPr lang="cs-CZ" strike="sngStrike" dirty="0">
                <a:solidFill>
                  <a:schemeClr val="tx2">
                    <a:lumMod val="75000"/>
                  </a:schemeClr>
                </a:solidFill>
                <a:latin typeface="Times New Roman" panose="02020603050405020304" pitchFamily="18" charset="0"/>
                <a:cs typeface="Times New Roman" panose="02020603050405020304" pitchFamily="18" charset="0"/>
              </a:rPr>
              <a:t>s Marilyn Monroeovou</a:t>
            </a:r>
          </a:p>
          <a:p>
            <a:endParaRPr lang="cs-CZ" dirty="0">
              <a:solidFill>
                <a:schemeClr val="tx2">
                  <a:lumMod val="75000"/>
                </a:schemeClr>
              </a:solidFill>
            </a:endParaRPr>
          </a:p>
        </p:txBody>
      </p:sp>
    </p:spTree>
    <p:extLst>
      <p:ext uri="{BB962C8B-B14F-4D97-AF65-F5344CB8AC3E}">
        <p14:creationId xmlns:p14="http://schemas.microsoft.com/office/powerpoint/2010/main" val="35676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dissolve">
                                      <p:cBhvr>
                                        <p:cTn id="7" dur="500"/>
                                        <p:tgtEl>
                                          <p:spTgt spid="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dissolve">
                                      <p:cBhvr>
                                        <p:cTn id="12" dur="5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Effect transition="in" filter="dissolve">
                                      <p:cBhvr>
                                        <p:cTn id="17" dur="500"/>
                                        <p:tgtEl>
                                          <p:spTgt spid="37">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7">
                                            <p:txEl>
                                              <p:pRg st="4" end="4"/>
                                            </p:txEl>
                                          </p:spTgt>
                                        </p:tgtEl>
                                        <p:attrNameLst>
                                          <p:attrName>style.visibility</p:attrName>
                                        </p:attrNameLst>
                                      </p:cBhvr>
                                      <p:to>
                                        <p:strVal val="visible"/>
                                      </p:to>
                                    </p:set>
                                    <p:animEffect transition="in" filter="dissolve">
                                      <p:cBhvr>
                                        <p:cTn id="20" dur="500"/>
                                        <p:tgtEl>
                                          <p:spTgt spid="37">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animEffect transition="in" filter="dissolve">
                                      <p:cBhvr>
                                        <p:cTn id="23" dur="500"/>
                                        <p:tgtEl>
                                          <p:spTgt spid="37">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7">
                                            <p:txEl>
                                              <p:pRg st="6" end="6"/>
                                            </p:txEl>
                                          </p:spTgt>
                                        </p:tgtEl>
                                        <p:attrNameLst>
                                          <p:attrName>style.visibility</p:attrName>
                                        </p:attrNameLst>
                                      </p:cBhvr>
                                      <p:to>
                                        <p:strVal val="visible"/>
                                      </p:to>
                                    </p:set>
                                    <p:animEffect transition="in" filter="dissolve">
                                      <p:cBhvr>
                                        <p:cTn id="26"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10;&#10;Popis byl vytvořen automaticky">
            <a:extLst>
              <a:ext uri="{FF2B5EF4-FFF2-40B4-BE49-F238E27FC236}">
                <a16:creationId xmlns:a16="http://schemas.microsoft.com/office/drawing/2014/main" id="{42903D52-8733-1A47-8217-ED2009B92250}"/>
              </a:ext>
            </a:extLst>
          </p:cNvPr>
          <p:cNvPicPr>
            <a:picLocks noChangeAspect="1"/>
          </p:cNvPicPr>
          <p:nvPr/>
        </p:nvPicPr>
        <p:blipFill>
          <a:blip r:embed="rId2"/>
          <a:stretch>
            <a:fillRect/>
          </a:stretch>
        </p:blipFill>
        <p:spPr>
          <a:xfrm>
            <a:off x="1272566" y="643467"/>
            <a:ext cx="9646868" cy="5571066"/>
          </a:xfrm>
          <a:prstGeom prst="rect">
            <a:avLst/>
          </a:prstGeom>
        </p:spPr>
      </p:pic>
    </p:spTree>
    <p:extLst>
      <p:ext uri="{BB962C8B-B14F-4D97-AF65-F5344CB8AC3E}">
        <p14:creationId xmlns:p14="http://schemas.microsoft.com/office/powerpoint/2010/main" val="41866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noviny&#10;&#10;Popis byl vytvořen automaticky">
            <a:extLst>
              <a:ext uri="{FF2B5EF4-FFF2-40B4-BE49-F238E27FC236}">
                <a16:creationId xmlns:a16="http://schemas.microsoft.com/office/drawing/2014/main" id="{F2095533-F777-BE40-AE00-D22481F54CBF}"/>
              </a:ext>
            </a:extLst>
          </p:cNvPr>
          <p:cNvPicPr>
            <a:picLocks noChangeAspect="1"/>
          </p:cNvPicPr>
          <p:nvPr/>
        </p:nvPicPr>
        <p:blipFill>
          <a:blip r:embed="rId2"/>
          <a:stretch>
            <a:fillRect/>
          </a:stretch>
        </p:blipFill>
        <p:spPr>
          <a:xfrm>
            <a:off x="1099528" y="643467"/>
            <a:ext cx="9992943" cy="5571066"/>
          </a:xfrm>
          <a:prstGeom prst="rect">
            <a:avLst/>
          </a:prstGeom>
        </p:spPr>
      </p:pic>
    </p:spTree>
    <p:extLst>
      <p:ext uri="{BB962C8B-B14F-4D97-AF65-F5344CB8AC3E}">
        <p14:creationId xmlns:p14="http://schemas.microsoft.com/office/powerpoint/2010/main" val="216667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880D336E-AC3E-CD4C-81A9-E6EE8942E934}"/>
              </a:ext>
            </a:extLst>
          </p:cNvPr>
          <p:cNvSpPr>
            <a:spLocks noGrp="1"/>
          </p:cNvSpPr>
          <p:nvPr>
            <p:ph type="title"/>
          </p:nvPr>
        </p:nvSpPr>
        <p:spPr>
          <a:xfrm>
            <a:off x="1843391" y="624110"/>
            <a:ext cx="9383408" cy="1280890"/>
          </a:xfrm>
        </p:spPr>
        <p:txBody>
          <a:bodyPr>
            <a:normAutofit/>
          </a:bodyPr>
          <a:lstStyle/>
          <a:p>
            <a:pPr algn="ctr"/>
            <a:r>
              <a:rPr lang="cs-CZ" b="1" dirty="0">
                <a:solidFill>
                  <a:srgbClr val="FFFFFF"/>
                </a:solidFill>
                <a:latin typeface="Times New Roman" panose="02020603050405020304" pitchFamily="18" charset="0"/>
                <a:cs typeface="Times New Roman" panose="02020603050405020304" pitchFamily="18" charset="0"/>
              </a:rPr>
              <a:t>Monografie </a:t>
            </a:r>
            <a:r>
              <a:rPr lang="cs-CZ" b="1" dirty="0" err="1">
                <a:solidFill>
                  <a:srgbClr val="FFFFFF"/>
                </a:solidFill>
                <a:latin typeface="Times New Roman" panose="02020603050405020304" pitchFamily="18" charset="0"/>
                <a:cs typeface="Times New Roman" panose="02020603050405020304" pitchFamily="18" charset="0"/>
              </a:rPr>
              <a:t>x</a:t>
            </a:r>
            <a:r>
              <a:rPr lang="cs-CZ" b="1" dirty="0">
                <a:solidFill>
                  <a:srgbClr val="FFFFFF"/>
                </a:solidFill>
                <a:latin typeface="Times New Roman" panose="02020603050405020304" pitchFamily="18" charset="0"/>
                <a:cs typeface="Times New Roman" panose="02020603050405020304" pitchFamily="18" charset="0"/>
              </a:rPr>
              <a:t> Sborník</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Zástupný obsah 2">
            <a:extLst>
              <a:ext uri="{FF2B5EF4-FFF2-40B4-BE49-F238E27FC236}">
                <a16:creationId xmlns:a16="http://schemas.microsoft.com/office/drawing/2014/main" id="{7BE7E98B-EAD8-6F4A-8DE6-483B31F2D4D2}"/>
              </a:ext>
            </a:extLst>
          </p:cNvPr>
          <p:cNvSpPr>
            <a:spLocks noGrp="1"/>
          </p:cNvSpPr>
          <p:nvPr>
            <p:ph idx="1"/>
          </p:nvPr>
        </p:nvSpPr>
        <p:spPr>
          <a:xfrm>
            <a:off x="1843392" y="2623930"/>
            <a:ext cx="9383408" cy="3287292"/>
          </a:xfrm>
        </p:spPr>
        <p:txBody>
          <a:bodyPr>
            <a:normAutofit/>
          </a:bodyPr>
          <a:lstStyle/>
          <a:p>
            <a:r>
              <a:rPr lang="cs-CZ" b="1" dirty="0">
                <a:latin typeface="Times New Roman" panose="02020603050405020304" pitchFamily="18" charset="0"/>
                <a:cs typeface="Times New Roman" panose="02020603050405020304" pitchFamily="18" charset="0"/>
              </a:rPr>
              <a:t>Monografie</a:t>
            </a:r>
            <a:r>
              <a:rPr lang="cs-CZ" dirty="0">
                <a:latin typeface="Times New Roman" panose="02020603050405020304" pitchFamily="18" charset="0"/>
                <a:cs typeface="Times New Roman" panose="02020603050405020304" pitchFamily="18" charset="0"/>
              </a:rPr>
              <a:t> je neseriálová publikace, která systematicky, všestranně a podrobně pojednává o jednom, zpravidla úzce vymezeném tématu. </a:t>
            </a:r>
          </a:p>
          <a:p>
            <a:r>
              <a:rPr lang="cs-CZ" b="1" dirty="0">
                <a:latin typeface="Times New Roman" panose="02020603050405020304" pitchFamily="18" charset="0"/>
                <a:cs typeface="Times New Roman" panose="02020603050405020304" pitchFamily="18" charset="0"/>
              </a:rPr>
              <a:t>Sborník </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edited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volume</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edited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collection</a:t>
            </a:r>
            <a:r>
              <a:rPr lang="cs-CZ" dirty="0">
                <a:latin typeface="Times New Roman" panose="02020603050405020304" pitchFamily="18" charset="0"/>
                <a:cs typeface="Times New Roman" panose="02020603050405020304" pitchFamily="18" charset="0"/>
              </a:rPr>
              <a:t>) dané téma nezkoumá tak všestranně a podrobně, jednotlivé části a příspěvky jsou zpravidla pouze rámcově tematicky příbuzné a mohly by existovat samy o sobě. Nejedná se o společné dílo více autorů, nýbrž o soubor článků nespolupracujících autorů. Může jít o seriálovou publikaci </a:t>
            </a:r>
          </a:p>
          <a:p>
            <a:r>
              <a:rPr lang="cs-CZ" dirty="0">
                <a:latin typeface="Times New Roman" panose="02020603050405020304" pitchFamily="18" charset="0"/>
                <a:cs typeface="Times New Roman" panose="02020603050405020304" pitchFamily="18" charset="0"/>
              </a:rPr>
              <a:t>V případě </a:t>
            </a:r>
            <a:r>
              <a:rPr lang="cs-CZ" b="1" dirty="0">
                <a:latin typeface="Times New Roman" panose="02020603050405020304" pitchFamily="18" charset="0"/>
                <a:cs typeface="Times New Roman" panose="02020603050405020304" pitchFamily="18" charset="0"/>
              </a:rPr>
              <a:t>kolektivní monografie </a:t>
            </a:r>
            <a:r>
              <a:rPr lang="cs-CZ" dirty="0">
                <a:latin typeface="Times New Roman" panose="02020603050405020304" pitchFamily="18" charset="0"/>
                <a:cs typeface="Times New Roman" panose="02020603050405020304" pitchFamily="18" charset="0"/>
              </a:rPr>
              <a:t>jednotlivé části na sebe tematicky navazují a jejich zpracování je předem naplánováno a svěřeno jednotlivým autorům. </a:t>
            </a:r>
          </a:p>
          <a:p>
            <a:r>
              <a:rPr lang="cs-CZ" b="1" dirty="0">
                <a:latin typeface="Times New Roman" panose="02020603050405020304" pitchFamily="18" charset="0"/>
                <a:cs typeface="Times New Roman" panose="02020603050405020304" pitchFamily="18" charset="0"/>
              </a:rPr>
              <a:t>Čítanky </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readers</a:t>
            </a:r>
            <a:r>
              <a:rPr lang="cs-CZ" dirty="0">
                <a:latin typeface="Times New Roman" panose="02020603050405020304" pitchFamily="18" charset="0"/>
                <a:cs typeface="Times New Roman" panose="02020603050405020304" pitchFamily="18" charset="0"/>
              </a:rPr>
              <a:t>) nepřinášejí ani původní výzkum, ani dosud nepublikované texty od dílčích autorů, ale jsou kompilací již publikovaných studií nebo úryvků z vydaných monografií. </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interiér, budova, fotka&#10;&#10;Popis byl vytvořen automaticky">
            <a:extLst>
              <a:ext uri="{FF2B5EF4-FFF2-40B4-BE49-F238E27FC236}">
                <a16:creationId xmlns:a16="http://schemas.microsoft.com/office/drawing/2014/main" id="{BFDB868D-A1B9-5F47-9305-DA57F4DD4521}"/>
              </a:ext>
            </a:extLst>
          </p:cNvPr>
          <p:cNvPicPr>
            <a:picLocks noChangeAspect="1"/>
          </p:cNvPicPr>
          <p:nvPr/>
        </p:nvPicPr>
        <p:blipFill rotWithShape="1">
          <a:blip r:embed="rId2"/>
          <a:srcRect r="4661" b="-2"/>
          <a:stretch/>
        </p:blipFill>
        <p:spPr>
          <a:xfrm>
            <a:off x="321733" y="321732"/>
            <a:ext cx="3777025" cy="6214533"/>
          </a:xfrm>
          <a:prstGeom prst="rect">
            <a:avLst/>
          </a:prstGeom>
        </p:spPr>
      </p:pic>
      <p:pic>
        <p:nvPicPr>
          <p:cNvPr id="7" name="Obrázek 6" descr="Obsah obrázku fotka, interiér&#10;&#10;Popis byl vytvořen automaticky">
            <a:extLst>
              <a:ext uri="{FF2B5EF4-FFF2-40B4-BE49-F238E27FC236}">
                <a16:creationId xmlns:a16="http://schemas.microsoft.com/office/drawing/2014/main" id="{67C5B006-E36E-4847-A542-92E938F31BEF}"/>
              </a:ext>
            </a:extLst>
          </p:cNvPr>
          <p:cNvPicPr>
            <a:picLocks noChangeAspect="1"/>
          </p:cNvPicPr>
          <p:nvPr/>
        </p:nvPicPr>
        <p:blipFill rotWithShape="1">
          <a:blip r:embed="rId3"/>
          <a:srcRect l="4672" r="13471"/>
          <a:stretch/>
        </p:blipFill>
        <p:spPr>
          <a:xfrm>
            <a:off x="4184538" y="321732"/>
            <a:ext cx="3822924" cy="6214533"/>
          </a:xfrm>
          <a:prstGeom prst="rect">
            <a:avLst/>
          </a:prstGeom>
        </p:spPr>
      </p:pic>
      <p:pic>
        <p:nvPicPr>
          <p:cNvPr id="9" name="Obrázek 8" descr="Obsah obrázku text&#10;&#10;Popis byl vytvořen automaticky">
            <a:extLst>
              <a:ext uri="{FF2B5EF4-FFF2-40B4-BE49-F238E27FC236}">
                <a16:creationId xmlns:a16="http://schemas.microsoft.com/office/drawing/2014/main" id="{D8EB6627-9AED-4340-AC9D-525EAF6B4519}"/>
              </a:ext>
            </a:extLst>
          </p:cNvPr>
          <p:cNvPicPr>
            <a:picLocks noChangeAspect="1"/>
          </p:cNvPicPr>
          <p:nvPr/>
        </p:nvPicPr>
        <p:blipFill rotWithShape="1">
          <a:blip r:embed="rId4"/>
          <a:srcRect l="6681" r="7520"/>
          <a:stretch/>
        </p:blipFill>
        <p:spPr>
          <a:xfrm>
            <a:off x="8087672" y="321732"/>
            <a:ext cx="3782595" cy="6214533"/>
          </a:xfrm>
          <a:prstGeom prst="rect">
            <a:avLst/>
          </a:prstGeom>
        </p:spPr>
      </p:pic>
    </p:spTree>
    <p:extLst>
      <p:ext uri="{BB962C8B-B14F-4D97-AF65-F5344CB8AC3E}">
        <p14:creationId xmlns:p14="http://schemas.microsoft.com/office/powerpoint/2010/main" val="313028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0B95F2D-43D7-F74B-971A-07415D717FAA}"/>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          Citace</a:t>
            </a:r>
          </a:p>
        </p:txBody>
      </p:sp>
      <p:sp>
        <p:nvSpPr>
          <p:cNvPr id="13" name="Zástupný obsah 12">
            <a:extLst>
              <a:ext uri="{FF2B5EF4-FFF2-40B4-BE49-F238E27FC236}">
                <a16:creationId xmlns:a16="http://schemas.microsoft.com/office/drawing/2014/main" id="{ACA667DF-FE13-DC40-9A8E-0642F2490829}"/>
              </a:ext>
            </a:extLst>
          </p:cNvPr>
          <p:cNvSpPr>
            <a:spLocks noGrp="1"/>
          </p:cNvSpPr>
          <p:nvPr>
            <p:ph idx="1"/>
          </p:nvPr>
        </p:nvSpPr>
        <p:spPr>
          <a:xfrm>
            <a:off x="2589212" y="3033726"/>
            <a:ext cx="8915400" cy="3777622"/>
          </a:xfrm>
        </p:spPr>
        <p:txBody>
          <a:bodyPr>
            <a:normAutofit/>
          </a:bodyPr>
          <a:lstStyle/>
          <a:p>
            <a:r>
              <a:rPr lang="cs-CZ" dirty="0">
                <a:latin typeface="Times New Roman" panose="02020603050405020304" pitchFamily="18" charset="0"/>
                <a:cs typeface="Times New Roman" panose="02020603050405020304" pitchFamily="18" charset="0"/>
              </a:rPr>
              <a:t>Při psaní akademických textů (seminární práce, absolventské práce, oborové práce, článku do odborného periodika…) vycházíme z a navazujeme na poznatky jiných badatelů. To znamená, že musíme průběžně uvádět zdroje, které jsme použili, stejně tak poskytnout jejich úplný seznam v závěrečném soupisu.</a:t>
            </a:r>
          </a:p>
          <a:p>
            <a:r>
              <a:rPr lang="cs-CZ" dirty="0">
                <a:latin typeface="Times New Roman" panose="02020603050405020304" pitchFamily="18" charset="0"/>
                <a:cs typeface="Times New Roman" panose="02020603050405020304" pitchFamily="18" charset="0"/>
              </a:rPr>
              <a:t>Proč citujeme?</a:t>
            </a:r>
          </a:p>
          <a:p>
            <a:pPr lvl="1"/>
            <a:r>
              <a:rPr lang="cs-CZ" dirty="0">
                <a:latin typeface="Times New Roman" panose="02020603050405020304" pitchFamily="18" charset="0"/>
                <a:cs typeface="Times New Roman" panose="02020603050405020304" pitchFamily="18" charset="0"/>
              </a:rPr>
              <a:t>Dokládáme, že jsme konzultovali řadu primárních a sekundárních zdrojů a naše tvrzení jsou tudíž pevně podložená.</a:t>
            </a:r>
          </a:p>
          <a:p>
            <a:pPr lvl="1"/>
            <a:r>
              <a:rPr lang="cs-CZ" dirty="0">
                <a:latin typeface="Times New Roman" panose="02020603050405020304" pitchFamily="18" charset="0"/>
                <a:cs typeface="Times New Roman" panose="02020603050405020304" pitchFamily="18" charset="0"/>
              </a:rPr>
              <a:t>Jsme seznámeni s relevantní akademickou literaturou v oblasti, kam spadá i naše výzkumná otázka/výzkumný problém. </a:t>
            </a:r>
          </a:p>
          <a:p>
            <a:pPr lvl="1"/>
            <a:r>
              <a:rPr lang="cs-CZ" dirty="0">
                <a:latin typeface="Times New Roman" panose="02020603050405020304" pitchFamily="18" charset="0"/>
                <a:cs typeface="Times New Roman" panose="02020603050405020304" pitchFamily="18" charset="0"/>
              </a:rPr>
              <a:t>Veškeré zdroje mohou být kdykoliv dohledatelné a ověřitelné.</a:t>
            </a:r>
          </a:p>
          <a:p>
            <a:pPr lvl="1"/>
            <a:r>
              <a:rPr lang="cs-CZ" dirty="0">
                <a:latin typeface="Times New Roman" panose="02020603050405020304" pitchFamily="18" charset="0"/>
                <a:cs typeface="Times New Roman" panose="02020603050405020304" pitchFamily="18" charset="0"/>
              </a:rPr>
              <a:t>Pokud nepřiznáme použité a konzultované zdroje, naše práce může být označená za plagiát.  </a:t>
            </a:r>
          </a:p>
        </p:txBody>
      </p:sp>
      <p:pic>
        <p:nvPicPr>
          <p:cNvPr id="16" name="Obrázek 15" descr="Obsah obrázku osoba, muž, fotka, interiér&#10;&#10;Popis byl vytvořen automaticky">
            <a:extLst>
              <a:ext uri="{FF2B5EF4-FFF2-40B4-BE49-F238E27FC236}">
                <a16:creationId xmlns:a16="http://schemas.microsoft.com/office/drawing/2014/main" id="{01738E0B-7D9E-F840-997B-127CEAA62D2A}"/>
              </a:ext>
            </a:extLst>
          </p:cNvPr>
          <p:cNvPicPr>
            <a:picLocks noChangeAspect="1"/>
          </p:cNvPicPr>
          <p:nvPr/>
        </p:nvPicPr>
        <p:blipFill>
          <a:blip r:embed="rId2"/>
          <a:stretch>
            <a:fillRect/>
          </a:stretch>
        </p:blipFill>
        <p:spPr>
          <a:xfrm>
            <a:off x="7129463" y="176226"/>
            <a:ext cx="4676771" cy="2857500"/>
          </a:xfrm>
          <a:prstGeom prst="rect">
            <a:avLst/>
          </a:prstGeom>
        </p:spPr>
      </p:pic>
    </p:spTree>
    <p:extLst>
      <p:ext uri="{BB962C8B-B14F-4D97-AF65-F5344CB8AC3E}">
        <p14:creationId xmlns:p14="http://schemas.microsoft.com/office/powerpoint/2010/main" val="24893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dissolve">
                                      <p:cBhvr>
                                        <p:cTn id="7" dur="500"/>
                                        <p:tgtEl>
                                          <p:spTgt spid="1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dissolve">
                                      <p:cBhvr>
                                        <p:cTn id="10" dur="500"/>
                                        <p:tgtEl>
                                          <p:spTgt spid="1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dissolve">
                                      <p:cBhvr>
                                        <p:cTn id="13" dur="500"/>
                                        <p:tgtEl>
                                          <p:spTgt spid="1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dissolve">
                                      <p:cBhvr>
                                        <p:cTn id="16" dur="500"/>
                                        <p:tgtEl>
                                          <p:spTgt spid="1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Effect transition="in" filter="dissolve">
                                      <p:cBhvr>
                                        <p:cTn id="1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1884</Words>
  <Application>Microsoft Office PowerPoint</Application>
  <PresentationFormat>Širokoúhlá obrazovka</PresentationFormat>
  <Paragraphs>111</Paragraphs>
  <Slides>31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Century Gothic</vt:lpstr>
      <vt:lpstr>Times New Roman</vt:lpstr>
      <vt:lpstr>Wingdings 3</vt:lpstr>
      <vt:lpstr>Stébla</vt:lpstr>
      <vt:lpstr>Úvod do metodologie historického výzkumu  FAVBKa100</vt:lpstr>
      <vt:lpstr>Organizace kurzu </vt:lpstr>
      <vt:lpstr>Formální pravidla</vt:lpstr>
      <vt:lpstr>Formální pravidla FAV</vt:lpstr>
      <vt:lpstr>Prezentace aplikace PowerPoint</vt:lpstr>
      <vt:lpstr>Prezentace aplikace PowerPoint</vt:lpstr>
      <vt:lpstr>Monografie x Sborník</vt:lpstr>
      <vt:lpstr>Prezentace aplikace PowerPoint</vt:lpstr>
      <vt:lpstr>          Citace</vt:lpstr>
      <vt:lpstr>Prezentace aplikace PowerPoint</vt:lpstr>
      <vt:lpstr>Prezentace aplikace PowerPoint</vt:lpstr>
      <vt:lpstr>Prezentace aplikace PowerPoint</vt:lpstr>
      <vt:lpstr>Prezentace aplikace PowerPoint</vt:lpstr>
      <vt:lpstr>Citace / Parafráze / Shrnutí</vt:lpstr>
      <vt:lpstr>Výchozí text a jeho překlad</vt:lpstr>
      <vt:lpstr>Citace – správné užití v textu</vt:lpstr>
      <vt:lpstr>Shrnutí – správné užití v textu</vt:lpstr>
      <vt:lpstr>Parafráze – správné užití v textu</vt:lpstr>
      <vt:lpstr>Test – nejčastější chyby</vt:lpstr>
      <vt:lpstr>Anglické zkratky převádíme do češtiny!</vt:lpstr>
      <vt:lpstr>Prezentace aplikace PowerPoint</vt:lpstr>
      <vt:lpstr>Prezentace aplikace PowerPoint</vt:lpstr>
      <vt:lpstr>V případě (nejen) webových zdrojů</vt:lpstr>
      <vt:lpstr>Prezentace aplikace PowerPoint</vt:lpstr>
      <vt:lpstr>Prezentace aplikace PowerPoint</vt:lpstr>
      <vt:lpstr>Prezentace aplikace PowerPoint</vt:lpstr>
      <vt:lpstr>Prezentace aplikace PowerPoint</vt:lpstr>
      <vt:lpstr>Užitečné odkazy</vt:lpstr>
      <vt:lpstr>NA KONCI PRÁCE SOUPIS ZDROJŮ</vt:lpstr>
      <vt:lpstr>Elektronické databáze</vt:lpstr>
      <vt:lpstr>Úkol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FAVBKa100</dc:title>
  <dc:creator>Šárka Gmiterková</dc:creator>
  <cp:lastModifiedBy>Šárka Gmiterková</cp:lastModifiedBy>
  <cp:revision>10</cp:revision>
  <dcterms:created xsi:type="dcterms:W3CDTF">2019-10-04T20:31:26Z</dcterms:created>
  <dcterms:modified xsi:type="dcterms:W3CDTF">2024-03-14T13:32:46Z</dcterms:modified>
</cp:coreProperties>
</file>