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9" r:id="rId3"/>
    <p:sldId id="289" r:id="rId4"/>
    <p:sldId id="290" r:id="rId5"/>
    <p:sldId id="291" r:id="rId6"/>
    <p:sldId id="292" r:id="rId7"/>
    <p:sldId id="282" r:id="rId8"/>
    <p:sldId id="283" r:id="rId9"/>
    <p:sldId id="294" r:id="rId10"/>
    <p:sldId id="29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586"/>
  </p:normalViewPr>
  <p:slideViewPr>
    <p:cSldViewPr snapToGrid="0" snapToObjects="1">
      <p:cViewPr varScale="1">
        <p:scale>
          <a:sx n="113" d="100"/>
          <a:sy n="113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direct&amp;doc_number=000013935&amp;local_base=KTD" TargetMode="External"/><Relationship Id="rId2" Type="http://schemas.openxmlformats.org/officeDocument/2006/relationships/hyperlink" Target="http://aleph.nkp.cz/F/?func=direct&amp;doc_number=000000377&amp;local_base=KT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119" y="1871831"/>
            <a:ext cx="3808071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Jelínek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pPr algn="ctr"/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20. 3. 2024</a:t>
            </a:r>
          </a:p>
        </p:txBody>
      </p:sp>
    </p:spTree>
    <p:extLst>
      <p:ext uri="{BB962C8B-B14F-4D97-AF65-F5344CB8AC3E}">
        <p14:creationId xmlns:p14="http://schemas.microsoft.com/office/powerpoint/2010/main" val="50811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FB535-5993-FC41-9E84-A4BC5400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882AA8-27C3-6646-A69E-791F49097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Čtěte pozorně zadání a pište čitelně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otázek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po jednom bodu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po 3 bodech, které získáte za:</a:t>
            </a: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Úplnost údajů</a:t>
            </a: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Pořadí údajů</a:t>
            </a: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Podobu zápisu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Kurzívu vyznačte podtržením vlnovkou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test máte 20 minut (studenti se specifickými nároky dostanou čas navíc)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najdete v poznámkovém bloku nejpozději do neděle 24.3.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Minimální bodový zisk pro úspěšné absolvování testu: 12 bodů. Pokud nedosáhnete stanoveného minima, budete test opakovat v následujícím týdnu.  </a:t>
            </a:r>
          </a:p>
          <a:p>
            <a:pPr lvl="2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4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AD8135-E746-2C44-BE2C-E2B72206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NA KONCI PRÁCE SOUPIS ZDROJŮ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6" name="Zástupný obsah 4">
            <a:extLst>
              <a:ext uri="{FF2B5EF4-FFF2-40B4-BE49-F238E27FC236}">
                <a16:creationId xmlns:a16="http://schemas.microsoft.com/office/drawing/2014/main" id="{C32C20DE-4404-2A4A-9A2F-3589456C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řadíme abecedně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uvádíme v následujícím řazení: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 primární (prameny); dále dělíme na archivní, publikované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 audiovizuální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 sekundární (bibliografie); dále dělíme na literaturu citovanou a konzultovanou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Audiovizuální díla, která dělíme na analyzovaná a citovaná.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osoba, muž, exteriér, podepsat&#10;&#10;Popis byl vytvořen automaticky">
            <a:extLst>
              <a:ext uri="{FF2B5EF4-FFF2-40B4-BE49-F238E27FC236}">
                <a16:creationId xmlns:a16="http://schemas.microsoft.com/office/drawing/2014/main" id="{78413E29-DFD7-B44B-A9AE-39E8B1CD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416" y="645106"/>
            <a:ext cx="5234627" cy="5247747"/>
          </a:xfrm>
          <a:prstGeom prst="rect">
            <a:avLst/>
          </a:prstGeom>
        </p:spPr>
      </p:pic>
      <p:sp>
        <p:nvSpPr>
          <p:cNvPr id="92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D7A8F-AC43-F44E-92AF-C0CB9EDB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 a sekundární zdroje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C2DF5A-70B7-4846-83BF-79CD694E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1824" y="1787913"/>
            <a:ext cx="4851252" cy="3777622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zakotvený přímo v tématu a/nebo v době vzniku události/jevu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Vytvořený živými nebo neživými aktéry, kteří fungovali ve zkoumané době nebo události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Není interpretovaný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Nabízí přímý přístup k subjektu vašeho výzkumu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Kvalitativní nebo kvantitativní data, která vytvoříte vy sami (rozhovory, dotazníky, pokusy) nebo zdroje vytvořené přímo účastníky dění/jevů/období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materiály, bez ohledu na formát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Autoritativní a autentické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79F161-4135-7347-93CA-7AA513DF3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787913"/>
            <a:ext cx="4851252" cy="4702097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Jakýkoliv zdroj, který popisuje, interpretuje, zhodnocuje nebo analyzuje primární materiály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Nabízí interpretace, analýzy, metodologickou perspektivu nebo komentář: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Knihy, články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přinášejí souhrnné informace na dané téma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Synopse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uměleckých děl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Encyklopedie, učebnice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knihy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předkládají a/nebo sumarizují informace a myšlenky</a:t>
            </a:r>
          </a:p>
          <a:p>
            <a:pPr lvl="1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Recenze, kritiky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eseje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něco hodnotí nebo interpretují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Badatel většinou testuje dosavadní zjištění oproti novým důkazům/datům/informacím anebo používá již existující teze k formulaci svých vlastních. </a:t>
            </a:r>
          </a:p>
        </p:txBody>
      </p:sp>
    </p:spTree>
    <p:extLst>
      <p:ext uri="{BB962C8B-B14F-4D97-AF65-F5344CB8AC3E}">
        <p14:creationId xmlns:p14="http://schemas.microsoft.com/office/powerpoint/2010/main" val="257685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DE1A7A9-50C6-A942-93F9-754AA06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094" y="446088"/>
            <a:ext cx="3875318" cy="976312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Výzkumný projekt se zaměřením na Marylin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Monroe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AA7F7A-D21E-094A-926E-A1F56D817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2B33F88-F953-E74E-92C4-015A997E2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034" y="1598612"/>
            <a:ext cx="3953378" cy="461806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z největších kulturních ikon 20.století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Šance, že dohledáme nový a dosud neviděný materiál, který se týká této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 mizivá.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ji lze zkoumat?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Projekt, který bude zkoumat posmrtný diskurz o MM (tedy s pomocí materiálů, které vznikly až po její smrti)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Jak? S pomocí jakých materiálů? (knihy, plakáty, vyobrazení)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jazyk a jaká slovní spojení používáme k popisu této zesnulé hvězdy?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jakými hodnotami si její posmrtný obraz spojujeme?</a:t>
            </a:r>
          </a:p>
        </p:txBody>
      </p:sp>
      <p:pic>
        <p:nvPicPr>
          <p:cNvPr id="8" name="Zástupný symbol obrázku 9">
            <a:extLst>
              <a:ext uri="{FF2B5EF4-FFF2-40B4-BE49-F238E27FC236}">
                <a16:creationId xmlns:a16="http://schemas.microsoft.com/office/drawing/2014/main" id="{F6D0E471-7097-3948-88C5-D382A6D8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80" b="23680"/>
          <a:stretch>
            <a:fillRect/>
          </a:stretch>
        </p:blipFill>
        <p:spPr>
          <a:xfrm>
            <a:off x="6157872" y="1119968"/>
            <a:ext cx="5848545" cy="46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5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44BCF79-7919-974F-88F5-2C077ED1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pomocí jakých materiálů takový záměr budeme realizovat?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E8DFDA-7D86-B841-AC71-3765465A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70" y="1977327"/>
            <a:ext cx="2571870" cy="33974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5C4CE6-A169-0041-9543-7198FC4F9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63" y="1977327"/>
            <a:ext cx="2221031" cy="32893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465B70A-9579-D645-8C57-F301AF630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917" y="1977327"/>
            <a:ext cx="4355870" cy="326690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593433B-F02A-294F-A810-273F864609AD}"/>
              </a:ext>
            </a:extLst>
          </p:cNvPr>
          <p:cNvSpPr txBox="1"/>
          <p:nvPr/>
        </p:nvSpPr>
        <p:spPr>
          <a:xfrm>
            <a:off x="1057270" y="5543544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Podepsaná sběratelská fotografie</a:t>
            </a:r>
          </a:p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4B8ABA-D1A4-9042-B9AE-A855A2AC8AE3}"/>
              </a:ext>
            </a:extLst>
          </p:cNvPr>
          <p:cNvSpPr txBox="1"/>
          <p:nvPr/>
        </p:nvSpPr>
        <p:spPr>
          <a:xfrm>
            <a:off x="4348976" y="5565846"/>
            <a:ext cx="3082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Blonde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(r. Andrew Dominik, 2022)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68EF12F-804E-FE45-B142-D8056E32A936}"/>
              </a:ext>
            </a:extLst>
          </p:cNvPr>
          <p:cNvSpPr txBox="1"/>
          <p:nvPr/>
        </p:nvSpPr>
        <p:spPr>
          <a:xfrm>
            <a:off x="7817005" y="5565846"/>
            <a:ext cx="294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Šaty návrháře Jean Louise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reálný objekt: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kulturní dědictví: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</a:p>
        </p:txBody>
      </p:sp>
    </p:spTree>
    <p:extLst>
      <p:ext uri="{BB962C8B-B14F-4D97-AF65-F5344CB8AC3E}">
        <p14:creationId xmlns:p14="http://schemas.microsoft.com/office/powerpoint/2010/main" val="28476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085A854-5BAB-B645-AC4B-4E62D42E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91" y="1514475"/>
            <a:ext cx="2965584" cy="43131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04A3F68-27F3-9247-9BC5-34AC8F108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47" y="2035301"/>
            <a:ext cx="3762384" cy="19689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C32E131-FEFC-9843-8796-A3F1BFB4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251" y="1514475"/>
            <a:ext cx="3664676" cy="28401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780CF7A-6335-B246-8E4F-51F38FB2C418}"/>
              </a:ext>
            </a:extLst>
          </p:cNvPr>
          <p:cNvSpPr txBox="1"/>
          <p:nvPr/>
        </p:nvSpPr>
        <p:spPr>
          <a:xfrm>
            <a:off x="1400175" y="6015038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reinterpretace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0F01CD-1F83-1640-A8AE-1EB5BEA09A84}"/>
              </a:ext>
            </a:extLst>
          </p:cNvPr>
          <p:cNvSpPr txBox="1"/>
          <p:nvPr/>
        </p:nvSpPr>
        <p:spPr>
          <a:xfrm>
            <a:off x="4629150" y="4471988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Rozhovory se sběrateli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Pravděpodobně NE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8F70CF0-BAC2-C247-A131-20F1865F0D5D}"/>
              </a:ext>
            </a:extLst>
          </p:cNvPr>
          <p:cNvSpPr txBox="1"/>
          <p:nvPr/>
        </p:nvSpPr>
        <p:spPr>
          <a:xfrm>
            <a:off x="9115425" y="4795153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Fotografie z místa smrti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9812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44A2A-FCFB-794B-9F78-65E76A29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časopisy - Domácí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B0E17E-F820-664D-8060-5CA59BEEB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Nerecenzované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7C97A8-2ED3-294E-9B13-3CF24F6882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Kvalitní, editorsky pečlivě ošetřený obsah, specializované tematické sekce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Cinepur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a doba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Filmový přehled (web)</a:t>
            </a: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B366F11-5BC0-C142-993C-B5D78913D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Recenzované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95CE8E8-4083-F94B-843A-8319BB6453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studie před publikací prochází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tzv.recenzním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řízením, kdy ji anonymně posuzují ideálně dva odborníci, kteří posoudí, zda text odpovídá požadovaným standardům a otevírá nové perspektivy ve vybrané oblasti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Iluminace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Kino-Ikon  </a:t>
            </a:r>
          </a:p>
        </p:txBody>
      </p:sp>
    </p:spTree>
    <p:extLst>
      <p:ext uri="{BB962C8B-B14F-4D97-AF65-F5344CB8AC3E}">
        <p14:creationId xmlns:p14="http://schemas.microsoft.com/office/powerpoint/2010/main" val="118618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7621FC4-2D7A-AF4E-A1E0-44222342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Odborné časopisy – zahraniční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172873A-78F1-974B-B441-44938F6FF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89904"/>
            <a:ext cx="8915400" cy="422131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Dalším hlediskem, jak hodnotit kvalitu odborného časopisu, může být citovanost článků vyjádřená tzv.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impakt faktorem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(tzv.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impaktované časopisy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impaktovaných časopisech shromažďují citační databáze Web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Science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nebo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Opakem jsou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tzv.predátorské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časopisy – publikované texty neprocházejí recenzním řízením, vybírají poplatky za publikaci, a hlavně mohou obsahovat závažné chyby a zavádějící závěry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Prestižní zahraniční oborové časopisy: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and Video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NECSUS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Film, Video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Obscura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Velvet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Trap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Časopisy vydávané nakladatelstvím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Routledge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(tematické, geograficky či národnostně vymezené)</a:t>
            </a:r>
          </a:p>
        </p:txBody>
      </p:sp>
    </p:spTree>
    <p:extLst>
      <p:ext uri="{BB962C8B-B14F-4D97-AF65-F5344CB8AC3E}">
        <p14:creationId xmlns:p14="http://schemas.microsoft.com/office/powerpoint/2010/main" val="322054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Lidská tvář, muž, oblečení, osoba&#10;&#10;Popis byl vytvořen automaticky">
            <a:extLst>
              <a:ext uri="{FF2B5EF4-FFF2-40B4-BE49-F238E27FC236}">
                <a16:creationId xmlns:a16="http://schemas.microsoft.com/office/drawing/2014/main" id="{1606609A-671D-0991-D8E5-23976D74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454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Širokoúhlá obrazovka</PresentationFormat>
  <Paragraphs>82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NA KONCI PRÁCE SOUPIS ZDROJŮ</vt:lpstr>
      <vt:lpstr>Primární a sekundární zdroje </vt:lpstr>
      <vt:lpstr>Výzkumný projekt se zaměřením na Marylin Monroe</vt:lpstr>
      <vt:lpstr>S pomocí jakých materiálů takový záměr budeme realizovat?</vt:lpstr>
      <vt:lpstr>Prezentace aplikace PowerPoint</vt:lpstr>
      <vt:lpstr>Odborné časopisy - Domácí</vt:lpstr>
      <vt:lpstr>Odborné časopisy – zahraniční  </vt:lpstr>
      <vt:lpstr>Prezentace aplikace PowerPoint</vt:lpstr>
      <vt:lpstr>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Jelínek Gmiterková</cp:lastModifiedBy>
  <cp:revision>7</cp:revision>
  <dcterms:created xsi:type="dcterms:W3CDTF">2019-10-16T18:33:28Z</dcterms:created>
  <dcterms:modified xsi:type="dcterms:W3CDTF">2024-03-20T10:09:49Z</dcterms:modified>
</cp:coreProperties>
</file>