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6" r:id="rId3"/>
    <p:sldId id="277" r:id="rId4"/>
    <p:sldId id="278" r:id="rId5"/>
    <p:sldId id="280" r:id="rId6"/>
    <p:sldId id="294" r:id="rId7"/>
    <p:sldId id="281" r:id="rId8"/>
    <p:sldId id="287" r:id="rId9"/>
    <p:sldId id="293" r:id="rId10"/>
    <p:sldId id="288" r:id="rId11"/>
    <p:sldId id="29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86"/>
  </p:normalViewPr>
  <p:slideViewPr>
    <p:cSldViewPr snapToGrid="0" snapToObjects="1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fa.cz/cs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ramerius5.nkp.cz/" TargetMode="External"/><Relationship Id="rId4" Type="http://schemas.openxmlformats.org/officeDocument/2006/relationships/hyperlink" Target="https://www.filmovyprehled.cz/c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4016" y="1871831"/>
            <a:ext cx="3727048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Jelínek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27. 3. 2024</a:t>
            </a:r>
          </a:p>
        </p:txBody>
      </p:sp>
    </p:spTree>
    <p:extLst>
      <p:ext uri="{BB962C8B-B14F-4D97-AF65-F5344CB8AC3E}">
        <p14:creationId xmlns:p14="http://schemas.microsoft.com/office/powerpoint/2010/main" val="50811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370E8-D009-4344-9A25-5BA2FFE5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Anglické zkratky převádíme do češtiny!</a:t>
            </a:r>
            <a:endParaRPr lang="cs-CZ" dirty="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8D7D3E8F-F4E5-984C-964F-6E6CEA645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269" y="1567997"/>
            <a:ext cx="8915400" cy="2480568"/>
          </a:xfrm>
        </p:spPr>
      </p:pic>
      <p:sp>
        <p:nvSpPr>
          <p:cNvPr id="15" name="Ovál 14">
            <a:extLst>
              <a:ext uri="{FF2B5EF4-FFF2-40B4-BE49-F238E27FC236}">
                <a16:creationId xmlns:a16="http://schemas.microsoft.com/office/drawing/2014/main" id="{5392C31E-92CC-42F3-B4DB-DE12E974BA75}"/>
              </a:ext>
            </a:extLst>
          </p:cNvPr>
          <p:cNvSpPr/>
          <p:nvPr/>
        </p:nvSpPr>
        <p:spPr>
          <a:xfrm>
            <a:off x="7287120" y="2514600"/>
            <a:ext cx="548640" cy="548640"/>
          </a:xfrm>
          <a:prstGeom prst="ellipse">
            <a:avLst/>
          </a:prstGeom>
          <a:solidFill>
            <a:srgbClr val="E71224">
              <a:alpha val="5000"/>
            </a:srgbClr>
          </a:solidFill>
          <a:ln w="36000">
            <a:solidFill>
              <a:srgbClr val="E712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de-DE">
              <a:solidFill>
                <a:srgbClr val="E7122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E5B36FC-50A0-446D-98C8-1B351F81CC37}"/>
              </a:ext>
            </a:extLst>
          </p:cNvPr>
          <p:cNvSpPr/>
          <p:nvPr/>
        </p:nvSpPr>
        <p:spPr>
          <a:xfrm>
            <a:off x="8086320" y="2575440"/>
            <a:ext cx="365760" cy="365760"/>
          </a:xfrm>
          <a:prstGeom prst="ellipse">
            <a:avLst/>
          </a:prstGeom>
          <a:solidFill>
            <a:srgbClr val="E71224">
              <a:alpha val="5000"/>
            </a:srgbClr>
          </a:solidFill>
          <a:ln w="36000">
            <a:solidFill>
              <a:srgbClr val="E712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fr-FR">
              <a:solidFill>
                <a:srgbClr val="E71224"/>
              </a:solidFill>
            </a:endParaRPr>
          </a:p>
        </p:txBody>
      </p:sp>
      <p:sp>
        <p:nvSpPr>
          <p:cNvPr id="18" name="Sześciokąt 17">
            <a:extLst>
              <a:ext uri="{FF2B5EF4-FFF2-40B4-BE49-F238E27FC236}">
                <a16:creationId xmlns:a16="http://schemas.microsoft.com/office/drawing/2014/main" id="{31630019-5166-4698-87D4-4083B8AF5F6D}"/>
              </a:ext>
            </a:extLst>
          </p:cNvPr>
          <p:cNvSpPr/>
          <p:nvPr/>
        </p:nvSpPr>
        <p:spPr>
          <a:xfrm>
            <a:off x="9788040" y="2605680"/>
            <a:ext cx="365760" cy="365760"/>
          </a:xfrm>
          <a:prstGeom prst="hexagon">
            <a:avLst>
              <a:gd name="adj" fmla="val 28880"/>
              <a:gd name="vf" fmla="val 115470"/>
            </a:avLst>
          </a:prstGeom>
          <a:solidFill>
            <a:srgbClr val="E71224">
              <a:alpha val="5000"/>
            </a:srgbClr>
          </a:solidFill>
          <a:ln w="36000">
            <a:solidFill>
              <a:srgbClr val="E712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es-ES">
              <a:solidFill>
                <a:srgbClr val="E71224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3C413B0-AE43-C240-B1D5-B7508A40B4BC}"/>
              </a:ext>
            </a:extLst>
          </p:cNvPr>
          <p:cNvSpPr txBox="1"/>
          <p:nvPr/>
        </p:nvSpPr>
        <p:spPr>
          <a:xfrm>
            <a:off x="1946269" y="45720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SYNNOTT, Anthony.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Sociology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British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Sociology.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1987,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38,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381–413. </a:t>
            </a:r>
          </a:p>
        </p:txBody>
      </p:sp>
    </p:spTree>
    <p:extLst>
      <p:ext uri="{BB962C8B-B14F-4D97-AF65-F5344CB8AC3E}">
        <p14:creationId xmlns:p14="http://schemas.microsoft.com/office/powerpoint/2010/main" val="235629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pro uzavření druhého bloku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připojit soupis zdrojů, který bude obsahovat jak prameny, tak zdroje, tak audiovizuální díla.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pondělka 8. 4. – vložit do odevzdávárny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soubor, podepsaný!)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24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17011-077E-A849-989F-6AA6B701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Čtvrtek 4. 4.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Exkurze do Národního filmového archivu, Praha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D9357-11A3-2649-9062-7A4DAF578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Středeční lekce (3. 4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.)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kvůli exkurzi odpadá!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Začátek ve 14:00 v kině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Ponrepo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Bartolomějská 291/11, blízko metra a tram zastávky Národní třída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Představí se vám jednotlivá oddělení, sbírky, postupy a kurátoři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Dále registrace v KNFA – vyplnit přihlášku a zaplatit 120 Kč (ideálně v hotovosti a přesně), vytvoření profilu a hesla v Krameriu</a:t>
            </a:r>
          </a:p>
        </p:txBody>
      </p:sp>
    </p:spTree>
    <p:extLst>
      <p:ext uri="{BB962C8B-B14F-4D97-AF65-F5344CB8AC3E}">
        <p14:creationId xmlns:p14="http://schemas.microsoft.com/office/powerpoint/2010/main" val="15988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ABCBC0B5-9E57-4D7F-BCA9-3AB73BF6C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962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60EE7F-2246-4D2B-B4B0-22B958F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6406481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766F5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snímek obrazovky&#10;&#10;Popis byl vytvořen automaticky">
            <a:extLst>
              <a:ext uri="{FF2B5EF4-FFF2-40B4-BE49-F238E27FC236}">
                <a16:creationId xmlns:a16="http://schemas.microsoft.com/office/drawing/2014/main" id="{9D817469-DEB8-9442-9E58-4E783F1B6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116700"/>
            <a:ext cx="5762486" cy="23482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1268047-54AF-4152-9AD2-157673E96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2923" y="643467"/>
            <a:ext cx="4335610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766F5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text, noviny, cihla&#10;&#10;Popis byl vytvořen automaticky">
            <a:extLst>
              <a:ext uri="{FF2B5EF4-FFF2-40B4-BE49-F238E27FC236}">
                <a16:creationId xmlns:a16="http://schemas.microsoft.com/office/drawing/2014/main" id="{87051C32-B5CA-0E4B-A9ED-E5C6DE34D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56" y="1453964"/>
            <a:ext cx="3692144" cy="3673683"/>
          </a:xfrm>
          <a:prstGeom prst="rect">
            <a:avLst/>
          </a:prstGeom>
        </p:spPr>
      </p:pic>
      <p:sp>
        <p:nvSpPr>
          <p:cNvPr id="15" name="Freeform 11">
            <a:extLst>
              <a:ext uri="{FF2B5EF4-FFF2-40B4-BE49-F238E27FC236}">
                <a16:creationId xmlns:a16="http://schemas.microsoft.com/office/drawing/2014/main" id="{36D73EF9-F875-4009-AE45-240606B75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4699877-13E3-4FC1-B91B-2A8A8FA76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4CB122-E2DC-4CA5-8B6F-B49249C78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267478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B22E03-3087-4988-9DB5-572918FB95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2" y="313809"/>
            <a:ext cx="9281055" cy="622245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B2A5927-4A36-47DC-BF12-54A96B45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823682"/>
            <a:ext cx="3536576" cy="857047"/>
          </a:xfrm>
          <a:prstGeom prst="rightArrow">
            <a:avLst>
              <a:gd name="adj1" fmla="val 100000"/>
              <a:gd name="adj2" fmla="val 44189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729B7DCE-93E6-FA44-B0F9-63DF856D6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389" y="659027"/>
            <a:ext cx="7190212" cy="539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58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4699877-13E3-4FC1-B91B-2A8A8FA76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4CB122-E2DC-4CA5-8B6F-B49249C78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267478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B22E03-3087-4988-9DB5-572918FB95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2" y="313809"/>
            <a:ext cx="9281055" cy="622245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B2A5927-4A36-47DC-BF12-54A96B45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823682"/>
            <a:ext cx="3536576" cy="857047"/>
          </a:xfrm>
          <a:prstGeom prst="rightArrow">
            <a:avLst>
              <a:gd name="adj1" fmla="val 100000"/>
              <a:gd name="adj2" fmla="val 44189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215CC65-DDA1-1440-96D8-587E3D640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094" y="744643"/>
            <a:ext cx="7594802" cy="522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0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74814-A528-167F-7F4A-C1CE0C2C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webové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17467-BBC1-D2E6-FC39-5F80030FB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informační zdroje MUNI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https://ezdroje.muni.cz/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filmový archiv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https://nfa.cz/cs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Filmový přehled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https://www.filmovyprehled.cz/cs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Kramerius Národní knihovny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https://kramerius5.nkp.cz/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2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7C327-8DEC-F44F-84CB-71D7E310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77A9B-C9A8-6C4C-BF59-4BA3D371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AND pro kombinaci klíčových slov a frází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zkrácené tvary s pomocí hvězdičky, a otazníky, abyste dostali všechny tvary slov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and film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globali?ation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se hledat nejen s pomocí klíčových slov, ale také předmětů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Snažte se si představit nejrůznější způsoby, jak by se dalo vyjádřit to, co hledáte, dokud nevyčerpáte všechny možnosti. Pro co nejpřesnější výsledky dávejte slova do závorek a použijte OR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(AIDS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HIV) and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hledáte konkrétní článek, pak celý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jeho dejte název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uvozovek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69AA7-B4DA-014C-9046-4C76890D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– nejčastější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1519E-C436-F948-98C1-DC1731E0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shrnujeme kapitolu v monografii, nikdy neuvádíme její název! Název kapitoly uvádíme pouze tehdy, pokud se jedná o příspěvek ve sborníku/antologii/kolektivní monografii (kde mají kapitoly jiné autory)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YU, Sabrina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Qiong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Cinese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Masculinity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Transnational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Stardom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Edinburgh: Edinburgh University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2012, s. 127–145.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Zkratka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používáme pouze pokud citujeme kapitolu ze sborníku, nikdy ne pro studii otištěnou v seriálovém periodiku!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seriálové publikace kurzívou v bibliografickém zápisu píšeme vždy jen název periodika, nikdy ne název citovaného článku/studie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Stranu zapisujeme jako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jako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stránkování nedáváme do žádných závorek (kulatých či hranatých)</a:t>
            </a:r>
            <a:endParaRPr lang="cs-CZ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Ročník zapisujeme zkratkou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jako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ročník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</a:p>
        </p:txBody>
      </p:sp>
    </p:spTree>
    <p:extLst>
      <p:ext uri="{BB962C8B-B14F-4D97-AF65-F5344CB8AC3E}">
        <p14:creationId xmlns:p14="http://schemas.microsoft.com/office/powerpoint/2010/main" val="207895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37C6-3FB4-3446-9A09-31738987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– nejčastější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64B31-8AC3-8844-8713-06F3CFF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 případě shrnutí vždy! uvádějte stránkový rozsah (s výjimkou shrnutí celé monografie)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zaměňování monografie a sborníku! U monografií neuvádějte názvy jednotlivých kapitol, stačí stránkový rozsah. U sborníku naopak musíte uvádět názvy kapitol, protože každá z nich mám v tomto typu knihy jiného autora/autorku.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povinného rozsahu zahrnujeme i poznámky pod čarou (jsou součástí samotného pojednání), naopak sem nespadá dokumentační příloha.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 nepočešťujeme, tedy London, nikoliv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Londýn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Pamatujte si, že údaje následují jistou hierarchii a posloupnost: ve sborníku uvádíte jako první název kapitoly, která je pro vás prioritou / v bibliografickém zápisu periodické publikace se postupně zaměřujete od širších údajů k detailním: rok – ročník – číslo – strana / u monografie u sborníku nejdřív uvádíte místo vydání a až pak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nakladatelství atd.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78052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Širokoúhlá obrazovka</PresentationFormat>
  <Paragraphs>53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Čtvrtek 4. 4.  Exkurze do Národního filmového archivu, Praha</vt:lpstr>
      <vt:lpstr>Prezentace aplikace PowerPoint</vt:lpstr>
      <vt:lpstr>Prezentace aplikace PowerPoint</vt:lpstr>
      <vt:lpstr>Prezentace aplikace PowerPoint</vt:lpstr>
      <vt:lpstr>Základní webové stránky</vt:lpstr>
      <vt:lpstr>Elektronické databáze</vt:lpstr>
      <vt:lpstr>Test – nejčastější chyby</vt:lpstr>
      <vt:lpstr>Test – nejčastější chyby</vt:lpstr>
      <vt:lpstr>Anglické zkratky převádíme do češtiny!</vt:lpstr>
      <vt:lpstr>Úkol pro uzavření druhého bloku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Jelínek Gmiterková</cp:lastModifiedBy>
  <cp:revision>7</cp:revision>
  <dcterms:created xsi:type="dcterms:W3CDTF">2019-10-16T18:33:28Z</dcterms:created>
  <dcterms:modified xsi:type="dcterms:W3CDTF">2024-03-27T10:19:59Z</dcterms:modified>
</cp:coreProperties>
</file>