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embeddedFontLs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gX1wS84q+7K/2DjfqIrq0+CP3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ázev a popisek">
  <p:cSld name="Název a popisek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ce s popiskem">
  <p:cSld name="Citace s popiskem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9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9" name="Google Shape;119;p19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19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">
  <p:cSld name="Jmenovka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0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0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menovka s citací">
  <p:cSld name="Jmenovka s citací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6" name="Google Shape;136;p21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21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vda nebo nepravda">
  <p:cSld name="Pravda nebo nepravda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22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2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6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7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7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8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8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8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8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8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8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8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8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8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8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8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8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8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8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8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8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8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8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8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8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8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8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8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8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8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8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nacr.cz/cro/pro-badatel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/>
          <p:nvPr/>
        </p:nvSpPr>
        <p:spPr>
          <a:xfrm>
            <a:off x="2" y="0"/>
            <a:ext cx="12191998" cy="68580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DDE6C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5" name="Google Shape;165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66" name="Google Shape;166;p1"/>
          <p:cNvGrpSpPr/>
          <p:nvPr/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</p:grpSpPr>
        <p:sp>
          <p:nvSpPr>
            <p:cNvPr id="167" name="Google Shape;167;p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3" name="Google Shape;173;p1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4" name="Google Shape;174;p1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5" name="Google Shape;175;p1"/>
            <p:cNvSpPr/>
            <p:nvPr/>
          </p:nvSpPr>
          <p:spPr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rgbClr val="D1DCB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179" name="Google Shape;179;p1"/>
          <p:cNvSpPr txBox="1"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8533E"/>
              </a:buClr>
              <a:buSzPts val="4600"/>
              <a:buFont typeface="Times New Roman"/>
              <a:buNone/>
            </a:pPr>
            <a:r>
              <a:rPr lang="cs-CZ" sz="4600" b="1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Úvod do metodologie historického výzkumu</a:t>
            </a:r>
            <a:br>
              <a:rPr lang="cs-CZ" sz="4600" b="1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cs-CZ" sz="4600" b="1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4600" b="1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FAVBPa100</a:t>
            </a:r>
            <a:endParaRPr/>
          </a:p>
        </p:txBody>
      </p:sp>
      <p:sp>
        <p:nvSpPr>
          <p:cNvPr id="180" name="Google Shape;180;p1"/>
          <p:cNvSpPr txBox="1">
            <a:spLocks noGrp="1"/>
          </p:cNvSpPr>
          <p:nvPr>
            <p:ph type="subTitle" idx="1"/>
          </p:nvPr>
        </p:nvSpPr>
        <p:spPr>
          <a:xfrm>
            <a:off x="8313573" y="1872131"/>
            <a:ext cx="3703812" cy="31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58533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dirty="0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Mgr. Šárka Jelínek Gmiterková, Ph.D. 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cs-CZ" dirty="0">
                <a:solidFill>
                  <a:srgbClr val="58533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24. 4. 2024</a:t>
            </a:r>
            <a:endParaRPr dirty="0"/>
          </a:p>
        </p:txBody>
      </p:sp>
      <p:cxnSp>
        <p:nvCxnSpPr>
          <p:cNvPr id="181" name="Google Shape;181;p1"/>
          <p:cNvCxnSpPr/>
          <p:nvPr/>
        </p:nvCxnSpPr>
        <p:spPr>
          <a:xfrm>
            <a:off x="7537196" y="1871831"/>
            <a:ext cx="0" cy="3200400"/>
          </a:xfrm>
          <a:prstGeom prst="straightConnector1">
            <a:avLst/>
          </a:prstGeom>
          <a:noFill/>
          <a:ln w="158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"/>
          <p:cNvSpPr txBox="1"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cs-CZ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Úkol pro uzavření druhého bloku</a:t>
            </a:r>
            <a:endParaRPr/>
          </a:p>
        </p:txBody>
      </p:sp>
      <p:sp>
        <p:nvSpPr>
          <p:cNvPr id="187" name="Google Shape;187;p2"/>
          <p:cNvSpPr txBox="1">
            <a:spLocks noGrp="1"/>
          </p:cNvSpPr>
          <p:nvPr>
            <p:ph type="body" idx="1"/>
          </p:nvPr>
        </p:nvSpPr>
        <p:spPr>
          <a:xfrm>
            <a:off x="4706578" y="589722"/>
            <a:ext cx="6798033" cy="53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Minimálně 5, maximálně však 8 NS o Vašem oblíbeném filmu.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Je potřeba: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dodržet povinný rozsah (pokud není splněný povinný rozsah, práci neuznáváme; nulový bodový zisk)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minimálně jednou použít jak citaci, tak parafrázi, tak shrnutí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minimálně jednu překladovou citaci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minimálně jednou citovat jak z monografie, tak ze sborníku, tak z periodické publikace (uznává se i web)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6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připojit soupis zdrojů, který bude obsahovat jak prameny, tak zdroje, tak audiovizuální díla.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Celkem 10 bodů za splnění každé položky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Nehodnotí se – jazyk, gramatické chyby, chyby ve formálních pravidlech (byť jsou ve výstupech vyznačené)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Times New Roman"/>
              <a:buNone/>
            </a:pPr>
            <a:r>
              <a:rPr lang="cs-CZ" b="1">
                <a:latin typeface="Times New Roman"/>
                <a:ea typeface="Times New Roman"/>
                <a:cs typeface="Times New Roman"/>
                <a:sym typeface="Times New Roman"/>
              </a:rPr>
              <a:t>Nejčastější chyby</a:t>
            </a:r>
            <a:endParaRPr/>
          </a:p>
        </p:txBody>
      </p:sp>
      <p:sp>
        <p:nvSpPr>
          <p:cNvPr id="193" name="Google Shape;193;p3"/>
          <p:cNvSpPr txBox="1">
            <a:spLocks noGrp="1"/>
          </p:cNvSpPr>
          <p:nvPr>
            <p:ph type="body" idx="1"/>
          </p:nvPr>
        </p:nvSpPr>
        <p:spPr>
          <a:xfrm>
            <a:off x="2589212" y="1817370"/>
            <a:ext cx="8915400" cy="40938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Finální soupis zdrojů – dělit na primární, sekundární a audiovizuální.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Položky nečíslujeme, pouze řadíme dle abecedy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Do poznámek pod čarou neuvádějte údaje o filmech – těm náleží až finální soupis zdrojů, oddíl citovaná audiovizuální díla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Nepsané pravidlo - základní číslovky &gt;&gt; do 10 rozepisujeme, nad 10 číselný zápis (sedm X 17)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Používejte distribuční/festivalové názvy filmů, původní pouze pokud film nebyl pod českým názvem nikdy a nikde uvedený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Pozor na uvádění čísla odkazujícího k poznámce pod čarou ZA interpunkcí (výroky, tvrzení, shrnutí, parafráze, citace) 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“Citace uvádíme či uzavíráme referencí k jejich původci, čímž se stávají jasnou součástí výkladu”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Údaj o překladu není potřeba uvádět shrnutí či parafráze, pouze u přímé citace. Uvádíme až v poznámce pod čarou, nikoliv v samotném pojednání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do bibliografického zápisu nepřebíráme žádné další údaje nad rámec těch stanovených (neuvádíme ani ISSN ani ISBN)</a:t>
            </a:r>
            <a:endParaRPr dirty="0"/>
          </a:p>
          <a:p>
            <a:pPr marL="342900" lvl="0" indent="-245745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45745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Times New Roman"/>
              <a:buNone/>
            </a:pPr>
            <a:r>
              <a:rPr lang="cs-CZ">
                <a:latin typeface="Times New Roman"/>
                <a:ea typeface="Times New Roman"/>
                <a:cs typeface="Times New Roman"/>
                <a:sym typeface="Times New Roman"/>
              </a:rPr>
              <a:t>Zapamatujte si!</a:t>
            </a:r>
            <a:endParaRPr/>
          </a:p>
        </p:txBody>
      </p:sp>
      <p:sp>
        <p:nvSpPr>
          <p:cNvPr id="199" name="Google Shape;199;p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Pro formu opakované citace používejte „tamtéž“ a dále případně stránkový údaj.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Pracujte se zásadami zmenšování původně velkých písmen (a obráceně) v kontextu přímé citace nasazené ve vlastním výkladu. Pokud citaci vsazujete do výkladu, aby doplnila vaše vlastní vyjádření, pak je potřeba velikost písmen upravovat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Pokud píšete, že někdo něco tvrdí, musíte vždy v poznámce pod čarou uvést zdroje, kde takové vyjádření stojí (+ strategické umisťování odkazů na zdroje)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Názvy filmů/periodik/alb/seriálů &gt;&gt; VŽDY kurzívou (vč. názvu díla v titulku práce) + dbejte na to, aby vaše práce měla vždycky aspoň nějaký název, v kterém se koncentruje jedna klíčová věc, o níž se Váš text opírá (názvy)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Nezapomeňte ve finálním soupisu zdrojů uvádět VŠECHNA audiovizuální díla – jak analyzovaná, tak hlavně citovaná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Jakýkoliv písemný výstup (</a:t>
            </a:r>
            <a:r>
              <a:rPr lang="cs-CZ" dirty="0" err="1">
                <a:latin typeface="Times New Roman"/>
                <a:ea typeface="Times New Roman"/>
                <a:cs typeface="Times New Roman"/>
                <a:sym typeface="Times New Roman"/>
              </a:rPr>
              <a:t>rešerní</a:t>
            </a: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 zprávu, seminární práci, esej) si vždy podepište</a:t>
            </a:r>
            <a:endParaRPr dirty="0"/>
          </a:p>
          <a:p>
            <a:pPr marL="342900" lvl="0" indent="-237172" algn="l" rtl="0"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5"/>
          <p:cNvSpPr txBox="1">
            <a:spLocks noGrp="1"/>
          </p:cNvSpPr>
          <p:nvPr>
            <p:ph type="title"/>
          </p:nvPr>
        </p:nvSpPr>
        <p:spPr>
          <a:xfrm>
            <a:off x="2592925" y="31550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Times New Roman"/>
              <a:buNone/>
            </a:pPr>
            <a:r>
              <a:rPr lang="cs-CZ">
                <a:latin typeface="Times New Roman"/>
                <a:ea typeface="Times New Roman"/>
                <a:cs typeface="Times New Roman"/>
                <a:sym typeface="Times New Roman"/>
              </a:rPr>
              <a:t>Jak a co čtete?</a:t>
            </a:r>
            <a:endParaRPr/>
          </a:p>
        </p:txBody>
      </p:sp>
      <p:pic>
        <p:nvPicPr>
          <p:cNvPr id="205" name="Google Shape;205;p5" descr="Obsah obrázku text, snímek obrazovky, Písmo, algebra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868930" y="1327843"/>
            <a:ext cx="8215313" cy="5100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"/>
          <p:cNvSpPr txBox="1">
            <a:spLocks noGrp="1"/>
          </p:cNvSpPr>
          <p:nvPr>
            <p:ph type="title"/>
          </p:nvPr>
        </p:nvSpPr>
        <p:spPr>
          <a:xfrm>
            <a:off x="2592925" y="43837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Times New Roman"/>
              <a:buNone/>
            </a:pPr>
            <a:r>
              <a:rPr lang="cs-CZ">
                <a:latin typeface="Times New Roman"/>
                <a:ea typeface="Times New Roman"/>
                <a:cs typeface="Times New Roman"/>
                <a:sym typeface="Times New Roman"/>
              </a:rPr>
              <a:t>Růst kritických čtenářských kompetencí</a:t>
            </a:r>
            <a:endParaRPr/>
          </a:p>
        </p:txBody>
      </p:sp>
      <p:pic>
        <p:nvPicPr>
          <p:cNvPr id="211" name="Google Shape;211;p6" descr="Obsah obrázku text, snímek obrazovky, účtenka, číslo&#10;&#10;Popis byl vytvořen automaticky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t="8572"/>
          <a:stretch/>
        </p:blipFill>
        <p:spPr>
          <a:xfrm>
            <a:off x="2843207" y="1457325"/>
            <a:ext cx="8242565" cy="508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7"/>
          <p:cNvSpPr txBox="1"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cs-CZ" sz="3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Úkol č. 3:</a:t>
            </a:r>
            <a:br>
              <a:rPr lang="cs-CZ" sz="3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cs-CZ" sz="3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Archivní rešerše</a:t>
            </a:r>
            <a:endParaRPr dirty="0"/>
          </a:p>
        </p:txBody>
      </p:sp>
      <p:sp>
        <p:nvSpPr>
          <p:cNvPr id="217" name="Google Shape;217;p7"/>
          <p:cNvSpPr txBox="1">
            <a:spLocks noGrp="1"/>
          </p:cNvSpPr>
          <p:nvPr>
            <p:ph type="body" idx="1"/>
          </p:nvPr>
        </p:nvSpPr>
        <p:spPr>
          <a:xfrm>
            <a:off x="4318612" y="330506"/>
            <a:ext cx="7185999" cy="5684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Téma: </a:t>
            </a:r>
            <a:r>
              <a:rPr lang="cs-CZ" b="1" dirty="0">
                <a:latin typeface="Times New Roman"/>
                <a:ea typeface="Times New Roman"/>
                <a:cs typeface="Times New Roman"/>
                <a:sym typeface="Times New Roman"/>
              </a:rPr>
              <a:t>Vítězslav Nezval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Napište tři nejdůležitější archivní fondy, které byste při výzkumu této osobnosti a jejího dopadu na domácí kinematografii využili; plus v jaké instituci se tyto fondy nachází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původci alespoň jednoho ze tří vámi vybraných fondů musí být instituce a nikoliv osobnost!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K seznamu fondů připojte zprávu o tom, jak jste při rešerši postupovali a jak jste se vámi vybraných fondů dopátrali.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Pro splnění úkolu stačí dodržet tyto dvě podmínky, </a:t>
            </a:r>
            <a:r>
              <a:rPr lang="cs-CZ" sz="1400" dirty="0" err="1">
                <a:latin typeface="Times New Roman"/>
                <a:ea typeface="Times New Roman"/>
                <a:cs typeface="Times New Roman"/>
                <a:sym typeface="Times New Roman"/>
              </a:rPr>
              <a:t>tzn.názvy</a:t>
            </a: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 tří fondů a průběh “pátraní” po nich; nemusíte vypisovat konkrétní inventární čísla či signatury. </a:t>
            </a:r>
            <a:endParaRPr dirty="0"/>
          </a:p>
          <a:p>
            <a:pPr marL="742950" lvl="1" indent="-285750" algn="l" rtl="0">
              <a:spcBef>
                <a:spcPts val="10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Cílem úkolu je ověřit, jak si zvládnete poradit s dohledáním relevantních archivních materiálů pro výzkum konkrétní osobnosti/fenoménu</a:t>
            </a:r>
            <a:r>
              <a:rPr lang="cs-CZ" sz="1600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cs-CZ" sz="1400" dirty="0">
                <a:latin typeface="Times New Roman"/>
                <a:ea typeface="Times New Roman"/>
                <a:cs typeface="Times New Roman"/>
                <a:sym typeface="Times New Roman"/>
              </a:rPr>
              <a:t>nikoliv návštěva badatelny a samotné bádání v archivu. 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cs-CZ" dirty="0">
                <a:latin typeface="Times New Roman"/>
                <a:ea typeface="Times New Roman"/>
                <a:cs typeface="Times New Roman"/>
                <a:sym typeface="Times New Roman"/>
              </a:rPr>
              <a:t>Do středy 8. 5. 2024 (vč.) – vložit do odevzdávárny v </a:t>
            </a:r>
            <a:r>
              <a:rPr lang="cs-CZ" dirty="0" err="1">
                <a:latin typeface="Times New Roman"/>
                <a:ea typeface="Times New Roman"/>
                <a:cs typeface="Times New Roman"/>
                <a:sym typeface="Times New Roman"/>
              </a:rPr>
              <a:t>ISu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09F52-DEAB-7EA1-22B2-4B771F042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927" y="624110"/>
            <a:ext cx="9892146" cy="1280890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Rozcestník pro vyhledávání archivních pramenů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61A54E-0313-4681-AB4F-4B19EAA567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hlinkClick r:id="rId2"/>
              </a:rPr>
              <a:t>https://portal.nacr.cz/cro/pro-badatele/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56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B4AB61-A994-DDE0-C324-09AD8137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konce semestru…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D6B8F8-1296-75FE-CF16-A1524DB62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přijdeme o dvě seminární sezení, 1. a 8. 5. (státní svátky)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Obě lekce si nahradíme workshopem Dr. Jiřího Hlaváčka, zaměřeného na teorii, historii a hlavně praxi orální historie a náležitosti práce se zvukovým záznamem.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Workshop proběhne ve čtvrtek 2. 5. od 11:00 do 16:40 (včetně přestávek) v kinosále C34. </a:t>
            </a:r>
          </a:p>
        </p:txBody>
      </p:sp>
    </p:spTree>
    <p:extLst>
      <p:ext uri="{BB962C8B-B14F-4D97-AF65-F5344CB8AC3E}">
        <p14:creationId xmlns:p14="http://schemas.microsoft.com/office/powerpoint/2010/main" val="37638811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Širokoúhlá obrazovka</PresentationFormat>
  <Paragraphs>47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Wingdings</vt:lpstr>
      <vt:lpstr>Arial</vt:lpstr>
      <vt:lpstr>Noto Sans Symbols</vt:lpstr>
      <vt:lpstr>Times New Roman</vt:lpstr>
      <vt:lpstr>Century Gothic</vt:lpstr>
      <vt:lpstr>Stébla</vt:lpstr>
      <vt:lpstr>Úvod do metodologie historického výzkumu  FAVBPa100</vt:lpstr>
      <vt:lpstr>Úkol pro uzavření druhého bloku</vt:lpstr>
      <vt:lpstr>Nejčastější chyby</vt:lpstr>
      <vt:lpstr>Zapamatujte si!</vt:lpstr>
      <vt:lpstr>Jak a co čtete?</vt:lpstr>
      <vt:lpstr>Růst kritických čtenářských kompetencí</vt:lpstr>
      <vt:lpstr>Úkol č. 3: Archivní rešerše</vt:lpstr>
      <vt:lpstr>Rozcestník pro vyhledávání archivních pramenů</vt:lpstr>
      <vt:lpstr>Do konce semestru…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</dc:title>
  <dc:creator>Šárka Gmiterková</dc:creator>
  <cp:lastModifiedBy>Šárka Jelínek Gmiterková</cp:lastModifiedBy>
  <cp:revision>1</cp:revision>
  <dcterms:created xsi:type="dcterms:W3CDTF">2019-10-04T20:31:26Z</dcterms:created>
  <dcterms:modified xsi:type="dcterms:W3CDTF">2024-04-24T12:21:53Z</dcterms:modified>
</cp:coreProperties>
</file>