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6" r:id="rId3"/>
    <p:sldId id="298" r:id="rId4"/>
    <p:sldId id="299" r:id="rId5"/>
    <p:sldId id="297" r:id="rId6"/>
    <p:sldId id="259" r:id="rId7"/>
    <p:sldId id="293" r:id="rId8"/>
    <p:sldId id="295" r:id="rId9"/>
    <p:sldId id="29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595"/>
  </p:normalViewPr>
  <p:slideViewPr>
    <p:cSldViewPr snapToGrid="0" snapToObjects="1">
      <p:cViewPr varScale="1">
        <p:scale>
          <a:sx n="112" d="100"/>
          <a:sy n="112" d="100"/>
        </p:scale>
        <p:origin x="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17EBE3-FF86-4DA1-BC9A-331F7F214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03E380-9CD1-4ABA-A763-9F9D252B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2">
              <a:lumMod val="9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6E01B84-4C2B-4DE5-90C8-9C4001A75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64CE5A7A-D5C5-4FE5-860C-0B5748FD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16A7D2A-6EEA-47B8-A763-7D82E41B3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E758F6E7-6DEC-48D0-ACB1-E5E26B13E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B56657FF-C027-42E7-859B-902929B6F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79047F2A-5978-46C6-B3A2-54AAC213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F3BE8FD1-0A72-4640-AC7A-2E057273F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752FC782-A372-4D11-B20D-958955E56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AA00B2F1-BEE2-444A-8249-C8E3212C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E7F5747E-514B-4CF7-B6B0-DAD714909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931614BB-1593-40ED-8113-2BD11870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2691871F-F15C-4E19-BC9C-78E5748D7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2FC14F2-6D62-C44B-BC94-7C741E73B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103" y="1318591"/>
            <a:ext cx="5800929" cy="4220820"/>
          </a:xfr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cs-CZ" sz="4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metodologie historického výzkumu</a:t>
            </a:r>
            <a:br>
              <a:rPr lang="cs-CZ" sz="4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FAVBPa100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F42531-AF0A-2D4D-93BE-E4F8ADE79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5047" y="1871831"/>
            <a:ext cx="3769711" cy="3199806"/>
          </a:xfrm>
        </p:spPr>
        <p:txBody>
          <a:bodyPr anchor="ctr">
            <a:normAutofit/>
          </a:bodyPr>
          <a:lstStyle/>
          <a:p>
            <a:endParaRPr lang="cs-CZ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Šárka Jelínek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Gmiterková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 </a:t>
            </a:r>
          </a:p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15. 5. 2024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4D43EC1-35FA-4FC3-8526-F655CEB09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7196" y="1871831"/>
            <a:ext cx="0" cy="320040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642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2875D8-D830-E048-8FCB-80EBAF86D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Kvalitativní a kvantitativní výzkum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0EAF18-0FC3-F14C-ADCE-3D1E93468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jakékoliv výzkumné téma se lze přiklonit k jednomu z přístupů anebo je lze kombinovat &gt;&gt; tzv.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smíšený výzkum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Kvantitativní přístup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makro-rovina / odstup / vně situace / přípravná fáze / testujeme, potvrzujeme či vyvracíme předem dané hypotézy / zobecnění / tvrdá a spolehlivá data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Kvalitativní přístup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prostředek ke zkoumání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interpetací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aktérů / těsný vztah ke zkoumanému subjektu / uvnitř situace / cílem kontextuální porozumění / teze vzniká v průběhu výzkumu (výzkumné otázky nikoliv!) / bohatá a hloubková data / mikro-rovina</a:t>
            </a:r>
          </a:p>
        </p:txBody>
      </p:sp>
    </p:spTree>
    <p:extLst>
      <p:ext uri="{BB962C8B-B14F-4D97-AF65-F5344CB8AC3E}">
        <p14:creationId xmlns:p14="http://schemas.microsoft.com/office/powerpoint/2010/main" val="4259014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F0623C-4F01-F949-9701-9CF9F8A7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Etnografický výzkum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CB5C62-E95C-FB47-A360-38EDA5F30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cílem je provádět výzkum sociálních skupin, společnosti nebo institucí, cílem je získat jejich holistický obraz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výzkum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interpretativního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charakteru, spočívá v subjektivním vnitřním popisu zkoumaného prostředí</a:t>
            </a:r>
            <a:r>
              <a:rPr lang="cs-CZ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jde o otevřený proces, který výzkumník nedovede vždy plně kontrolovat </a:t>
            </a:r>
          </a:p>
          <a:p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Výzkumník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terénu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klade za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svůj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cíl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nalézt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odpovědi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následujíci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́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otázky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lvl="1"/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 se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děje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daném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zkoumaném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prostředi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́? </a:t>
            </a:r>
          </a:p>
          <a:p>
            <a:pPr lvl="1"/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znamenaji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́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události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účastníky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situace? </a:t>
            </a:r>
          </a:p>
          <a:p>
            <a:pPr lvl="1"/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 lidé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musi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́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vědět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aby byli schopni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udělat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to, co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dělaji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́ v dané situaci? </a:t>
            </a:r>
          </a:p>
          <a:p>
            <a:pPr lvl="1"/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 lze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vztáhnout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to, co se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děje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 dané situaci, k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děni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́ v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širším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sociálním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kontextu? </a:t>
            </a:r>
          </a:p>
          <a:p>
            <a:pPr lvl="1"/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 se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liši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́ organizace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děni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́ v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této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situaci od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děni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́ na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jiných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místech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v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jiných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časových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okamžicích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312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5A191B-64E9-BE49-9D4E-D2CD52592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Etnografický výzkum produkční kultury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23E50F-CBB9-8F46-A134-0F03B1F3F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Metoda sběru dat – rozhovory, zúčastněné pozorován, analýza diskurzu, sběr dokumentů, historická analýza, terénní zápisky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 FIND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8BA2B02-C022-7943-AD6A-2D676DB46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495" y="2880140"/>
            <a:ext cx="5894155" cy="368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97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1A92768-C90D-4200-8975-84CC4D4BC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 descr="Obsah obrázku osoba, muž, zeď, interiér&#10;&#10;Popis byl vytvořen automaticky">
            <a:extLst>
              <a:ext uri="{FF2B5EF4-FFF2-40B4-BE49-F238E27FC236}">
                <a16:creationId xmlns:a16="http://schemas.microsoft.com/office/drawing/2014/main" id="{D7E15E55-AFAD-CB4E-8819-7EEBC6A0D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8" r="2" b="30889"/>
          <a:stretch/>
        </p:blipFill>
        <p:spPr>
          <a:xfrm>
            <a:off x="20" y="10"/>
            <a:ext cx="4003019" cy="3388883"/>
          </a:xfrm>
          <a:prstGeom prst="rect">
            <a:avLst/>
          </a:prstGeom>
        </p:spPr>
      </p:pic>
      <p:pic>
        <p:nvPicPr>
          <p:cNvPr id="14" name="Obrázek 13" descr="Obsah obrázku osoba, muž, oblek, stojící&#10;&#10;Popis byl vytvořen automaticky">
            <a:extLst>
              <a:ext uri="{FF2B5EF4-FFF2-40B4-BE49-F238E27FC236}">
                <a16:creationId xmlns:a16="http://schemas.microsoft.com/office/drawing/2014/main" id="{073CE22D-0E51-624F-BB6B-3386799B3C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05" r="10758" b="2"/>
          <a:stretch/>
        </p:blipFill>
        <p:spPr>
          <a:xfrm>
            <a:off x="4094479" y="10"/>
            <a:ext cx="4014047" cy="3383270"/>
          </a:xfrm>
          <a:prstGeom prst="rect">
            <a:avLst/>
          </a:prstGeom>
        </p:spPr>
      </p:pic>
      <p:pic>
        <p:nvPicPr>
          <p:cNvPr id="6" name="Obrázek 5" descr="Obsah obrázku text, osoba, zeď, interiér&#10;&#10;Popis byl vytvořen automaticky">
            <a:extLst>
              <a:ext uri="{FF2B5EF4-FFF2-40B4-BE49-F238E27FC236}">
                <a16:creationId xmlns:a16="http://schemas.microsoft.com/office/drawing/2014/main" id="{1A5A7110-C2C5-7C4C-AB0C-96A2EB8658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700" r="-1" b="20699"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</p:spPr>
      </p:pic>
      <p:pic>
        <p:nvPicPr>
          <p:cNvPr id="8" name="Obrázek 7" descr="Obsah obrázku osoba, muž, oblek, pózování&#10;&#10;Popis byl vytvořen automaticky">
            <a:extLst>
              <a:ext uri="{FF2B5EF4-FFF2-40B4-BE49-F238E27FC236}">
                <a16:creationId xmlns:a16="http://schemas.microsoft.com/office/drawing/2014/main" id="{8BA201BF-A05D-0C43-BF72-0510DFB071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09" r="-3" b="-3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10" name="Obrázek 9" descr="Obsah obrázku osoba, muž, staré&#10;&#10;Popis byl vytvořen automaticky">
            <a:extLst>
              <a:ext uri="{FF2B5EF4-FFF2-40B4-BE49-F238E27FC236}">
                <a16:creationId xmlns:a16="http://schemas.microsoft.com/office/drawing/2014/main" id="{C4082288-53F3-244D-AD7A-D9F6D90C314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584" r="1588" b="3"/>
          <a:stretch/>
        </p:blipFill>
        <p:spPr>
          <a:xfrm>
            <a:off x="4094479" y="3469102"/>
            <a:ext cx="4014047" cy="3383280"/>
          </a:xfrm>
          <a:prstGeom prst="rect">
            <a:avLst/>
          </a:prstGeom>
        </p:spPr>
      </p:pic>
      <p:pic>
        <p:nvPicPr>
          <p:cNvPr id="4" name="Content Placeholder 4" descr="IMG_1593.jpg">
            <a:extLst>
              <a:ext uri="{FF2B5EF4-FFF2-40B4-BE49-F238E27FC236}">
                <a16:creationId xmlns:a16="http://schemas.microsoft.com/office/drawing/2014/main" id="{20946D6B-8E21-5041-93F7-462AEF5377D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" r="2" b="34479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3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1A1663-AECA-0B41-A303-D0A4F5F69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575" y="624110"/>
            <a:ext cx="10289137" cy="128089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Úkol č. 2: rozhovory a práce se zvukovým záznamem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E7CB35-8541-674E-984B-B3D5BE8FE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392" y="1672683"/>
            <a:ext cx="9383408" cy="42385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Téma: Moji rodiče/prarodiče/příbuzní a kino</a:t>
            </a:r>
          </a:p>
          <a:p>
            <a:pPr>
              <a:lnSpc>
                <a:spcPct val="9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Vyberte si ze svého příbuzenského okruhu dva respondenty, s nimiž budete vést rozhovory o jejich vztahu ke kinematografii, a to s ohledem na jejich sledovací návyky (kino/televize/VOD)</a:t>
            </a:r>
          </a:p>
          <a:p>
            <a:pPr>
              <a:lnSpc>
                <a:spcPct val="9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Možné otázky:</a:t>
            </a:r>
          </a:p>
          <a:p>
            <a:pPr lvl="1">
              <a:lnSpc>
                <a:spcPct val="9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Jaký mají respondenti vztah k chození do kina? Chodí často/málo; s kým; při jaké příležitosti?</a:t>
            </a:r>
          </a:p>
          <a:p>
            <a:pPr lvl="1">
              <a:lnSpc>
                <a:spcPct val="9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Jakému typu kina dávají přednost? </a:t>
            </a:r>
          </a:p>
          <a:p>
            <a:pPr lvl="1">
              <a:lnSpc>
                <a:spcPct val="9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Měnil se jejich vztah ke kinu v průběhu let?</a:t>
            </a:r>
          </a:p>
          <a:p>
            <a:pPr lvl="1">
              <a:lnSpc>
                <a:spcPct val="9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Jaká je jejich první vzpomínka spojená s kinem?</a:t>
            </a:r>
          </a:p>
          <a:p>
            <a:pPr lvl="1">
              <a:lnSpc>
                <a:spcPct val="9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Jaký filmový zážitek považují za nejsilnější a proč?</a:t>
            </a:r>
          </a:p>
        </p:txBody>
      </p:sp>
    </p:spTree>
    <p:extLst>
      <p:ext uri="{BB962C8B-B14F-4D97-AF65-F5344CB8AC3E}">
        <p14:creationId xmlns:p14="http://schemas.microsoft.com/office/powerpoint/2010/main" val="1931438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E5A652-C28C-534A-9DD4-D3CB16D4A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624110"/>
            <a:ext cx="8131550" cy="1280890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Zisk 20 bodů za: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8FFDD8-083F-6449-8642-B9849AAAA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9699" y="1616927"/>
            <a:ext cx="8404913" cy="4616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celkovou koncepci eseje </a:t>
            </a:r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bodů 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představení výzkumných otázek a ověřování/vytváření hypotézy; práce s relevantními zdroji; schopnost přesvědčivého a čtivého výkladu; struktura textu (od obecného a kontextuálního ke specifickému případu: úvod, hlavní tělo textu, závěr).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Dodržení formálních pravidel (</a:t>
            </a:r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bodů 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text musí obsahovat odkazování na zdroje formou poznámek pod čarou ve stanoveném formátu a finální soupis všech použitých zdrojů, rozdělený v souladu s formálními pravidly) 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Dodržení rozsahu 5 až 8 NS (neboduje se – pokud nebude dodržený rozsah, text se vrací k přepracování)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Vztažení výpovědí k nějakému širšímu kontextu, který bude podložený zdrojem, například:</a:t>
            </a:r>
          </a:p>
          <a:p>
            <a:pPr lvl="1">
              <a:lnSpc>
                <a:spcPct val="9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Skrz zmíněné filmy – jsou zážitky a významy, které si respondenti s filmem spojují, v souladu např. s jejich kritickým hodnocením/hodnocením dalších diváků?</a:t>
            </a:r>
          </a:p>
          <a:p>
            <a:pPr lvl="1">
              <a:lnSpc>
                <a:spcPct val="9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Skrz prostor kina – jsou zážitky a hodnoty, které si s daným typem kina respondenti spojují, v souladu s tím, jaké typy zážitků a hodnot by měly podle odborných textů/článků v periodických publikacích splňovat? </a:t>
            </a:r>
          </a:p>
          <a:p>
            <a:pPr lvl="1">
              <a:lnSpc>
                <a:spcPct val="9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Skrz specifický kontext projekce - šlo o školní projekce, nepřístupné filmy, festivalové zážitky?</a:t>
            </a:r>
          </a:p>
          <a:p>
            <a:pPr lvl="1">
              <a:lnSpc>
                <a:spcPct val="9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Použijte alespoň </a:t>
            </a:r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PĚT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dohledatelných zdrojů mimo samotný rozhovor a to formou citace, parafráze či shrnutí (</a:t>
            </a:r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bodů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Dodržení formálních náležitostí spojených s metodou orálně historického výzkumu (odkazování na zdroj, uvedení pramenu v přehledu zdrojů, přepis rozhovoru v příloze) (</a:t>
            </a:r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body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Stylistická a jazyková stránka (</a:t>
            </a:r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body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případě jazykové stránky (gramatické hrubky, překlepy) a v případě dodržování formálních pravidel tolerance maximálně 3 chyb, jinak přicházíte o bod.</a:t>
            </a:r>
          </a:p>
          <a:p>
            <a:pPr lvl="1">
              <a:lnSpc>
                <a:spcPct val="90000"/>
              </a:lnSpc>
            </a:pP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235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940F24-D2A2-6B41-A290-85A126EE8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Známkování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DDEFD2-4A53-ED4E-B2AB-05A8C8DDB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Maximální možný zisk je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 bodů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(za test 20, za esej o oblíbeném filmu 10, za archivní rešerši 5, za finální úkol 20)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Minimální zisk k absolvování předmětu je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 bodů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(60%)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Bodový zisk lze sledovat v poznámkovém bloku předmětu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 – 50 bodů &gt;&gt; A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 – 45 bodů &gt;&gt; B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 – 41 bodů &gt;&gt; C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– 37 bodů &gt;&gt; D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– 34 bodů &gt;&gt; 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 bodů a méně &gt;&gt; F </a:t>
            </a:r>
          </a:p>
        </p:txBody>
      </p:sp>
    </p:spTree>
    <p:extLst>
      <p:ext uri="{BB962C8B-B14F-4D97-AF65-F5344CB8AC3E}">
        <p14:creationId xmlns:p14="http://schemas.microsoft.com/office/powerpoint/2010/main" val="3163156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023E48F-0BC2-9742-9ADF-0BB71F7A8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360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C4F0FF9-70B5-1F43-9347-A14A78D50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98374" y="2133600"/>
            <a:ext cx="3650278" cy="375925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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Vypracovaný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úkol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vložte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vytvořené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odevzdávárny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nejpozději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16. 6.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vč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>
              <a:buFont typeface="Wingdings 3" charset="2"/>
              <a:buChar char="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Známkování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předmětu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zavírá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15. 7. </a:t>
            </a:r>
          </a:p>
          <a:p>
            <a:pPr>
              <a:buFont typeface="Wingdings 3" charset="2"/>
              <a:buChar char="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Konzultační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hodiny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zkouškovém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období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do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června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ideálně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úterky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12:00– 13:30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případně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předchozí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domluvě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lze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online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prezenční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variantu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kdykoliv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3" charset="2"/>
              <a:buChar char="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E9FCD246-5AC6-5B4A-9E26-AB9EF9C71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945" y="640080"/>
            <a:ext cx="5252773" cy="525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85618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836</Words>
  <Application>Microsoft Macintosh PowerPoint</Application>
  <PresentationFormat>Širokoúhlá obrazovka</PresentationFormat>
  <Paragraphs>57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Times New Roman</vt:lpstr>
      <vt:lpstr>Wingdings 3</vt:lpstr>
      <vt:lpstr>Stébla</vt:lpstr>
      <vt:lpstr>Úvod do metodologie historického výzkumu  FAVBPa100</vt:lpstr>
      <vt:lpstr>Kvalitativní a kvantitativní výzkum</vt:lpstr>
      <vt:lpstr>Etnografický výzkum </vt:lpstr>
      <vt:lpstr>Etnografický výzkum produkční kultury</vt:lpstr>
      <vt:lpstr>Prezentace aplikace PowerPoint</vt:lpstr>
      <vt:lpstr>Úkol č. 2: rozhovory a práce se zvukovým záznamem </vt:lpstr>
      <vt:lpstr>Zisk 20 bodů za:</vt:lpstr>
      <vt:lpstr>Známkování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metodologie historického výzkumu  FAVBPa100</dc:title>
  <dc:creator>Šárka Gmiterková</dc:creator>
  <cp:lastModifiedBy>Šárka Jelínek Gmiterková</cp:lastModifiedBy>
  <cp:revision>3</cp:revision>
  <dcterms:created xsi:type="dcterms:W3CDTF">2021-12-15T18:23:57Z</dcterms:created>
  <dcterms:modified xsi:type="dcterms:W3CDTF">2024-05-15T06:03:55Z</dcterms:modified>
</cp:coreProperties>
</file>