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595"/>
  </p:normalViewPr>
  <p:slideViewPr>
    <p:cSldViewPr snapToGrid="0" snapToObjects="1">
      <p:cViewPr varScale="1">
        <p:scale>
          <a:sx n="113" d="100"/>
          <a:sy n="113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FrZL9SJUq0UOvc7qtxee2IURX7tQBx9hX_3S1YRnKak/edit#gid=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17EBE3-FF86-4DA1-BC9A-331F7F214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2FC14F2-6D62-C44B-BC94-7C741E73B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103" y="1318591"/>
            <a:ext cx="5800929" cy="4220820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cs-CZ" sz="46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metodologie historického výzkumu</a:t>
            </a:r>
            <a:br>
              <a:rPr lang="cs-CZ" sz="46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6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6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FAVBPa100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42531-AF0A-2D4D-93BE-E4F8ADE79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5048" y="1871831"/>
            <a:ext cx="3084569" cy="3199806"/>
          </a:xfrm>
        </p:spPr>
        <p:txBody>
          <a:bodyPr anchor="ctr">
            <a:normAutofit/>
          </a:bodyPr>
          <a:lstStyle/>
          <a:p>
            <a:endParaRPr lang="cs-CZ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Šárka Jelínek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Gmiterková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 </a:t>
            </a: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28. 2. 2024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4D43EC1-35FA-4FC3-8526-F655CEB0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196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642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A2E7BA-C207-5D23-856F-98C40886B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Plagiátorství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259F6E-13CE-FDB7-1798-C420528A4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je využití (myšlenek, obsahu nebo struktury) jiného díla bez řádného uvedení odkazu na zdroj k získání určité výhody tam, kde se očekává původní dílo.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Může vzniknout záměrně, ale i nezáměrně – z nedbalosti či neznalosti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 různé stupně (doslovné, mozaikovité, překlad bez uvedení zdroje, nesprávný zápis)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Kdy NENÍ potřeba odkazovat na zdroj?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Obecně známá fakta a skutečnosti: V únoru 1948 proběhl v Československu komunistický puč. / V Československu v 60.letech vládla KSČ. 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Původní myšlenky a vlastní zkušenosti: pokud píšete o svých vlastních prožitcích a zážitcích a/nebo přinášíte závěry původního výzkumu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akademickém textu předpokládáme, že vše, co není označeno jako citace nebo parafráze, je autorův původní text.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28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CE03E-93FD-8FD3-3E88-087DDFF0C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Plagiátorství a AI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F8C5F8-0144-6700-0AA1-486E9CC0A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Nezapomeňte na tři „O“ proti plagiátorství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Odlišit převzaté myšlenky od vlastních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Odkázat na původní zdroj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Označit původní zdroj tak, aby se dal dohledat</a:t>
            </a:r>
          </a:p>
          <a:p>
            <a:pPr marL="400050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současnosti je největší výzvou pro etiku akademického psaní používání umělé inteligence, která zvládne vygenerovat text dle zadaných parametrů. Mějte však na paměti, že:</a:t>
            </a:r>
          </a:p>
          <a:p>
            <a:pPr marL="800100"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vytváří zprůměrované výstupy</a:t>
            </a:r>
          </a:p>
          <a:p>
            <a:pPr marL="800100"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velmi často přebírá a překládá náhodné shluky textu bez odkazu na zdroj.</a:t>
            </a:r>
          </a:p>
          <a:p>
            <a:pPr marL="800100"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témata, která zkoumáme v rámci FAV, může být AI nápomocná pouze minimálně. </a:t>
            </a:r>
          </a:p>
          <a:p>
            <a:pPr marL="514350" lvl="1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687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5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84B108AD-28A3-B640-8311-C0FA1AC6C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9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8E8BE8-48DE-3841-A326-2B24D7F8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889" y="1059872"/>
            <a:ext cx="3012216" cy="4851349"/>
          </a:xfrm>
        </p:spPr>
        <p:txBody>
          <a:bodyPr>
            <a:norm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Organizace</a:t>
            </a:r>
            <a:r>
              <a:rPr lang="cs-CZ" b="1" dirty="0"/>
              <a:t>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kurzu 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1BBDE8-7986-034B-B5A3-D6BC05DF9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67" y="616945"/>
            <a:ext cx="6276327" cy="5706737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Docházka je povinná, včetně exkurze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Exkurze do Knihovny Národního filmového archivu – </a:t>
            </a: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čtvrtek 4. 4.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14:00. Proběhne prezentace jednotlivých oddělení NFA v sále kina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Ponrepo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(filmové sbírky, písemné archiválie, katalogizace, kurátorská činnost, digitální laboratoře, knihovna), spolu s registrací v KNFA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čtvrtek 2. 5.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proběhne celodenní intenzivní workshop na téma Teorie, praxe a etické zásady orální historie (od přibližně 11 či 12:00 do 17:00) 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Lekce odpadá 18. 4.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kvůli státním svátkům 1. a 8. 5.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Výuka bude rozdělena do 4 bloků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Formální pravidla a citace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Zdroje a prameny, elektronické databáze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Archivní výzkum (1 lekce nahrazena exkurzí)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Práce se zvukovým záznamem (Mgr. Jiří Hlaváček, Ph.D.)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Každý blok uzavře test anebo samostatný úkol – pro úspěšné absolvování předmětu je zapotřebí splnit všechny průběžné zkoušky, odevzdávat průběžné úkoly a dosáhnout bodového minima pro známku E.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tomto odkazu si můžete kontrolovat svou docházku: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https://docs.google.com/spreadsheets/d/1FrZL9SJUq0UOvc7qtxee2IURX7tQBx9hX_3S1YRnKak/edit - gid=0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40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030214-227F-42DB-9282-BBA6AF8D9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5429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A48F40-2AC7-114D-B1C1-9FAB186A8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889" y="1059872"/>
            <a:ext cx="3012216" cy="4851349"/>
          </a:xfrm>
        </p:spPr>
        <p:txBody>
          <a:bodyPr>
            <a:norm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Formální pravidla</a:t>
            </a:r>
            <a:endParaRPr lang="cs-CZ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0D7A9289-BAD1-4A78-979F-A655C886D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1149203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0BCC4C-D922-6A42-9A05-E22D1527E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68" y="1059872"/>
            <a:ext cx="6224244" cy="48513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bezchybná a konzistentní formální úprava zvyšuje přehlednost textu a argumentace 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neexistuje jednotný citační/formální systém 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různá formální pravidla reflektují potřeby daného oboru a zdroje, s nimiž daná disciplína nejčastěji pracuje </a:t>
            </a:r>
          </a:p>
          <a:p>
            <a:pPr>
              <a:lnSpc>
                <a:spcPct val="90000"/>
              </a:lnSpc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rozlišujeme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dva systémy formální úpravy a odkazování na zdroje </a:t>
            </a:r>
          </a:p>
          <a:p>
            <a:pPr lvl="1">
              <a:lnSpc>
                <a:spcPct val="90000"/>
              </a:lnSpc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formou poznámek a soupisu použitých zdrojů, systém nejčastěji využívaný v humanitních vědách a uměleckých disciplínách. Typickým příkladem je </a:t>
            </a:r>
            <a:r>
              <a:rPr lang="cs-CZ" sz="1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Oxfordský systém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>
              <a:lnSpc>
                <a:spcPct val="90000"/>
              </a:lnSpc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Příklad: „Richard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Dyer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tvrdí, že pokud je </a:t>
            </a:r>
            <a:r>
              <a:rPr lang="cs-CZ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</a:t>
            </a: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vehicle</a:t>
            </a: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funkční, přetrvávající a konzistentní, může nabrat až podoby žánru.“</a:t>
            </a:r>
            <a:r>
              <a:rPr lang="cs-CZ" sz="17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 poznámce pod čarou nebo na konci textu uveden plný bibliografický údaj).</a:t>
            </a:r>
          </a:p>
          <a:p>
            <a:pPr lvl="1">
              <a:lnSpc>
                <a:spcPct val="90000"/>
              </a:lnSpc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formou uvedení jména autora a roku vydání zdroje v závorce v hlavním těle textu, používá se hlavně v exaktních a sociálních vědách. Typickým příkladem je </a:t>
            </a:r>
            <a:r>
              <a:rPr lang="cs-CZ" sz="1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Harvardský systém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>
              <a:lnSpc>
                <a:spcPct val="90000"/>
              </a:lnSpc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Příklad: „Richard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Dyer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(1998, p. 62) tvrdí, že pokud je </a:t>
            </a:r>
            <a:r>
              <a:rPr lang="cs-CZ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</a:t>
            </a: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vehicle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funkční, přetrvávající a konzistentní, může nabrat až podoby žánru.“</a:t>
            </a:r>
            <a:endParaRPr lang="cs-CZ" sz="17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53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199E79-ECB1-AA47-8609-17CC06D5A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cs-CZ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Formální pravidla FAV</a:t>
            </a: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7" name="Zástupný obsah 2">
            <a:extLst>
              <a:ext uri="{FF2B5EF4-FFF2-40B4-BE49-F238E27FC236}">
                <a16:creationId xmlns:a16="http://schemas.microsoft.com/office/drawing/2014/main" id="{116A8813-8F55-C041-B806-B0BB5FE52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závazná pravidla pro úpravu veškerých písemných výstupů na FAV </a:t>
            </a:r>
          </a:p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Patkové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bezpatkové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písmo</a:t>
            </a: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Vlajka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však záhy začala útočit na četné pozice, které Oldřich Nový zastával v různých kulturních průmyslech. … Ve svém článku „Nepěkný zjev</a:t>
            </a:r>
            <a:r>
              <a:rPr lang="cs-CZ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z února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1941…“</a:t>
            </a: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Přechylování ženských jmen – neplatí žádné závazné pravidlo, nicméně čeština potřebuje vyjadřovat pád koncovkami:</a:t>
            </a:r>
          </a:p>
          <a:p>
            <a:pPr lvl="1"/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Kristin Thompson X Podle Kristin Thompsonové</a:t>
            </a:r>
          </a:p>
          <a:p>
            <a:pPr lvl="1"/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Galinou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Kopaněvou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s Galinou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Kopaněvovou</a:t>
            </a:r>
            <a:endParaRPr lang="cs-CZ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Marilyn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Monroe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cs-CZ" strike="sngStrik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Marilyn Monroeovou</a:t>
            </a:r>
          </a:p>
          <a:p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8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4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42903D52-8733-1A47-8217-ED2009B92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66" y="643467"/>
            <a:ext cx="964686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2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noviny&#10;&#10;Popis byl vytvořen automaticky">
            <a:extLst>
              <a:ext uri="{FF2B5EF4-FFF2-40B4-BE49-F238E27FC236}">
                <a16:creationId xmlns:a16="http://schemas.microsoft.com/office/drawing/2014/main" id="{F2095533-F777-BE40-AE00-D22481F54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8" y="643467"/>
            <a:ext cx="999294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78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0D336E-AC3E-CD4C-81A9-E6EE8942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Monografie </a:t>
            </a:r>
            <a:r>
              <a:rPr lang="cs-CZ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Sborník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E7E98B-EAD8-6F4A-8DE6-483B31F2D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392" y="2623930"/>
            <a:ext cx="9383408" cy="3287292"/>
          </a:xfrm>
        </p:spPr>
        <p:txBody>
          <a:bodyPr>
            <a:norm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Monografie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neseriálová publikace, která systematicky, všestranně a podrobně pojednává o jednom, zpravidla úzce vymezeném tématu. 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Sborník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edited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edited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dané téma nezkoumá tak všestranně a podrobně, jednotlivé části a příspěvky jsou zpravidla pouze rámcově tematicky příbuzné a mohly by existovat samy o sobě. Nejedná se o společné dílo více autorů, nýbrž o soubor článků nespolupracujících autorů. Může jít o seriálovou publikaci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kolektivní monografie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jednotlivé části na sebe tematicky navazují a jejich zpracování je předem naplánováno a svěřeno jednotlivým autorům. 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Čítanky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readers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nepřinášejí ani původní výzkum, ani dosud nepublikované texty od dílčích autorů, ale jsou kompilací již publikovaných studií nebo úryvků z vydaných monografií.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8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interiér, budova, fotka&#10;&#10;Popis byl vytvořen automaticky">
            <a:extLst>
              <a:ext uri="{FF2B5EF4-FFF2-40B4-BE49-F238E27FC236}">
                <a16:creationId xmlns:a16="http://schemas.microsoft.com/office/drawing/2014/main" id="{BFDB868D-A1B9-5F47-9305-DA57F4DD45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61" b="-2"/>
          <a:stretch/>
        </p:blipFill>
        <p:spPr>
          <a:xfrm>
            <a:off x="321733" y="321732"/>
            <a:ext cx="3777025" cy="6214533"/>
          </a:xfrm>
          <a:prstGeom prst="rect">
            <a:avLst/>
          </a:prstGeom>
        </p:spPr>
      </p:pic>
      <p:pic>
        <p:nvPicPr>
          <p:cNvPr id="7" name="Obrázek 6" descr="Obsah obrázku fotka, interiér&#10;&#10;Popis byl vytvořen automaticky">
            <a:extLst>
              <a:ext uri="{FF2B5EF4-FFF2-40B4-BE49-F238E27FC236}">
                <a16:creationId xmlns:a16="http://schemas.microsoft.com/office/drawing/2014/main" id="{67C5B006-E36E-4847-A542-92E938F31B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2" r="13471"/>
          <a:stretch/>
        </p:blipFill>
        <p:spPr>
          <a:xfrm>
            <a:off x="4184538" y="321732"/>
            <a:ext cx="3822924" cy="6214533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D8EB6627-9AED-4340-AC9D-525EAF6B45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81" r="7520"/>
          <a:stretch/>
        </p:blipFill>
        <p:spPr>
          <a:xfrm>
            <a:off x="8087672" y="321732"/>
            <a:ext cx="3782595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8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0B95F2D-43D7-F74B-971A-07415D717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Citace</a:t>
            </a:r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ACA667DF-FE13-DC40-9A8E-0642F2490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3033726"/>
            <a:ext cx="8915400" cy="3777622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psaní akademických textů (seminární práce, absolventské práce, oborové práce, článku do odborného periodika…) vycházíme z a navazujeme na poznatky jiných badatelů. To znamená, že musíme průběžně uvádět zdroje, které jsme použili, stejně tak poskytnout jejich úplný seznam v závěrečném soupisu.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Proč citujeme?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Dokládáme, že jsme konzultovali řadu primárních a sekundárních zdrojů a naše tvrzení jsou tudíž pevně podložená.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Jsme seznámeni s relevantní akademickou literaturou v oblasti, kam spadá i naše výzkumná otázka/výzkumný problém. 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Veškeré zdroje mohou být kdykoliv dohledatelné a ověřitelné.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Pokud nepřiznáme použité a konzultované zdroje, naše práce může být označená za plagiát.  </a:t>
            </a:r>
          </a:p>
        </p:txBody>
      </p:sp>
      <p:pic>
        <p:nvPicPr>
          <p:cNvPr id="16" name="Obrázek 15" descr="Obsah obrázku osoba, muž, fotka, interiér&#10;&#10;Popis byl vytvořen automaticky">
            <a:extLst>
              <a:ext uri="{FF2B5EF4-FFF2-40B4-BE49-F238E27FC236}">
                <a16:creationId xmlns:a16="http://schemas.microsoft.com/office/drawing/2014/main" id="{01738E0B-7D9E-F840-997B-127CEAA62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463" y="176226"/>
            <a:ext cx="4676771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9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943</Words>
  <Application>Microsoft Macintosh PowerPoint</Application>
  <PresentationFormat>Širokoúhlá obrazovka</PresentationFormat>
  <Paragraphs>63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Stébla</vt:lpstr>
      <vt:lpstr>Úvod do metodologie historického výzkumu  FAVBPa100</vt:lpstr>
      <vt:lpstr>Organizace kurzu </vt:lpstr>
      <vt:lpstr>Formální pravidla</vt:lpstr>
      <vt:lpstr>Formální pravidla FAV</vt:lpstr>
      <vt:lpstr>Prezentace aplikace PowerPoint</vt:lpstr>
      <vt:lpstr>Prezentace aplikace PowerPoint</vt:lpstr>
      <vt:lpstr>Monografie x Sborník</vt:lpstr>
      <vt:lpstr>Prezentace aplikace PowerPoint</vt:lpstr>
      <vt:lpstr>          Citace</vt:lpstr>
      <vt:lpstr>Plagiátorství </vt:lpstr>
      <vt:lpstr>Plagiátorství a AI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metodologie historického výzkumu  FAVBPa100</dc:title>
  <dc:creator>Šárka Gmiterková</dc:creator>
  <cp:lastModifiedBy>Šárka Gmiterková</cp:lastModifiedBy>
  <cp:revision>4</cp:revision>
  <dcterms:created xsi:type="dcterms:W3CDTF">2021-09-22T16:14:26Z</dcterms:created>
  <dcterms:modified xsi:type="dcterms:W3CDTF">2024-02-27T13:45:56Z</dcterms:modified>
</cp:coreProperties>
</file>