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3"/>
  </p:notesMasterIdLst>
  <p:sldIdLst>
    <p:sldId id="256" r:id="rId5"/>
    <p:sldId id="293" r:id="rId6"/>
    <p:sldId id="257" r:id="rId7"/>
    <p:sldId id="258" r:id="rId8"/>
    <p:sldId id="290" r:id="rId9"/>
    <p:sldId id="260" r:id="rId10"/>
    <p:sldId id="259" r:id="rId11"/>
    <p:sldId id="262" r:id="rId12"/>
    <p:sldId id="263" r:id="rId13"/>
    <p:sldId id="264" r:id="rId14"/>
    <p:sldId id="265" r:id="rId15"/>
    <p:sldId id="266" r:id="rId16"/>
    <p:sldId id="281" r:id="rId17"/>
    <p:sldId id="282" r:id="rId18"/>
    <p:sldId id="294" r:id="rId19"/>
    <p:sldId id="280" r:id="rId20"/>
    <p:sldId id="287" r:id="rId21"/>
    <p:sldId id="289" r:id="rId22"/>
    <p:sldId id="283" r:id="rId23"/>
    <p:sldId id="284" r:id="rId24"/>
    <p:sldId id="285" r:id="rId25"/>
    <p:sldId id="286" r:id="rId26"/>
    <p:sldId id="288" r:id="rId27"/>
    <p:sldId id="273" r:id="rId28"/>
    <p:sldId id="274" r:id="rId29"/>
    <p:sldId id="292" r:id="rId30"/>
    <p:sldId id="291" r:id="rId31"/>
    <p:sldId id="295" r:id="rId32"/>
    <p:sldId id="296" r:id="rId33"/>
    <p:sldId id="301" r:id="rId34"/>
    <p:sldId id="302" r:id="rId35"/>
    <p:sldId id="303" r:id="rId36"/>
    <p:sldId id="304" r:id="rId37"/>
    <p:sldId id="305" r:id="rId38"/>
    <p:sldId id="306" r:id="rId39"/>
    <p:sldId id="298" r:id="rId40"/>
    <p:sldId id="315" r:id="rId41"/>
    <p:sldId id="299" r:id="rId42"/>
    <p:sldId id="317" r:id="rId43"/>
    <p:sldId id="300" r:id="rId44"/>
    <p:sldId id="307" r:id="rId45"/>
    <p:sldId id="308" r:id="rId46"/>
    <p:sldId id="309" r:id="rId47"/>
    <p:sldId id="310" r:id="rId48"/>
    <p:sldId id="311" r:id="rId49"/>
    <p:sldId id="313" r:id="rId50"/>
    <p:sldId id="312" r:id="rId51"/>
    <p:sldId id="314" r:id="rId52"/>
    <p:sldId id="325" r:id="rId53"/>
    <p:sldId id="316" r:id="rId54"/>
    <p:sldId id="318" r:id="rId55"/>
    <p:sldId id="319" r:id="rId56"/>
    <p:sldId id="320" r:id="rId57"/>
    <p:sldId id="321" r:id="rId58"/>
    <p:sldId id="322" r:id="rId59"/>
    <p:sldId id="323" r:id="rId60"/>
    <p:sldId id="326" r:id="rId61"/>
    <p:sldId id="467" r:id="rId62"/>
    <p:sldId id="327" r:id="rId63"/>
    <p:sldId id="333" r:id="rId64"/>
    <p:sldId id="329" r:id="rId65"/>
    <p:sldId id="330" r:id="rId66"/>
    <p:sldId id="331" r:id="rId67"/>
    <p:sldId id="334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474" r:id="rId76"/>
    <p:sldId id="469" r:id="rId77"/>
    <p:sldId id="470" r:id="rId78"/>
    <p:sldId id="471" r:id="rId79"/>
    <p:sldId id="472" r:id="rId80"/>
    <p:sldId id="473" r:id="rId81"/>
    <p:sldId id="475" r:id="rId82"/>
    <p:sldId id="353" r:id="rId83"/>
    <p:sldId id="335" r:id="rId84"/>
    <p:sldId id="468" r:id="rId85"/>
    <p:sldId id="336" r:id="rId86"/>
    <p:sldId id="342" r:id="rId87"/>
    <p:sldId id="337" r:id="rId88"/>
    <p:sldId id="338" r:id="rId89"/>
    <p:sldId id="339" r:id="rId90"/>
    <p:sldId id="340" r:id="rId91"/>
    <p:sldId id="341" r:id="rId92"/>
    <p:sldId id="478" r:id="rId93"/>
    <p:sldId id="477" r:id="rId94"/>
    <p:sldId id="479" r:id="rId95"/>
    <p:sldId id="350" r:id="rId96"/>
    <p:sldId id="480" r:id="rId97"/>
    <p:sldId id="354" r:id="rId98"/>
    <p:sldId id="481" r:id="rId99"/>
    <p:sldId id="482" r:id="rId100"/>
    <p:sldId id="355" r:id="rId101"/>
    <p:sldId id="356" r:id="rId102"/>
    <p:sldId id="483" r:id="rId103"/>
    <p:sldId id="357" r:id="rId104"/>
    <p:sldId id="358" r:id="rId105"/>
    <p:sldId id="359" r:id="rId106"/>
    <p:sldId id="365" r:id="rId107"/>
    <p:sldId id="360" r:id="rId108"/>
    <p:sldId id="361" r:id="rId109"/>
    <p:sldId id="362" r:id="rId110"/>
    <p:sldId id="363" r:id="rId111"/>
    <p:sldId id="488" r:id="rId112"/>
    <p:sldId id="366" r:id="rId113"/>
    <p:sldId id="489" r:id="rId114"/>
    <p:sldId id="368" r:id="rId115"/>
    <p:sldId id="370" r:id="rId116"/>
    <p:sldId id="371" r:id="rId117"/>
    <p:sldId id="374" r:id="rId118"/>
    <p:sldId id="372" r:id="rId119"/>
    <p:sldId id="383" r:id="rId120"/>
    <p:sldId id="384" r:id="rId121"/>
    <p:sldId id="385" r:id="rId122"/>
    <p:sldId id="386" r:id="rId123"/>
    <p:sldId id="486" r:id="rId124"/>
    <p:sldId id="388" r:id="rId125"/>
    <p:sldId id="389" r:id="rId126"/>
    <p:sldId id="390" r:id="rId127"/>
    <p:sldId id="487" r:id="rId128"/>
    <p:sldId id="393" r:id="rId129"/>
    <p:sldId id="378" r:id="rId130"/>
    <p:sldId id="495" r:id="rId131"/>
    <p:sldId id="379" r:id="rId132"/>
    <p:sldId id="380" r:id="rId133"/>
    <p:sldId id="381" r:id="rId134"/>
    <p:sldId id="382" r:id="rId135"/>
    <p:sldId id="376" r:id="rId136"/>
    <p:sldId id="490" r:id="rId137"/>
    <p:sldId id="491" r:id="rId138"/>
    <p:sldId id="492" r:id="rId139"/>
    <p:sldId id="493" r:id="rId140"/>
    <p:sldId id="494" r:id="rId141"/>
    <p:sldId id="392" r:id="rId142"/>
    <p:sldId id="391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8" r:id="rId157"/>
    <p:sldId id="417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34" r:id="rId166"/>
    <p:sldId id="418" r:id="rId167"/>
    <p:sldId id="419" r:id="rId168"/>
    <p:sldId id="420" r:id="rId169"/>
    <p:sldId id="421" r:id="rId170"/>
    <p:sldId id="422" r:id="rId171"/>
    <p:sldId id="423" r:id="rId172"/>
    <p:sldId id="424" r:id="rId173"/>
    <p:sldId id="426" r:id="rId174"/>
    <p:sldId id="427" r:id="rId175"/>
    <p:sldId id="428" r:id="rId176"/>
    <p:sldId id="425" r:id="rId177"/>
    <p:sldId id="429" r:id="rId178"/>
    <p:sldId id="430" r:id="rId179"/>
    <p:sldId id="432" r:id="rId180"/>
    <p:sldId id="433" r:id="rId181"/>
    <p:sldId id="431" r:id="rId182"/>
    <p:sldId id="436" r:id="rId183"/>
    <p:sldId id="435" r:id="rId184"/>
    <p:sldId id="437" r:id="rId185"/>
    <p:sldId id="438" r:id="rId186"/>
    <p:sldId id="439" r:id="rId187"/>
    <p:sldId id="440" r:id="rId188"/>
    <p:sldId id="441" r:id="rId189"/>
    <p:sldId id="442" r:id="rId190"/>
    <p:sldId id="443" r:id="rId191"/>
    <p:sldId id="444" r:id="rId192"/>
    <p:sldId id="445" r:id="rId193"/>
    <p:sldId id="446" r:id="rId194"/>
    <p:sldId id="447" r:id="rId195"/>
    <p:sldId id="496" r:id="rId196"/>
    <p:sldId id="450" r:id="rId197"/>
    <p:sldId id="451" r:id="rId198"/>
    <p:sldId id="452" r:id="rId199"/>
    <p:sldId id="453" r:id="rId200"/>
    <p:sldId id="454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09432-FDE8-4D35-A8D3-8805A120A0FE}" v="43" dt="2024-05-19T21:20:33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5" autoAdjust="0"/>
    <p:restoredTop sz="94660"/>
  </p:normalViewPr>
  <p:slideViewPr>
    <p:cSldViewPr snapToGrid="0">
      <p:cViewPr varScale="1">
        <p:scale>
          <a:sx n="75" d="100"/>
          <a:sy n="75" d="100"/>
        </p:scale>
        <p:origin x="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theme" Target="theme/theme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tableStyles" Target="tableStyles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microsoft.com/office/2015/10/relationships/revisionInfo" Target="revisionInfo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presProps" Target="presProps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viewProps" Target="viewProps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E436CC-FE0F-41AA-A47A-FB7A8EEB68F6}" type="doc">
      <dgm:prSet loTypeId="urn:microsoft.com/office/officeart/2005/8/layout/bProcess3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E6562C4-3B3E-4513-9075-D752C8F805AD}">
      <dgm:prSet phldrT="[Text]"/>
      <dgm:spPr/>
      <dgm:t>
        <a:bodyPr/>
        <a:lstStyle/>
        <a:p>
          <a:r>
            <a:rPr lang="cs-CZ" dirty="0"/>
            <a:t>Námět</a:t>
          </a:r>
        </a:p>
      </dgm:t>
    </dgm:pt>
    <dgm:pt modelId="{AF31526D-61A6-4B43-8D8D-00F13CA3153A}" type="parTrans" cxnId="{404D6699-FB1C-44DF-B17B-9EA042711C29}">
      <dgm:prSet/>
      <dgm:spPr/>
      <dgm:t>
        <a:bodyPr/>
        <a:lstStyle/>
        <a:p>
          <a:endParaRPr lang="cs-CZ"/>
        </a:p>
      </dgm:t>
    </dgm:pt>
    <dgm:pt modelId="{1983ECC9-7B5B-48AC-9F93-37C9AAD727D3}" type="sibTrans" cxnId="{404D6699-FB1C-44DF-B17B-9EA042711C29}">
      <dgm:prSet/>
      <dgm:spPr/>
      <dgm:t>
        <a:bodyPr/>
        <a:lstStyle/>
        <a:p>
          <a:endParaRPr lang="cs-CZ"/>
        </a:p>
      </dgm:t>
    </dgm:pt>
    <dgm:pt modelId="{98B6B7AC-2ADC-4BFB-BC2E-2FD83D9B0B26}">
      <dgm:prSet phldrT="[Text]"/>
      <dgm:spPr/>
      <dgm:t>
        <a:bodyPr/>
        <a:lstStyle/>
        <a:p>
          <a:r>
            <a:rPr lang="cs-CZ" dirty="0"/>
            <a:t>Literární scénář</a:t>
          </a:r>
        </a:p>
      </dgm:t>
    </dgm:pt>
    <dgm:pt modelId="{430675E0-CBCE-4E5C-A7BD-3080EC8235D6}" type="parTrans" cxnId="{F82C7528-A28E-4291-A107-23F3BE078623}">
      <dgm:prSet/>
      <dgm:spPr/>
      <dgm:t>
        <a:bodyPr/>
        <a:lstStyle/>
        <a:p>
          <a:endParaRPr lang="cs-CZ"/>
        </a:p>
      </dgm:t>
    </dgm:pt>
    <dgm:pt modelId="{A3766390-4370-4878-B83D-B71CBE3AB57F}" type="sibTrans" cxnId="{F82C7528-A28E-4291-A107-23F3BE078623}">
      <dgm:prSet/>
      <dgm:spPr/>
      <dgm:t>
        <a:bodyPr/>
        <a:lstStyle/>
        <a:p>
          <a:endParaRPr lang="cs-CZ"/>
        </a:p>
      </dgm:t>
    </dgm:pt>
    <dgm:pt modelId="{AB01F7EF-ED19-4EDA-9DF1-88D649E32A71}">
      <dgm:prSet phldrT="[Text]"/>
      <dgm:spPr/>
      <dgm:t>
        <a:bodyPr/>
        <a:lstStyle/>
        <a:p>
          <a:r>
            <a:rPr lang="cs-CZ" dirty="0" err="1"/>
            <a:t>Storyboard</a:t>
          </a:r>
          <a:r>
            <a:rPr lang="cs-CZ" dirty="0"/>
            <a:t> (Technický scénář)</a:t>
          </a:r>
        </a:p>
      </dgm:t>
    </dgm:pt>
    <dgm:pt modelId="{E9798FD6-6872-4BF7-9387-6824A6BA7F3B}" type="parTrans" cxnId="{BB5005ED-EB2E-41C9-B317-672355D0BA49}">
      <dgm:prSet/>
      <dgm:spPr/>
      <dgm:t>
        <a:bodyPr/>
        <a:lstStyle/>
        <a:p>
          <a:endParaRPr lang="cs-CZ"/>
        </a:p>
      </dgm:t>
    </dgm:pt>
    <dgm:pt modelId="{94B5C6BE-5BF2-45D0-A035-6DDBB2FF3497}" type="sibTrans" cxnId="{BB5005ED-EB2E-41C9-B317-672355D0BA49}">
      <dgm:prSet/>
      <dgm:spPr/>
      <dgm:t>
        <a:bodyPr/>
        <a:lstStyle/>
        <a:p>
          <a:endParaRPr lang="cs-CZ"/>
        </a:p>
      </dgm:t>
    </dgm:pt>
    <dgm:pt modelId="{7FCFE1EE-2EA3-487B-900B-C8A249938437}">
      <dgm:prSet phldrT="[Text]"/>
      <dgm:spPr/>
      <dgm:t>
        <a:bodyPr/>
        <a:lstStyle/>
        <a:p>
          <a:r>
            <a:rPr lang="cs-CZ" dirty="0"/>
            <a:t>Výtvarník</a:t>
          </a:r>
        </a:p>
      </dgm:t>
    </dgm:pt>
    <dgm:pt modelId="{920CFC1A-CB0B-4A94-8925-F58C613502A5}" type="parTrans" cxnId="{70C4CF38-05AB-47BD-8640-15192DFAC76F}">
      <dgm:prSet/>
      <dgm:spPr/>
      <dgm:t>
        <a:bodyPr/>
        <a:lstStyle/>
        <a:p>
          <a:endParaRPr lang="cs-CZ"/>
        </a:p>
      </dgm:t>
    </dgm:pt>
    <dgm:pt modelId="{1B16B447-08DE-40D8-850D-E4AFF681CDB4}" type="sibTrans" cxnId="{70C4CF38-05AB-47BD-8640-15192DFAC76F}">
      <dgm:prSet/>
      <dgm:spPr/>
      <dgm:t>
        <a:bodyPr/>
        <a:lstStyle/>
        <a:p>
          <a:endParaRPr lang="cs-CZ"/>
        </a:p>
      </dgm:t>
    </dgm:pt>
    <dgm:pt modelId="{27B91A58-A7DE-45D7-A8D1-441F2806D4C9}">
      <dgm:prSet phldrT="[Text]"/>
      <dgm:spPr/>
      <dgm:t>
        <a:bodyPr/>
        <a:lstStyle/>
        <a:p>
          <a:r>
            <a:rPr lang="cs-CZ" dirty="0"/>
            <a:t>Layout</a:t>
          </a:r>
        </a:p>
      </dgm:t>
    </dgm:pt>
    <dgm:pt modelId="{6DDEC695-61E9-44C4-A016-A5DC6A7A15D9}" type="parTrans" cxnId="{2570668A-9181-4CA6-8119-A2847D38096D}">
      <dgm:prSet/>
      <dgm:spPr/>
      <dgm:t>
        <a:bodyPr/>
        <a:lstStyle/>
        <a:p>
          <a:endParaRPr lang="cs-CZ"/>
        </a:p>
      </dgm:t>
    </dgm:pt>
    <dgm:pt modelId="{C6F6172E-A8D1-4A76-87B9-30BB0DE5992C}" type="sibTrans" cxnId="{2570668A-9181-4CA6-8119-A2847D38096D}">
      <dgm:prSet/>
      <dgm:spPr/>
      <dgm:t>
        <a:bodyPr/>
        <a:lstStyle/>
        <a:p>
          <a:endParaRPr lang="cs-CZ"/>
        </a:p>
      </dgm:t>
    </dgm:pt>
    <dgm:pt modelId="{38304BE9-D840-48D3-95A1-D05B4033D9B2}">
      <dgm:prSet phldrT="[Text]"/>
      <dgm:spPr/>
      <dgm:t>
        <a:bodyPr/>
        <a:lstStyle/>
        <a:p>
          <a:r>
            <a:rPr lang="cs-CZ" dirty="0"/>
            <a:t>Zpracovatelské oddělení</a:t>
          </a:r>
        </a:p>
      </dgm:t>
    </dgm:pt>
    <dgm:pt modelId="{2098ECA3-5360-462A-A340-5A4D1BE3F253}" type="parTrans" cxnId="{39BF75DE-E74D-4996-A0B3-6AA2EA1A2B41}">
      <dgm:prSet/>
      <dgm:spPr/>
      <dgm:t>
        <a:bodyPr/>
        <a:lstStyle/>
        <a:p>
          <a:endParaRPr lang="cs-CZ"/>
        </a:p>
      </dgm:t>
    </dgm:pt>
    <dgm:pt modelId="{C5F78A91-5244-4456-8EAF-D030AD95DB73}" type="sibTrans" cxnId="{39BF75DE-E74D-4996-A0B3-6AA2EA1A2B41}">
      <dgm:prSet/>
      <dgm:spPr/>
      <dgm:t>
        <a:bodyPr/>
        <a:lstStyle/>
        <a:p>
          <a:endParaRPr lang="cs-CZ"/>
        </a:p>
      </dgm:t>
    </dgm:pt>
    <dgm:pt modelId="{CC6CF875-164F-469B-9641-FA3FD879C77F}">
      <dgm:prSet phldrT="[Text]"/>
      <dgm:spPr/>
      <dgm:t>
        <a:bodyPr/>
        <a:lstStyle/>
        <a:p>
          <a:r>
            <a:rPr lang="cs-CZ" dirty="0"/>
            <a:t>Režisér</a:t>
          </a:r>
        </a:p>
      </dgm:t>
    </dgm:pt>
    <dgm:pt modelId="{7F9E8225-BCF2-46A8-9B9E-83FA489A5A5E}" type="parTrans" cxnId="{F180DED5-D873-4DAD-BCA2-8E6FFCDFEFE1}">
      <dgm:prSet/>
      <dgm:spPr/>
      <dgm:t>
        <a:bodyPr/>
        <a:lstStyle/>
        <a:p>
          <a:endParaRPr lang="cs-CZ"/>
        </a:p>
      </dgm:t>
    </dgm:pt>
    <dgm:pt modelId="{5E512178-3CE4-42BF-8462-6CB0A5638293}" type="sibTrans" cxnId="{F180DED5-D873-4DAD-BCA2-8E6FFCDFEFE1}">
      <dgm:prSet/>
      <dgm:spPr/>
      <dgm:t>
        <a:bodyPr/>
        <a:lstStyle/>
        <a:p>
          <a:endParaRPr lang="cs-CZ"/>
        </a:p>
      </dgm:t>
    </dgm:pt>
    <dgm:pt modelId="{68CA9C15-B97E-444D-A4E2-FEBE1037BD5C}">
      <dgm:prSet phldrT="[Text]"/>
      <dgm:spPr/>
      <dgm:t>
        <a:bodyPr/>
        <a:lstStyle/>
        <a:p>
          <a:r>
            <a:rPr lang="cs-CZ" dirty="0"/>
            <a:t>Animace</a:t>
          </a:r>
        </a:p>
      </dgm:t>
    </dgm:pt>
    <dgm:pt modelId="{672F1FC5-4693-4BF1-9642-5C44039FD70C}" type="parTrans" cxnId="{A5E91C58-8C2F-40F8-84B7-ADDB5E35AF1A}">
      <dgm:prSet/>
      <dgm:spPr/>
      <dgm:t>
        <a:bodyPr/>
        <a:lstStyle/>
        <a:p>
          <a:endParaRPr lang="cs-CZ"/>
        </a:p>
      </dgm:t>
    </dgm:pt>
    <dgm:pt modelId="{5105F945-36C3-48AD-84B1-61D150F307AC}" type="sibTrans" cxnId="{A5E91C58-8C2F-40F8-84B7-ADDB5E35AF1A}">
      <dgm:prSet/>
      <dgm:spPr/>
      <dgm:t>
        <a:bodyPr/>
        <a:lstStyle/>
        <a:p>
          <a:endParaRPr lang="cs-CZ"/>
        </a:p>
      </dgm:t>
    </dgm:pt>
    <dgm:pt modelId="{339EB5F7-4CE8-4D70-B96B-79A85DE2CF1D}">
      <dgm:prSet phldrT="[Text]"/>
      <dgm:spPr/>
      <dgm:t>
        <a:bodyPr/>
        <a:lstStyle/>
        <a:p>
          <a:r>
            <a:rPr lang="cs-CZ" dirty="0"/>
            <a:t>Střižna a hudba</a:t>
          </a:r>
        </a:p>
      </dgm:t>
    </dgm:pt>
    <dgm:pt modelId="{353D930B-B2AD-452E-AEFC-43F26EC16F3C}" type="parTrans" cxnId="{19F6E83B-1071-4D1E-9C37-64143FC3A86A}">
      <dgm:prSet/>
      <dgm:spPr/>
      <dgm:t>
        <a:bodyPr/>
        <a:lstStyle/>
        <a:p>
          <a:endParaRPr lang="cs-CZ"/>
        </a:p>
      </dgm:t>
    </dgm:pt>
    <dgm:pt modelId="{9C2B7701-FD08-43F0-9C70-BAB69CB968E2}" type="sibTrans" cxnId="{19F6E83B-1071-4D1E-9C37-64143FC3A86A}">
      <dgm:prSet/>
      <dgm:spPr/>
      <dgm:t>
        <a:bodyPr/>
        <a:lstStyle/>
        <a:p>
          <a:endParaRPr lang="cs-CZ"/>
        </a:p>
      </dgm:t>
    </dgm:pt>
    <dgm:pt modelId="{F423A6D9-48AF-43FD-A691-201FAC3DD3E1}" type="pres">
      <dgm:prSet presAssocID="{8AE436CC-FE0F-41AA-A47A-FB7A8EEB68F6}" presName="Name0" presStyleCnt="0">
        <dgm:presLayoutVars>
          <dgm:dir/>
          <dgm:resizeHandles val="exact"/>
        </dgm:presLayoutVars>
      </dgm:prSet>
      <dgm:spPr/>
    </dgm:pt>
    <dgm:pt modelId="{D657307C-0ECB-4858-988C-7C5786BEBAFE}" type="pres">
      <dgm:prSet presAssocID="{7E6562C4-3B3E-4513-9075-D752C8F805AD}" presName="node" presStyleLbl="node1" presStyleIdx="0" presStyleCnt="9">
        <dgm:presLayoutVars>
          <dgm:bulletEnabled val="1"/>
        </dgm:presLayoutVars>
      </dgm:prSet>
      <dgm:spPr/>
    </dgm:pt>
    <dgm:pt modelId="{F8C0C26C-4E8D-45D5-8731-9E3668B26419}" type="pres">
      <dgm:prSet presAssocID="{1983ECC9-7B5B-48AC-9F93-37C9AAD727D3}" presName="sibTrans" presStyleLbl="sibTrans1D1" presStyleIdx="0" presStyleCnt="8"/>
      <dgm:spPr/>
    </dgm:pt>
    <dgm:pt modelId="{362F8DED-2F80-486A-8547-DC40973BDF3D}" type="pres">
      <dgm:prSet presAssocID="{1983ECC9-7B5B-48AC-9F93-37C9AAD727D3}" presName="connectorText" presStyleLbl="sibTrans1D1" presStyleIdx="0" presStyleCnt="8"/>
      <dgm:spPr/>
    </dgm:pt>
    <dgm:pt modelId="{86ABC348-13F4-4058-9851-895BE921C326}" type="pres">
      <dgm:prSet presAssocID="{98B6B7AC-2ADC-4BFB-BC2E-2FD83D9B0B26}" presName="node" presStyleLbl="node1" presStyleIdx="1" presStyleCnt="9">
        <dgm:presLayoutVars>
          <dgm:bulletEnabled val="1"/>
        </dgm:presLayoutVars>
      </dgm:prSet>
      <dgm:spPr/>
    </dgm:pt>
    <dgm:pt modelId="{3F6DCAF0-C864-4993-A8BB-CF562ACA817D}" type="pres">
      <dgm:prSet presAssocID="{A3766390-4370-4878-B83D-B71CBE3AB57F}" presName="sibTrans" presStyleLbl="sibTrans1D1" presStyleIdx="1" presStyleCnt="8"/>
      <dgm:spPr/>
    </dgm:pt>
    <dgm:pt modelId="{AE0D89FE-3849-4500-BAF8-7DE370461158}" type="pres">
      <dgm:prSet presAssocID="{A3766390-4370-4878-B83D-B71CBE3AB57F}" presName="connectorText" presStyleLbl="sibTrans1D1" presStyleIdx="1" presStyleCnt="8"/>
      <dgm:spPr/>
    </dgm:pt>
    <dgm:pt modelId="{1D800DD1-8B80-4CC3-81DE-09BB7F3A343B}" type="pres">
      <dgm:prSet presAssocID="{AB01F7EF-ED19-4EDA-9DF1-88D649E32A71}" presName="node" presStyleLbl="node1" presStyleIdx="2" presStyleCnt="9">
        <dgm:presLayoutVars>
          <dgm:bulletEnabled val="1"/>
        </dgm:presLayoutVars>
      </dgm:prSet>
      <dgm:spPr/>
    </dgm:pt>
    <dgm:pt modelId="{E9386E59-7DEE-4075-9D63-70DDCE2973B0}" type="pres">
      <dgm:prSet presAssocID="{94B5C6BE-5BF2-45D0-A035-6DDBB2FF3497}" presName="sibTrans" presStyleLbl="sibTrans1D1" presStyleIdx="2" presStyleCnt="8"/>
      <dgm:spPr/>
    </dgm:pt>
    <dgm:pt modelId="{0174E5E1-D619-4FBA-8DA9-AF088EDEF24F}" type="pres">
      <dgm:prSet presAssocID="{94B5C6BE-5BF2-45D0-A035-6DDBB2FF3497}" presName="connectorText" presStyleLbl="sibTrans1D1" presStyleIdx="2" presStyleCnt="8"/>
      <dgm:spPr/>
    </dgm:pt>
    <dgm:pt modelId="{02566206-CB1B-4F06-B977-F283FF01BFC4}" type="pres">
      <dgm:prSet presAssocID="{7FCFE1EE-2EA3-487B-900B-C8A249938437}" presName="node" presStyleLbl="node1" presStyleIdx="3" presStyleCnt="9">
        <dgm:presLayoutVars>
          <dgm:bulletEnabled val="1"/>
        </dgm:presLayoutVars>
      </dgm:prSet>
      <dgm:spPr/>
    </dgm:pt>
    <dgm:pt modelId="{0B1A75EB-978F-4CEC-9230-97F81B2C2D7E}" type="pres">
      <dgm:prSet presAssocID="{1B16B447-08DE-40D8-850D-E4AFF681CDB4}" presName="sibTrans" presStyleLbl="sibTrans1D1" presStyleIdx="3" presStyleCnt="8"/>
      <dgm:spPr/>
    </dgm:pt>
    <dgm:pt modelId="{8677990B-0820-4A26-8749-9B968298B56A}" type="pres">
      <dgm:prSet presAssocID="{1B16B447-08DE-40D8-850D-E4AFF681CDB4}" presName="connectorText" presStyleLbl="sibTrans1D1" presStyleIdx="3" presStyleCnt="8"/>
      <dgm:spPr/>
    </dgm:pt>
    <dgm:pt modelId="{B04E1078-7007-478D-B01C-2C773F9A403D}" type="pres">
      <dgm:prSet presAssocID="{27B91A58-A7DE-45D7-A8D1-441F2806D4C9}" presName="node" presStyleLbl="node1" presStyleIdx="4" presStyleCnt="9">
        <dgm:presLayoutVars>
          <dgm:bulletEnabled val="1"/>
        </dgm:presLayoutVars>
      </dgm:prSet>
      <dgm:spPr/>
    </dgm:pt>
    <dgm:pt modelId="{0CFE97A2-8B49-47A0-A50E-26FE0C568635}" type="pres">
      <dgm:prSet presAssocID="{C6F6172E-A8D1-4A76-87B9-30BB0DE5992C}" presName="sibTrans" presStyleLbl="sibTrans1D1" presStyleIdx="4" presStyleCnt="8"/>
      <dgm:spPr/>
    </dgm:pt>
    <dgm:pt modelId="{1DC6FE27-6E51-49D7-91DF-4BF05D23296B}" type="pres">
      <dgm:prSet presAssocID="{C6F6172E-A8D1-4A76-87B9-30BB0DE5992C}" presName="connectorText" presStyleLbl="sibTrans1D1" presStyleIdx="4" presStyleCnt="8"/>
      <dgm:spPr/>
    </dgm:pt>
    <dgm:pt modelId="{7311473A-A8C6-4B48-A5F3-61799B11C2EF}" type="pres">
      <dgm:prSet presAssocID="{CC6CF875-164F-469B-9641-FA3FD879C77F}" presName="node" presStyleLbl="node1" presStyleIdx="5" presStyleCnt="9">
        <dgm:presLayoutVars>
          <dgm:bulletEnabled val="1"/>
        </dgm:presLayoutVars>
      </dgm:prSet>
      <dgm:spPr/>
    </dgm:pt>
    <dgm:pt modelId="{A9DED3BB-405E-4F2C-9252-13B9823E9E45}" type="pres">
      <dgm:prSet presAssocID="{5E512178-3CE4-42BF-8462-6CB0A5638293}" presName="sibTrans" presStyleLbl="sibTrans1D1" presStyleIdx="5" presStyleCnt="8"/>
      <dgm:spPr/>
    </dgm:pt>
    <dgm:pt modelId="{BC28B835-956B-4AE3-BAAD-234482BAB712}" type="pres">
      <dgm:prSet presAssocID="{5E512178-3CE4-42BF-8462-6CB0A5638293}" presName="connectorText" presStyleLbl="sibTrans1D1" presStyleIdx="5" presStyleCnt="8"/>
      <dgm:spPr/>
    </dgm:pt>
    <dgm:pt modelId="{927C195A-FD61-45ED-8C30-8B28EC9B3C58}" type="pres">
      <dgm:prSet presAssocID="{68CA9C15-B97E-444D-A4E2-FEBE1037BD5C}" presName="node" presStyleLbl="node1" presStyleIdx="6" presStyleCnt="9">
        <dgm:presLayoutVars>
          <dgm:bulletEnabled val="1"/>
        </dgm:presLayoutVars>
      </dgm:prSet>
      <dgm:spPr/>
    </dgm:pt>
    <dgm:pt modelId="{FDC45460-B802-4728-A8A3-C55D7FB7620B}" type="pres">
      <dgm:prSet presAssocID="{5105F945-36C3-48AD-84B1-61D150F307AC}" presName="sibTrans" presStyleLbl="sibTrans1D1" presStyleIdx="6" presStyleCnt="8"/>
      <dgm:spPr/>
    </dgm:pt>
    <dgm:pt modelId="{D24D2DFA-18F0-4B36-ADEC-3CBE37B86485}" type="pres">
      <dgm:prSet presAssocID="{5105F945-36C3-48AD-84B1-61D150F307AC}" presName="connectorText" presStyleLbl="sibTrans1D1" presStyleIdx="6" presStyleCnt="8"/>
      <dgm:spPr/>
    </dgm:pt>
    <dgm:pt modelId="{43BD2E01-C8D7-494E-A6A9-A65D04399915}" type="pres">
      <dgm:prSet presAssocID="{38304BE9-D840-48D3-95A1-D05B4033D9B2}" presName="node" presStyleLbl="node1" presStyleIdx="7" presStyleCnt="9">
        <dgm:presLayoutVars>
          <dgm:bulletEnabled val="1"/>
        </dgm:presLayoutVars>
      </dgm:prSet>
      <dgm:spPr/>
    </dgm:pt>
    <dgm:pt modelId="{26F98654-258B-40A0-A277-4F75D1EC394C}" type="pres">
      <dgm:prSet presAssocID="{C5F78A91-5244-4456-8EAF-D030AD95DB73}" presName="sibTrans" presStyleLbl="sibTrans1D1" presStyleIdx="7" presStyleCnt="8"/>
      <dgm:spPr/>
    </dgm:pt>
    <dgm:pt modelId="{9B28C389-D6A9-4AB6-B802-D89493D0C82F}" type="pres">
      <dgm:prSet presAssocID="{C5F78A91-5244-4456-8EAF-D030AD95DB73}" presName="connectorText" presStyleLbl="sibTrans1D1" presStyleIdx="7" presStyleCnt="8"/>
      <dgm:spPr/>
    </dgm:pt>
    <dgm:pt modelId="{C5A878F0-1133-43FF-9309-7A3478E711AE}" type="pres">
      <dgm:prSet presAssocID="{339EB5F7-4CE8-4D70-B96B-79A85DE2CF1D}" presName="node" presStyleLbl="node1" presStyleIdx="8" presStyleCnt="9">
        <dgm:presLayoutVars>
          <dgm:bulletEnabled val="1"/>
        </dgm:presLayoutVars>
      </dgm:prSet>
      <dgm:spPr/>
    </dgm:pt>
  </dgm:ptLst>
  <dgm:cxnLst>
    <dgm:cxn modelId="{2880F508-EFE6-42F1-BD15-C3C0611D5304}" type="presOf" srcId="{38304BE9-D840-48D3-95A1-D05B4033D9B2}" destId="{43BD2E01-C8D7-494E-A6A9-A65D04399915}" srcOrd="0" destOrd="0" presId="urn:microsoft.com/office/officeart/2005/8/layout/bProcess3"/>
    <dgm:cxn modelId="{52B1D409-52C4-4F3A-8359-13D7BB0F7301}" type="presOf" srcId="{CC6CF875-164F-469B-9641-FA3FD879C77F}" destId="{7311473A-A8C6-4B48-A5F3-61799B11C2EF}" srcOrd="0" destOrd="0" presId="urn:microsoft.com/office/officeart/2005/8/layout/bProcess3"/>
    <dgm:cxn modelId="{F929310B-B8F0-4B91-9787-B1F31DC2D516}" type="presOf" srcId="{A3766390-4370-4878-B83D-B71CBE3AB57F}" destId="{AE0D89FE-3849-4500-BAF8-7DE370461158}" srcOrd="1" destOrd="0" presId="urn:microsoft.com/office/officeart/2005/8/layout/bProcess3"/>
    <dgm:cxn modelId="{FB6FC30F-E2C9-4C56-9798-B7F958A0CED9}" type="presOf" srcId="{C5F78A91-5244-4456-8EAF-D030AD95DB73}" destId="{9B28C389-D6A9-4AB6-B802-D89493D0C82F}" srcOrd="1" destOrd="0" presId="urn:microsoft.com/office/officeart/2005/8/layout/bProcess3"/>
    <dgm:cxn modelId="{753BC71C-6425-4473-913C-C0057D357DEB}" type="presOf" srcId="{C5F78A91-5244-4456-8EAF-D030AD95DB73}" destId="{26F98654-258B-40A0-A277-4F75D1EC394C}" srcOrd="0" destOrd="0" presId="urn:microsoft.com/office/officeart/2005/8/layout/bProcess3"/>
    <dgm:cxn modelId="{F82C7528-A28E-4291-A107-23F3BE078623}" srcId="{8AE436CC-FE0F-41AA-A47A-FB7A8EEB68F6}" destId="{98B6B7AC-2ADC-4BFB-BC2E-2FD83D9B0B26}" srcOrd="1" destOrd="0" parTransId="{430675E0-CBCE-4E5C-A7BD-3080EC8235D6}" sibTransId="{A3766390-4370-4878-B83D-B71CBE3AB57F}"/>
    <dgm:cxn modelId="{D153FD28-66D2-4694-BA2F-DBF8D8CD6E44}" type="presOf" srcId="{1B16B447-08DE-40D8-850D-E4AFF681CDB4}" destId="{8677990B-0820-4A26-8749-9B968298B56A}" srcOrd="1" destOrd="0" presId="urn:microsoft.com/office/officeart/2005/8/layout/bProcess3"/>
    <dgm:cxn modelId="{9394A02B-1A12-4F4A-9693-361AA5E77856}" type="presOf" srcId="{98B6B7AC-2ADC-4BFB-BC2E-2FD83D9B0B26}" destId="{86ABC348-13F4-4058-9851-895BE921C326}" srcOrd="0" destOrd="0" presId="urn:microsoft.com/office/officeart/2005/8/layout/bProcess3"/>
    <dgm:cxn modelId="{70C4CF38-05AB-47BD-8640-15192DFAC76F}" srcId="{8AE436CC-FE0F-41AA-A47A-FB7A8EEB68F6}" destId="{7FCFE1EE-2EA3-487B-900B-C8A249938437}" srcOrd="3" destOrd="0" parTransId="{920CFC1A-CB0B-4A94-8925-F58C613502A5}" sibTransId="{1B16B447-08DE-40D8-850D-E4AFF681CDB4}"/>
    <dgm:cxn modelId="{DFDDC73A-59E4-4DAD-A6C4-1986FC09A41F}" type="presOf" srcId="{94B5C6BE-5BF2-45D0-A035-6DDBB2FF3497}" destId="{E9386E59-7DEE-4075-9D63-70DDCE2973B0}" srcOrd="0" destOrd="0" presId="urn:microsoft.com/office/officeart/2005/8/layout/bProcess3"/>
    <dgm:cxn modelId="{19F6E83B-1071-4D1E-9C37-64143FC3A86A}" srcId="{8AE436CC-FE0F-41AA-A47A-FB7A8EEB68F6}" destId="{339EB5F7-4CE8-4D70-B96B-79A85DE2CF1D}" srcOrd="8" destOrd="0" parTransId="{353D930B-B2AD-452E-AEFC-43F26EC16F3C}" sibTransId="{9C2B7701-FD08-43F0-9C70-BAB69CB968E2}"/>
    <dgm:cxn modelId="{F360155D-BFA4-49BF-9487-DEF79B6845B2}" type="presOf" srcId="{5E512178-3CE4-42BF-8462-6CB0A5638293}" destId="{A9DED3BB-405E-4F2C-9252-13B9823E9E45}" srcOrd="0" destOrd="0" presId="urn:microsoft.com/office/officeart/2005/8/layout/bProcess3"/>
    <dgm:cxn modelId="{2EFE596D-736D-471D-8401-0D40F4633945}" type="presOf" srcId="{7FCFE1EE-2EA3-487B-900B-C8A249938437}" destId="{02566206-CB1B-4F06-B977-F283FF01BFC4}" srcOrd="0" destOrd="0" presId="urn:microsoft.com/office/officeart/2005/8/layout/bProcess3"/>
    <dgm:cxn modelId="{A5E91C58-8C2F-40F8-84B7-ADDB5E35AF1A}" srcId="{8AE436CC-FE0F-41AA-A47A-FB7A8EEB68F6}" destId="{68CA9C15-B97E-444D-A4E2-FEBE1037BD5C}" srcOrd="6" destOrd="0" parTransId="{672F1FC5-4693-4BF1-9642-5C44039FD70C}" sibTransId="{5105F945-36C3-48AD-84B1-61D150F307AC}"/>
    <dgm:cxn modelId="{6E96A884-1686-454C-97DC-329F8C26C78D}" type="presOf" srcId="{1983ECC9-7B5B-48AC-9F93-37C9AAD727D3}" destId="{F8C0C26C-4E8D-45D5-8731-9E3668B26419}" srcOrd="0" destOrd="0" presId="urn:microsoft.com/office/officeart/2005/8/layout/bProcess3"/>
    <dgm:cxn modelId="{8E6CD184-50D2-4C10-A178-68F19732DCB1}" type="presOf" srcId="{1B16B447-08DE-40D8-850D-E4AFF681CDB4}" destId="{0B1A75EB-978F-4CEC-9230-97F81B2C2D7E}" srcOrd="0" destOrd="0" presId="urn:microsoft.com/office/officeart/2005/8/layout/bProcess3"/>
    <dgm:cxn modelId="{B4665687-BC0A-41B3-B683-72BC16D6D056}" type="presOf" srcId="{1983ECC9-7B5B-48AC-9F93-37C9AAD727D3}" destId="{362F8DED-2F80-486A-8547-DC40973BDF3D}" srcOrd="1" destOrd="0" presId="urn:microsoft.com/office/officeart/2005/8/layout/bProcess3"/>
    <dgm:cxn modelId="{2570668A-9181-4CA6-8119-A2847D38096D}" srcId="{8AE436CC-FE0F-41AA-A47A-FB7A8EEB68F6}" destId="{27B91A58-A7DE-45D7-A8D1-441F2806D4C9}" srcOrd="4" destOrd="0" parTransId="{6DDEC695-61E9-44C4-A016-A5DC6A7A15D9}" sibTransId="{C6F6172E-A8D1-4A76-87B9-30BB0DE5992C}"/>
    <dgm:cxn modelId="{E582E591-A54E-4DD2-B336-1DBC85B5440F}" type="presOf" srcId="{5E512178-3CE4-42BF-8462-6CB0A5638293}" destId="{BC28B835-956B-4AE3-BAAD-234482BAB712}" srcOrd="1" destOrd="0" presId="urn:microsoft.com/office/officeart/2005/8/layout/bProcess3"/>
    <dgm:cxn modelId="{C6A2EB98-0501-4277-9FA1-488CD8BE1E8F}" type="presOf" srcId="{C6F6172E-A8D1-4A76-87B9-30BB0DE5992C}" destId="{1DC6FE27-6E51-49D7-91DF-4BF05D23296B}" srcOrd="1" destOrd="0" presId="urn:microsoft.com/office/officeart/2005/8/layout/bProcess3"/>
    <dgm:cxn modelId="{404D6699-FB1C-44DF-B17B-9EA042711C29}" srcId="{8AE436CC-FE0F-41AA-A47A-FB7A8EEB68F6}" destId="{7E6562C4-3B3E-4513-9075-D752C8F805AD}" srcOrd="0" destOrd="0" parTransId="{AF31526D-61A6-4B43-8D8D-00F13CA3153A}" sibTransId="{1983ECC9-7B5B-48AC-9F93-37C9AAD727D3}"/>
    <dgm:cxn modelId="{3913FAA9-05F8-4AA9-8E13-ED382C653C40}" type="presOf" srcId="{68CA9C15-B97E-444D-A4E2-FEBE1037BD5C}" destId="{927C195A-FD61-45ED-8C30-8B28EC9B3C58}" srcOrd="0" destOrd="0" presId="urn:microsoft.com/office/officeart/2005/8/layout/bProcess3"/>
    <dgm:cxn modelId="{AD4EF4B8-5100-49B4-A937-9F241711569F}" type="presOf" srcId="{AB01F7EF-ED19-4EDA-9DF1-88D649E32A71}" destId="{1D800DD1-8B80-4CC3-81DE-09BB7F3A343B}" srcOrd="0" destOrd="0" presId="urn:microsoft.com/office/officeart/2005/8/layout/bProcess3"/>
    <dgm:cxn modelId="{1CA98BC2-9251-4191-8A3B-7EECB0D60E67}" type="presOf" srcId="{8AE436CC-FE0F-41AA-A47A-FB7A8EEB68F6}" destId="{F423A6D9-48AF-43FD-A691-201FAC3DD3E1}" srcOrd="0" destOrd="0" presId="urn:microsoft.com/office/officeart/2005/8/layout/bProcess3"/>
    <dgm:cxn modelId="{D3A9FEC3-A14A-4A45-B2AB-80CCA04AC361}" type="presOf" srcId="{A3766390-4370-4878-B83D-B71CBE3AB57F}" destId="{3F6DCAF0-C864-4993-A8BB-CF562ACA817D}" srcOrd="0" destOrd="0" presId="urn:microsoft.com/office/officeart/2005/8/layout/bProcess3"/>
    <dgm:cxn modelId="{B8FBFACD-D763-487C-B181-FA1495BFAB4B}" type="presOf" srcId="{5105F945-36C3-48AD-84B1-61D150F307AC}" destId="{FDC45460-B802-4728-A8A3-C55D7FB7620B}" srcOrd="0" destOrd="0" presId="urn:microsoft.com/office/officeart/2005/8/layout/bProcess3"/>
    <dgm:cxn modelId="{110B2FCE-0A53-426A-903C-DED2A9E6D335}" type="presOf" srcId="{5105F945-36C3-48AD-84B1-61D150F307AC}" destId="{D24D2DFA-18F0-4B36-ADEC-3CBE37B86485}" srcOrd="1" destOrd="0" presId="urn:microsoft.com/office/officeart/2005/8/layout/bProcess3"/>
    <dgm:cxn modelId="{D83A24D1-DA16-4BA5-A352-5C5CBA63121C}" type="presOf" srcId="{27B91A58-A7DE-45D7-A8D1-441F2806D4C9}" destId="{B04E1078-7007-478D-B01C-2C773F9A403D}" srcOrd="0" destOrd="0" presId="urn:microsoft.com/office/officeart/2005/8/layout/bProcess3"/>
    <dgm:cxn modelId="{F180DED5-D873-4DAD-BCA2-8E6FFCDFEFE1}" srcId="{8AE436CC-FE0F-41AA-A47A-FB7A8EEB68F6}" destId="{CC6CF875-164F-469B-9641-FA3FD879C77F}" srcOrd="5" destOrd="0" parTransId="{7F9E8225-BCF2-46A8-9B9E-83FA489A5A5E}" sibTransId="{5E512178-3CE4-42BF-8462-6CB0A5638293}"/>
    <dgm:cxn modelId="{CD45A4D6-E45A-4378-9EB0-3C742E34F75B}" type="presOf" srcId="{339EB5F7-4CE8-4D70-B96B-79A85DE2CF1D}" destId="{C5A878F0-1133-43FF-9309-7A3478E711AE}" srcOrd="0" destOrd="0" presId="urn:microsoft.com/office/officeart/2005/8/layout/bProcess3"/>
    <dgm:cxn modelId="{81BE7EDA-FC79-4C1E-9E7E-A001C827B18B}" type="presOf" srcId="{7E6562C4-3B3E-4513-9075-D752C8F805AD}" destId="{D657307C-0ECB-4858-988C-7C5786BEBAFE}" srcOrd="0" destOrd="0" presId="urn:microsoft.com/office/officeart/2005/8/layout/bProcess3"/>
    <dgm:cxn modelId="{39BF75DE-E74D-4996-A0B3-6AA2EA1A2B41}" srcId="{8AE436CC-FE0F-41AA-A47A-FB7A8EEB68F6}" destId="{38304BE9-D840-48D3-95A1-D05B4033D9B2}" srcOrd="7" destOrd="0" parTransId="{2098ECA3-5360-462A-A340-5A4D1BE3F253}" sibTransId="{C5F78A91-5244-4456-8EAF-D030AD95DB73}"/>
    <dgm:cxn modelId="{C49BCFEC-1521-4DF2-8BC5-5385B30E3194}" type="presOf" srcId="{C6F6172E-A8D1-4A76-87B9-30BB0DE5992C}" destId="{0CFE97A2-8B49-47A0-A50E-26FE0C568635}" srcOrd="0" destOrd="0" presId="urn:microsoft.com/office/officeart/2005/8/layout/bProcess3"/>
    <dgm:cxn modelId="{BB5005ED-EB2E-41C9-B317-672355D0BA49}" srcId="{8AE436CC-FE0F-41AA-A47A-FB7A8EEB68F6}" destId="{AB01F7EF-ED19-4EDA-9DF1-88D649E32A71}" srcOrd="2" destOrd="0" parTransId="{E9798FD6-6872-4BF7-9387-6824A6BA7F3B}" sibTransId="{94B5C6BE-5BF2-45D0-A035-6DDBB2FF3497}"/>
    <dgm:cxn modelId="{4E6983F9-6B29-4E1B-9DF6-8BBE8CF5DDCD}" type="presOf" srcId="{94B5C6BE-5BF2-45D0-A035-6DDBB2FF3497}" destId="{0174E5E1-D619-4FBA-8DA9-AF088EDEF24F}" srcOrd="1" destOrd="0" presId="urn:microsoft.com/office/officeart/2005/8/layout/bProcess3"/>
    <dgm:cxn modelId="{93CB22E1-C57B-4B92-BC79-36E1EEBB30DB}" type="presParOf" srcId="{F423A6D9-48AF-43FD-A691-201FAC3DD3E1}" destId="{D657307C-0ECB-4858-988C-7C5786BEBAFE}" srcOrd="0" destOrd="0" presId="urn:microsoft.com/office/officeart/2005/8/layout/bProcess3"/>
    <dgm:cxn modelId="{5BCA0F6A-DF4C-4EBB-B46B-09A919A2198D}" type="presParOf" srcId="{F423A6D9-48AF-43FD-A691-201FAC3DD3E1}" destId="{F8C0C26C-4E8D-45D5-8731-9E3668B26419}" srcOrd="1" destOrd="0" presId="urn:microsoft.com/office/officeart/2005/8/layout/bProcess3"/>
    <dgm:cxn modelId="{F6BE6AE3-9DDC-4D7E-8B51-4E282E2FA3A5}" type="presParOf" srcId="{F8C0C26C-4E8D-45D5-8731-9E3668B26419}" destId="{362F8DED-2F80-486A-8547-DC40973BDF3D}" srcOrd="0" destOrd="0" presId="urn:microsoft.com/office/officeart/2005/8/layout/bProcess3"/>
    <dgm:cxn modelId="{C5EABFC7-3F58-4D5E-97E6-68EC716E2D29}" type="presParOf" srcId="{F423A6D9-48AF-43FD-A691-201FAC3DD3E1}" destId="{86ABC348-13F4-4058-9851-895BE921C326}" srcOrd="2" destOrd="0" presId="urn:microsoft.com/office/officeart/2005/8/layout/bProcess3"/>
    <dgm:cxn modelId="{273B9466-562F-461A-958B-86679F459CCB}" type="presParOf" srcId="{F423A6D9-48AF-43FD-A691-201FAC3DD3E1}" destId="{3F6DCAF0-C864-4993-A8BB-CF562ACA817D}" srcOrd="3" destOrd="0" presId="urn:microsoft.com/office/officeart/2005/8/layout/bProcess3"/>
    <dgm:cxn modelId="{26BCE554-597C-4FD1-8871-4D7B427DF8BB}" type="presParOf" srcId="{3F6DCAF0-C864-4993-A8BB-CF562ACA817D}" destId="{AE0D89FE-3849-4500-BAF8-7DE370461158}" srcOrd="0" destOrd="0" presId="urn:microsoft.com/office/officeart/2005/8/layout/bProcess3"/>
    <dgm:cxn modelId="{82662E53-A3BE-46AF-86BC-AE9ACC9D3265}" type="presParOf" srcId="{F423A6D9-48AF-43FD-A691-201FAC3DD3E1}" destId="{1D800DD1-8B80-4CC3-81DE-09BB7F3A343B}" srcOrd="4" destOrd="0" presId="urn:microsoft.com/office/officeart/2005/8/layout/bProcess3"/>
    <dgm:cxn modelId="{25F9C502-43CB-469A-AC18-AF3A0D2E1470}" type="presParOf" srcId="{F423A6D9-48AF-43FD-A691-201FAC3DD3E1}" destId="{E9386E59-7DEE-4075-9D63-70DDCE2973B0}" srcOrd="5" destOrd="0" presId="urn:microsoft.com/office/officeart/2005/8/layout/bProcess3"/>
    <dgm:cxn modelId="{226B96DB-A130-4EDF-97A2-AFCF8A8B7FBD}" type="presParOf" srcId="{E9386E59-7DEE-4075-9D63-70DDCE2973B0}" destId="{0174E5E1-D619-4FBA-8DA9-AF088EDEF24F}" srcOrd="0" destOrd="0" presId="urn:microsoft.com/office/officeart/2005/8/layout/bProcess3"/>
    <dgm:cxn modelId="{BFF827AC-69FE-4A3C-B86D-EA478D251DC9}" type="presParOf" srcId="{F423A6D9-48AF-43FD-A691-201FAC3DD3E1}" destId="{02566206-CB1B-4F06-B977-F283FF01BFC4}" srcOrd="6" destOrd="0" presId="urn:microsoft.com/office/officeart/2005/8/layout/bProcess3"/>
    <dgm:cxn modelId="{61140D12-FD28-498F-9D37-ECA94CA122A6}" type="presParOf" srcId="{F423A6D9-48AF-43FD-A691-201FAC3DD3E1}" destId="{0B1A75EB-978F-4CEC-9230-97F81B2C2D7E}" srcOrd="7" destOrd="0" presId="urn:microsoft.com/office/officeart/2005/8/layout/bProcess3"/>
    <dgm:cxn modelId="{93EC6AE5-F0F6-4242-810D-C81DB16E0CB0}" type="presParOf" srcId="{0B1A75EB-978F-4CEC-9230-97F81B2C2D7E}" destId="{8677990B-0820-4A26-8749-9B968298B56A}" srcOrd="0" destOrd="0" presId="urn:microsoft.com/office/officeart/2005/8/layout/bProcess3"/>
    <dgm:cxn modelId="{8E8CD7A7-321B-4E18-986E-6787E25FA00D}" type="presParOf" srcId="{F423A6D9-48AF-43FD-A691-201FAC3DD3E1}" destId="{B04E1078-7007-478D-B01C-2C773F9A403D}" srcOrd="8" destOrd="0" presId="urn:microsoft.com/office/officeart/2005/8/layout/bProcess3"/>
    <dgm:cxn modelId="{6D01762C-503C-4B9C-BAC9-0E4F02AE42FA}" type="presParOf" srcId="{F423A6D9-48AF-43FD-A691-201FAC3DD3E1}" destId="{0CFE97A2-8B49-47A0-A50E-26FE0C568635}" srcOrd="9" destOrd="0" presId="urn:microsoft.com/office/officeart/2005/8/layout/bProcess3"/>
    <dgm:cxn modelId="{A5C274F6-F2EA-4A55-819A-440691D829F1}" type="presParOf" srcId="{0CFE97A2-8B49-47A0-A50E-26FE0C568635}" destId="{1DC6FE27-6E51-49D7-91DF-4BF05D23296B}" srcOrd="0" destOrd="0" presId="urn:microsoft.com/office/officeart/2005/8/layout/bProcess3"/>
    <dgm:cxn modelId="{EEAED2BA-59D3-4DEC-BE19-6DB84BE4E564}" type="presParOf" srcId="{F423A6D9-48AF-43FD-A691-201FAC3DD3E1}" destId="{7311473A-A8C6-4B48-A5F3-61799B11C2EF}" srcOrd="10" destOrd="0" presId="urn:microsoft.com/office/officeart/2005/8/layout/bProcess3"/>
    <dgm:cxn modelId="{94A24C79-F937-48BB-8C9A-C238DBF8B40E}" type="presParOf" srcId="{F423A6D9-48AF-43FD-A691-201FAC3DD3E1}" destId="{A9DED3BB-405E-4F2C-9252-13B9823E9E45}" srcOrd="11" destOrd="0" presId="urn:microsoft.com/office/officeart/2005/8/layout/bProcess3"/>
    <dgm:cxn modelId="{1155B2F5-F732-4E13-BEA9-CF85A57684DB}" type="presParOf" srcId="{A9DED3BB-405E-4F2C-9252-13B9823E9E45}" destId="{BC28B835-956B-4AE3-BAAD-234482BAB712}" srcOrd="0" destOrd="0" presId="urn:microsoft.com/office/officeart/2005/8/layout/bProcess3"/>
    <dgm:cxn modelId="{EB5697D6-B83F-4ED7-844C-F9BD954A2123}" type="presParOf" srcId="{F423A6D9-48AF-43FD-A691-201FAC3DD3E1}" destId="{927C195A-FD61-45ED-8C30-8B28EC9B3C58}" srcOrd="12" destOrd="0" presId="urn:microsoft.com/office/officeart/2005/8/layout/bProcess3"/>
    <dgm:cxn modelId="{A6E22A13-0C4E-44D9-8FBD-9B11DA9D5308}" type="presParOf" srcId="{F423A6D9-48AF-43FD-A691-201FAC3DD3E1}" destId="{FDC45460-B802-4728-A8A3-C55D7FB7620B}" srcOrd="13" destOrd="0" presId="urn:microsoft.com/office/officeart/2005/8/layout/bProcess3"/>
    <dgm:cxn modelId="{480ABDD4-A78B-4EDC-9D2F-BCBD39C45101}" type="presParOf" srcId="{FDC45460-B802-4728-A8A3-C55D7FB7620B}" destId="{D24D2DFA-18F0-4B36-ADEC-3CBE37B86485}" srcOrd="0" destOrd="0" presId="urn:microsoft.com/office/officeart/2005/8/layout/bProcess3"/>
    <dgm:cxn modelId="{425E924F-377B-4AE3-A299-8281970E2E26}" type="presParOf" srcId="{F423A6D9-48AF-43FD-A691-201FAC3DD3E1}" destId="{43BD2E01-C8D7-494E-A6A9-A65D04399915}" srcOrd="14" destOrd="0" presId="urn:microsoft.com/office/officeart/2005/8/layout/bProcess3"/>
    <dgm:cxn modelId="{EE82DEAA-844B-4798-BFD9-F1E364A8DD4D}" type="presParOf" srcId="{F423A6D9-48AF-43FD-A691-201FAC3DD3E1}" destId="{26F98654-258B-40A0-A277-4F75D1EC394C}" srcOrd="15" destOrd="0" presId="urn:microsoft.com/office/officeart/2005/8/layout/bProcess3"/>
    <dgm:cxn modelId="{12910C18-40AA-4E64-8AA9-15F5A761FC1A}" type="presParOf" srcId="{26F98654-258B-40A0-A277-4F75D1EC394C}" destId="{9B28C389-D6A9-4AB6-B802-D89493D0C82F}" srcOrd="0" destOrd="0" presId="urn:microsoft.com/office/officeart/2005/8/layout/bProcess3"/>
    <dgm:cxn modelId="{5A422429-74FE-4D36-AF3F-EA6E2962B140}" type="presParOf" srcId="{F423A6D9-48AF-43FD-A691-201FAC3DD3E1}" destId="{C5A878F0-1133-43FF-9309-7A3478E711AE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0C26C-4E8D-45D5-8731-9E3668B26419}">
      <dsp:nvSpPr>
        <dsp:cNvPr id="0" name=""/>
        <dsp:cNvSpPr/>
      </dsp:nvSpPr>
      <dsp:spPr>
        <a:xfrm>
          <a:off x="2669704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864480" y="577453"/>
        <a:ext cx="22113" cy="4422"/>
      </dsp:txXfrm>
    </dsp:sp>
    <dsp:sp modelId="{D657307C-0ECB-4858-988C-7C5786BEBAFE}">
      <dsp:nvSpPr>
        <dsp:cNvPr id="0" name=""/>
        <dsp:cNvSpPr/>
      </dsp:nvSpPr>
      <dsp:spPr>
        <a:xfrm>
          <a:off x="748607" y="2795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Námět</a:t>
          </a:r>
        </a:p>
      </dsp:txBody>
      <dsp:txXfrm>
        <a:off x="748607" y="2795"/>
        <a:ext cx="1922896" cy="1153737"/>
      </dsp:txXfrm>
    </dsp:sp>
    <dsp:sp modelId="{3F6DCAF0-C864-4993-A8BB-CF562ACA817D}">
      <dsp:nvSpPr>
        <dsp:cNvPr id="0" name=""/>
        <dsp:cNvSpPr/>
      </dsp:nvSpPr>
      <dsp:spPr>
        <a:xfrm>
          <a:off x="5034866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229643" y="577453"/>
        <a:ext cx="22113" cy="4422"/>
      </dsp:txXfrm>
    </dsp:sp>
    <dsp:sp modelId="{86ABC348-13F4-4058-9851-895BE921C326}">
      <dsp:nvSpPr>
        <dsp:cNvPr id="0" name=""/>
        <dsp:cNvSpPr/>
      </dsp:nvSpPr>
      <dsp:spPr>
        <a:xfrm>
          <a:off x="3113770" y="2795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Literární scénář</a:t>
          </a:r>
        </a:p>
      </dsp:txBody>
      <dsp:txXfrm>
        <a:off x="3113770" y="2795"/>
        <a:ext cx="1922896" cy="1153737"/>
      </dsp:txXfrm>
    </dsp:sp>
    <dsp:sp modelId="{E9386E59-7DEE-4075-9D63-70DDCE2973B0}">
      <dsp:nvSpPr>
        <dsp:cNvPr id="0" name=""/>
        <dsp:cNvSpPr/>
      </dsp:nvSpPr>
      <dsp:spPr>
        <a:xfrm>
          <a:off x="7400029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7594806" y="577453"/>
        <a:ext cx="22113" cy="4422"/>
      </dsp:txXfrm>
    </dsp:sp>
    <dsp:sp modelId="{1D800DD1-8B80-4CC3-81DE-09BB7F3A343B}">
      <dsp:nvSpPr>
        <dsp:cNvPr id="0" name=""/>
        <dsp:cNvSpPr/>
      </dsp:nvSpPr>
      <dsp:spPr>
        <a:xfrm>
          <a:off x="5478933" y="2795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 err="1"/>
            <a:t>Storyboard</a:t>
          </a:r>
          <a:r>
            <a:rPr lang="cs-CZ" sz="2000" kern="1200" dirty="0"/>
            <a:t> (Technický scénář)</a:t>
          </a:r>
        </a:p>
      </dsp:txBody>
      <dsp:txXfrm>
        <a:off x="5478933" y="2795"/>
        <a:ext cx="1922896" cy="1153737"/>
      </dsp:txXfrm>
    </dsp:sp>
    <dsp:sp modelId="{0B1A75EB-978F-4CEC-9230-97F81B2C2D7E}">
      <dsp:nvSpPr>
        <dsp:cNvPr id="0" name=""/>
        <dsp:cNvSpPr/>
      </dsp:nvSpPr>
      <dsp:spPr>
        <a:xfrm>
          <a:off x="1710055" y="1154733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080068" y="1358355"/>
        <a:ext cx="355462" cy="4422"/>
      </dsp:txXfrm>
    </dsp:sp>
    <dsp:sp modelId="{02566206-CB1B-4F06-B977-F283FF01BFC4}">
      <dsp:nvSpPr>
        <dsp:cNvPr id="0" name=""/>
        <dsp:cNvSpPr/>
      </dsp:nvSpPr>
      <dsp:spPr>
        <a:xfrm>
          <a:off x="7844095" y="2795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Výtvarník</a:t>
          </a:r>
        </a:p>
      </dsp:txBody>
      <dsp:txXfrm>
        <a:off x="7844095" y="2795"/>
        <a:ext cx="1922896" cy="1153737"/>
      </dsp:txXfrm>
    </dsp:sp>
    <dsp:sp modelId="{0CFE97A2-8B49-47A0-A50E-26FE0C568635}">
      <dsp:nvSpPr>
        <dsp:cNvPr id="0" name=""/>
        <dsp:cNvSpPr/>
      </dsp:nvSpPr>
      <dsp:spPr>
        <a:xfrm>
          <a:off x="2669704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864480" y="2173457"/>
        <a:ext cx="22113" cy="4422"/>
      </dsp:txXfrm>
    </dsp:sp>
    <dsp:sp modelId="{B04E1078-7007-478D-B01C-2C773F9A403D}">
      <dsp:nvSpPr>
        <dsp:cNvPr id="0" name=""/>
        <dsp:cNvSpPr/>
      </dsp:nvSpPr>
      <dsp:spPr>
        <a:xfrm>
          <a:off x="748607" y="1598800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Layout</a:t>
          </a:r>
        </a:p>
      </dsp:txBody>
      <dsp:txXfrm>
        <a:off x="748607" y="1598800"/>
        <a:ext cx="1922896" cy="1153737"/>
      </dsp:txXfrm>
    </dsp:sp>
    <dsp:sp modelId="{A9DED3BB-405E-4F2C-9252-13B9823E9E45}">
      <dsp:nvSpPr>
        <dsp:cNvPr id="0" name=""/>
        <dsp:cNvSpPr/>
      </dsp:nvSpPr>
      <dsp:spPr>
        <a:xfrm>
          <a:off x="5034866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229643" y="2173457"/>
        <a:ext cx="22113" cy="4422"/>
      </dsp:txXfrm>
    </dsp:sp>
    <dsp:sp modelId="{7311473A-A8C6-4B48-A5F3-61799B11C2EF}">
      <dsp:nvSpPr>
        <dsp:cNvPr id="0" name=""/>
        <dsp:cNvSpPr/>
      </dsp:nvSpPr>
      <dsp:spPr>
        <a:xfrm>
          <a:off x="3113770" y="1598800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Režisér</a:t>
          </a:r>
        </a:p>
      </dsp:txBody>
      <dsp:txXfrm>
        <a:off x="3113770" y="1598800"/>
        <a:ext cx="1922896" cy="1153737"/>
      </dsp:txXfrm>
    </dsp:sp>
    <dsp:sp modelId="{FDC45460-B802-4728-A8A3-C55D7FB7620B}">
      <dsp:nvSpPr>
        <dsp:cNvPr id="0" name=""/>
        <dsp:cNvSpPr/>
      </dsp:nvSpPr>
      <dsp:spPr>
        <a:xfrm>
          <a:off x="7400029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7594806" y="2173457"/>
        <a:ext cx="22113" cy="4422"/>
      </dsp:txXfrm>
    </dsp:sp>
    <dsp:sp modelId="{927C195A-FD61-45ED-8C30-8B28EC9B3C58}">
      <dsp:nvSpPr>
        <dsp:cNvPr id="0" name=""/>
        <dsp:cNvSpPr/>
      </dsp:nvSpPr>
      <dsp:spPr>
        <a:xfrm>
          <a:off x="5478933" y="1598800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Animace</a:t>
          </a:r>
        </a:p>
      </dsp:txBody>
      <dsp:txXfrm>
        <a:off x="5478933" y="1598800"/>
        <a:ext cx="1922896" cy="1153737"/>
      </dsp:txXfrm>
    </dsp:sp>
    <dsp:sp modelId="{26F98654-258B-40A0-A277-4F75D1EC394C}">
      <dsp:nvSpPr>
        <dsp:cNvPr id="0" name=""/>
        <dsp:cNvSpPr/>
      </dsp:nvSpPr>
      <dsp:spPr>
        <a:xfrm>
          <a:off x="1710055" y="2750737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080068" y="2954359"/>
        <a:ext cx="355462" cy="4422"/>
      </dsp:txXfrm>
    </dsp:sp>
    <dsp:sp modelId="{43BD2E01-C8D7-494E-A6A9-A65D04399915}">
      <dsp:nvSpPr>
        <dsp:cNvPr id="0" name=""/>
        <dsp:cNvSpPr/>
      </dsp:nvSpPr>
      <dsp:spPr>
        <a:xfrm>
          <a:off x="7844095" y="1598800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Zpracovatelské oddělení</a:t>
          </a:r>
        </a:p>
      </dsp:txBody>
      <dsp:txXfrm>
        <a:off x="7844095" y="1598800"/>
        <a:ext cx="1922896" cy="1153737"/>
      </dsp:txXfrm>
    </dsp:sp>
    <dsp:sp modelId="{C5A878F0-1133-43FF-9309-7A3478E711AE}">
      <dsp:nvSpPr>
        <dsp:cNvPr id="0" name=""/>
        <dsp:cNvSpPr/>
      </dsp:nvSpPr>
      <dsp:spPr>
        <a:xfrm>
          <a:off x="748607" y="3194804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Střižna a hudba</a:t>
          </a:r>
        </a:p>
      </dsp:txBody>
      <dsp:txXfrm>
        <a:off x="748607" y="3194804"/>
        <a:ext cx="1922896" cy="1153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3D957-A2E5-4D15-8C8E-A923E966BAF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FFAF1-48AF-417A-8F5B-6252AB026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149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global</a:t>
            </a:r>
            <a:r>
              <a:rPr lang="cs-CZ" dirty="0"/>
              <a:t> </a:t>
            </a:r>
            <a:r>
              <a:rPr lang="en-US" dirty="0"/>
              <a:t>giants increasingly act as gatekeepers within local media ecosystems, and how local</a:t>
            </a:r>
            <a:r>
              <a:rPr lang="cs-CZ" dirty="0"/>
              <a:t> </a:t>
            </a:r>
            <a:r>
              <a:rPr lang="en-US" dirty="0"/>
              <a:t>institutions and firms navigate the forces of globalization?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404F8-6C7F-4097-A84A-AD98D3F8B9A5}" type="slidenum">
              <a:rPr lang="cs-CZ" smtClean="0"/>
              <a:t>195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478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https://www.youtube.com/watch?v=PLAPOBRv0D4&amp;ab_channel=N%C3%A1rodn%C3%ADfilmov%C3%Bdarchiv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404F8-6C7F-4097-A84A-AD98D3F8B9A5}" type="slidenum">
              <a:rPr lang="cs-CZ" smtClean="0"/>
              <a:t>206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05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1303-4FF7-4BEC-B7CA-31A28C339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6AA537-6F29-42C2-8DE7-0AFF1B80B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A57596-3902-406A-84A3-5B78192C2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4C9C47-B2F5-427B-93B1-06C2EBBEA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15EBB1-85BF-4DF2-9C86-68248FC12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29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B2C544-7A78-4EAA-87D5-B9DE7333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2BCC4FD-5A28-47AE-9796-FEA1EB54F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99D112-F6EC-4598-9559-7FFD53C9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B9C271-2262-4D9B-BA59-F0EF305E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73690F-D330-4108-9852-71ACF659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38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F101ADA-63A8-4ED4-B134-396520B29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862687B-D14A-4D58-BC8B-256BEE1D1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3937AF-13E3-4FC4-8F2B-F6F2FB80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AA37F4-428C-4215-88FB-E6E23727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C07E7D-6D56-41C9-80FA-41AF07C38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23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A02ED6-1E74-4594-947A-444022296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EDF4EE-E40C-4260-8ED4-1E829463D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ABE0DB-1F02-4498-8145-A59202A2A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5F2F34-952C-48BA-AEF0-7B48B3843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8520C2-4C51-4F6C-850B-8F216720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90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2A447-FF59-4BCA-A50B-1C6660227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7EA97D-E57C-4803-B11A-C6632A875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CE2CF4-D4CB-4078-9BB5-738D9176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023564-42C0-4859-9456-3FA6E95A8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3098F6-6E8A-4395-9994-79F37E21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00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EDFB3-9FF1-42AC-9590-9CA7CEB5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78F153-D37E-494C-AAA7-C546BCF62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24FE09-DFEB-425C-BE49-C58C3D700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90B6CE-0E31-4BCE-9A54-1F6CF928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2402F9-0C18-43B5-B773-2370E7EC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A57042-AE61-476C-B099-3280E6B7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9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867C7C-DEC5-4677-BB35-F794351E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BFEF2E-6EB4-4949-9AF8-F56BB7FED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EBC989-198E-4262-96B3-61217A87F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C5FB97B-A9DB-4B7F-9375-7AAF1BA43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B228B63-A0C9-46F2-B3EA-4227339F0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FE701B6-3361-40CC-926D-8B12F6D6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9CC3032-2644-490F-BCB6-E9F3CC4D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4265CF2-F776-4CFF-8456-6927E9BE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46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ED73C-81A6-4012-8B75-BB69A334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CD98C8-439C-4078-B7FA-42CEDDA80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FA4EE7-E2EF-4647-A67E-907F399E1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E0AF04-97EF-4CFE-9B98-103C7362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27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88618BB-F7FD-47E5-A170-8B50E74D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D33A14D-E7A4-4393-A4D5-9C9983D0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808227-C8BA-4FC7-ADE1-CC1CFE44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92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FE909E-56DB-4695-8DC9-6447EA21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3D60F5-D0FE-40D9-9F9E-2EEB3AE71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E184EE-CD71-488A-8E56-01556C312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645360-D742-43AD-B6DF-2E5B3ABB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159F2E-DA3E-4EB9-953C-24AD907F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12AC20-1250-499F-83C8-42616FEA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281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34F5CC-13E2-43D5-95DD-3B459D4C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45A83CA-D1FC-4C7C-9006-54C72F2FBD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7D62AC-A973-4516-B2D4-94219D353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F7E991-3E9B-49C6-8A8B-8EA08097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345951-C7D3-4C21-992B-3831FAA3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AB4020-1C3E-4882-AEBA-A421B0CB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890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2536022-B27A-45E8-BE15-38A18319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B339F9-715D-4CD2-83AE-A2A0CDF4F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3A4CCD-2EAB-43FD-8D8F-1639FF1D0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63153-EBC8-4912-A4FC-CF32AD34B66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F75491-7369-4444-8EEC-DBF68E47A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A0A29C-94A1-4EC3-BE12-DF1BD6BBA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48BED-D2CE-4A52-B74C-985DEBF52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2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hyperlink" Target="https://filmcolors.org/galleries/technicolor-no-iv-illustrations/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5xCarbhOhA" TargetMode="External"/><Relationship Id="rId2" Type="http://schemas.openxmlformats.org/officeDocument/2006/relationships/hyperlink" Target="https://www.youtube.com/watch?v=csadFKbD7Q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auth/el/phil/jaro2024/FAVMKa070/99330590/Iluminace_ilu-201502-0003.pdf?predmet=1536331,1536348;qurl=%2Fel%2Fphil%2Fjaro2024%2FFAVMKa070%2Findex.qwar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hyperlink" Target="https://www.youtube.com/watch?v=3RYNThid23g&amp;ab_channel=DenisShiryaev" TargetMode="Externa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is.muni.cz/auth/el/phil/jaro2024/FAVMKa070/99330590/Iluminace_ilu-201502-0003.pdf?predmet=1536331,1536348;qurl=%2Fel%2Fphil%2Fjaro2024%2FFAVMKa070%2Findex.qwarp" TargetMode="Externa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el/phil/jaro2024/FAVMKa070/99330590/Iluminace_ilu-201502-0003.pdf?predmet=1536331,1536348;qurl=%2Fel%2Fphil%2Fjaro2024%2FFAVMKa070%2Findex.qwarp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F9DE87-4212-49FD-B3B9-26C954CA9C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FAVMPa070 </a:t>
            </a:r>
            <a:br>
              <a:rPr lang="cs-CZ"/>
            </a:br>
            <a:r>
              <a:rPr lang="cs-CZ"/>
              <a:t>Filmový průmysl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52212D-5A7C-4D4D-9540-58D39D0F9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1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1947A8-7D32-46B8-B868-DAC8DFFC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Dílčí oblasti výzkumu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FF8300-3A39-4069-8559-7887B9634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Ekonomická teorie</a:t>
            </a:r>
          </a:p>
          <a:p>
            <a:endParaRPr lang="cs-CZ"/>
          </a:p>
          <a:p>
            <a:r>
              <a:rPr lang="cs-CZ"/>
              <a:t>Teorie strategického managementu</a:t>
            </a:r>
          </a:p>
          <a:p>
            <a:endParaRPr lang="cs-CZ"/>
          </a:p>
          <a:p>
            <a:r>
              <a:rPr lang="cs-CZ"/>
              <a:t>Vývoj nového produktu</a:t>
            </a:r>
          </a:p>
          <a:p>
            <a:endParaRPr lang="cs-CZ"/>
          </a:p>
          <a:p>
            <a:r>
              <a:rPr lang="cs-CZ"/>
              <a:t>Teorie difúze</a:t>
            </a:r>
          </a:p>
          <a:p>
            <a:endParaRPr lang="cs-CZ"/>
          </a:p>
          <a:p>
            <a:r>
              <a:rPr lang="cs-CZ"/>
              <a:t>Dopady přijetí technologie na chování organizací a zaměstnanců</a:t>
            </a:r>
          </a:p>
        </p:txBody>
      </p:sp>
    </p:spTree>
    <p:extLst>
      <p:ext uri="{BB962C8B-B14F-4D97-AF65-F5344CB8AC3E}">
        <p14:creationId xmlns:p14="http://schemas.microsoft.com/office/powerpoint/2010/main" val="6546249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5A712-71C7-4DA8-81F8-B1695234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Jäckel</a:t>
            </a:r>
            <a:r>
              <a:rPr lang="cs-CZ" dirty="0"/>
              <a:t>, Anne – Financování výroby a koprodukční činnost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5F8490-83A3-449C-BC2E-2596BDDD5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Koprodukce a kofinancování?</a:t>
            </a:r>
          </a:p>
          <a:p>
            <a:endParaRPr lang="cs-CZ" dirty="0"/>
          </a:p>
          <a:p>
            <a:r>
              <a:rPr lang="cs-CZ" dirty="0"/>
              <a:t>Hodnocení filmu?</a:t>
            </a:r>
          </a:p>
          <a:p>
            <a:endParaRPr lang="cs-CZ" dirty="0"/>
          </a:p>
          <a:p>
            <a:r>
              <a:rPr lang="cs-CZ" dirty="0"/>
              <a:t>Množství koprodukcí?</a:t>
            </a:r>
          </a:p>
          <a:p>
            <a:endParaRPr lang="cs-CZ" dirty="0"/>
          </a:p>
          <a:p>
            <a:r>
              <a:rPr lang="cs-CZ" dirty="0"/>
              <a:t>Výhody a nevýhody koprodukcí?</a:t>
            </a:r>
          </a:p>
          <a:p>
            <a:endParaRPr lang="cs-CZ" dirty="0"/>
          </a:p>
          <a:p>
            <a:r>
              <a:rPr lang="cs-CZ" dirty="0"/>
              <a:t>K čemu vede část využívání koprodukcí?</a:t>
            </a:r>
          </a:p>
        </p:txBody>
      </p:sp>
    </p:spTree>
    <p:extLst>
      <p:ext uri="{BB962C8B-B14F-4D97-AF65-F5344CB8AC3E}">
        <p14:creationId xmlns:p14="http://schemas.microsoft.com/office/powerpoint/2010/main" val="25718700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4D458-9B7F-4CBB-BD8D-B34D11960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Jäckel</a:t>
            </a:r>
            <a:r>
              <a:rPr lang="cs-CZ" dirty="0"/>
              <a:t>, Anne – Financování výroby a koprodukční činnost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38B4A-BBF1-489A-8988-59024F526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Evropský koprodukční fond?</a:t>
            </a:r>
          </a:p>
          <a:p>
            <a:endParaRPr lang="cs-CZ" dirty="0"/>
          </a:p>
          <a:p>
            <a:r>
              <a:rPr lang="cs-CZ" dirty="0"/>
              <a:t>Partnerství mezi východem a západem?</a:t>
            </a:r>
          </a:p>
          <a:p>
            <a:endParaRPr lang="cs-CZ" dirty="0"/>
          </a:p>
          <a:p>
            <a:r>
              <a:rPr lang="cs-CZ" dirty="0"/>
              <a:t>„</a:t>
            </a:r>
            <a:r>
              <a:rPr lang="cs-CZ" dirty="0" err="1"/>
              <a:t>europudink</a:t>
            </a:r>
            <a:r>
              <a:rPr lang="cs-CZ" dirty="0"/>
              <a:t>“?</a:t>
            </a:r>
          </a:p>
          <a:p>
            <a:endParaRPr lang="cs-CZ" dirty="0"/>
          </a:p>
          <a:p>
            <a:r>
              <a:rPr lang="cs-CZ" dirty="0"/>
              <a:t>Konkurenceschopnost vůči Hollywoodu a západu?</a:t>
            </a:r>
          </a:p>
          <a:p>
            <a:endParaRPr lang="cs-CZ" dirty="0"/>
          </a:p>
          <a:p>
            <a:r>
              <a:rPr lang="cs-CZ" dirty="0"/>
              <a:t>Fond ECO?</a:t>
            </a:r>
          </a:p>
        </p:txBody>
      </p:sp>
    </p:spTree>
    <p:extLst>
      <p:ext uri="{BB962C8B-B14F-4D97-AF65-F5344CB8AC3E}">
        <p14:creationId xmlns:p14="http://schemas.microsoft.com/office/powerpoint/2010/main" val="13671172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A26F6-7FD3-46F5-9CCA-8BF4DCE63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Jäckel</a:t>
            </a:r>
            <a:r>
              <a:rPr lang="cs-CZ" dirty="0"/>
              <a:t>, Anne – Financování výroby a koprodukční činnost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DF1B33-DCE9-4CA5-8A3B-24042654E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Výroba anglicky mluvených filmů?</a:t>
            </a:r>
          </a:p>
          <a:p>
            <a:pPr lvl="1"/>
            <a:r>
              <a:rPr lang="cs-CZ" dirty="0"/>
              <a:t>Proč vznikaly ve větším množstvím?</a:t>
            </a:r>
          </a:p>
          <a:p>
            <a:pPr lvl="1"/>
            <a:endParaRPr lang="cs-CZ" dirty="0"/>
          </a:p>
          <a:p>
            <a:r>
              <a:rPr lang="cs-CZ" dirty="0"/>
              <a:t>Spolupracovali Evropané s Američany?</a:t>
            </a:r>
          </a:p>
          <a:p>
            <a:endParaRPr lang="cs-CZ" dirty="0"/>
          </a:p>
          <a:p>
            <a:r>
              <a:rPr lang="cs-CZ" dirty="0"/>
              <a:t>Formy evropsko-americké koprodukce a finanční spoluúčasti?</a:t>
            </a:r>
          </a:p>
          <a:p>
            <a:pPr lvl="1"/>
            <a:r>
              <a:rPr lang="cs-CZ" dirty="0"/>
              <a:t>Vztahy?</a:t>
            </a:r>
          </a:p>
          <a:p>
            <a:endParaRPr lang="cs-CZ" dirty="0"/>
          </a:p>
          <a:p>
            <a:r>
              <a:rPr lang="cs-CZ" dirty="0"/>
              <a:t>Význam pro evropské produkce?</a:t>
            </a:r>
          </a:p>
          <a:p>
            <a:endParaRPr lang="cs-CZ" dirty="0"/>
          </a:p>
          <a:p>
            <a:r>
              <a:rPr lang="cs-CZ" dirty="0"/>
              <a:t>Závěr?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86456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0574A3-53D7-4F18-B45C-56530DEF8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FAVMPa070 – Filmový průmysl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44C87-6DA3-4CF9-A0CB-065E8C0DD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Vnější vlivy na průmysl &amp; Dějiny médií a techniky</a:t>
            </a:r>
          </a:p>
        </p:txBody>
      </p:sp>
    </p:spTree>
    <p:extLst>
      <p:ext uri="{BB962C8B-B14F-4D97-AF65-F5344CB8AC3E}">
        <p14:creationId xmlns:p14="http://schemas.microsoft.com/office/powerpoint/2010/main" val="6037603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90D08-9013-4C20-ABB8-A7524DE74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Španihelová, Magda – Ekosystém institucí dokumentárního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C23969-47E3-4844-B129-7028FCA38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Přístup Španihelové</a:t>
            </a:r>
          </a:p>
          <a:p>
            <a:pPr lvl="1"/>
            <a:r>
              <a:rPr lang="cs-CZ" dirty="0"/>
              <a:t>Matthew </a:t>
            </a:r>
            <a:r>
              <a:rPr lang="cs-CZ" dirty="0" err="1"/>
              <a:t>Fuller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Dynamika 90. let?</a:t>
            </a:r>
          </a:p>
          <a:p>
            <a:pPr lvl="1"/>
            <a:r>
              <a:rPr lang="cs-CZ" dirty="0"/>
              <a:t>Změny po roce 89? – produkce – distribuce – uvádění?</a:t>
            </a:r>
          </a:p>
          <a:p>
            <a:pPr lvl="1"/>
            <a:r>
              <a:rPr lang="cs-CZ" dirty="0"/>
              <a:t>Vztahy 90. let?</a:t>
            </a:r>
          </a:p>
          <a:p>
            <a:pPr lvl="1"/>
            <a:r>
              <a:rPr lang="cs-CZ" dirty="0"/>
              <a:t>Založené společnosti a jejich vztah k ČT</a:t>
            </a:r>
          </a:p>
          <a:p>
            <a:endParaRPr lang="cs-CZ" dirty="0"/>
          </a:p>
          <a:p>
            <a:r>
              <a:rPr lang="cs-CZ" dirty="0"/>
              <a:t>TV NOVA</a:t>
            </a:r>
          </a:p>
          <a:p>
            <a:endParaRPr lang="cs-CZ" dirty="0"/>
          </a:p>
          <a:p>
            <a:r>
              <a:rPr lang="cs-CZ" dirty="0"/>
              <a:t>Katedra dokumentární tvorby</a:t>
            </a:r>
          </a:p>
          <a:p>
            <a:endParaRPr lang="cs-CZ" dirty="0"/>
          </a:p>
          <a:p>
            <a:r>
              <a:rPr lang="cs-CZ" dirty="0"/>
              <a:t>Další instituce, jejichž činnost souvisela s dokumentárním filmem</a:t>
            </a:r>
          </a:p>
        </p:txBody>
      </p:sp>
    </p:spTree>
    <p:extLst>
      <p:ext uri="{BB962C8B-B14F-4D97-AF65-F5344CB8AC3E}">
        <p14:creationId xmlns:p14="http://schemas.microsoft.com/office/powerpoint/2010/main" val="15635922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BE888-63E0-4B20-BDD1-72C8C503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Španihelová, Magda – Ekosystém institucí dokumentárního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58032B-6D60-4A31-97D8-D9902AC1F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Technologická inovace?</a:t>
            </a:r>
            <a:endParaRPr lang="cs-CZ" dirty="0"/>
          </a:p>
          <a:p>
            <a:endParaRPr lang="cs-CZ" dirty="0"/>
          </a:p>
          <a:p>
            <a:r>
              <a:rPr lang="cs-CZ" dirty="0"/>
              <a:t>Ekosystém produkční spoluzávislosti</a:t>
            </a:r>
          </a:p>
          <a:p>
            <a:endParaRPr lang="cs-CZ" dirty="0"/>
          </a:p>
          <a:p>
            <a:r>
              <a:rPr lang="cs-CZ" dirty="0"/>
              <a:t>Instituce veřejné podpory?</a:t>
            </a:r>
          </a:p>
          <a:p>
            <a:endParaRPr lang="cs-CZ" dirty="0"/>
          </a:p>
          <a:p>
            <a:r>
              <a:rPr lang="cs-CZ" dirty="0"/>
              <a:t>Zákon o audiovizi?</a:t>
            </a:r>
          </a:p>
          <a:p>
            <a:endParaRPr lang="cs-CZ" dirty="0"/>
          </a:p>
          <a:p>
            <a:r>
              <a:rPr lang="cs-CZ" dirty="0"/>
              <a:t>Vztah k veřejným institucím?</a:t>
            </a:r>
          </a:p>
        </p:txBody>
      </p:sp>
    </p:spTree>
    <p:extLst>
      <p:ext uri="{BB962C8B-B14F-4D97-AF65-F5344CB8AC3E}">
        <p14:creationId xmlns:p14="http://schemas.microsoft.com/office/powerpoint/2010/main" val="74828303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C91F0-1200-412D-97B2-593FC154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Španihelová, Magda – Ekosystém institucí dokumentárního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782567-5C39-4647-90DE-CBF5DDB9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Systém televizní produkce?</a:t>
            </a:r>
          </a:p>
          <a:p>
            <a:pPr lvl="1"/>
            <a:r>
              <a:rPr lang="cs-CZ" dirty="0"/>
              <a:t>Soutěžení projektů</a:t>
            </a:r>
          </a:p>
          <a:p>
            <a:pPr lvl="1"/>
            <a:r>
              <a:rPr lang="cs-CZ" dirty="0"/>
              <a:t>Kreativita</a:t>
            </a:r>
          </a:p>
          <a:p>
            <a:pPr lvl="1"/>
            <a:endParaRPr lang="cs-CZ" dirty="0"/>
          </a:p>
          <a:p>
            <a:r>
              <a:rPr lang="cs-CZ" dirty="0"/>
              <a:t>Závislost na producentech?</a:t>
            </a:r>
          </a:p>
          <a:p>
            <a:endParaRPr lang="cs-CZ" dirty="0"/>
          </a:p>
          <a:p>
            <a:r>
              <a:rPr lang="cs-CZ" dirty="0"/>
              <a:t>Oddělení mediálních analýz ČT</a:t>
            </a:r>
          </a:p>
          <a:p>
            <a:endParaRPr lang="cs-CZ" dirty="0"/>
          </a:p>
          <a:p>
            <a:r>
              <a:rPr lang="cs-CZ" dirty="0"/>
              <a:t>HBO</a:t>
            </a:r>
          </a:p>
        </p:txBody>
      </p:sp>
    </p:spTree>
    <p:extLst>
      <p:ext uri="{BB962C8B-B14F-4D97-AF65-F5344CB8AC3E}">
        <p14:creationId xmlns:p14="http://schemas.microsoft.com/office/powerpoint/2010/main" val="8813156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B0EDE-EF0C-44F7-A96A-1A9E6E0BE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Španihelová, Magda – Ekosystém institucí dokumentárního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3547DB-2779-4A5C-B425-419254600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Ekosystém prospěšné i podvratné </a:t>
            </a:r>
            <a:r>
              <a:rPr lang="cs-CZ" dirty="0" err="1"/>
              <a:t>spolukonstituce</a:t>
            </a:r>
            <a:endParaRPr lang="cs-CZ" dirty="0"/>
          </a:p>
          <a:p>
            <a:endParaRPr lang="cs-CZ" dirty="0"/>
          </a:p>
          <a:p>
            <a:r>
              <a:rPr lang="cs-CZ" dirty="0"/>
              <a:t>Podpůrné instituce systému?</a:t>
            </a:r>
          </a:p>
          <a:p>
            <a:endParaRPr lang="cs-CZ" dirty="0"/>
          </a:p>
          <a:p>
            <a:r>
              <a:rPr lang="cs-CZ" dirty="0"/>
              <a:t>MFDF Jihlava?</a:t>
            </a:r>
          </a:p>
          <a:p>
            <a:endParaRPr lang="cs-CZ" dirty="0"/>
          </a:p>
          <a:p>
            <a:r>
              <a:rPr lang="cs-CZ" dirty="0"/>
              <a:t>IDF?</a:t>
            </a:r>
          </a:p>
          <a:p>
            <a:endParaRPr lang="cs-CZ" dirty="0"/>
          </a:p>
          <a:p>
            <a:r>
              <a:rPr lang="cs-CZ" dirty="0"/>
              <a:t>Komunita filmařů? Malé profesní prostředí?</a:t>
            </a:r>
          </a:p>
          <a:p>
            <a:endParaRPr lang="cs-CZ" dirty="0"/>
          </a:p>
          <a:p>
            <a:r>
              <a:rPr lang="cs-CZ" dirty="0"/>
              <a:t>Networking? Grantový režim?</a:t>
            </a:r>
          </a:p>
        </p:txBody>
      </p:sp>
    </p:spTree>
    <p:extLst>
      <p:ext uri="{BB962C8B-B14F-4D97-AF65-F5344CB8AC3E}">
        <p14:creationId xmlns:p14="http://schemas.microsoft.com/office/powerpoint/2010/main" val="10999527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0574A3-53D7-4F18-B45C-56530DEF8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FAVMPa070 – Filmový průmysl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44C87-6DA3-4CF9-A0CB-065E8C0DD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Dějiny médií a techniky</a:t>
            </a:r>
          </a:p>
        </p:txBody>
      </p:sp>
    </p:spTree>
    <p:extLst>
      <p:ext uri="{BB962C8B-B14F-4D97-AF65-F5344CB8AC3E}">
        <p14:creationId xmlns:p14="http://schemas.microsoft.com/office/powerpoint/2010/main" val="4855299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F7BC3-EBCC-4AAB-B5F3-9E4FB28F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5" y="365125"/>
            <a:ext cx="11183816" cy="1325563"/>
          </a:xfrm>
        </p:spPr>
        <p:txBody>
          <a:bodyPr/>
          <a:lstStyle/>
          <a:p>
            <a:r>
              <a:rPr lang="cs-CZ" dirty="0"/>
              <a:t>Allen &amp; </a:t>
            </a:r>
            <a:r>
              <a:rPr lang="cs-CZ" dirty="0" err="1"/>
              <a:t>Gomery</a:t>
            </a:r>
            <a:r>
              <a:rPr lang="cs-CZ" dirty="0"/>
              <a:t> – Technologická filmová historie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C33386-27DF-4974-94C6-7E39B890F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Technika vs. technologie</a:t>
            </a:r>
          </a:p>
          <a:p>
            <a:endParaRPr lang="cs-CZ" dirty="0"/>
          </a:p>
          <a:p>
            <a:r>
              <a:rPr lang="cs-CZ" dirty="0"/>
              <a:t>Great man </a:t>
            </a:r>
            <a:r>
              <a:rPr lang="cs-CZ" dirty="0" err="1"/>
              <a:t>theory</a:t>
            </a:r>
            <a:endParaRPr lang="cs-CZ" dirty="0"/>
          </a:p>
          <a:p>
            <a:endParaRPr lang="cs-CZ" dirty="0"/>
          </a:p>
          <a:p>
            <a:r>
              <a:rPr lang="cs-CZ" dirty="0"/>
              <a:t>Technologický determinismus</a:t>
            </a:r>
          </a:p>
          <a:p>
            <a:endParaRPr lang="cs-CZ" dirty="0"/>
          </a:p>
          <a:p>
            <a:r>
              <a:rPr lang="cs-CZ" dirty="0"/>
              <a:t>Ekonomika technické změny</a:t>
            </a:r>
          </a:p>
          <a:p>
            <a:pPr lvl="1"/>
            <a:r>
              <a:rPr lang="cs-CZ" dirty="0"/>
              <a:t>Vývoj</a:t>
            </a:r>
          </a:p>
          <a:p>
            <a:pPr lvl="1"/>
            <a:r>
              <a:rPr lang="cs-CZ" dirty="0"/>
              <a:t>Inovace</a:t>
            </a:r>
          </a:p>
          <a:p>
            <a:pPr lvl="1"/>
            <a:r>
              <a:rPr lang="cs-CZ" dirty="0"/>
              <a:t>Difúze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6755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FBB4E5-1E9A-4EAC-9719-61C7C64D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Otázka a předpoklady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FE84DF-D9FC-419A-800B-08384EA7B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Subjektivní užitek z dané služby/komodity</a:t>
            </a:r>
          </a:p>
          <a:p>
            <a:pPr lvl="1"/>
            <a:r>
              <a:rPr lang="cs-CZ"/>
              <a:t>Práh prodejnosti</a:t>
            </a:r>
          </a:p>
          <a:p>
            <a:endParaRPr lang="cs-CZ"/>
          </a:p>
          <a:p>
            <a:r>
              <a:rPr lang="cs-CZ"/>
              <a:t>Marže</a:t>
            </a:r>
          </a:p>
          <a:p>
            <a:endParaRPr lang="cs-CZ"/>
          </a:p>
          <a:p>
            <a:r>
              <a:rPr lang="cs-CZ"/>
              <a:t>Stabilita preferencí</a:t>
            </a:r>
          </a:p>
          <a:p>
            <a:endParaRPr lang="cs-CZ"/>
          </a:p>
          <a:p>
            <a:r>
              <a:rPr lang="cs-CZ"/>
              <a:t>Racionalita chování</a:t>
            </a:r>
          </a:p>
          <a:p>
            <a:endParaRPr lang="cs-CZ"/>
          </a:p>
          <a:p>
            <a:r>
              <a:rPr lang="cs-CZ"/>
              <a:t>Marginální užitek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4603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633FE4-CD4E-3099-CCEF-B985EC852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ALTMAN, </a:t>
            </a:r>
            <a:r>
              <a:rPr lang="cs-CZ" dirty="0" err="1"/>
              <a:t>Rick</a:t>
            </a:r>
            <a:r>
              <a:rPr lang="cs-CZ" dirty="0"/>
              <a:t> (2003): Úvod: Zvuk/</a:t>
            </a:r>
            <a:r>
              <a:rPr lang="cs-CZ" dirty="0" err="1"/>
              <a:t>dejiny</a:t>
            </a:r>
            <a:r>
              <a:rPr lang="cs-CZ" dirty="0"/>
              <a:t>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E51481-6A5E-5F8E-E294-E2CF37AFE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Pojem film se neustále mění. Technologie reprezentací jsou v neustálém procesu re-definice. Termín film znamenal včera jedno, dnes znamená něco jiného.</a:t>
            </a:r>
            <a:r>
              <a:rPr lang="cs-CZ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</a:p>
          <a:p>
            <a:pPr marL="0" indent="0">
              <a:lnSpc>
                <a:spcPct val="120000"/>
              </a:lnSpc>
              <a:buNone/>
            </a:pPr>
            <a:endParaRPr lang="cs-CZ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1906: Film jako fotografie.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1907: Film jako ilustrovaná hudba.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1908: Film jako vaudeville.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1911: Film jako opera.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1916: Film jako kreslený film.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1922: Film jako rozhlas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1926: Film jako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fonografie</a:t>
            </a:r>
            <a:endParaRPr lang="cs-CZ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1929: Filmy jako telefon</a:t>
            </a:r>
          </a:p>
        </p:txBody>
      </p:sp>
    </p:spTree>
    <p:extLst>
      <p:ext uri="{BB962C8B-B14F-4D97-AF65-F5344CB8AC3E}">
        <p14:creationId xmlns:p14="http://schemas.microsoft.com/office/powerpoint/2010/main" val="39462600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677D6-D39C-452D-96F0-615AD88E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ALTMAN, </a:t>
            </a:r>
            <a:r>
              <a:rPr lang="cs-CZ" dirty="0" err="1"/>
              <a:t>Rick</a:t>
            </a:r>
            <a:r>
              <a:rPr lang="cs-CZ" dirty="0"/>
              <a:t> (2003): Úvod: Zvuk/</a:t>
            </a:r>
            <a:r>
              <a:rPr lang="cs-CZ" dirty="0" err="1"/>
              <a:t>dejiny</a:t>
            </a:r>
            <a:r>
              <a:rPr lang="cs-CZ" dirty="0"/>
              <a:t>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2F664B-1D83-4F02-9896-58B01C458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Proměnlivost významů</a:t>
            </a:r>
          </a:p>
          <a:p>
            <a:pPr lvl="1"/>
            <a:r>
              <a:rPr lang="cs-CZ" dirty="0"/>
              <a:t>diskurs</a:t>
            </a:r>
          </a:p>
          <a:p>
            <a:endParaRPr lang="cs-CZ" dirty="0"/>
          </a:p>
          <a:p>
            <a:r>
              <a:rPr lang="cs-CZ" dirty="0"/>
              <a:t>Princip identity x Princip redefinice identity</a:t>
            </a:r>
          </a:p>
          <a:p>
            <a:endParaRPr lang="cs-CZ" dirty="0"/>
          </a:p>
          <a:p>
            <a:r>
              <a:rPr lang="cs-CZ" dirty="0"/>
              <a:t>Princip funkční ekvivalence x Princip neúplné funkční ekvivalence</a:t>
            </a:r>
          </a:p>
          <a:p>
            <a:endParaRPr lang="cs-CZ" dirty="0"/>
          </a:p>
          <a:p>
            <a:r>
              <a:rPr lang="cs-CZ" dirty="0"/>
              <a:t>Princip sukcese x Princip jurisdikčního boje</a:t>
            </a:r>
          </a:p>
        </p:txBody>
      </p:sp>
    </p:spTree>
    <p:extLst>
      <p:ext uri="{BB962C8B-B14F-4D97-AF65-F5344CB8AC3E}">
        <p14:creationId xmlns:p14="http://schemas.microsoft.com/office/powerpoint/2010/main" val="3771865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CD492-ED2B-4D4C-9A6D-934FCC664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GAUDREAULT, André a Philippe Marion. Médium se rodí vždycky dvakrát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FCF20-1ED5-48BD-B37D-8A1E4E430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Roland </a:t>
            </a:r>
            <a:r>
              <a:rPr lang="cs-CZ" dirty="0" err="1"/>
              <a:t>Barthes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naitre</a:t>
            </a:r>
            <a:r>
              <a:rPr lang="cs-CZ" dirty="0"/>
              <a:t> – </a:t>
            </a:r>
            <a:r>
              <a:rPr lang="cs-CZ" dirty="0" err="1"/>
              <a:t>apparait</a:t>
            </a:r>
            <a:r>
              <a:rPr lang="cs-CZ" dirty="0"/>
              <a:t> – </a:t>
            </a:r>
            <a:r>
              <a:rPr lang="cs-CZ" dirty="0" err="1"/>
              <a:t>apparition</a:t>
            </a:r>
            <a:endParaRPr lang="cs-CZ" dirty="0"/>
          </a:p>
          <a:p>
            <a:pPr lvl="1"/>
            <a:r>
              <a:rPr lang="cs-CZ" dirty="0" err="1"/>
              <a:t>Émergence</a:t>
            </a:r>
            <a:r>
              <a:rPr lang="cs-CZ" dirty="0"/>
              <a:t> - genese</a:t>
            </a:r>
          </a:p>
          <a:p>
            <a:endParaRPr lang="cs-CZ" dirty="0"/>
          </a:p>
          <a:p>
            <a:r>
              <a:rPr lang="cs-CZ" dirty="0"/>
              <a:t>Proč </a:t>
            </a:r>
            <a:r>
              <a:rPr lang="cs-CZ" dirty="0" err="1"/>
              <a:t>Gaudreault</a:t>
            </a:r>
            <a:r>
              <a:rPr lang="cs-CZ" dirty="0"/>
              <a:t> s </a:t>
            </a:r>
            <a:r>
              <a:rPr lang="cs-CZ" dirty="0" err="1"/>
              <a:t>Marionem</a:t>
            </a:r>
            <a:r>
              <a:rPr lang="cs-CZ" dirty="0"/>
              <a:t> hovoří o nastoupení spíše než o zrození?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Jaké fáze má ustavování média?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70406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45717-62BF-483F-A67D-FFA45562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GAUDREAULT, André a Philippe Marion. Médium se rodí vždycky dvakrát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C1B82-24BB-408E-984F-62BE1E331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Objevení se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Vznik </a:t>
            </a:r>
            <a:r>
              <a:rPr lang="cs-CZ" dirty="0" err="1"/>
              <a:t>dispozitivu</a:t>
            </a:r>
            <a:r>
              <a:rPr lang="cs-CZ" dirty="0"/>
              <a:t> ustavením procedur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Nastoupení mediální instituce</a:t>
            </a:r>
          </a:p>
        </p:txBody>
      </p:sp>
    </p:spTree>
    <p:extLst>
      <p:ext uri="{BB962C8B-B14F-4D97-AF65-F5344CB8AC3E}">
        <p14:creationId xmlns:p14="http://schemas.microsoft.com/office/powerpoint/2010/main" val="30228473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40EC5-C5F0-4132-882B-E3D1C123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GAUDREAULT, André a Philippe Marion. Médium se rodí vždycky dvakrát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1E7686-6A7A-48B8-AF04-4A6DF0F0C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Definice média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Heliografie, daguerrotypie, fotografie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Vznik komiksu</a:t>
            </a:r>
          </a:p>
        </p:txBody>
      </p:sp>
    </p:spTree>
    <p:extLst>
      <p:ext uri="{BB962C8B-B14F-4D97-AF65-F5344CB8AC3E}">
        <p14:creationId xmlns:p14="http://schemas.microsoft.com/office/powerpoint/2010/main" val="34164943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3990F-3133-4F2C-BC00-7C446DFD4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GAUDREAULT, André a Philippe Marion. Médium se rodí vždycky dvakrát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32352-76A7-4FED-B0A4-67445AED0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Dvojí zrození média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Integrační zrození</a:t>
            </a:r>
          </a:p>
          <a:p>
            <a:pPr lvl="1"/>
            <a:r>
              <a:rPr lang="cs-CZ" dirty="0" err="1"/>
              <a:t>Kryptomédium</a:t>
            </a:r>
            <a:endParaRPr lang="cs-CZ" dirty="0"/>
          </a:p>
          <a:p>
            <a:pPr lvl="1"/>
            <a:r>
              <a:rPr lang="cs-CZ" dirty="0" err="1"/>
              <a:t>Protomédium</a:t>
            </a:r>
            <a:endParaRPr lang="cs-CZ" dirty="0"/>
          </a:p>
          <a:p>
            <a:pPr lvl="1"/>
            <a:r>
              <a:rPr lang="cs-CZ" dirty="0"/>
              <a:t>Spontánní </a:t>
            </a:r>
            <a:r>
              <a:rPr lang="cs-CZ" dirty="0" err="1"/>
              <a:t>intermedialita</a:t>
            </a:r>
            <a:endParaRPr lang="cs-CZ" dirty="0"/>
          </a:p>
          <a:p>
            <a:endParaRPr lang="cs-CZ" dirty="0"/>
          </a:p>
          <a:p>
            <a:r>
              <a:rPr lang="cs-CZ" dirty="0"/>
              <a:t>Diferenční zrození média</a:t>
            </a:r>
          </a:p>
          <a:p>
            <a:pPr lvl="1"/>
            <a:r>
              <a:rPr lang="cs-CZ" dirty="0"/>
              <a:t>Vyjednaná </a:t>
            </a:r>
            <a:r>
              <a:rPr lang="cs-CZ" dirty="0" err="1"/>
              <a:t>intermedialita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06334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0593E-95A5-4A84-B07E-5C841A5E1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Social Construction of Facts and Artifacts: Or</a:t>
            </a:r>
            <a:r>
              <a:rPr lang="cs-CZ" dirty="0"/>
              <a:t> </a:t>
            </a:r>
            <a:r>
              <a:rPr lang="en-US" dirty="0"/>
              <a:t>How the</a:t>
            </a:r>
            <a:r>
              <a:rPr lang="cs-CZ" dirty="0"/>
              <a:t> </a:t>
            </a:r>
            <a:r>
              <a:rPr lang="en-US" dirty="0"/>
              <a:t>Sociology of Science and the Sociology of Technology Might</a:t>
            </a:r>
            <a:r>
              <a:rPr lang="cs-CZ" dirty="0"/>
              <a:t> </a:t>
            </a:r>
            <a:r>
              <a:rPr lang="en-US" dirty="0"/>
              <a:t>Benefit Each Other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F380A8-0371-43B6-AEDC-89EC037BA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O čem je text a jak je strukturovaný?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Tři druhy literatury o vědě a technice/technologii?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47934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4B6A05-EA68-43E3-8F8C-259751D5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Social Construction of Facts and Artifacts: Or</a:t>
            </a:r>
            <a:r>
              <a:rPr lang="cs-CZ" dirty="0"/>
              <a:t> </a:t>
            </a:r>
            <a:r>
              <a:rPr lang="en-US" dirty="0"/>
              <a:t>How the</a:t>
            </a:r>
            <a:r>
              <a:rPr lang="cs-CZ" dirty="0"/>
              <a:t> </a:t>
            </a:r>
            <a:r>
              <a:rPr lang="en-US" dirty="0"/>
              <a:t>Sociology of Science and the Sociology of Technology Might</a:t>
            </a:r>
            <a:r>
              <a:rPr lang="cs-CZ" dirty="0"/>
              <a:t> </a:t>
            </a:r>
            <a:r>
              <a:rPr lang="en-US" dirty="0"/>
              <a:t>Benefit Each Other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64F5CF-7EC7-4AD3-87B3-409FABF8E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645"/>
            <a:ext cx="8699090" cy="417231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Co to je Sociology </a:t>
            </a:r>
            <a:r>
              <a:rPr lang="cs-CZ" dirty="0" err="1"/>
              <a:t>of</a:t>
            </a:r>
            <a:r>
              <a:rPr lang="cs-CZ" dirty="0"/>
              <a:t> science?</a:t>
            </a:r>
          </a:p>
          <a:p>
            <a:pPr lvl="1"/>
            <a:r>
              <a:rPr lang="cs-CZ" dirty="0"/>
              <a:t>Jakou změnu přinesl?</a:t>
            </a:r>
          </a:p>
          <a:p>
            <a:pPr lvl="1"/>
            <a:r>
              <a:rPr lang="cs-CZ" dirty="0"/>
              <a:t>Jak se odkazuje k sociálnímu konstruktivismu?</a:t>
            </a:r>
          </a:p>
          <a:p>
            <a:pPr lvl="1"/>
            <a:endParaRPr lang="cs-CZ" dirty="0"/>
          </a:p>
          <a:p>
            <a:r>
              <a:rPr lang="cs-CZ" dirty="0"/>
              <a:t>Vztah Science-Technology</a:t>
            </a:r>
          </a:p>
          <a:p>
            <a:pPr lvl="1"/>
            <a:r>
              <a:rPr lang="cs-CZ" dirty="0"/>
              <a:t>Na čem stojí?</a:t>
            </a:r>
          </a:p>
          <a:p>
            <a:pPr lvl="1"/>
            <a:r>
              <a:rPr lang="cs-CZ" dirty="0"/>
              <a:t>Na čem je třeba mít se na pozoru?</a:t>
            </a:r>
          </a:p>
          <a:p>
            <a:pPr lvl="1"/>
            <a:endParaRPr lang="cs-CZ" dirty="0"/>
          </a:p>
          <a:p>
            <a:r>
              <a:rPr lang="cs-CZ" dirty="0"/>
              <a:t>Technology </a:t>
            </a:r>
            <a:r>
              <a:rPr lang="cs-CZ" dirty="0" err="1"/>
              <a:t>studies</a:t>
            </a:r>
            <a:endParaRPr lang="cs-CZ" dirty="0"/>
          </a:p>
          <a:p>
            <a:pPr lvl="1"/>
            <a:r>
              <a:rPr lang="cs-CZ" dirty="0"/>
              <a:t>dělení</a:t>
            </a:r>
          </a:p>
          <a:p>
            <a:pPr lvl="1"/>
            <a:r>
              <a:rPr lang="cs-CZ" dirty="0"/>
              <a:t>„</a:t>
            </a:r>
            <a:r>
              <a:rPr lang="cs-CZ" dirty="0" err="1"/>
              <a:t>black</a:t>
            </a:r>
            <a:r>
              <a:rPr lang="cs-CZ" dirty="0"/>
              <a:t> box“?</a:t>
            </a:r>
          </a:p>
          <a:p>
            <a:pPr lvl="1"/>
            <a:r>
              <a:rPr lang="cs-CZ" dirty="0"/>
              <a:t>Kritika? 2 problém?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21C1BE-4397-9EAA-B6FA-D2005C2F1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19031" y="2030917"/>
            <a:ext cx="1434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986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7C20D-32F5-460E-A784-DC198E65D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Social Construction of Facts and Artifacts: Or</a:t>
            </a:r>
            <a:r>
              <a:rPr lang="cs-CZ" dirty="0"/>
              <a:t> </a:t>
            </a:r>
            <a:r>
              <a:rPr lang="en-US" dirty="0"/>
              <a:t>How the</a:t>
            </a:r>
            <a:r>
              <a:rPr lang="cs-CZ" dirty="0"/>
              <a:t> </a:t>
            </a:r>
            <a:r>
              <a:rPr lang="en-US" dirty="0"/>
              <a:t>Sociology of Science and the Sociology of Technology Might</a:t>
            </a:r>
            <a:r>
              <a:rPr lang="cs-CZ" dirty="0"/>
              <a:t> </a:t>
            </a:r>
            <a:r>
              <a:rPr lang="en-US" dirty="0"/>
              <a:t>Benefit Each Other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C5550B-19B4-4690-B254-F18F9D67F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52071" cy="4351338"/>
          </a:xfrm>
        </p:spPr>
        <p:txBody>
          <a:bodyPr/>
          <a:lstStyle/>
          <a:p>
            <a:r>
              <a:rPr lang="cs-CZ" dirty="0"/>
              <a:t>Bakelit?</a:t>
            </a:r>
          </a:p>
          <a:p>
            <a:endParaRPr lang="cs-CZ" dirty="0"/>
          </a:p>
          <a:p>
            <a:r>
              <a:rPr lang="cs-CZ" dirty="0"/>
              <a:t>Sociologie technologie?</a:t>
            </a:r>
          </a:p>
          <a:p>
            <a:endParaRPr lang="cs-CZ" dirty="0"/>
          </a:p>
          <a:p>
            <a:r>
              <a:rPr lang="cs-CZ" dirty="0" err="1"/>
              <a:t>Mulkay</a:t>
            </a:r>
            <a:r>
              <a:rPr lang="cs-CZ" dirty="0"/>
              <a:t> a vztah k sociálnímu konstruktivismu?</a:t>
            </a:r>
          </a:p>
          <a:p>
            <a:pPr lvl="1"/>
            <a:r>
              <a:rPr lang="cs-CZ" dirty="0"/>
              <a:t>2 argumenty proti</a:t>
            </a:r>
          </a:p>
          <a:p>
            <a:endParaRPr lang="cs-CZ" dirty="0"/>
          </a:p>
          <a:p>
            <a:r>
              <a:rPr lang="cs-CZ" dirty="0"/>
              <a:t>Dominantní tradice v dějinách techniky a jejich nevýhody?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4DFA3A-2EBA-4A33-AE4A-A999126F6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098" y="0"/>
            <a:ext cx="39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783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07A35-657D-45AC-850A-876141C3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Social Construction of Facts and Artifacts: Or</a:t>
            </a:r>
            <a:r>
              <a:rPr lang="cs-CZ" dirty="0"/>
              <a:t> </a:t>
            </a:r>
            <a:r>
              <a:rPr lang="en-US" dirty="0"/>
              <a:t>How the</a:t>
            </a:r>
            <a:r>
              <a:rPr lang="cs-CZ" dirty="0"/>
              <a:t> </a:t>
            </a:r>
            <a:r>
              <a:rPr lang="en-US" dirty="0"/>
              <a:t>Sociology of Science and the Sociology of Technology Might</a:t>
            </a:r>
            <a:r>
              <a:rPr lang="cs-CZ" dirty="0"/>
              <a:t> </a:t>
            </a:r>
            <a:r>
              <a:rPr lang="en-US" dirty="0"/>
              <a:t>Benefit Each Other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5B437D-6079-4A47-8F92-1D0B2398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The </a:t>
            </a:r>
            <a:r>
              <a:rPr lang="cs-CZ" dirty="0" err="1"/>
              <a:t>Empirical</a:t>
            </a:r>
            <a:r>
              <a:rPr lang="cs-CZ" dirty="0"/>
              <a:t> </a:t>
            </a:r>
            <a:r>
              <a:rPr lang="cs-CZ" dirty="0" err="1"/>
              <a:t>programme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relativisme (EPOR)?</a:t>
            </a:r>
          </a:p>
          <a:p>
            <a:pPr lvl="1"/>
            <a:r>
              <a:rPr lang="cs-CZ" dirty="0"/>
              <a:t>„CONTROVERSY“</a:t>
            </a:r>
          </a:p>
          <a:p>
            <a:endParaRPr lang="cs-CZ" dirty="0"/>
          </a:p>
          <a:p>
            <a:r>
              <a:rPr lang="cs-CZ" dirty="0"/>
              <a:t>3 stupně</a:t>
            </a:r>
          </a:p>
          <a:p>
            <a:pPr lvl="1"/>
            <a:r>
              <a:rPr lang="cs-CZ" dirty="0"/>
              <a:t>1</a:t>
            </a:r>
          </a:p>
          <a:p>
            <a:pPr lvl="1"/>
            <a:r>
              <a:rPr lang="cs-CZ" dirty="0"/>
              <a:t>2</a:t>
            </a:r>
          </a:p>
          <a:p>
            <a:pPr lvl="1"/>
            <a:r>
              <a:rPr lang="cs-CZ" dirty="0"/>
              <a:t>3</a:t>
            </a:r>
          </a:p>
          <a:p>
            <a:endParaRPr lang="cs-CZ" dirty="0"/>
          </a:p>
          <a:p>
            <a:r>
              <a:rPr lang="cs-CZ" dirty="0"/>
              <a:t>The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construction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the Technology (SCOT) – rozdíl od EPOR?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5531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B84DA-F33A-457C-8A86-DB4C6C2FB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C0F08D-417D-46A3-AE2C-D31B2D559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/>
              <a:t>Mikroekonomie vs. Makroekonomie</a:t>
            </a:r>
          </a:p>
          <a:p>
            <a:endParaRPr lang="cs-CZ"/>
          </a:p>
          <a:p>
            <a:r>
              <a:rPr lang="cs-CZ"/>
              <a:t>Vliv výše HDP na podnikání?</a:t>
            </a:r>
          </a:p>
          <a:p>
            <a:pPr marL="0" indent="0">
              <a:buNone/>
            </a:pPr>
            <a:endParaRPr lang="cs-CZ"/>
          </a:p>
          <a:p>
            <a:r>
              <a:rPr lang="cs-CZ"/>
              <a:t>Firma v ekonomické teorii</a:t>
            </a:r>
          </a:p>
          <a:p>
            <a:pPr lvl="1"/>
            <a:r>
              <a:rPr lang="cs-CZ"/>
              <a:t>Co je průmysl?</a:t>
            </a:r>
          </a:p>
          <a:p>
            <a:pPr lvl="1"/>
            <a:endParaRPr lang="cs-CZ"/>
          </a:p>
          <a:p>
            <a:r>
              <a:rPr lang="cs-CZ"/>
              <a:t>Motivace zisku?</a:t>
            </a:r>
          </a:p>
          <a:p>
            <a:endParaRPr lang="cs-CZ"/>
          </a:p>
          <a:p>
            <a:r>
              <a:rPr lang="cs-CZ"/>
              <a:t>Chování firem?</a:t>
            </a:r>
          </a:p>
          <a:p>
            <a:endParaRPr lang="cs-CZ"/>
          </a:p>
          <a:p>
            <a:r>
              <a:rPr lang="cs-CZ"/>
              <a:t>Koncept nákladů ušlé příležitosti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92E5CE2-E7EB-4B0E-BAA3-B027E6C454BE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>
                <a:effectLst/>
              </a:rPr>
              <a:t> 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07305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C70260-9542-435F-8C6F-7F8F3324A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Social Construction of Facts and Artifacts: Or</a:t>
            </a:r>
            <a:r>
              <a:rPr lang="cs-CZ"/>
              <a:t> </a:t>
            </a:r>
            <a:r>
              <a:rPr lang="en-US"/>
              <a:t>How the</a:t>
            </a:r>
            <a:r>
              <a:rPr lang="cs-CZ"/>
              <a:t> </a:t>
            </a:r>
            <a:r>
              <a:rPr lang="en-US"/>
              <a:t>Sociology of Science and the Sociology of Technology Might</a:t>
            </a:r>
            <a:r>
              <a:rPr lang="cs-CZ"/>
              <a:t> </a:t>
            </a:r>
            <a:r>
              <a:rPr lang="en-US"/>
              <a:t>Benefit Each Other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B90F39-0095-4767-916E-D555C977F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488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Vývoj technologického artefaktu?</a:t>
            </a:r>
          </a:p>
          <a:p>
            <a:endParaRPr lang="cs-CZ" dirty="0"/>
          </a:p>
          <a:p>
            <a:r>
              <a:rPr lang="cs-CZ" dirty="0"/>
              <a:t>Vývoj bicyklu?</a:t>
            </a:r>
          </a:p>
          <a:p>
            <a:endParaRPr lang="cs-CZ" dirty="0"/>
          </a:p>
          <a:p>
            <a:r>
              <a:rPr lang="cs-CZ" dirty="0"/>
              <a:t>Jaké otázky vznikají s přijetím „</a:t>
            </a:r>
            <a:r>
              <a:rPr lang="cs-CZ" dirty="0" err="1"/>
              <a:t>multidirectional</a:t>
            </a:r>
            <a:r>
              <a:rPr lang="cs-CZ" dirty="0"/>
              <a:t>“?</a:t>
            </a:r>
          </a:p>
          <a:p>
            <a:endParaRPr lang="cs-CZ" dirty="0"/>
          </a:p>
          <a:p>
            <a:r>
              <a:rPr lang="cs-CZ" dirty="0"/>
              <a:t>Jak je definován „problém“?</a:t>
            </a:r>
          </a:p>
          <a:p>
            <a:endParaRPr lang="cs-CZ" dirty="0"/>
          </a:p>
          <a:p>
            <a:r>
              <a:rPr lang="cs-CZ" dirty="0"/>
              <a:t>Otázka k sociální skupině</a:t>
            </a:r>
          </a:p>
          <a:p>
            <a:pPr lvl="1"/>
            <a:r>
              <a:rPr lang="cs-CZ" dirty="0"/>
              <a:t>Tricykl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F9340F-D3E1-FFC9-BE45-7792B3003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000" y="1199177"/>
            <a:ext cx="5330343" cy="56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501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304017-7116-492E-A1A7-3E770761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Social Construction of Facts and Artifacts: Or</a:t>
            </a:r>
            <a:r>
              <a:rPr lang="cs-CZ" dirty="0"/>
              <a:t> </a:t>
            </a:r>
            <a:r>
              <a:rPr lang="en-US" dirty="0"/>
              <a:t>How the</a:t>
            </a:r>
            <a:r>
              <a:rPr lang="cs-CZ" dirty="0"/>
              <a:t> </a:t>
            </a:r>
            <a:r>
              <a:rPr lang="en-US" dirty="0"/>
              <a:t>Sociology of Science and the Sociology of Technology Might</a:t>
            </a:r>
            <a:r>
              <a:rPr lang="cs-CZ" dirty="0"/>
              <a:t> </a:t>
            </a:r>
            <a:r>
              <a:rPr lang="en-US" dirty="0"/>
              <a:t>Benefit Each Other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743C2A-E588-402D-84F9-B3521A04C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6791793" cy="4351338"/>
          </a:xfrm>
        </p:spPr>
        <p:txBody>
          <a:bodyPr/>
          <a:lstStyle/>
          <a:p>
            <a:r>
              <a:rPr lang="cs-CZ" dirty="0"/>
              <a:t>Proč je důležité identifikovat relevantní sociální skupiny?</a:t>
            </a:r>
          </a:p>
          <a:p>
            <a:endParaRPr lang="cs-CZ" dirty="0"/>
          </a:p>
          <a:p>
            <a:r>
              <a:rPr lang="cs-CZ" dirty="0"/>
              <a:t>Co se stane, když skupinu identifikujeme?</a:t>
            </a:r>
          </a:p>
          <a:p>
            <a:endParaRPr lang="cs-CZ" dirty="0"/>
          </a:p>
          <a:p>
            <a:r>
              <a:rPr lang="cs-CZ" dirty="0"/>
              <a:t>Jaké problém ukazuje snaha popsat vývojový proces?</a:t>
            </a:r>
          </a:p>
          <a:p>
            <a:endParaRPr lang="cs-CZ" dirty="0"/>
          </a:p>
          <a:p>
            <a:r>
              <a:rPr lang="cs-CZ" dirty="0"/>
              <a:t>Jak vypadaly bicykly v druhé pol. 19. století?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2ED7D1-E0A7-496F-9FD7-ED3FC43DE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255" y="365125"/>
            <a:ext cx="4198513" cy="60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264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B75D7E-C7A8-4B07-B2BB-EAE50C663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Social Construction of Facts and Artifacts: Or</a:t>
            </a:r>
            <a:r>
              <a:rPr lang="cs-CZ" dirty="0"/>
              <a:t> </a:t>
            </a:r>
            <a:r>
              <a:rPr lang="en-US" dirty="0"/>
              <a:t>How the</a:t>
            </a:r>
            <a:r>
              <a:rPr lang="cs-CZ" dirty="0"/>
              <a:t> </a:t>
            </a:r>
            <a:r>
              <a:rPr lang="en-US" dirty="0"/>
              <a:t>Sociology of Science and the Sociology of Technology Might</a:t>
            </a:r>
            <a:r>
              <a:rPr lang="cs-CZ" dirty="0"/>
              <a:t> </a:t>
            </a:r>
            <a:r>
              <a:rPr lang="en-US" dirty="0"/>
              <a:t>Benefit Each Other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0E2CE4-D324-4A68-9BA4-98D89F293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71968" cy="4351338"/>
          </a:xfrm>
        </p:spPr>
        <p:txBody>
          <a:bodyPr>
            <a:normAutofit fontScale="92500"/>
          </a:bodyPr>
          <a:lstStyle/>
          <a:p>
            <a:r>
              <a:rPr lang="en-US" sz="2800" b="0" i="0" u="none" strike="noStrike" baseline="0" dirty="0">
                <a:latin typeface="StoneSansStd-Semibold"/>
              </a:rPr>
              <a:t>The Social Construction of Facts and Artifacts</a:t>
            </a:r>
            <a:endParaRPr lang="cs-CZ" sz="2800" b="0" i="0" u="none" strike="noStrike" baseline="0" dirty="0">
              <a:latin typeface="StoneSansStd-Semibold"/>
            </a:endParaRPr>
          </a:p>
          <a:p>
            <a:endParaRPr lang="cs-CZ" dirty="0">
              <a:latin typeface="StoneSansStd-Semibold"/>
            </a:endParaRPr>
          </a:p>
          <a:p>
            <a:r>
              <a:rPr lang="cs-CZ" dirty="0">
                <a:latin typeface="StoneSansStd-Semibold"/>
              </a:rPr>
              <a:t>Paralely mezi oběma přístupy?</a:t>
            </a:r>
          </a:p>
          <a:p>
            <a:r>
              <a:rPr lang="cs-CZ" dirty="0">
                <a:latin typeface="StoneSansStd-Semibold"/>
              </a:rPr>
              <a:t>Ekvivalent první fáze?</a:t>
            </a:r>
          </a:p>
          <a:p>
            <a:r>
              <a:rPr lang="cs-CZ" dirty="0">
                <a:latin typeface="StoneSansStd-Semibold"/>
              </a:rPr>
              <a:t>Interpretativní flexibilita?</a:t>
            </a:r>
          </a:p>
          <a:p>
            <a:pPr lvl="1"/>
            <a:r>
              <a:rPr lang="cs-CZ" dirty="0">
                <a:latin typeface="StoneSansStd-Semibold"/>
              </a:rPr>
              <a:t>Jiné sociální skupiny?</a:t>
            </a:r>
          </a:p>
          <a:p>
            <a:pPr lvl="1"/>
            <a:endParaRPr lang="cs-CZ" dirty="0">
              <a:latin typeface="StoneSansStd-Semibold"/>
            </a:endParaRPr>
          </a:p>
          <a:p>
            <a:r>
              <a:rPr lang="cs-CZ" dirty="0">
                <a:latin typeface="StoneSansStd-Semibold"/>
              </a:rPr>
              <a:t>2. fáze?</a:t>
            </a:r>
          </a:p>
          <a:p>
            <a:pPr lvl="1"/>
            <a:r>
              <a:rPr lang="cs-CZ" dirty="0">
                <a:latin typeface="StoneSansStd-Semibold"/>
              </a:rPr>
              <a:t>Uzavření debaty vs. Stabilizace artefaktu?</a:t>
            </a:r>
          </a:p>
          <a:p>
            <a:pPr lvl="1"/>
            <a:r>
              <a:rPr lang="cs-CZ" dirty="0">
                <a:latin typeface="StoneSansStd-Semibold"/>
              </a:rPr>
              <a:t>Co pro koho znamenala vzduchová pneumatika?</a:t>
            </a:r>
          </a:p>
          <a:p>
            <a:endParaRPr lang="cs-CZ" dirty="0">
              <a:latin typeface="StoneSansStd-Semibold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B52E56-5E8B-0150-EC1E-550DC313B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464" y="9832"/>
            <a:ext cx="4741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6187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C834C-96E2-4EE0-9E19-CEEC53270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Social Construction of Facts and Artifacts: Or</a:t>
            </a:r>
            <a:r>
              <a:rPr lang="cs-CZ" dirty="0"/>
              <a:t> </a:t>
            </a:r>
            <a:r>
              <a:rPr lang="en-US" dirty="0"/>
              <a:t>How the</a:t>
            </a:r>
            <a:r>
              <a:rPr lang="cs-CZ" dirty="0"/>
              <a:t> </a:t>
            </a:r>
            <a:r>
              <a:rPr lang="en-US" dirty="0"/>
              <a:t>Sociology of Science and the Sociology of Technology Might</a:t>
            </a:r>
            <a:r>
              <a:rPr lang="cs-CZ" dirty="0"/>
              <a:t> </a:t>
            </a:r>
            <a:r>
              <a:rPr lang="en-US" dirty="0"/>
              <a:t>Benefit Each Other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F8C430-970B-449F-AD90-0A9BE0A44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Třetí fáze?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Conclusion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451851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262851-4341-125E-4AEF-271BED870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8EEA17-DD67-180D-3FB5-CEFE01FD1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1782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0B227-14FA-4ADA-9C40-602F697E1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rmAutofit fontScale="90000"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FRODLOVÁ, Tereza. V barvách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Agfacoloru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BB03AB-B43C-49C2-A91E-C4B08E47D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Zavádění inovace?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Nedostatky x přínosy?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Řešení problémů?</a:t>
            </a:r>
          </a:p>
        </p:txBody>
      </p:sp>
    </p:spTree>
    <p:extLst>
      <p:ext uri="{BB962C8B-B14F-4D97-AF65-F5344CB8AC3E}">
        <p14:creationId xmlns:p14="http://schemas.microsoft.com/office/powerpoint/2010/main" val="421777888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545838-7A7E-406A-A43B-F08C2A12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FRODLOVÁ, Tereza. V barvách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Agfacoloru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85DF12-2CD9-407A-A262-CCC305F0A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Používání barevné technologie v ČSR před 2. sv. v.</a:t>
            </a:r>
          </a:p>
          <a:p>
            <a:endParaRPr lang="cs-CZ" dirty="0"/>
          </a:p>
          <a:p>
            <a:r>
              <a:rPr lang="cs-CZ" dirty="0"/>
              <a:t>Výhody a nevýhody </a:t>
            </a:r>
            <a:r>
              <a:rPr lang="cs-CZ" dirty="0">
                <a:hlinkClick r:id="rId2"/>
              </a:rPr>
              <a:t>Technicoloru</a:t>
            </a:r>
            <a:endParaRPr lang="cs-CZ" dirty="0"/>
          </a:p>
          <a:p>
            <a:endParaRPr lang="cs-CZ" dirty="0"/>
          </a:p>
          <a:p>
            <a:r>
              <a:rPr lang="cs-CZ" dirty="0"/>
              <a:t>Patentová ochrana</a:t>
            </a:r>
          </a:p>
          <a:p>
            <a:endParaRPr lang="cs-CZ" dirty="0"/>
          </a:p>
          <a:p>
            <a:r>
              <a:rPr lang="cs-CZ" dirty="0"/>
              <a:t>Patentová ochrana německých vynálezů</a:t>
            </a:r>
          </a:p>
          <a:p>
            <a:endParaRPr lang="cs-CZ" dirty="0"/>
          </a:p>
          <a:p>
            <a:r>
              <a:rPr lang="cs-CZ" dirty="0"/>
              <a:t>Jak šíření technologie ovlivnila politická situace?</a:t>
            </a:r>
          </a:p>
        </p:txBody>
      </p:sp>
    </p:spTree>
    <p:extLst>
      <p:ext uri="{BB962C8B-B14F-4D97-AF65-F5344CB8AC3E}">
        <p14:creationId xmlns:p14="http://schemas.microsoft.com/office/powerpoint/2010/main" val="3073727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hree-strip Technicolor Worked - HomeTheaterHifi.com">
            <a:extLst>
              <a:ext uri="{FF2B5EF4-FFF2-40B4-BE49-F238E27FC236}">
                <a16:creationId xmlns:a16="http://schemas.microsoft.com/office/drawing/2014/main" id="{1AED361F-B41F-DF25-CFE5-16AFD9AD3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05569"/>
            <a:ext cx="5149341" cy="366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12F308A-F5D5-A72A-2675-63A66130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259456"/>
            <a:ext cx="5902325" cy="441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78397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F12F-79C9-46F6-813A-6EFAA058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FRODLOVÁ, Tereza. V barvách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Agfacoloru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cs-CZ" dirty="0"/>
          </a:p>
        </p:txBody>
      </p:sp>
      <p:sp>
        <p:nvSpPr>
          <p:cNvPr id="5" name="AutoShape 4" descr="Magnetic Media Diagram">
            <a:extLst>
              <a:ext uri="{FF2B5EF4-FFF2-40B4-BE49-F238E27FC236}">
                <a16:creationId xmlns:a16="http://schemas.microsoft.com/office/drawing/2014/main" id="{8EBF4F30-5F06-4062-A90D-56C819BCA383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cs-CZ" dirty="0"/>
              <a:t>Německo?</a:t>
            </a:r>
          </a:p>
          <a:p>
            <a:endParaRPr lang="cs-CZ" dirty="0"/>
          </a:p>
          <a:p>
            <a:r>
              <a:rPr lang="cs-CZ" dirty="0"/>
              <a:t>Vztahy se SSSR?</a:t>
            </a:r>
          </a:p>
          <a:p>
            <a:endParaRPr lang="cs-CZ" dirty="0"/>
          </a:p>
          <a:p>
            <a:r>
              <a:rPr lang="cs-CZ" dirty="0"/>
              <a:t>Kvalita materiálu?</a:t>
            </a:r>
          </a:p>
          <a:p>
            <a:endParaRPr lang="cs-CZ" dirty="0"/>
          </a:p>
          <a:p>
            <a:r>
              <a:rPr lang="cs-CZ" dirty="0"/>
              <a:t>Odkud?</a:t>
            </a:r>
          </a:p>
          <a:p>
            <a:endParaRPr lang="cs-CZ" dirty="0"/>
          </a:p>
          <a:p>
            <a:r>
              <a:rPr lang="cs-CZ" dirty="0"/>
              <a:t>Co to byl FITES?</a:t>
            </a:r>
          </a:p>
        </p:txBody>
      </p:sp>
      <p:sp>
        <p:nvSpPr>
          <p:cNvPr id="7" name="AutoShape 8" descr="Magnetic Media Diagram">
            <a:extLst>
              <a:ext uri="{FF2B5EF4-FFF2-40B4-BE49-F238E27FC236}">
                <a16:creationId xmlns:a16="http://schemas.microsoft.com/office/drawing/2014/main" id="{15A1FF54-DECA-47FE-B2E8-D27F9DCA08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15490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F17E4-A817-4E8D-887D-0E0555717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FRODLOVÁ, Tereza. V barvách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Agfacoloru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F79712-D88F-4171-A4F5-C63524585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Směrnice?</a:t>
            </a:r>
          </a:p>
          <a:p>
            <a:endParaRPr lang="cs-CZ" dirty="0"/>
          </a:p>
          <a:p>
            <a:r>
              <a:rPr lang="cs-CZ" dirty="0"/>
              <a:t>Jak ovlivňuje technika natáčení?</a:t>
            </a:r>
          </a:p>
          <a:p>
            <a:endParaRPr lang="cs-CZ" dirty="0"/>
          </a:p>
          <a:p>
            <a:r>
              <a:rPr lang="cs-CZ" dirty="0"/>
              <a:t>Konkrétní nedostatky?</a:t>
            </a:r>
          </a:p>
          <a:p>
            <a:endParaRPr lang="cs-CZ" dirty="0"/>
          </a:p>
          <a:p>
            <a:r>
              <a:rPr lang="cs-CZ" dirty="0"/>
              <a:t>Jednání s obchodními partnery?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9528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4E848E-3C56-4DE4-8CD0-0E715369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528094" cy="1325563"/>
          </a:xfrm>
        </p:spPr>
        <p:txBody>
          <a:bodyPr/>
          <a:lstStyle/>
          <a:p>
            <a:r>
              <a:rPr lang="cs-CZ"/>
              <a:t>Kinematografie malého národa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0EDF72-C158-4FF3-8318-D27C82F65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8094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Nedostatečný odbyt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Jazyková bariéra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Převaha dovezených filmů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Opožděný start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Výhoda prvního na trhu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Slabší ekonomická základna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Nižší kvantita výroby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Odchod umělců „za lepším“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cs-CZ"/>
          </a:p>
        </p:txBody>
      </p:sp>
      <p:pic>
        <p:nvPicPr>
          <p:cNvPr id="1026" name="Picture 2" descr="Výsledek obrázku pro cinema of small nations">
            <a:extLst>
              <a:ext uri="{FF2B5EF4-FFF2-40B4-BE49-F238E27FC236}">
                <a16:creationId xmlns:a16="http://schemas.microsoft.com/office/drawing/2014/main" id="{7A6CF9FC-6750-4951-8911-27A7F62F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260" y="0"/>
            <a:ext cx="4480502" cy="685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2603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3948C-EFDA-4CF9-A990-0AF26DA2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365125"/>
            <a:ext cx="10515600" cy="1325563"/>
          </a:xfrm>
        </p:spPr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FRODLOVÁ, Tereza. V barvách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Agfacoloru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4E7E40-F202-419F-AEC5-C3CEEDD7C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Hledání alternativ?</a:t>
            </a:r>
          </a:p>
          <a:p>
            <a:endParaRPr lang="cs-CZ" dirty="0"/>
          </a:p>
          <a:p>
            <a:r>
              <a:rPr lang="cs-CZ" dirty="0"/>
              <a:t>Dovoz?</a:t>
            </a:r>
          </a:p>
          <a:p>
            <a:endParaRPr lang="cs-CZ" dirty="0"/>
          </a:p>
          <a:p>
            <a:r>
              <a:rPr lang="cs-CZ" dirty="0"/>
              <a:t>Cesty k řešení problémů?</a:t>
            </a:r>
          </a:p>
          <a:p>
            <a:endParaRPr lang="cs-CZ" dirty="0"/>
          </a:p>
          <a:p>
            <a:r>
              <a:rPr lang="cs-CZ" dirty="0"/>
              <a:t>Posuzování filmového materiálu?</a:t>
            </a:r>
          </a:p>
          <a:p>
            <a:endParaRPr lang="cs-CZ" dirty="0"/>
          </a:p>
          <a:p>
            <a:r>
              <a:rPr lang="cs-CZ" dirty="0"/>
              <a:t>Problémy s duplikačními materiály a procesem?</a:t>
            </a:r>
          </a:p>
        </p:txBody>
      </p:sp>
    </p:spTree>
    <p:extLst>
      <p:ext uri="{BB962C8B-B14F-4D97-AF65-F5344CB8AC3E}">
        <p14:creationId xmlns:p14="http://schemas.microsoft.com/office/powerpoint/2010/main" val="414481899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5586F-6C54-47A7-BF53-AAC86B74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FRODLOVÁ, Tereza. V barvách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Agfacoloru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601918-3CFF-4512-A583-0E60D6A54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Proč existovaly dva negativy?</a:t>
            </a:r>
          </a:p>
          <a:p>
            <a:endParaRPr lang="cs-CZ" dirty="0"/>
          </a:p>
          <a:p>
            <a:r>
              <a:rPr lang="cs-CZ" dirty="0"/>
              <a:t>Alternativní způsoby optimalizace duplikačního procesu?</a:t>
            </a:r>
          </a:p>
          <a:p>
            <a:endParaRPr lang="cs-CZ" dirty="0"/>
          </a:p>
          <a:p>
            <a:r>
              <a:rPr lang="cs-CZ" dirty="0"/>
              <a:t>Širokoúhlý film jako výzva pro </a:t>
            </a:r>
            <a:r>
              <a:rPr lang="cs-CZ" dirty="0" err="1"/>
              <a:t>Agfacolor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Proč se přistoupilo k </a:t>
            </a:r>
            <a:r>
              <a:rPr lang="cs-CZ" dirty="0" err="1"/>
              <a:t>Eastmancoloru</a:t>
            </a:r>
            <a:r>
              <a:rPr lang="cs-CZ" dirty="0"/>
              <a:t>?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53602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A54CD-28C1-46F6-9B8F-A60987954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179CF2-782A-4C27-BDA3-2A168CC52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PINCH, Trevor J. a Wiebe E. BIJKER. The Social Construction of Facts and Artifacts: Or How the Sociology of Science and the Sociology of Technology Might Benefit Each Other. In: Wiebe E.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Bijker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Thomas P. Hughes a Trevor J. Pinch (eds.).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Social Construction of Technological Systems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Cambridge – London: The MIT Press, 1987, s. 16–50.</a:t>
            </a: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FRODLOVÁ, Tereza. V barvách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Agfacoloru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Zavádění barevného filmu v československé kinematografii čtyřicátých a padesátých let. In: Lucie Česálková (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.). </a:t>
            </a:r>
            <a:r>
              <a:rPr lang="cs-CZ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Zpět k českému filmu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Praha: Národní filmový archiv, 2017, s. 262–285.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85819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24BD2-8D70-F280-14FF-849341C8E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Robert Allan </a:t>
            </a:r>
            <a:r>
              <a:rPr lang="cs-CZ" dirty="0" err="1"/>
              <a:t>Brookey</a:t>
            </a:r>
            <a:r>
              <a:rPr lang="cs-CZ" dirty="0"/>
              <a:t> – </a:t>
            </a:r>
            <a:r>
              <a:rPr lang="cs-CZ" dirty="0" err="1"/>
              <a:t>Format</a:t>
            </a:r>
            <a:r>
              <a:rPr lang="cs-CZ" dirty="0"/>
              <a:t> </a:t>
            </a:r>
            <a:r>
              <a:rPr lang="cs-CZ" dirty="0" err="1"/>
              <a:t>wars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E7A30A-A0B2-196B-4979-F529C6077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325"/>
            <a:ext cx="10515600" cy="4351338"/>
          </a:xfrm>
        </p:spPr>
        <p:txBody>
          <a:bodyPr/>
          <a:lstStyle/>
          <a:p>
            <a:r>
              <a:rPr lang="cs-CZ" dirty="0"/>
              <a:t>Jak byla vnímaná DVD při svém vlastním nástupu?</a:t>
            </a:r>
          </a:p>
          <a:p>
            <a:endParaRPr lang="cs-CZ" dirty="0"/>
          </a:p>
          <a:p>
            <a:r>
              <a:rPr lang="cs-CZ" dirty="0"/>
              <a:t>Jak k nim přistupovala studia?</a:t>
            </a:r>
          </a:p>
          <a:p>
            <a:endParaRPr lang="cs-CZ" dirty="0"/>
          </a:p>
          <a:p>
            <a:r>
              <a:rPr lang="cs-CZ" dirty="0" err="1"/>
              <a:t>Coalition</a:t>
            </a:r>
            <a:r>
              <a:rPr lang="cs-CZ" dirty="0"/>
              <a:t> standard? Funguje vždycky? ANO-NE PROČ?</a:t>
            </a:r>
          </a:p>
          <a:p>
            <a:endParaRPr lang="cs-CZ" dirty="0"/>
          </a:p>
          <a:p>
            <a:r>
              <a:rPr lang="cs-CZ" dirty="0"/>
              <a:t>Kdo je </a:t>
            </a:r>
            <a:r>
              <a:rPr lang="cs-CZ" dirty="0" err="1"/>
              <a:t>leadrem</a:t>
            </a:r>
            <a:r>
              <a:rPr lang="cs-CZ" dirty="0"/>
              <a:t> na trhu?</a:t>
            </a:r>
          </a:p>
        </p:txBody>
      </p:sp>
    </p:spTree>
    <p:extLst>
      <p:ext uri="{BB962C8B-B14F-4D97-AF65-F5344CB8AC3E}">
        <p14:creationId xmlns:p14="http://schemas.microsoft.com/office/powerpoint/2010/main" val="356563933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C7F4D-873B-7AF4-B47B-DB72B290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Robert Allan </a:t>
            </a:r>
            <a:r>
              <a:rPr lang="cs-CZ" dirty="0" err="1"/>
              <a:t>Brookey</a:t>
            </a:r>
            <a:r>
              <a:rPr lang="cs-CZ" dirty="0"/>
              <a:t> – </a:t>
            </a:r>
            <a:r>
              <a:rPr lang="cs-CZ" dirty="0" err="1"/>
              <a:t>Format</a:t>
            </a:r>
            <a:r>
              <a:rPr lang="cs-CZ" dirty="0"/>
              <a:t> </a:t>
            </a:r>
            <a:r>
              <a:rPr lang="cs-CZ" dirty="0" err="1"/>
              <a:t>wars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08EE3A-259F-281B-F5E8-F15E5488E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Výhody DVD oproti VHS?</a:t>
            </a:r>
          </a:p>
          <a:p>
            <a:endParaRPr lang="cs-CZ" dirty="0"/>
          </a:p>
          <a:p>
            <a:pPr algn="l"/>
            <a:r>
              <a:rPr lang="en-US" dirty="0"/>
              <a:t>For the movie industry, the DVD has become so important that the tail now appears to be wagging</a:t>
            </a:r>
            <a:r>
              <a:rPr lang="cs-CZ" dirty="0"/>
              <a:t> </a:t>
            </a:r>
            <a:r>
              <a:rPr lang="en-US" dirty="0"/>
              <a:t>the dog. The studios – and the rest of us – have realized that nothing they put on screen will ever</a:t>
            </a:r>
            <a:r>
              <a:rPr lang="cs-CZ" dirty="0"/>
              <a:t> </a:t>
            </a:r>
            <a:r>
              <a:rPr lang="en-US" dirty="0"/>
              <a:t>go away again. As a result, features that were created to appeal to connoisseurs, and that were</a:t>
            </a:r>
            <a:r>
              <a:rPr lang="cs-CZ" dirty="0"/>
              <a:t> </a:t>
            </a:r>
            <a:r>
              <a:rPr lang="en-US" dirty="0"/>
              <a:t>once available only on large, unwieldy and expensive laser discs, are now routinely enjoyed by </a:t>
            </a:r>
            <a:r>
              <a:rPr lang="en-US" dirty="0" err="1"/>
              <a:t>massmarket</a:t>
            </a:r>
            <a:r>
              <a:rPr lang="cs-CZ" dirty="0"/>
              <a:t> </a:t>
            </a:r>
            <a:r>
              <a:rPr lang="en-US" dirty="0"/>
              <a:t>film fans. The esoterica of film culture, formerly consumed by a moneyed geek elite, is now</a:t>
            </a:r>
            <a:r>
              <a:rPr lang="cs-CZ" dirty="0"/>
              <a:t> </a:t>
            </a:r>
            <a:r>
              <a:rPr lang="en-US" dirty="0"/>
              <a:t>aimed directly at – and snapped up by – the broader public. (Mitchell, 2003: 1)</a:t>
            </a:r>
            <a:endParaRPr lang="cs-CZ" dirty="0"/>
          </a:p>
          <a:p>
            <a:pPr algn="l"/>
            <a:endParaRPr lang="cs-CZ" dirty="0"/>
          </a:p>
          <a:p>
            <a:pPr algn="l"/>
            <a:r>
              <a:rPr lang="cs-CZ" dirty="0"/>
              <a:t>Rozdíl v cenotvorbě oproti VHS?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Reakce různých </a:t>
            </a:r>
            <a:r>
              <a:rPr lang="cs-CZ"/>
              <a:t>obchodních sfér?</a:t>
            </a:r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559602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3690F0-361B-6A45-5BB2-6E4552183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Robert Allan </a:t>
            </a:r>
            <a:r>
              <a:rPr lang="cs-CZ" dirty="0" err="1"/>
              <a:t>Brookey</a:t>
            </a:r>
            <a:r>
              <a:rPr lang="cs-CZ" dirty="0"/>
              <a:t> – </a:t>
            </a:r>
            <a:r>
              <a:rPr lang="cs-CZ" dirty="0" err="1"/>
              <a:t>Format</a:t>
            </a:r>
            <a:r>
              <a:rPr lang="cs-CZ" dirty="0"/>
              <a:t> </a:t>
            </a:r>
            <a:r>
              <a:rPr lang="cs-CZ" dirty="0" err="1"/>
              <a:t>wars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CB0BD9-35E8-476D-2115-A82FA14AB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změnilo DVD přístup k získávání materiálů?</a:t>
            </a:r>
          </a:p>
          <a:p>
            <a:pPr lvl="1"/>
            <a:r>
              <a:rPr lang="cs-CZ" dirty="0"/>
              <a:t>Netflix vs. </a:t>
            </a:r>
            <a:r>
              <a:rPr lang="cs-CZ" dirty="0" err="1"/>
              <a:t>Blockbuster</a:t>
            </a:r>
            <a:r>
              <a:rPr lang="cs-CZ" dirty="0"/>
              <a:t>?</a:t>
            </a:r>
          </a:p>
          <a:p>
            <a:pPr lvl="1"/>
            <a:endParaRPr lang="cs-CZ" dirty="0"/>
          </a:p>
          <a:p>
            <a:r>
              <a:rPr lang="cs-CZ" dirty="0" err="1"/>
              <a:t>Bluray</a:t>
            </a:r>
            <a:r>
              <a:rPr lang="cs-CZ" dirty="0"/>
              <a:t> vs. HD-DVD?</a:t>
            </a:r>
          </a:p>
          <a:p>
            <a:pPr lvl="1"/>
            <a:r>
              <a:rPr lang="cs-CZ" dirty="0"/>
              <a:t>Výhody a nevýhody</a:t>
            </a:r>
          </a:p>
          <a:p>
            <a:pPr lvl="1"/>
            <a:endParaRPr lang="cs-CZ" dirty="0"/>
          </a:p>
          <a:p>
            <a:r>
              <a:rPr lang="cs-CZ" dirty="0"/>
              <a:t>Navázání na jiné průmysly a média?</a:t>
            </a:r>
          </a:p>
          <a:p>
            <a:endParaRPr lang="cs-CZ" dirty="0"/>
          </a:p>
          <a:p>
            <a:r>
              <a:rPr lang="cs-CZ" dirty="0"/>
              <a:t>Přístup Sony k </a:t>
            </a:r>
            <a:r>
              <a:rPr lang="cs-CZ" dirty="0" err="1"/>
              <a:t>Betamaxu</a:t>
            </a:r>
            <a:r>
              <a:rPr lang="cs-CZ" dirty="0"/>
              <a:t> a obsahu?</a:t>
            </a:r>
          </a:p>
        </p:txBody>
      </p:sp>
    </p:spTree>
    <p:extLst>
      <p:ext uri="{BB962C8B-B14F-4D97-AF65-F5344CB8AC3E}">
        <p14:creationId xmlns:p14="http://schemas.microsoft.com/office/powerpoint/2010/main" val="300161050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F92E0C-0A93-E485-F7CA-5639EF36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Robert Allan </a:t>
            </a:r>
            <a:r>
              <a:rPr lang="cs-CZ" dirty="0" err="1"/>
              <a:t>Brookey</a:t>
            </a:r>
            <a:r>
              <a:rPr lang="cs-CZ" dirty="0"/>
              <a:t> – </a:t>
            </a:r>
            <a:r>
              <a:rPr lang="cs-CZ" dirty="0" err="1"/>
              <a:t>Format</a:t>
            </a:r>
            <a:r>
              <a:rPr lang="cs-CZ" dirty="0"/>
              <a:t> </a:t>
            </a:r>
            <a:r>
              <a:rPr lang="cs-CZ" dirty="0" err="1"/>
              <a:t>wars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44D2FB-7605-DF8E-4D5C-E3E422288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Nevýhody Toshiby oproti Sony?</a:t>
            </a:r>
          </a:p>
          <a:p>
            <a:endParaRPr lang="cs-CZ" dirty="0"/>
          </a:p>
          <a:p>
            <a:r>
              <a:rPr lang="cs-CZ" dirty="0"/>
              <a:t>Jak reagují třetí strany?</a:t>
            </a:r>
          </a:p>
          <a:p>
            <a:endParaRPr lang="cs-CZ" dirty="0"/>
          </a:p>
          <a:p>
            <a:r>
              <a:rPr lang="cs-CZ" dirty="0"/>
              <a:t>Proč je DVD vnímané jako dočasné řešení?</a:t>
            </a:r>
          </a:p>
          <a:p>
            <a:endParaRPr lang="cs-CZ" dirty="0"/>
          </a:p>
          <a:p>
            <a:r>
              <a:rPr lang="cs-CZ" dirty="0" err="1"/>
              <a:t>Jobs</a:t>
            </a:r>
            <a:r>
              <a:rPr lang="cs-CZ" dirty="0"/>
              <a:t>? Imitace?</a:t>
            </a:r>
          </a:p>
          <a:p>
            <a:endParaRPr lang="cs-CZ" dirty="0"/>
          </a:p>
          <a:p>
            <a:r>
              <a:rPr lang="cs-CZ" dirty="0"/>
              <a:t>Další překážky?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83971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CC1DE-8999-7ADF-9352-A4D16634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Robert Allan </a:t>
            </a:r>
            <a:r>
              <a:rPr lang="cs-CZ" dirty="0" err="1"/>
              <a:t>Brookey</a:t>
            </a:r>
            <a:r>
              <a:rPr lang="cs-CZ" dirty="0"/>
              <a:t> – </a:t>
            </a:r>
            <a:r>
              <a:rPr lang="cs-CZ" dirty="0" err="1"/>
              <a:t>Format</a:t>
            </a:r>
            <a:r>
              <a:rPr lang="cs-CZ" dirty="0"/>
              <a:t> </a:t>
            </a:r>
            <a:r>
              <a:rPr lang="cs-CZ" dirty="0" err="1"/>
              <a:t>wars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AF6396-C95C-719D-2BA0-7A42029C5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Legislativa?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Možnosti koncových zákazníků oproti roku 1997?</a:t>
            </a:r>
          </a:p>
        </p:txBody>
      </p:sp>
    </p:spTree>
    <p:extLst>
      <p:ext uri="{BB962C8B-B14F-4D97-AF65-F5344CB8AC3E}">
        <p14:creationId xmlns:p14="http://schemas.microsoft.com/office/powerpoint/2010/main" val="22445961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0574A3-53D7-4F18-B45C-56530DEF8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FAVMPa070 – Filmový průmysl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44C87-6DA3-4CF9-A0CB-065E8C0DD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Distribuce</a:t>
            </a:r>
          </a:p>
        </p:txBody>
      </p:sp>
    </p:spTree>
    <p:extLst>
      <p:ext uri="{BB962C8B-B14F-4D97-AF65-F5344CB8AC3E}">
        <p14:creationId xmlns:p14="http://schemas.microsoft.com/office/powerpoint/2010/main" val="305454820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50FD8-F538-4024-966E-4A93427E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9B35B6-00A0-4F10-BA37-7FD8DBD77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ELIASHBERG, Jehoshua. The Film Exhibition Business: Critical Issues, Practice, and Research. In: Charles C.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Moul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(ed.).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Concise Handbook of Movie Industry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New York: Cambridge University Press, 2005, s. 138–162.</a:t>
            </a: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LEHTISALO, Anneli.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Exporting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Finnish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Films. In: Henry Bacon (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.). 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Finnish</a:t>
            </a:r>
            <a:r>
              <a:rPr lang="cs-CZ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Cinema</a:t>
            </a:r>
            <a:r>
              <a:rPr lang="cs-CZ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A 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Transnational</a:t>
            </a:r>
            <a:r>
              <a:rPr lang="cs-CZ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Enterprise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London: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Palgrave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macmillan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2016, s. 115–138.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SKOPAL, Pavel. Za "vysokou ideovou úroveň", a/nebo za vyšší tržby? Filmová distribuce v českých zemích z hlediska konfliktu ideologických a hospodářských cílů (1945–1968). </a:t>
            </a:r>
            <a:r>
              <a:rPr lang="cs-CZ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Soudobé dějiny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2010, č. 4, s. 641–666.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7826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805AF-B072-4C09-88D0-256EBA8B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Kinematografie malého národa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8B5427-CDAE-4800-A3ED-86FB27EF0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61936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Dominantní byznys distribuce</a:t>
            </a:r>
            <a:endParaRPr lang="cs-CZ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Specializované prodejní praktiky</a:t>
            </a:r>
            <a:endParaRPr lang="cs-CZ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Produkce prodělečná ale populární</a:t>
            </a:r>
            <a:endParaRPr lang="cs-CZ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Kolik kin je potřeba aby film vydělal?</a:t>
            </a:r>
            <a:endParaRPr lang="cs-CZ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Státní podpora?</a:t>
            </a:r>
            <a:endParaRPr lang="cs-CZ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Odlišné podmínky než USA, FR, GB, Německo…</a:t>
            </a:r>
            <a:endParaRPr lang="cs-CZ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/>
          </a:p>
        </p:txBody>
      </p:sp>
      <p:pic>
        <p:nvPicPr>
          <p:cNvPr id="2052" name="Picture 4" descr="Výsledek obrázku pro balkán">
            <a:extLst>
              <a:ext uri="{FF2B5EF4-FFF2-40B4-BE49-F238E27FC236}">
                <a16:creationId xmlns:a16="http://schemas.microsoft.com/office/drawing/2014/main" id="{584F00A5-7D00-4819-A528-560E823FB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79" y="1825625"/>
            <a:ext cx="6565901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07589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769650-AF1E-4A5D-AAF9-6A41C1C3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ELIASHBERG, Jehoshua. The Film Exhibition Business: Critical Issues, Practice, and Research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72D281-E681-4FE8-9159-25A2CBCC5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Jaké subjekty vstupují do procesů v distribuci a uvádění?</a:t>
            </a:r>
          </a:p>
          <a:p>
            <a:endParaRPr lang="cs-CZ" dirty="0"/>
          </a:p>
          <a:p>
            <a:r>
              <a:rPr lang="cs-CZ" dirty="0"/>
              <a:t>Jakými způsoby lze sledovat filmy? Na jakých platformách?</a:t>
            </a:r>
          </a:p>
          <a:p>
            <a:endParaRPr lang="cs-CZ" dirty="0"/>
          </a:p>
          <a:p>
            <a:r>
              <a:rPr lang="cs-CZ" dirty="0"/>
              <a:t>Jaký z nich je považovaný za nejvýznamnější?</a:t>
            </a:r>
          </a:p>
          <a:p>
            <a:endParaRPr lang="cs-CZ" dirty="0"/>
          </a:p>
          <a:p>
            <a:r>
              <a:rPr lang="cs-CZ" dirty="0"/>
              <a:t>Distribuční okna?</a:t>
            </a:r>
          </a:p>
          <a:p>
            <a:endParaRPr lang="cs-CZ" dirty="0"/>
          </a:p>
          <a:p>
            <a:r>
              <a:rPr lang="cs-CZ" dirty="0"/>
              <a:t>Zaměření textu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192FD5-47BB-7E55-A31F-27216D055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796" y="4595592"/>
            <a:ext cx="5792008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134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09BCE4C-4E25-4D1C-9E75-D4216F81C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25" y="0"/>
            <a:ext cx="1166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9716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D3949-743C-4BA0-A654-55CD1EA46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ELIASHBERG, Jehoshua. The Film Exhibition Business: Critical Issues, Practice, and Research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F71098-2864-4031-BB18-F783C5282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Jaká byla dynamika vývoje počtu kinosálů v USA?</a:t>
            </a:r>
          </a:p>
          <a:p>
            <a:endParaRPr lang="cs-CZ" dirty="0"/>
          </a:p>
          <a:p>
            <a:r>
              <a:rPr lang="cs-CZ" dirty="0"/>
              <a:t>Jak se vyvíjel počet </a:t>
            </a:r>
            <a:r>
              <a:rPr lang="cs-CZ" dirty="0" err="1"/>
              <a:t>first</a:t>
            </a:r>
            <a:r>
              <a:rPr lang="cs-CZ" dirty="0"/>
              <a:t>-run a second-run kin? </a:t>
            </a:r>
          </a:p>
          <a:p>
            <a:endParaRPr lang="cs-CZ" dirty="0"/>
          </a:p>
          <a:p>
            <a:r>
              <a:rPr lang="cs-CZ" dirty="0"/>
              <a:t>Jak funguje poptávka při vzniku nového kina?</a:t>
            </a:r>
          </a:p>
          <a:p>
            <a:endParaRPr lang="cs-CZ" dirty="0"/>
          </a:p>
          <a:p>
            <a:r>
              <a:rPr lang="cs-CZ" dirty="0"/>
              <a:t>Změny ve struktuře oblasti uvádění?</a:t>
            </a:r>
          </a:p>
          <a:p>
            <a:pPr lvl="1"/>
            <a:r>
              <a:rPr lang="cs-CZ" dirty="0"/>
              <a:t>Dva konkrétní body?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DB428A-BEDB-8921-2824-B17CCDC69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956" y="1292603"/>
            <a:ext cx="5334744" cy="27531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1E02A0-A6D8-17B7-E325-35F589D16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035" y="3647627"/>
            <a:ext cx="5096586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7192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2D922-6277-4898-8004-4195116AE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ELIASHBERG, Jehoshua. The Film Exhibition Business: Critical Issues, Practice, and Research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2E0594-1841-44B3-B8F6-511742F03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Regal</a:t>
            </a:r>
            <a:r>
              <a:rPr lang="cs-CZ" dirty="0"/>
              <a:t> </a:t>
            </a:r>
            <a:r>
              <a:rPr lang="cs-CZ" dirty="0" err="1"/>
              <a:t>Entertainment</a:t>
            </a:r>
            <a:r>
              <a:rPr lang="cs-CZ" dirty="0"/>
              <a:t> a ti druzí?</a:t>
            </a:r>
          </a:p>
          <a:p>
            <a:endParaRPr lang="cs-CZ" dirty="0"/>
          </a:p>
          <a:p>
            <a:r>
              <a:rPr lang="cs-CZ" dirty="0"/>
              <a:t>Horizontální integrace v distribuci?</a:t>
            </a:r>
          </a:p>
          <a:p>
            <a:endParaRPr lang="cs-CZ" dirty="0"/>
          </a:p>
          <a:p>
            <a:r>
              <a:rPr lang="cs-CZ" dirty="0"/>
              <a:t>Výsledky průřezu poptávkou?</a:t>
            </a:r>
          </a:p>
          <a:p>
            <a:endParaRPr lang="cs-CZ" dirty="0"/>
          </a:p>
          <a:p>
            <a:r>
              <a:rPr lang="cs-CZ" dirty="0"/>
              <a:t>Vztah fúze společností a ceny lístků?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05520D-2F6B-276C-4464-7F4918270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75" y="2028629"/>
            <a:ext cx="5191850" cy="2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4650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042CCD-1489-4B0B-9D24-6C181A28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ELIASHBERG, Jehoshua. The Film Exhibition Business: Critical Issues, Practice, and Research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2B21B-C028-4FE3-9FC4-F59023BBE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Smluvní dohody mezi distributory a kinaři</a:t>
            </a:r>
          </a:p>
          <a:p>
            <a:endParaRPr lang="cs-CZ" dirty="0"/>
          </a:p>
          <a:p>
            <a:r>
              <a:rPr lang="cs-CZ" dirty="0"/>
              <a:t>Půjčovné a jeho struktura?</a:t>
            </a:r>
          </a:p>
          <a:p>
            <a:endParaRPr lang="cs-CZ" dirty="0"/>
          </a:p>
          <a:p>
            <a:r>
              <a:rPr lang="cs-CZ" dirty="0"/>
              <a:t>Určování ceny lístků?</a:t>
            </a:r>
          </a:p>
          <a:p>
            <a:endParaRPr lang="cs-CZ" dirty="0"/>
          </a:p>
          <a:p>
            <a:r>
              <a:rPr lang="cs-CZ" dirty="0"/>
              <a:t>K jakým výzkumným otázkám by bylo možné vztáhnout problém smluvních podmínek?</a:t>
            </a:r>
          </a:p>
        </p:txBody>
      </p:sp>
    </p:spTree>
    <p:extLst>
      <p:ext uri="{BB962C8B-B14F-4D97-AF65-F5344CB8AC3E}">
        <p14:creationId xmlns:p14="http://schemas.microsoft.com/office/powerpoint/2010/main" val="69247488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F921A-5FA9-413B-89A4-F3E79EE5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ELIASHBERG, Jehoshua. The Film Exhibition Business: Critical Issues, Practice, and Research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1570EC-89D6-4692-B37A-77ECE4ED3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Otázky o rozhodování diváků?</a:t>
            </a:r>
          </a:p>
          <a:p>
            <a:endParaRPr lang="cs-CZ" dirty="0"/>
          </a:p>
          <a:p>
            <a:r>
              <a:rPr lang="cs-CZ" dirty="0"/>
              <a:t>2 modely?</a:t>
            </a:r>
          </a:p>
          <a:p>
            <a:endParaRPr lang="cs-CZ" dirty="0"/>
          </a:p>
          <a:p>
            <a:r>
              <a:rPr lang="cs-CZ" dirty="0"/>
              <a:t>Jaké text zmiňuje snahy o podporu diváckých návštěv v kinech?</a:t>
            </a:r>
          </a:p>
          <a:p>
            <a:endParaRPr lang="cs-CZ" dirty="0"/>
          </a:p>
          <a:p>
            <a:r>
              <a:rPr lang="cs-CZ" dirty="0"/>
              <a:t>A vzorce diváckých preferencí?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19355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BCECA-14DF-41FE-87A6-4424E3E3D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ELIASHBERG, Jehoshua. The Film Exhibition Business: Critical Issues, Practice, and Research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32DDFA-2679-49DA-8BC6-F3B8E56F9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Digitální technologie?</a:t>
            </a:r>
          </a:p>
          <a:p>
            <a:endParaRPr lang="cs-CZ" dirty="0"/>
          </a:p>
          <a:p>
            <a:r>
              <a:rPr lang="cs-CZ" dirty="0"/>
              <a:t>Jaké otázky jsou spojené s digitálními technologiemi?</a:t>
            </a:r>
          </a:p>
          <a:p>
            <a:endParaRPr lang="cs-CZ" dirty="0"/>
          </a:p>
          <a:p>
            <a:r>
              <a:rPr lang="cs-CZ" dirty="0"/>
              <a:t>Digitální projekce?</a:t>
            </a:r>
          </a:p>
          <a:p>
            <a:endParaRPr lang="cs-CZ" dirty="0"/>
          </a:p>
          <a:p>
            <a:r>
              <a:rPr lang="cs-CZ" dirty="0"/>
              <a:t>Jak digitální technologie proměňují další oblasti?</a:t>
            </a:r>
          </a:p>
          <a:p>
            <a:pPr lvl="1"/>
            <a:r>
              <a:rPr lang="cs-CZ" dirty="0"/>
              <a:t>Reklama</a:t>
            </a:r>
          </a:p>
          <a:p>
            <a:pPr lvl="1"/>
            <a:r>
              <a:rPr lang="cs-CZ" dirty="0"/>
              <a:t>Skladba programu</a:t>
            </a:r>
          </a:p>
          <a:p>
            <a:pPr lvl="1"/>
            <a:r>
              <a:rPr lang="cs-CZ" dirty="0"/>
              <a:t>Ceny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828337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17B0E-C495-4440-A69F-6F6E7B69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ELIASHBERG, Jehoshua. The Film Exhibition Business: Critical Issues, Practice, and Research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D9A0E0-137E-4C82-9253-CF165F28B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Exhibition</a:t>
            </a:r>
            <a:r>
              <a:rPr lang="cs-CZ" dirty="0"/>
              <a:t> </a:t>
            </a:r>
            <a:r>
              <a:rPr lang="cs-CZ" dirty="0" err="1"/>
              <a:t>executives</a:t>
            </a:r>
            <a:r>
              <a:rPr lang="cs-CZ" dirty="0"/>
              <a:t> face a </a:t>
            </a:r>
            <a:r>
              <a:rPr lang="cs-CZ" dirty="0" err="1"/>
              <a:t>complex</a:t>
            </a:r>
            <a:r>
              <a:rPr lang="cs-CZ" dirty="0"/>
              <a:t>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space</a:t>
            </a:r>
            <a:endParaRPr lang="cs-CZ" dirty="0"/>
          </a:p>
          <a:p>
            <a:endParaRPr lang="cs-CZ" dirty="0"/>
          </a:p>
          <a:p>
            <a:r>
              <a:rPr lang="cs-CZ" dirty="0"/>
              <a:t>Možné směry výzkumu</a:t>
            </a:r>
          </a:p>
          <a:p>
            <a:endParaRPr lang="cs-CZ" dirty="0"/>
          </a:p>
          <a:p>
            <a:r>
              <a:rPr lang="cs-CZ" dirty="0"/>
              <a:t>Nákup filmu?</a:t>
            </a:r>
          </a:p>
          <a:p>
            <a:endParaRPr lang="cs-CZ" dirty="0"/>
          </a:p>
          <a:p>
            <a:r>
              <a:rPr lang="cs-CZ" dirty="0"/>
              <a:t>Chování majitelů/provozovatelů kin?</a:t>
            </a:r>
          </a:p>
          <a:p>
            <a:endParaRPr lang="cs-CZ" dirty="0"/>
          </a:p>
          <a:p>
            <a:r>
              <a:rPr lang="cs-CZ" dirty="0"/>
              <a:t>Programování kin na makroúrovni?</a:t>
            </a:r>
          </a:p>
          <a:p>
            <a:endParaRPr lang="cs-CZ" dirty="0"/>
          </a:p>
          <a:p>
            <a:r>
              <a:rPr lang="cs-CZ" dirty="0"/>
              <a:t>Výdělečnost majitelů kin?</a:t>
            </a:r>
          </a:p>
        </p:txBody>
      </p:sp>
    </p:spTree>
    <p:extLst>
      <p:ext uri="{BB962C8B-B14F-4D97-AF65-F5344CB8AC3E}">
        <p14:creationId xmlns:p14="http://schemas.microsoft.com/office/powerpoint/2010/main" val="219774841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FF921-6026-4CA8-A0E5-2E016F98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ELIASHBERG, Jehoshua. The Film Exhibition Business: Critical Issues, Practice, and Research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34980B-A2D6-4C18-8AAE-CE42BFCE6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Závěr?</a:t>
            </a:r>
          </a:p>
          <a:p>
            <a:endParaRPr lang="cs-CZ" dirty="0"/>
          </a:p>
          <a:p>
            <a:r>
              <a:rPr lang="cs-CZ" dirty="0"/>
              <a:t>Otázky? </a:t>
            </a:r>
          </a:p>
          <a:p>
            <a:endParaRPr lang="cs-CZ" dirty="0"/>
          </a:p>
          <a:p>
            <a:r>
              <a:rPr lang="cs-CZ" dirty="0"/>
              <a:t>Smlouvy?</a:t>
            </a:r>
          </a:p>
          <a:p>
            <a:endParaRPr lang="cs-CZ" dirty="0"/>
          </a:p>
          <a:p>
            <a:r>
              <a:rPr lang="cs-CZ" dirty="0"/>
              <a:t>Digitalizace?</a:t>
            </a:r>
          </a:p>
          <a:p>
            <a:endParaRPr lang="cs-CZ" dirty="0"/>
          </a:p>
          <a:p>
            <a:r>
              <a:rPr lang="cs-CZ" dirty="0"/>
              <a:t>Potenciál pro </a:t>
            </a:r>
            <a:r>
              <a:rPr lang="cs-CZ"/>
              <a:t>další zisky?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970846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D5C70-C113-4BDF-BF07-6F8B6E5D8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LEHTISALO, Anneli.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Exporting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Finnish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Films.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310297-7E7C-4B49-A9F5-05FD0C76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Výchozí podmínky finské kinematografie pro export?</a:t>
            </a:r>
          </a:p>
          <a:p>
            <a:endParaRPr lang="cs-CZ" dirty="0"/>
          </a:p>
          <a:p>
            <a:r>
              <a:rPr lang="cs-CZ" dirty="0"/>
              <a:t>Jak se proměňovala očekávání spojená s exportem?</a:t>
            </a:r>
          </a:p>
          <a:p>
            <a:endParaRPr lang="cs-CZ" dirty="0"/>
          </a:p>
          <a:p>
            <a:r>
              <a:rPr lang="cs-CZ" dirty="0"/>
              <a:t>Jaké argumenty se objevovaly ve veřejném diskursu? </a:t>
            </a:r>
          </a:p>
          <a:p>
            <a:pPr lvl="1"/>
            <a:r>
              <a:rPr lang="cs-CZ" dirty="0"/>
              <a:t>Mezinárodnost</a:t>
            </a:r>
          </a:p>
          <a:p>
            <a:pPr lvl="1"/>
            <a:r>
              <a:rPr lang="cs-CZ" dirty="0"/>
              <a:t>Jazyk</a:t>
            </a:r>
          </a:p>
          <a:p>
            <a:pPr lvl="1"/>
            <a:r>
              <a:rPr lang="cs-CZ" dirty="0"/>
              <a:t>Zdroje</a:t>
            </a:r>
          </a:p>
          <a:p>
            <a:pPr lvl="1"/>
            <a:endParaRPr lang="cs-CZ" dirty="0"/>
          </a:p>
          <a:p>
            <a:r>
              <a:rPr lang="cs-CZ" dirty="0"/>
              <a:t>Proč je těžké sledovat distribuci filmů do zahraničí?</a:t>
            </a:r>
          </a:p>
        </p:txBody>
      </p:sp>
    </p:spTree>
    <p:extLst>
      <p:ext uri="{BB962C8B-B14F-4D97-AF65-F5344CB8AC3E}">
        <p14:creationId xmlns:p14="http://schemas.microsoft.com/office/powerpoint/2010/main" val="12153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75A87-175D-40E4-8B37-80B53FCCC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031"/>
            <a:ext cx="4614863" cy="1325563"/>
          </a:xfrm>
        </p:spPr>
        <p:txBody>
          <a:bodyPr/>
          <a:lstStyle/>
          <a:p>
            <a:r>
              <a:rPr lang="cs-CZ"/>
              <a:t>Kinematografie malého národa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78FACC-1635-42B1-A6E4-280E7E673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628" y="1825625"/>
            <a:ext cx="4235605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Kazimierz </a:t>
            </a:r>
            <a:r>
              <a:rPr lang="cs-CZ" sz="2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Prószyński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Rozdělené území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Rusko; R-U; Německo</a:t>
            </a:r>
            <a:endParaRPr lang="cs-CZ" sz="2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Obliba zahraničních hvězd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Domácí hvězdy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Pola</a:t>
            </a:r>
            <a:r>
              <a:rPr lang="cs-CZ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cs-CZ" sz="24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Negri</a:t>
            </a:r>
            <a:endParaRPr lang="cs-CZ" sz="2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Anton</a:t>
            </a:r>
            <a:r>
              <a:rPr lang="cs-CZ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cs-CZ" sz="2400" b="0" i="0" u="sng" strike="noStrike" err="1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Fertner</a:t>
            </a:r>
            <a:endParaRPr lang="cs-CZ" sz="2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Władysław </a:t>
            </a:r>
            <a:r>
              <a:rPr lang="cs-CZ" sz="24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Starewicz</a:t>
            </a:r>
            <a:endParaRPr lang="cs-CZ" sz="2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Sfinks</a:t>
            </a:r>
            <a:endParaRPr lang="cs-CZ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B735092-559E-410E-AE92-0B5D984B3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0"/>
            <a:ext cx="7577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060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15E9F-B0AC-4C55-9860-7DACACAC3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LEHTISALO, Anneli.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Exporting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Finnish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Films.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6BA93-38E2-4E98-B28D-2ABC0B06B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Kolik filmů a kam? Na jaké trhy? </a:t>
            </a:r>
          </a:p>
          <a:p>
            <a:pPr lvl="1"/>
            <a:endParaRPr lang="cs-CZ" dirty="0"/>
          </a:p>
          <a:p>
            <a:r>
              <a:rPr lang="cs-CZ" dirty="0"/>
              <a:t>Souvisel nějakým způsobem nárůst produkce s exportem? Proč?</a:t>
            </a:r>
          </a:p>
          <a:p>
            <a:endParaRPr lang="cs-CZ" dirty="0"/>
          </a:p>
          <a:p>
            <a:r>
              <a:rPr lang="cs-CZ" dirty="0"/>
              <a:t>Jakou roli hrála geografická a kulturní blízkost?</a:t>
            </a:r>
          </a:p>
          <a:p>
            <a:endParaRPr lang="cs-CZ" dirty="0"/>
          </a:p>
          <a:p>
            <a:r>
              <a:rPr lang="cs-CZ" dirty="0"/>
              <a:t>Vztahy a spolupráce s jinými kinematografiemi?</a:t>
            </a:r>
          </a:p>
          <a:p>
            <a:pPr lvl="1"/>
            <a:r>
              <a:rPr lang="cs-CZ" dirty="0"/>
              <a:t>2. světová válka a poválečná doba?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386993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168D1C-250D-45EA-BF7C-D1BD9DF9F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LEHTISALO, Anneli.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Exporting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Finnish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Films.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0986F3-B7FF-4D3E-9880-363B075EA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Severská „karta“</a:t>
            </a:r>
          </a:p>
          <a:p>
            <a:pPr lvl="1"/>
            <a:r>
              <a:rPr lang="cs-CZ" dirty="0"/>
              <a:t>2 možné vlivy</a:t>
            </a:r>
          </a:p>
          <a:p>
            <a:pPr lvl="1"/>
            <a:endParaRPr lang="cs-CZ" dirty="0"/>
          </a:p>
          <a:p>
            <a:r>
              <a:rPr lang="cs-CZ" dirty="0"/>
              <a:t>Jak producenti nakládali se severskou „kartou“?</a:t>
            </a:r>
          </a:p>
          <a:p>
            <a:pPr lvl="1"/>
            <a:r>
              <a:rPr lang="cs-CZ" dirty="0"/>
              <a:t>Příklad </a:t>
            </a:r>
            <a:r>
              <a:rPr lang="cs-CZ" dirty="0" err="1"/>
              <a:t>Teuvo</a:t>
            </a:r>
            <a:r>
              <a:rPr lang="cs-CZ" dirty="0"/>
              <a:t> </a:t>
            </a:r>
            <a:r>
              <a:rPr lang="cs-CZ" dirty="0" err="1"/>
              <a:t>Tulio</a:t>
            </a:r>
            <a:endParaRPr lang="cs-CZ" dirty="0"/>
          </a:p>
          <a:p>
            <a:pPr lvl="1"/>
            <a:r>
              <a:rPr lang="cs-CZ" dirty="0"/>
              <a:t>Verze filmů?</a:t>
            </a:r>
          </a:p>
          <a:p>
            <a:pPr lvl="1"/>
            <a:r>
              <a:rPr lang="cs-CZ" dirty="0"/>
              <a:t>Plánování produkce na export?</a:t>
            </a:r>
          </a:p>
          <a:p>
            <a:pPr lvl="2"/>
            <a:r>
              <a:rPr lang="cs-CZ" dirty="0" err="1"/>
              <a:t>Suomen</a:t>
            </a:r>
            <a:r>
              <a:rPr lang="cs-CZ" dirty="0"/>
              <a:t> </a:t>
            </a:r>
            <a:r>
              <a:rPr lang="cs-CZ" dirty="0" err="1"/>
              <a:t>Filmiteollisuus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 err="1"/>
              <a:t>Higson</a:t>
            </a:r>
            <a:r>
              <a:rPr lang="cs-CZ" dirty="0"/>
              <a:t> &amp; </a:t>
            </a:r>
            <a:r>
              <a:rPr lang="cs-CZ" dirty="0" err="1"/>
              <a:t>Maltby</a:t>
            </a:r>
            <a:r>
              <a:rPr lang="cs-CZ" dirty="0"/>
              <a:t> – jak navrhují chápat evropskou produkci 20. a 30. let?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207651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EDD790-A0D4-4017-9D4B-16852F7EB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LEHTISALO, Anneli.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Exporting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Finnish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Films.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D69C82-A98D-4D16-8F8A-568F0097B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Proměna vlivu severského filmu po 2. sv. válce?</a:t>
            </a:r>
          </a:p>
          <a:p>
            <a:endParaRPr lang="cs-CZ" dirty="0"/>
          </a:p>
          <a:p>
            <a:r>
              <a:rPr lang="cs-CZ" dirty="0"/>
              <a:t>Využívání jakého prvku bylo běžné ve finských filmech a jak?</a:t>
            </a:r>
          </a:p>
          <a:p>
            <a:endParaRPr lang="cs-CZ" dirty="0"/>
          </a:p>
          <a:p>
            <a:r>
              <a:rPr lang="cs-CZ" dirty="0"/>
              <a:t>Mezery na trhu pro finsko-jazyčné filmy?</a:t>
            </a:r>
          </a:p>
          <a:p>
            <a:pPr lvl="1"/>
            <a:r>
              <a:rPr lang="cs-CZ" dirty="0"/>
              <a:t>Kde a proč?</a:t>
            </a:r>
          </a:p>
          <a:p>
            <a:pPr lvl="1"/>
            <a:r>
              <a:rPr lang="cs-CZ" dirty="0"/>
              <a:t>Jak se vzájemné vztahy s cílovými trhy vyvíjely v průběhu let?</a:t>
            </a:r>
          </a:p>
          <a:p>
            <a:pPr lvl="1"/>
            <a:r>
              <a:rPr lang="cs-CZ" dirty="0"/>
              <a:t>Jak probíhalo hledání finských filmů k nákupu?</a:t>
            </a:r>
          </a:p>
          <a:p>
            <a:pPr lvl="1"/>
            <a:r>
              <a:rPr lang="cs-CZ" dirty="0"/>
              <a:t>Jaké podmínky měly finské filmy na americkém trhu?</a:t>
            </a:r>
          </a:p>
          <a:p>
            <a:pPr lvl="1"/>
            <a:r>
              <a:rPr lang="cs-CZ" dirty="0"/>
              <a:t>V jaké míře spolu finské společnosti soupeřily?</a:t>
            </a:r>
          </a:p>
        </p:txBody>
      </p:sp>
    </p:spTree>
    <p:extLst>
      <p:ext uri="{BB962C8B-B14F-4D97-AF65-F5344CB8AC3E}">
        <p14:creationId xmlns:p14="http://schemas.microsoft.com/office/powerpoint/2010/main" val="230753652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B9010-AF1C-4FF2-BCEF-772991C4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LEHTISALO, Anneli.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Exporting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Finnish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Films.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F26432-AEC6-4078-AFC2-0B04E412C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Organizace vývozu</a:t>
            </a:r>
          </a:p>
          <a:p>
            <a:endParaRPr lang="cs-CZ" dirty="0"/>
          </a:p>
          <a:p>
            <a:r>
              <a:rPr lang="cs-CZ" dirty="0"/>
              <a:t>Hlavní problémy</a:t>
            </a:r>
          </a:p>
          <a:p>
            <a:endParaRPr lang="cs-CZ" dirty="0"/>
          </a:p>
          <a:p>
            <a:r>
              <a:rPr lang="cs-CZ" dirty="0"/>
              <a:t>Průběh? </a:t>
            </a:r>
          </a:p>
          <a:p>
            <a:endParaRPr lang="cs-CZ" dirty="0"/>
          </a:p>
          <a:p>
            <a:r>
              <a:rPr lang="cs-CZ" dirty="0"/>
              <a:t>Filiálky?</a:t>
            </a:r>
          </a:p>
        </p:txBody>
      </p:sp>
    </p:spTree>
    <p:extLst>
      <p:ext uri="{BB962C8B-B14F-4D97-AF65-F5344CB8AC3E}">
        <p14:creationId xmlns:p14="http://schemas.microsoft.com/office/powerpoint/2010/main" val="238879405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0574A3-53D7-4F18-B45C-56530DEF8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FAVMPa070 – Filmový průmysl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44C87-6DA3-4CF9-A0CB-065E8C0DD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Distribuce</a:t>
            </a:r>
          </a:p>
        </p:txBody>
      </p:sp>
    </p:spTree>
    <p:extLst>
      <p:ext uri="{BB962C8B-B14F-4D97-AF65-F5344CB8AC3E}">
        <p14:creationId xmlns:p14="http://schemas.microsoft.com/office/powerpoint/2010/main" val="252271672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B2EE7F-8A9F-4FF9-B748-328F6DE34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 "vysokou ideovou úroveň", a/nebo za vyšší tržby?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4268DB-2C75-474F-A279-0A67A8B66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Struktura textu</a:t>
            </a:r>
          </a:p>
          <a:p>
            <a:endParaRPr lang="cs-CZ" dirty="0"/>
          </a:p>
          <a:p>
            <a:r>
              <a:rPr lang="cs-CZ" dirty="0"/>
              <a:t>Proč strana nemohla ovládnout kinematografii ihned?</a:t>
            </a:r>
          </a:p>
          <a:p>
            <a:endParaRPr lang="cs-CZ" dirty="0"/>
          </a:p>
          <a:p>
            <a:r>
              <a:rPr lang="cs-CZ" dirty="0"/>
              <a:t>2 linie změn a odchylek </a:t>
            </a:r>
          </a:p>
          <a:p>
            <a:endParaRPr lang="cs-CZ" dirty="0"/>
          </a:p>
          <a:p>
            <a:r>
              <a:rPr lang="cs-CZ" dirty="0"/>
              <a:t>Jaké tvrzení a jakým způsobem autor problematizuje?	</a:t>
            </a:r>
          </a:p>
        </p:txBody>
      </p:sp>
    </p:spTree>
    <p:extLst>
      <p:ext uri="{BB962C8B-B14F-4D97-AF65-F5344CB8AC3E}">
        <p14:creationId xmlns:p14="http://schemas.microsoft.com/office/powerpoint/2010/main" val="11133215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928A0-8B15-428D-9319-1C68B9BC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 "vysokou ideovou úroveň", a/nebo za vyšší tržby?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EDE174-FA45-4D12-AFFB-6E21CEBB4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Kontinuity a změny v období 1945-1948</a:t>
            </a:r>
          </a:p>
          <a:p>
            <a:endParaRPr lang="cs-CZ" dirty="0"/>
          </a:p>
          <a:p>
            <a:r>
              <a:rPr lang="cs-CZ" dirty="0"/>
              <a:t>SSSR x USA</a:t>
            </a:r>
          </a:p>
          <a:p>
            <a:endParaRPr lang="cs-CZ" dirty="0"/>
          </a:p>
          <a:p>
            <a:r>
              <a:rPr lang="cs-CZ" dirty="0"/>
              <a:t>L. Linhart</a:t>
            </a:r>
          </a:p>
          <a:p>
            <a:endParaRPr lang="cs-CZ" dirty="0"/>
          </a:p>
          <a:p>
            <a:r>
              <a:rPr lang="cs-CZ" dirty="0"/>
              <a:t>Vztah k zahraničním filmům</a:t>
            </a:r>
          </a:p>
          <a:p>
            <a:endParaRPr lang="cs-CZ" dirty="0"/>
          </a:p>
          <a:p>
            <a:r>
              <a:rPr lang="cs-CZ" dirty="0"/>
              <a:t>Brněnské programy</a:t>
            </a:r>
          </a:p>
        </p:txBody>
      </p:sp>
    </p:spTree>
    <p:extLst>
      <p:ext uri="{BB962C8B-B14F-4D97-AF65-F5344CB8AC3E}">
        <p14:creationId xmlns:p14="http://schemas.microsoft.com/office/powerpoint/2010/main" val="227025207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223F44-E036-4776-86F2-EE8AF6E0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 "vysokou ideovou úroveň", a/nebo za vyšší tržby?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0BDECF-8860-4A17-9963-9917D9176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Kontinuity a změny 1948-1950</a:t>
            </a:r>
          </a:p>
          <a:p>
            <a:endParaRPr lang="cs-CZ" dirty="0"/>
          </a:p>
          <a:p>
            <a:r>
              <a:rPr lang="cs-CZ" dirty="0"/>
              <a:t>Výchova diváka</a:t>
            </a:r>
          </a:p>
          <a:p>
            <a:endParaRPr lang="cs-CZ" dirty="0"/>
          </a:p>
          <a:p>
            <a:r>
              <a:rPr lang="cs-CZ" dirty="0"/>
              <a:t>Způsob distribuce</a:t>
            </a:r>
          </a:p>
          <a:p>
            <a:endParaRPr lang="cs-CZ" dirty="0"/>
          </a:p>
          <a:p>
            <a:r>
              <a:rPr lang="cs-CZ" dirty="0"/>
              <a:t>Zahraniční filmy</a:t>
            </a:r>
          </a:p>
          <a:p>
            <a:endParaRPr lang="cs-CZ" dirty="0"/>
          </a:p>
          <a:p>
            <a:r>
              <a:rPr lang="cs-CZ" dirty="0"/>
              <a:t>Distribuční nabídka</a:t>
            </a:r>
          </a:p>
          <a:p>
            <a:endParaRPr lang="cs-CZ" dirty="0"/>
          </a:p>
          <a:p>
            <a:r>
              <a:rPr lang="cs-CZ" dirty="0"/>
              <a:t>Návštěvnost</a:t>
            </a:r>
          </a:p>
        </p:txBody>
      </p:sp>
    </p:spTree>
    <p:extLst>
      <p:ext uri="{BB962C8B-B14F-4D97-AF65-F5344CB8AC3E}">
        <p14:creationId xmlns:p14="http://schemas.microsoft.com/office/powerpoint/2010/main" val="197241471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A685E6-6E95-49DC-B105-1C52FBC0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 "vysokou ideovou úroveň", a/nebo za vyšší tržby?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9620A6-A922-4165-9942-BBFF5120F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Kontinuity a změny (1951-1956)</a:t>
            </a:r>
          </a:p>
          <a:p>
            <a:endParaRPr lang="cs-CZ" dirty="0"/>
          </a:p>
          <a:p>
            <a:r>
              <a:rPr lang="cs-CZ" dirty="0"/>
              <a:t>Programy a vstupné</a:t>
            </a:r>
          </a:p>
          <a:p>
            <a:endParaRPr lang="cs-CZ" dirty="0"/>
          </a:p>
          <a:p>
            <a:r>
              <a:rPr lang="cs-CZ" dirty="0"/>
              <a:t>Kulturně-politická funkce</a:t>
            </a:r>
          </a:p>
          <a:p>
            <a:endParaRPr lang="cs-CZ" dirty="0"/>
          </a:p>
          <a:p>
            <a:r>
              <a:rPr lang="cs-CZ" dirty="0"/>
              <a:t>Město a vesnice</a:t>
            </a:r>
          </a:p>
          <a:p>
            <a:endParaRPr lang="cs-CZ" dirty="0"/>
          </a:p>
          <a:p>
            <a:r>
              <a:rPr lang="cs-CZ" dirty="0"/>
              <a:t>Decentralizace</a:t>
            </a:r>
          </a:p>
        </p:txBody>
      </p:sp>
    </p:spTree>
    <p:extLst>
      <p:ext uri="{BB962C8B-B14F-4D97-AF65-F5344CB8AC3E}">
        <p14:creationId xmlns:p14="http://schemas.microsoft.com/office/powerpoint/2010/main" val="36409638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24AEE-60F9-4FB1-8DFA-EE697C6E8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 "vysokou ideovou úroveň", a/nebo za vyšší tržby?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C66488-0D9A-4D20-8E14-D17E1DDCB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Kontinuity a změny 1957-1960</a:t>
            </a:r>
          </a:p>
          <a:p>
            <a:endParaRPr lang="cs-CZ" dirty="0"/>
          </a:p>
          <a:p>
            <a:r>
              <a:rPr lang="cs-CZ" dirty="0"/>
              <a:t>Decentralizace</a:t>
            </a:r>
          </a:p>
          <a:p>
            <a:endParaRPr lang="cs-CZ" dirty="0"/>
          </a:p>
          <a:p>
            <a:r>
              <a:rPr lang="cs-CZ" dirty="0"/>
              <a:t>Problémy s plánem</a:t>
            </a:r>
          </a:p>
          <a:p>
            <a:endParaRPr lang="cs-CZ" dirty="0"/>
          </a:p>
          <a:p>
            <a:r>
              <a:rPr lang="cs-CZ" dirty="0" err="1"/>
              <a:t>Kahuda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Programování a krajské filmové podniky</a:t>
            </a:r>
          </a:p>
        </p:txBody>
      </p:sp>
    </p:spTree>
    <p:extLst>
      <p:ext uri="{BB962C8B-B14F-4D97-AF65-F5344CB8AC3E}">
        <p14:creationId xmlns:p14="http://schemas.microsoft.com/office/powerpoint/2010/main" val="3132268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E8AB18-412F-4BFB-B3E5-FB6FC588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/>
              <a:t>Charakteristiky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554374-C04F-4959-A006-9F676178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Struktury trhu</a:t>
            </a:r>
          </a:p>
          <a:p>
            <a:pPr lvl="1"/>
            <a:r>
              <a:rPr lang="cs-CZ"/>
              <a:t>Na čem závisí struktura trhu?</a:t>
            </a:r>
          </a:p>
          <a:p>
            <a:pPr lvl="1"/>
            <a:r>
              <a:rPr lang="cs-CZ"/>
              <a:t>3 základní</a:t>
            </a:r>
          </a:p>
          <a:p>
            <a:r>
              <a:rPr lang="cs-CZ"/>
              <a:t>Teorie nedokonalé soutěže</a:t>
            </a:r>
          </a:p>
          <a:p>
            <a:r>
              <a:rPr lang="cs-CZ" err="1"/>
              <a:t>Structure</a:t>
            </a:r>
            <a:r>
              <a:rPr lang="cs-CZ"/>
              <a:t> – </a:t>
            </a:r>
            <a:r>
              <a:rPr lang="cs-CZ" err="1"/>
              <a:t>Conduct</a:t>
            </a:r>
            <a:r>
              <a:rPr lang="cs-CZ"/>
              <a:t> – Performance</a:t>
            </a:r>
          </a:p>
          <a:p>
            <a:r>
              <a:rPr lang="cs-CZ"/>
              <a:t>Horizontální integrace</a:t>
            </a:r>
          </a:p>
          <a:p>
            <a:r>
              <a:rPr lang="cs-CZ"/>
              <a:t>Vertikální integrace</a:t>
            </a:r>
          </a:p>
          <a:p>
            <a:r>
              <a:rPr lang="cs-CZ"/>
              <a:t>Diagonální integrace</a:t>
            </a:r>
          </a:p>
          <a:p>
            <a:pPr marL="0" indent="0">
              <a:buNone/>
            </a:pP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68990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535E7-365C-4D62-89E0-A664BB1B4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 "vysokou ideovou úroveň", a/nebo za vyšší tržby?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B1FF17-C8DE-48C4-AE25-B4D668B48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Kontinuity a změny 1961-1968</a:t>
            </a:r>
          </a:p>
          <a:p>
            <a:endParaRPr lang="cs-CZ" dirty="0"/>
          </a:p>
          <a:p>
            <a:r>
              <a:rPr lang="cs-CZ" dirty="0"/>
              <a:t>Vývoj počtu představení a návštěvnosti?</a:t>
            </a:r>
          </a:p>
          <a:p>
            <a:endParaRPr lang="cs-CZ" dirty="0"/>
          </a:p>
          <a:p>
            <a:r>
              <a:rPr lang="cs-CZ" dirty="0"/>
              <a:t>Kulturně-politické hledisko vs. Tržby?</a:t>
            </a:r>
          </a:p>
          <a:p>
            <a:endParaRPr lang="cs-CZ" dirty="0"/>
          </a:p>
          <a:p>
            <a:r>
              <a:rPr lang="cs-CZ" dirty="0"/>
              <a:t>Programování?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356209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5A2DD-7936-4CB2-AB84-689CB8D63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 "vysokou ideovou úroveň", a/nebo za vyšší tržby?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56A1F-C6DE-4141-8F34-A9F686CCD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  <a:p>
            <a:endParaRPr lang="cs-CZ" dirty="0"/>
          </a:p>
          <a:p>
            <a:r>
              <a:rPr lang="cs-CZ" dirty="0"/>
              <a:t>Ideologická nebo obchodní perspektiva?</a:t>
            </a:r>
          </a:p>
          <a:p>
            <a:endParaRPr lang="cs-CZ" dirty="0"/>
          </a:p>
          <a:p>
            <a:r>
              <a:rPr lang="cs-CZ" dirty="0"/>
              <a:t>Ostatní socialistické země?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96842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7917AF-3742-4779-A632-4431F95C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Janet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Staiger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Ohlašování zboží, získávání zákazníků a vyjadřování ideálů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26AC0-AC2A-4C8D-98A4-283F3754C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Rozvoj standardních postupů pomáhajících spotřebiteli identifikovat produkt </a:t>
            </a:r>
          </a:p>
          <a:p>
            <a:endParaRPr lang="cs-CZ" dirty="0"/>
          </a:p>
          <a:p>
            <a:r>
              <a:rPr lang="cs-CZ" dirty="0"/>
              <a:t>Výběr média a rysů produktu pro ohlášení „našeho zboží“</a:t>
            </a:r>
          </a:p>
          <a:p>
            <a:endParaRPr lang="cs-CZ" dirty="0"/>
          </a:p>
          <a:p>
            <a:r>
              <a:rPr lang="cs-CZ" dirty="0"/>
              <a:t>Využití nepřímých metod oslovení </a:t>
            </a:r>
          </a:p>
          <a:p>
            <a:endParaRPr lang="cs-CZ" dirty="0"/>
          </a:p>
          <a:p>
            <a:r>
              <a:rPr lang="cs-CZ" dirty="0"/>
              <a:t>Řešení problémů celonárodní reklamy </a:t>
            </a:r>
          </a:p>
          <a:p>
            <a:endParaRPr lang="cs-CZ" dirty="0"/>
          </a:p>
          <a:p>
            <a:r>
              <a:rPr lang="cs-CZ" dirty="0"/>
              <a:t>Standardizace a kontrola reklamních a marketingových kampaní</a:t>
            </a:r>
          </a:p>
          <a:p>
            <a:endParaRPr lang="cs-CZ" dirty="0"/>
          </a:p>
          <a:p>
            <a:r>
              <a:rPr lang="cs-CZ" dirty="0"/>
              <a:t>Přechod od masového publika k cílovým skupinám </a:t>
            </a:r>
          </a:p>
        </p:txBody>
      </p:sp>
    </p:spTree>
    <p:extLst>
      <p:ext uri="{BB962C8B-B14F-4D97-AF65-F5344CB8AC3E}">
        <p14:creationId xmlns:p14="http://schemas.microsoft.com/office/powerpoint/2010/main" val="62340188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2B45E-8991-49CB-831E-86E5A8D35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and Stories. How films became branded products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C26E64-CDA2-4F3A-971E-417F482FC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Změny v kinematografii v jejích prvních 50 letech?</a:t>
            </a:r>
          </a:p>
          <a:p>
            <a:endParaRPr lang="cs-CZ" dirty="0"/>
          </a:p>
          <a:p>
            <a:r>
              <a:rPr lang="cs-CZ" dirty="0"/>
              <a:t>Doprovodný znak změn?</a:t>
            </a:r>
          </a:p>
          <a:p>
            <a:endParaRPr lang="cs-CZ" dirty="0"/>
          </a:p>
          <a:p>
            <a:r>
              <a:rPr lang="cs-CZ" dirty="0"/>
              <a:t>Proč se o ně podnikatelé snažili?</a:t>
            </a:r>
          </a:p>
          <a:p>
            <a:endParaRPr lang="cs-CZ" dirty="0"/>
          </a:p>
          <a:p>
            <a:r>
              <a:rPr lang="cs-CZ" dirty="0"/>
              <a:t>Jaké mělo jejich snažení efekt?</a:t>
            </a:r>
          </a:p>
          <a:p>
            <a:endParaRPr lang="cs-CZ" dirty="0"/>
          </a:p>
          <a:p>
            <a:r>
              <a:rPr lang="cs-CZ" dirty="0"/>
              <a:t>Hlavní argumenty kapitoly?</a:t>
            </a:r>
          </a:p>
        </p:txBody>
      </p:sp>
    </p:spTree>
    <p:extLst>
      <p:ext uri="{BB962C8B-B14F-4D97-AF65-F5344CB8AC3E}">
        <p14:creationId xmlns:p14="http://schemas.microsoft.com/office/powerpoint/2010/main" val="88381170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59184-CF19-4E83-AC1D-659B25E3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and Stories. How films became branded products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8FAF1D-7E48-473F-BB6F-3EAC41A35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Chronologie vývoje?</a:t>
            </a:r>
          </a:p>
          <a:p>
            <a:endParaRPr lang="cs-CZ" dirty="0"/>
          </a:p>
          <a:p>
            <a:r>
              <a:rPr lang="cs-CZ" dirty="0"/>
              <a:t>Nejistota jako klíčová charakteristika?</a:t>
            </a:r>
          </a:p>
          <a:p>
            <a:pPr lvl="1"/>
            <a:r>
              <a:rPr lang="cs-CZ" dirty="0"/>
              <a:t>Odpověď na nejistotu?</a:t>
            </a:r>
          </a:p>
          <a:p>
            <a:endParaRPr lang="cs-CZ" dirty="0"/>
          </a:p>
          <a:p>
            <a:r>
              <a:rPr lang="cs-CZ" dirty="0"/>
              <a:t>3 možné strategie?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213328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017BFF-07A9-4ADC-8DEE-5D97F819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and Stories. How films became branded products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C72ED0-5F5C-479C-950D-D32968669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USA</a:t>
            </a:r>
          </a:p>
          <a:p>
            <a:endParaRPr lang="cs-CZ" dirty="0"/>
          </a:p>
          <a:p>
            <a:r>
              <a:rPr lang="cs-CZ" dirty="0"/>
              <a:t>„trademark“</a:t>
            </a:r>
          </a:p>
          <a:p>
            <a:pPr lvl="1"/>
            <a:r>
              <a:rPr lang="cs-CZ" dirty="0"/>
              <a:t>MPPC</a:t>
            </a:r>
          </a:p>
          <a:p>
            <a:endParaRPr lang="cs-CZ" dirty="0"/>
          </a:p>
          <a:p>
            <a:r>
              <a:rPr lang="cs-CZ" dirty="0"/>
              <a:t>Žánr a seriály?</a:t>
            </a:r>
          </a:p>
          <a:p>
            <a:endParaRPr lang="cs-CZ" dirty="0"/>
          </a:p>
          <a:p>
            <a:r>
              <a:rPr lang="cs-CZ" dirty="0"/>
              <a:t>Hvězdy?</a:t>
            </a:r>
          </a:p>
          <a:p>
            <a:pPr lvl="1"/>
            <a:r>
              <a:rPr lang="cs-CZ" dirty="0"/>
              <a:t>Hvězdy jako komodity?</a:t>
            </a:r>
          </a:p>
          <a:p>
            <a:pPr lvl="1"/>
            <a:r>
              <a:rPr lang="cs-CZ" dirty="0"/>
              <a:t>Životní </a:t>
            </a:r>
            <a:r>
              <a:rPr lang="cs-CZ"/>
              <a:t>cyklus hvězd?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296592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F733D-72E4-48D8-A4CE-99CB3B221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and Stories. How films became branded products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C5136C-ED1B-4433-92DE-C58EE1FAF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Téma filmů</a:t>
            </a:r>
          </a:p>
          <a:p>
            <a:endParaRPr lang="cs-CZ" dirty="0"/>
          </a:p>
          <a:p>
            <a:r>
              <a:rPr lang="cs-CZ" dirty="0"/>
              <a:t>Délka filmů</a:t>
            </a:r>
          </a:p>
          <a:p>
            <a:endParaRPr lang="cs-CZ" dirty="0"/>
          </a:p>
          <a:p>
            <a:r>
              <a:rPr lang="cs-CZ" dirty="0"/>
              <a:t>Vztah mezi značkou a reklamou?</a:t>
            </a:r>
          </a:p>
          <a:p>
            <a:endParaRPr lang="cs-CZ" dirty="0"/>
          </a:p>
          <a:p>
            <a:r>
              <a:rPr lang="cs-CZ" dirty="0"/>
              <a:t>Typy reklamních kampaní?</a:t>
            </a:r>
          </a:p>
          <a:p>
            <a:pPr lvl="1"/>
            <a:r>
              <a:rPr lang="cs-CZ" dirty="0"/>
              <a:t>Rozsah? Zaměření? Strategie?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99706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99D8F5-5786-4BBE-8E02-15450F18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and Stories. How films became branded products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7DE10E-F790-416B-9EC5-6A4DDCC9B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Británie</a:t>
            </a:r>
          </a:p>
          <a:p>
            <a:pPr lvl="1"/>
            <a:r>
              <a:rPr lang="cs-CZ" dirty="0" err="1"/>
              <a:t>Trademarks</a:t>
            </a:r>
            <a:endParaRPr lang="cs-CZ" dirty="0"/>
          </a:p>
          <a:p>
            <a:pPr lvl="1"/>
            <a:r>
              <a:rPr lang="cs-CZ" dirty="0"/>
              <a:t>Hvězdy?</a:t>
            </a:r>
          </a:p>
          <a:p>
            <a:pPr lvl="1"/>
            <a:r>
              <a:rPr lang="cs-CZ" dirty="0"/>
              <a:t>Příběhy?</a:t>
            </a:r>
          </a:p>
          <a:p>
            <a:pPr lvl="1"/>
            <a:endParaRPr lang="cs-CZ" dirty="0"/>
          </a:p>
          <a:p>
            <a:r>
              <a:rPr lang="cs-CZ" dirty="0"/>
              <a:t>Francie</a:t>
            </a:r>
          </a:p>
          <a:p>
            <a:pPr lvl="1"/>
            <a:r>
              <a:rPr lang="cs-CZ" dirty="0"/>
              <a:t>Technické vynálezy</a:t>
            </a:r>
          </a:p>
          <a:p>
            <a:pPr lvl="1"/>
            <a:r>
              <a:rPr lang="cs-CZ" dirty="0"/>
              <a:t>Hvězdy?</a:t>
            </a:r>
          </a:p>
          <a:p>
            <a:pPr lvl="1"/>
            <a:r>
              <a:rPr lang="cs-CZ" dirty="0"/>
              <a:t>Investice?</a:t>
            </a:r>
          </a:p>
        </p:txBody>
      </p:sp>
    </p:spTree>
    <p:extLst>
      <p:ext uri="{BB962C8B-B14F-4D97-AF65-F5344CB8AC3E}">
        <p14:creationId xmlns:p14="http://schemas.microsoft.com/office/powerpoint/2010/main" val="303247986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7EC5B-74BC-47CC-AF2E-04257027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and Stories. How films became branded products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10704-27D7-4B43-B459-0CC1519DF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Produkční strategie a spotřebitelské preference</a:t>
            </a:r>
          </a:p>
          <a:p>
            <a:endParaRPr lang="cs-CZ" dirty="0"/>
          </a:p>
          <a:p>
            <a:r>
              <a:rPr lang="cs-CZ" dirty="0"/>
              <a:t>USA</a:t>
            </a:r>
          </a:p>
          <a:p>
            <a:endParaRPr lang="cs-CZ" dirty="0"/>
          </a:p>
          <a:p>
            <a:r>
              <a:rPr lang="cs-CZ" dirty="0"/>
              <a:t>Británie</a:t>
            </a:r>
          </a:p>
          <a:p>
            <a:endParaRPr lang="cs-CZ" dirty="0"/>
          </a:p>
          <a:p>
            <a:r>
              <a:rPr lang="cs-CZ" dirty="0"/>
              <a:t>Francie</a:t>
            </a:r>
          </a:p>
        </p:txBody>
      </p:sp>
    </p:spTree>
    <p:extLst>
      <p:ext uri="{BB962C8B-B14F-4D97-AF65-F5344CB8AC3E}">
        <p14:creationId xmlns:p14="http://schemas.microsoft.com/office/powerpoint/2010/main" val="369744459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126E0C1-78F4-4031-AF66-03FC479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48362" cy="46714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E1B65A5-897A-4E06-9711-700062E8A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4640960"/>
            <a:ext cx="10378440" cy="22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97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6F23E9-8D6C-4042-BF1C-366466159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/>
              <a:t>Charakteristiky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C9C08A-7335-4E60-8698-D231419E1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Klíčové ekonomické charakteristiky médií</a:t>
            </a:r>
          </a:p>
          <a:p>
            <a:r>
              <a:rPr lang="cs-CZ" err="1"/>
              <a:t>Economies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scale</a:t>
            </a:r>
            <a:r>
              <a:rPr lang="cs-CZ"/>
              <a:t> vs. </a:t>
            </a:r>
            <a:r>
              <a:rPr lang="cs-CZ" err="1"/>
              <a:t>Economies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scope</a:t>
            </a:r>
            <a:endParaRPr lang="cs-CZ"/>
          </a:p>
          <a:p>
            <a:r>
              <a:rPr lang="cs-CZ"/>
              <a:t>Bariéry pro podnikání</a:t>
            </a:r>
          </a:p>
          <a:p>
            <a:r>
              <a:rPr lang="cs-CZ"/>
              <a:t>Konvergence a </a:t>
            </a:r>
            <a:r>
              <a:rPr lang="cs-CZ" err="1"/>
              <a:t>cross</a:t>
            </a:r>
            <a:r>
              <a:rPr lang="cs-CZ"/>
              <a:t>-media vlastnictví</a:t>
            </a:r>
          </a:p>
          <a:p>
            <a:r>
              <a:rPr lang="cs-CZ"/>
              <a:t>Význam pojmu transnacionální</a:t>
            </a:r>
          </a:p>
        </p:txBody>
      </p:sp>
    </p:spTree>
    <p:extLst>
      <p:ext uri="{BB962C8B-B14F-4D97-AF65-F5344CB8AC3E}">
        <p14:creationId xmlns:p14="http://schemas.microsoft.com/office/powerpoint/2010/main" val="250455788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B1BCD8-6CCA-49F3-8259-86DBB56B0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65866"/>
            <a:ext cx="10905066" cy="27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3320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65635E1-42B8-47F2-931C-D87ED1A4B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2137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6B3A8C-F8E5-489F-B71D-363779C3E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0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8241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0C5CB8-B661-476A-A2CB-068983C4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and Stories. How films became branded products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FAF886-F026-4DF2-AE55-5F23C87E6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bylo důležité navyšování „kreativního vkladu“?</a:t>
            </a:r>
          </a:p>
          <a:p>
            <a:endParaRPr lang="cs-CZ" dirty="0"/>
          </a:p>
          <a:p>
            <a:r>
              <a:rPr lang="cs-CZ" dirty="0"/>
              <a:t>Jak se diváci rozhodovali a jaké jsou zdroje o diváckých preferencích?</a:t>
            </a:r>
          </a:p>
          <a:p>
            <a:endParaRPr lang="cs-CZ" dirty="0"/>
          </a:p>
          <a:p>
            <a:r>
              <a:rPr lang="cs-CZ" dirty="0"/>
              <a:t>Jak si vybírali diváci v jednotlivých zemích?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087217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B4233A-1B3D-4E65-AA65-65295EE0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and Stories. How films became branded products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6DFBB33-8A31-44BB-A158-4FA3D3179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172" y="0"/>
            <a:ext cx="11163040" cy="6856132"/>
          </a:xfrm>
        </p:spPr>
      </p:pic>
    </p:spTree>
    <p:extLst>
      <p:ext uri="{BB962C8B-B14F-4D97-AF65-F5344CB8AC3E}">
        <p14:creationId xmlns:p14="http://schemas.microsoft.com/office/powerpoint/2010/main" val="428770249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CB449F-E48A-4FD9-B932-EB550242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250031"/>
            <a:ext cx="4343400" cy="1883569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and Stories. How films became branded products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9D32FE-6AF4-4A60-9E4E-7259F7AB8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2256631"/>
            <a:ext cx="2941899" cy="4351338"/>
          </a:xfrm>
        </p:spPr>
        <p:txBody>
          <a:bodyPr/>
          <a:lstStyle/>
          <a:p>
            <a:r>
              <a:rPr lang="cs-CZ" dirty="0" err="1"/>
              <a:t>Giniho</a:t>
            </a:r>
            <a:r>
              <a:rPr lang="cs-CZ" dirty="0"/>
              <a:t> koeficient</a:t>
            </a:r>
          </a:p>
          <a:p>
            <a:endParaRPr lang="cs-CZ" dirty="0"/>
          </a:p>
          <a:p>
            <a:r>
              <a:rPr lang="cs-CZ" dirty="0"/>
              <a:t>(Ne)rovnost mužů a žen?</a:t>
            </a:r>
          </a:p>
          <a:p>
            <a:endParaRPr lang="cs-CZ" dirty="0"/>
          </a:p>
          <a:p>
            <a:r>
              <a:rPr lang="cs-CZ" dirty="0"/>
              <a:t>Hvězda, první týden v kině a co potom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429B38-F768-49BE-86FC-CD4BA5C81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440" y="0"/>
            <a:ext cx="7909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6326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C7E349-E97B-466E-A653-9F4C9A48A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and Stories. How films became branded products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3CC6090-A715-4864-AF94-9FBFB7BCD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865" y="-17930"/>
            <a:ext cx="10138015" cy="6886963"/>
          </a:xfrm>
        </p:spPr>
      </p:pic>
    </p:spTree>
    <p:extLst>
      <p:ext uri="{BB962C8B-B14F-4D97-AF65-F5344CB8AC3E}">
        <p14:creationId xmlns:p14="http://schemas.microsoft.com/office/powerpoint/2010/main" val="21496046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68BD5D-2C82-49DE-AB47-1ACFDCCF4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9837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FE1490-C75C-4AFE-8AC0-907571BF3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and Stories. How films became branded products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Stories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31B5BD-0261-472B-BF75-5074A5717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" y="1825625"/>
            <a:ext cx="3440723" cy="4351338"/>
          </a:xfrm>
        </p:spPr>
        <p:txBody>
          <a:bodyPr/>
          <a:lstStyle/>
          <a:p>
            <a:r>
              <a:rPr lang="cs-CZ" dirty="0"/>
              <a:t>Filmy a literární předlohy?</a:t>
            </a:r>
          </a:p>
          <a:p>
            <a:pPr lvl="1"/>
            <a:r>
              <a:rPr lang="cs-CZ" dirty="0"/>
              <a:t>Proměnné a ceny?</a:t>
            </a:r>
          </a:p>
          <a:p>
            <a:pPr lvl="1"/>
            <a:endParaRPr lang="cs-CZ" dirty="0"/>
          </a:p>
          <a:p>
            <a:r>
              <a:rPr lang="cs-CZ" dirty="0"/>
              <a:t>US vs. Británie a Francie?</a:t>
            </a:r>
          </a:p>
          <a:p>
            <a:endParaRPr lang="cs-CZ" dirty="0"/>
          </a:p>
          <a:p>
            <a:r>
              <a:rPr lang="cs-CZ" dirty="0"/>
              <a:t>Malé národní kinematografie?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AD386A0-172C-448B-AD4D-2B65CD1C9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276" y="1690689"/>
            <a:ext cx="8069607" cy="39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5363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0574A3-53D7-4F18-B45C-56530DEF8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FAVMPa070 – Filmový průmysl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44C87-6DA3-4CF9-A0CB-065E8C0DD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Marketing a branding</a:t>
            </a:r>
          </a:p>
        </p:txBody>
      </p:sp>
    </p:spTree>
    <p:extLst>
      <p:ext uri="{BB962C8B-B14F-4D97-AF65-F5344CB8AC3E}">
        <p14:creationId xmlns:p14="http://schemas.microsoft.com/office/powerpoint/2010/main" val="4170198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D496F-B1B2-45BD-A5C2-EF66051D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Marxistická kritika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7E08B7-1745-444C-953D-9168008F2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cs-CZ"/>
              <a:t>Infrastruktura</a:t>
            </a:r>
          </a:p>
          <a:p>
            <a:endParaRPr lang="cs-CZ"/>
          </a:p>
          <a:p>
            <a:r>
              <a:rPr lang="cs-CZ" err="1"/>
              <a:t>Superstruktura</a:t>
            </a:r>
            <a:endParaRPr lang="cs-CZ"/>
          </a:p>
          <a:p>
            <a:endParaRPr lang="cs-CZ"/>
          </a:p>
          <a:p>
            <a:r>
              <a:rPr lang="cs-CZ"/>
              <a:t>Thomas </a:t>
            </a:r>
            <a:r>
              <a:rPr lang="cs-CZ" err="1"/>
              <a:t>Guback</a:t>
            </a:r>
            <a:r>
              <a:rPr lang="cs-CZ"/>
              <a:t> – USA po WWII</a:t>
            </a:r>
          </a:p>
          <a:p>
            <a:endParaRPr lang="cs-CZ"/>
          </a:p>
          <a:p>
            <a:r>
              <a:rPr lang="cs-CZ" err="1"/>
              <a:t>Cahiers</a:t>
            </a:r>
            <a:r>
              <a:rPr lang="cs-CZ"/>
              <a:t> </a:t>
            </a:r>
            <a:r>
              <a:rPr lang="cs-CZ" err="1"/>
              <a:t>du</a:t>
            </a:r>
            <a:r>
              <a:rPr lang="cs-CZ"/>
              <a:t> </a:t>
            </a:r>
            <a:r>
              <a:rPr lang="cs-CZ" err="1"/>
              <a:t>cinema</a:t>
            </a:r>
            <a:endParaRPr lang="cs-CZ"/>
          </a:p>
          <a:p>
            <a:endParaRPr lang="cs-CZ"/>
          </a:p>
        </p:txBody>
      </p:sp>
      <p:pic>
        <p:nvPicPr>
          <p:cNvPr id="3074" name="Picture 2" descr="Karl Marx jednu revoluci zažil a v další věřil. Na jeho kreativní práci s  fakty se přišlo až po letech | Plus">
            <a:extLst>
              <a:ext uri="{FF2B5EF4-FFF2-40B4-BE49-F238E27FC236}">
                <a16:creationId xmlns:a16="http://schemas.microsoft.com/office/drawing/2014/main" id="{760F9AFA-3CC4-488E-A0F8-34C031F97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00" y="342900"/>
            <a:ext cx="52578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10445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1A787-C7D5-4974-B36D-E623DBB9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BB9A81-51A3-4639-B55B-B5E03F3FF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GARNCARZ, Joseph. Hvězdný systém ve výmarské kinematografii. </a:t>
            </a:r>
            <a:r>
              <a:rPr lang="cs-CZ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Iluminace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2012, roč. 24, č. 1, s. 31–44.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NEALE, Steve.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Genre and Hollywood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London – New York: Routledge, 2000, s. 226–255.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Štěpán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Chalupa:</a:t>
            </a:r>
          </a:p>
          <a:p>
            <a:pPr lvl="1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KLIMEŠ, Ivan. Czech Historical Film and Historical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Traditions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The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Merry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Wives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(1938). Dorota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Ostrowska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Zsuzsanna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Varga a Francesco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Pitassio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(eds.). 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Popular</a:t>
            </a:r>
            <a:r>
              <a:rPr lang="cs-CZ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Cinemas</a:t>
            </a:r>
            <a:r>
              <a:rPr lang="cs-CZ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East 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Central</a:t>
            </a:r>
            <a:r>
              <a:rPr lang="cs-CZ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Europe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London – New York: I. B. Tauris, 2017, s. 31–46.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45896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AE1496-FC9C-4FAA-9BC3-392D97EE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NEALE, Steve.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Genre and Hollywood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19B9E4-520C-4393-A66F-EEFB8F0E9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Hollywood a žánry?</a:t>
            </a:r>
          </a:p>
          <a:p>
            <a:endParaRPr lang="cs-CZ" dirty="0"/>
          </a:p>
          <a:p>
            <a:r>
              <a:rPr lang="cs-CZ" dirty="0"/>
              <a:t>Hollywood a jiné americké průmysly?</a:t>
            </a:r>
          </a:p>
          <a:p>
            <a:endParaRPr lang="cs-CZ" dirty="0"/>
          </a:p>
          <a:p>
            <a:r>
              <a:rPr lang="cs-CZ" dirty="0"/>
              <a:t>Žánry – součást systému? Vztah ke studiovému systému?</a:t>
            </a:r>
          </a:p>
          <a:p>
            <a:endParaRPr lang="cs-CZ" dirty="0"/>
          </a:p>
          <a:p>
            <a:r>
              <a:rPr lang="cs-CZ" dirty="0"/>
              <a:t>Jaké si text klade otázky?</a:t>
            </a:r>
          </a:p>
          <a:p>
            <a:endParaRPr lang="cs-CZ" dirty="0"/>
          </a:p>
          <a:p>
            <a:r>
              <a:rPr lang="cs-CZ" dirty="0"/>
              <a:t>Co ovlivňovalo podmínky ve studiovém systému?</a:t>
            </a:r>
          </a:p>
        </p:txBody>
      </p:sp>
    </p:spTree>
    <p:extLst>
      <p:ext uri="{BB962C8B-B14F-4D97-AF65-F5344CB8AC3E}">
        <p14:creationId xmlns:p14="http://schemas.microsoft.com/office/powerpoint/2010/main" val="341232251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C01565-1D37-4334-9FA5-151B556B4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NEALE, Steve.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Genre and Hollywood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3081C3-3D09-40A6-9465-3486C702F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Jak byly filmy rozděleny do kategorií? Jaké typy filmů vznikaly?</a:t>
            </a:r>
          </a:p>
          <a:p>
            <a:endParaRPr lang="cs-CZ" dirty="0"/>
          </a:p>
          <a:p>
            <a:r>
              <a:rPr lang="cs-CZ" dirty="0"/>
              <a:t>Jak byly filmy označované?</a:t>
            </a:r>
          </a:p>
          <a:p>
            <a:endParaRPr lang="cs-CZ" dirty="0"/>
          </a:p>
          <a:p>
            <a:r>
              <a:rPr lang="cs-CZ" dirty="0"/>
              <a:t>Dělení produkce podle </a:t>
            </a:r>
            <a:r>
              <a:rPr lang="cs-CZ" dirty="0" err="1"/>
              <a:t>Balia</a:t>
            </a:r>
            <a:r>
              <a:rPr lang="cs-CZ" dirty="0"/>
              <a:t> a </a:t>
            </a:r>
            <a:r>
              <a:rPr lang="cs-CZ" dirty="0" err="1"/>
              <a:t>Maltbyho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Redukce rizik a plánování?</a:t>
            </a:r>
          </a:p>
          <a:p>
            <a:endParaRPr lang="cs-CZ" dirty="0"/>
          </a:p>
          <a:p>
            <a:r>
              <a:rPr lang="cs-CZ" dirty="0"/>
              <a:t>Cykly vs. trendy? Byla podoba cyklů neměnná?</a:t>
            </a:r>
          </a:p>
        </p:txBody>
      </p:sp>
    </p:spTree>
    <p:extLst>
      <p:ext uri="{BB962C8B-B14F-4D97-AF65-F5344CB8AC3E}">
        <p14:creationId xmlns:p14="http://schemas.microsoft.com/office/powerpoint/2010/main" val="36402522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0C381-2F8F-461C-9D7B-140DCF2A6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NEALE, Steve.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Genre and Hollywood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70BE4-9148-4599-81B1-D6249C0E6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Hybridní filmy?</a:t>
            </a:r>
          </a:p>
          <a:p>
            <a:endParaRPr lang="cs-CZ" dirty="0"/>
          </a:p>
          <a:p>
            <a:r>
              <a:rPr lang="cs-CZ" dirty="0"/>
              <a:t>Nejběžnější způsob plánování produkce?</a:t>
            </a:r>
          </a:p>
          <a:p>
            <a:endParaRPr lang="cs-CZ" dirty="0"/>
          </a:p>
          <a:p>
            <a:r>
              <a:rPr lang="cs-CZ" dirty="0"/>
              <a:t>Balanc mezi rozpočtovými a na herce orientovanými kategoriemi?</a:t>
            </a:r>
          </a:p>
          <a:p>
            <a:endParaRPr lang="cs-CZ" dirty="0"/>
          </a:p>
          <a:p>
            <a:r>
              <a:rPr lang="cs-CZ" dirty="0"/>
              <a:t>Proč </a:t>
            </a:r>
            <a:r>
              <a:rPr lang="cs-CZ" dirty="0" err="1"/>
              <a:t>Schatz</a:t>
            </a:r>
            <a:r>
              <a:rPr lang="cs-CZ" dirty="0"/>
              <a:t> používá formulaci </a:t>
            </a:r>
            <a:r>
              <a:rPr lang="cs-CZ" dirty="0" err="1"/>
              <a:t>star-genre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Příklad?</a:t>
            </a:r>
          </a:p>
          <a:p>
            <a:pPr lvl="1"/>
            <a:endParaRPr lang="cs-CZ" dirty="0"/>
          </a:p>
          <a:p>
            <a:r>
              <a:rPr lang="cs-CZ" dirty="0"/>
              <a:t>Vnímání </a:t>
            </a:r>
            <a:r>
              <a:rPr lang="cs-CZ" dirty="0" err="1"/>
              <a:t>star</a:t>
            </a:r>
            <a:r>
              <a:rPr lang="cs-CZ" dirty="0"/>
              <a:t> </a:t>
            </a:r>
            <a:r>
              <a:rPr lang="cs-CZ" dirty="0" err="1"/>
              <a:t>vehicle</a:t>
            </a:r>
            <a:r>
              <a:rPr lang="cs-CZ" dirty="0"/>
              <a:t> ze strany </a:t>
            </a:r>
          </a:p>
          <a:p>
            <a:pPr lvl="1"/>
            <a:endParaRPr lang="cs-CZ" dirty="0"/>
          </a:p>
          <a:p>
            <a:r>
              <a:rPr lang="cs-CZ" dirty="0"/>
              <a:t>Specializace na žánr?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251775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7E19CD-519A-462B-B177-D1783C55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NEALE, Steve.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Genre and Hollywood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099660-6963-4A7F-A7CE-6A7B8A3E5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Vliv na chování studií a jejich zázemí?</a:t>
            </a:r>
          </a:p>
          <a:p>
            <a:endParaRPr lang="cs-CZ" dirty="0"/>
          </a:p>
          <a:p>
            <a:r>
              <a:rPr lang="cs-CZ" dirty="0"/>
              <a:t>Rozdíly mezi velkými a malými studii?</a:t>
            </a:r>
          </a:p>
          <a:p>
            <a:endParaRPr lang="cs-CZ" dirty="0"/>
          </a:p>
          <a:p>
            <a:r>
              <a:rPr lang="cs-CZ" dirty="0"/>
              <a:t>Změny od 30. do 50. let?</a:t>
            </a:r>
          </a:p>
          <a:p>
            <a:pPr lvl="1"/>
            <a:r>
              <a:rPr lang="cs-CZ" dirty="0"/>
              <a:t>Struktura průmyslu?</a:t>
            </a:r>
          </a:p>
          <a:p>
            <a:pPr lvl="1"/>
            <a:r>
              <a:rPr lang="cs-CZ" dirty="0"/>
              <a:t>Průmyslové praktiky?</a:t>
            </a:r>
          </a:p>
          <a:p>
            <a:pPr lvl="1"/>
            <a:r>
              <a:rPr lang="cs-CZ" dirty="0"/>
              <a:t>Nový Hollywood?</a:t>
            </a:r>
          </a:p>
          <a:p>
            <a:endParaRPr lang="cs-CZ" dirty="0"/>
          </a:p>
          <a:p>
            <a:r>
              <a:rPr lang="cs-CZ" dirty="0"/>
              <a:t>Synergie?</a:t>
            </a:r>
          </a:p>
        </p:txBody>
      </p:sp>
    </p:spTree>
    <p:extLst>
      <p:ext uri="{BB962C8B-B14F-4D97-AF65-F5344CB8AC3E}">
        <p14:creationId xmlns:p14="http://schemas.microsoft.com/office/powerpoint/2010/main" val="409506062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BD562D-8EB6-4E0D-9384-B92FB34C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NEALE, Steve.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Genre and Hollywood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ECB5F5-2357-41DD-BB8D-1358DF54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Změny v 80. a 90. letech?</a:t>
            </a:r>
          </a:p>
          <a:p>
            <a:endParaRPr lang="cs-CZ" dirty="0"/>
          </a:p>
          <a:p>
            <a:r>
              <a:rPr lang="cs-CZ" dirty="0"/>
              <a:t>Rozmanitost žánrů? Cykly? Trendy?</a:t>
            </a:r>
          </a:p>
          <a:p>
            <a:endParaRPr lang="cs-CZ" dirty="0"/>
          </a:p>
          <a:p>
            <a:r>
              <a:rPr lang="cs-CZ" dirty="0" err="1"/>
              <a:t>Sequelitis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Recyklované scénáře?</a:t>
            </a:r>
          </a:p>
          <a:p>
            <a:pPr lvl="1"/>
            <a:r>
              <a:rPr lang="cs-CZ" dirty="0"/>
              <a:t>Kdy jich bylo hodně a kdy méně?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922065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3A63C-0A72-429A-B8F4-71AE492F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NEALE, Steve.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Genre and Hollywood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1BC60F-DA01-4FE5-BA03-DCFC3A930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Hybridita Nového Hollywoodu?</a:t>
            </a:r>
          </a:p>
          <a:p>
            <a:pPr lvl="1"/>
            <a:endParaRPr lang="cs-CZ" dirty="0"/>
          </a:p>
          <a:p>
            <a:r>
              <a:rPr lang="cs-CZ" dirty="0"/>
              <a:t>Z čeho pramení?</a:t>
            </a:r>
          </a:p>
          <a:p>
            <a:pPr lvl="1"/>
            <a:endParaRPr lang="cs-CZ" dirty="0"/>
          </a:p>
          <a:p>
            <a:r>
              <a:rPr lang="cs-CZ" dirty="0" err="1"/>
              <a:t>Sebeuvědomělost</a:t>
            </a:r>
            <a:r>
              <a:rPr lang="cs-CZ" dirty="0"/>
              <a:t>? Pastiš? Aluze?</a:t>
            </a:r>
          </a:p>
          <a:p>
            <a:pPr lvl="1"/>
            <a:endParaRPr lang="cs-CZ" dirty="0"/>
          </a:p>
          <a:p>
            <a:r>
              <a:rPr lang="cs-CZ" dirty="0"/>
              <a:t>Současní badatelé?</a:t>
            </a:r>
          </a:p>
          <a:p>
            <a:endParaRPr lang="cs-CZ" dirty="0"/>
          </a:p>
          <a:p>
            <a:r>
              <a:rPr lang="cs-CZ" dirty="0"/>
              <a:t>Multimediální prostředí?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967216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C3B93A-FF3F-4246-B3B1-56D2545A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NEALE, Steve.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Genre and Hollywood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56059D-B8A1-45EB-A584-AF352CFEE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Koncepty žánru?</a:t>
            </a:r>
          </a:p>
          <a:p>
            <a:endParaRPr lang="cs-CZ" dirty="0"/>
          </a:p>
          <a:p>
            <a:r>
              <a:rPr lang="cs-CZ" dirty="0"/>
              <a:t>Žánrová perspektiva v textech?</a:t>
            </a:r>
          </a:p>
          <a:p>
            <a:endParaRPr lang="cs-CZ" dirty="0"/>
          </a:p>
          <a:p>
            <a:r>
              <a:rPr lang="cs-CZ" dirty="0"/>
              <a:t>Co všechno bylo a je důležité pro plánování produkce?</a:t>
            </a:r>
          </a:p>
          <a:p>
            <a:endParaRPr lang="cs-CZ" dirty="0"/>
          </a:p>
          <a:p>
            <a:r>
              <a:rPr lang="cs-CZ" dirty="0"/>
              <a:t>Aplikace na prostředí malé </a:t>
            </a:r>
            <a:r>
              <a:rPr lang="cs-CZ"/>
              <a:t>národní kinematografie?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267274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7BCE1-733B-4524-90CF-3C6BCFEAC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GARNCARZ, Joseph. Hvězdný systém ve výmarské kinematografii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421AFB-7202-4494-9B08-1607B1889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Hvězdný systém a jeho aplikovatelnost?</a:t>
            </a:r>
          </a:p>
          <a:p>
            <a:endParaRPr lang="cs-CZ" dirty="0"/>
          </a:p>
          <a:p>
            <a:r>
              <a:rPr lang="cs-CZ" dirty="0"/>
              <a:t>Nevýhody stávajících přístupů</a:t>
            </a:r>
          </a:p>
          <a:p>
            <a:endParaRPr lang="cs-CZ" dirty="0"/>
          </a:p>
          <a:p>
            <a:r>
              <a:rPr lang="cs-CZ" dirty="0" err="1"/>
              <a:t>Garncarzův</a:t>
            </a:r>
            <a:r>
              <a:rPr lang="cs-CZ" dirty="0"/>
              <a:t> přístup? Základní definiční pojmy?</a:t>
            </a:r>
          </a:p>
          <a:p>
            <a:endParaRPr lang="cs-CZ" dirty="0"/>
          </a:p>
          <a:p>
            <a:r>
              <a:rPr lang="cs-CZ" dirty="0"/>
              <a:t>Časový a regionální přesah hvězd?</a:t>
            </a:r>
          </a:p>
          <a:p>
            <a:endParaRPr lang="cs-CZ" dirty="0"/>
          </a:p>
          <a:p>
            <a:r>
              <a:rPr lang="cs-CZ" dirty="0"/>
              <a:t>Hvězda vs. Hvězdný systém?</a:t>
            </a:r>
          </a:p>
          <a:p>
            <a:endParaRPr lang="cs-CZ" dirty="0"/>
          </a:p>
          <a:p>
            <a:r>
              <a:rPr lang="cs-CZ" dirty="0"/>
              <a:t>Jsou hvězdné systémy neměnné?</a:t>
            </a:r>
          </a:p>
        </p:txBody>
      </p:sp>
    </p:spTree>
    <p:extLst>
      <p:ext uri="{BB962C8B-B14F-4D97-AF65-F5344CB8AC3E}">
        <p14:creationId xmlns:p14="http://schemas.microsoft.com/office/powerpoint/2010/main" val="50079230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102DC-9D17-4BE0-B3B0-2E3DF78D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GARNCARZ, Joseph. Hvězdný systém ve výmarské kinematografii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81AE9-0D6F-4BF6-A830-F7F05DE4A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Srovnání německé a americké kinematografie?</a:t>
            </a:r>
          </a:p>
          <a:p>
            <a:endParaRPr lang="cs-CZ" dirty="0"/>
          </a:p>
          <a:p>
            <a:r>
              <a:rPr lang="cs-CZ" dirty="0"/>
              <a:t>Zájem o hvězdy?</a:t>
            </a:r>
          </a:p>
          <a:p>
            <a:endParaRPr lang="cs-CZ" dirty="0"/>
          </a:p>
          <a:p>
            <a:r>
              <a:rPr lang="cs-CZ" dirty="0"/>
              <a:t>Rozdělení německých hvězd?</a:t>
            </a:r>
          </a:p>
          <a:p>
            <a:endParaRPr lang="cs-CZ" dirty="0"/>
          </a:p>
          <a:p>
            <a:r>
              <a:rPr lang="cs-CZ" dirty="0"/>
              <a:t>Star </a:t>
            </a:r>
            <a:r>
              <a:rPr lang="cs-CZ" dirty="0" err="1"/>
              <a:t>vehicle</a:t>
            </a:r>
            <a:r>
              <a:rPr lang="cs-CZ" dirty="0"/>
              <a:t> a německá kinematografie?</a:t>
            </a:r>
          </a:p>
          <a:p>
            <a:endParaRPr lang="cs-CZ" dirty="0"/>
          </a:p>
          <a:p>
            <a:r>
              <a:rPr lang="cs-CZ" dirty="0"/>
              <a:t>Jak vyhovovaly filmy naturelu hvězd?</a:t>
            </a:r>
          </a:p>
        </p:txBody>
      </p:sp>
    </p:spTree>
    <p:extLst>
      <p:ext uri="{BB962C8B-B14F-4D97-AF65-F5344CB8AC3E}">
        <p14:creationId xmlns:p14="http://schemas.microsoft.com/office/powerpoint/2010/main" val="2505264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Průmyslová analýza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Různé modely a metody</a:t>
            </a:r>
          </a:p>
          <a:p>
            <a:r>
              <a:rPr lang="cs-CZ"/>
              <a:t>Douglas Gomery – </a:t>
            </a:r>
            <a:r>
              <a:rPr lang="cs-CZ" i="1"/>
              <a:t>Media Economics: Terms of Analysis</a:t>
            </a:r>
          </a:p>
          <a:p>
            <a:r>
              <a:rPr lang="cs-CZ"/>
              <a:t>Jak se chovají korporace, jak interagují se silami nabídky a poptávky</a:t>
            </a:r>
          </a:p>
          <a:p>
            <a:r>
              <a:rPr lang="cs-CZ"/>
              <a:t>Překrývá se s mnoha dalšími specializovanými oblastmi</a:t>
            </a:r>
          </a:p>
          <a:p>
            <a:pPr lvl="1"/>
            <a:r>
              <a:rPr lang="cs-CZ"/>
              <a:t>Bankovnictví, mezinárodní obchod, ekonomie práce, vládní financování</a:t>
            </a:r>
          </a:p>
          <a:p>
            <a:r>
              <a:rPr lang="cs-CZ"/>
              <a:t>Structure – conduct – performance</a:t>
            </a:r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10807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DD628-58C0-4F67-9736-C6EDDEE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GARNCARZ, Joseph. Hvězdný systém ve výmarské kinematografii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6E2DD8-BE90-43B4-A74D-FFF0F0BC0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Strukturní rozdíly Německa vs. US?</a:t>
            </a:r>
          </a:p>
          <a:p>
            <a:pPr lvl="1"/>
            <a:r>
              <a:rPr lang="cs-CZ" dirty="0"/>
              <a:t>Průmysl </a:t>
            </a:r>
          </a:p>
          <a:p>
            <a:pPr lvl="1"/>
            <a:r>
              <a:rPr lang="cs-CZ" dirty="0"/>
              <a:t>Kontrola hvězdného obrazu?</a:t>
            </a:r>
          </a:p>
          <a:p>
            <a:pPr lvl="1"/>
            <a:r>
              <a:rPr lang="cs-CZ" dirty="0"/>
              <a:t>Informace šířené tiskem?</a:t>
            </a:r>
          </a:p>
          <a:p>
            <a:pPr lvl="1"/>
            <a:endParaRPr lang="cs-CZ" dirty="0"/>
          </a:p>
          <a:p>
            <a:r>
              <a:rPr lang="cs-CZ" dirty="0"/>
              <a:t>Diferenciace hvězdného obrazu? </a:t>
            </a:r>
          </a:p>
          <a:p>
            <a:endParaRPr lang="cs-CZ" dirty="0"/>
          </a:p>
          <a:p>
            <a:r>
              <a:rPr lang="cs-CZ" dirty="0"/>
              <a:t>Z čeho čerpaly hvězdy svůj hvězdný status?</a:t>
            </a:r>
          </a:p>
          <a:p>
            <a:endParaRPr lang="cs-CZ" dirty="0"/>
          </a:p>
          <a:p>
            <a:r>
              <a:rPr lang="cs-CZ" dirty="0"/>
              <a:t>Jak německý průmysl naplňoval požadavky fanoušků?</a:t>
            </a:r>
          </a:p>
        </p:txBody>
      </p:sp>
    </p:spTree>
    <p:extLst>
      <p:ext uri="{BB962C8B-B14F-4D97-AF65-F5344CB8AC3E}">
        <p14:creationId xmlns:p14="http://schemas.microsoft.com/office/powerpoint/2010/main" val="62931977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8F691-29E6-40EC-921E-FA9522CE0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GARNCARZ, Joseph. Hvězdný systém ve výmarské kinematografii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41716-4E6D-488C-AC3C-AE83D85CA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Přístup k zahraničním hvězdám?</a:t>
            </a:r>
          </a:p>
          <a:p>
            <a:endParaRPr lang="cs-CZ" dirty="0"/>
          </a:p>
          <a:p>
            <a:r>
              <a:rPr lang="cs-CZ" dirty="0"/>
              <a:t>Kulturní specifičnost výmarské hvězdného systému? Kořeny přístupu k hvězdám?</a:t>
            </a:r>
          </a:p>
          <a:p>
            <a:endParaRPr lang="cs-CZ" dirty="0"/>
          </a:p>
          <a:p>
            <a:r>
              <a:rPr lang="cs-CZ" dirty="0"/>
              <a:t>Hvězdné systémy malých národních kinematografií?</a:t>
            </a:r>
          </a:p>
        </p:txBody>
      </p:sp>
    </p:spTree>
    <p:extLst>
      <p:ext uri="{BB962C8B-B14F-4D97-AF65-F5344CB8AC3E}">
        <p14:creationId xmlns:p14="http://schemas.microsoft.com/office/powerpoint/2010/main" val="216409436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0574A3-53D7-4F18-B45C-56530DEF8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FAVMPa070 – Filmový průmysl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44C87-6DA3-4CF9-A0CB-065E8C0DD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0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Digitalizace a digitální technologie v kinematografii</a:t>
            </a:r>
          </a:p>
        </p:txBody>
      </p:sp>
    </p:spTree>
    <p:extLst>
      <p:ext uri="{BB962C8B-B14F-4D97-AF65-F5344CB8AC3E}">
        <p14:creationId xmlns:p14="http://schemas.microsoft.com/office/powerpoint/2010/main" val="228302305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37FB5-01D7-6DE4-A8F5-D35D7DDC0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Theorizing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Digital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Peripheries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338FA0-2E24-CA2D-5196-B65989E21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teze knihy o globálním digitálním průmyslu, její zaměření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Proč post-socialistická kinematografie?</a:t>
            </a:r>
          </a:p>
          <a:p>
            <a:pPr lvl="1"/>
            <a:r>
              <a:rPr lang="cs-CZ" dirty="0"/>
              <a:t>Různé typy clusterů?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Periferní trhy a typy filmů?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535749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64976-A6E1-658F-33F6-4ED380076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Theorizing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Digital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Peripheries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472E-EEF5-E516-B74E-E16B09474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Proč „</a:t>
            </a:r>
            <a:r>
              <a:rPr lang="cs-CZ" dirty="0" err="1"/>
              <a:t>Scale</a:t>
            </a:r>
            <a:r>
              <a:rPr lang="cs-CZ" dirty="0"/>
              <a:t> </a:t>
            </a:r>
            <a:r>
              <a:rPr lang="cs-CZ" dirty="0" err="1"/>
              <a:t>matters</a:t>
            </a:r>
            <a:r>
              <a:rPr lang="cs-CZ" dirty="0"/>
              <a:t>“?</a:t>
            </a:r>
          </a:p>
          <a:p>
            <a:endParaRPr lang="cs-CZ" dirty="0"/>
          </a:p>
          <a:p>
            <a:r>
              <a:rPr lang="cs-CZ" dirty="0"/>
              <a:t>Lze vysvětlit vlastnosti malých trhů pomocí vzorů z velkých kinematografií?</a:t>
            </a:r>
          </a:p>
          <a:p>
            <a:endParaRPr lang="cs-CZ" dirty="0"/>
          </a:p>
          <a:p>
            <a:r>
              <a:rPr lang="cs-CZ" dirty="0"/>
              <a:t>Jaké mají v EU malé kinematografie rozdíly oproti velkým?</a:t>
            </a:r>
          </a:p>
          <a:p>
            <a:endParaRPr lang="cs-CZ" dirty="0"/>
          </a:p>
          <a:p>
            <a:r>
              <a:rPr lang="cs-CZ" dirty="0"/>
              <a:t>Jak kniha přistupuje k malým národním trhům?</a:t>
            </a:r>
          </a:p>
        </p:txBody>
      </p:sp>
    </p:spTree>
    <p:extLst>
      <p:ext uri="{BB962C8B-B14F-4D97-AF65-F5344CB8AC3E}">
        <p14:creationId xmlns:p14="http://schemas.microsoft.com/office/powerpoint/2010/main" val="48475068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F71398-F9CD-C537-7921-B0CA6AE69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Theorizing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Digital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Peripheries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9001CA-33EC-9C3B-F245-635BE2F8D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Koncept periferního trhu? Jak se liší od malého trhu?</a:t>
            </a:r>
          </a:p>
          <a:p>
            <a:endParaRPr lang="cs-CZ" dirty="0"/>
          </a:p>
          <a:p>
            <a:r>
              <a:rPr lang="cs-CZ" dirty="0"/>
              <a:t>Malé trhy a Hollywood?</a:t>
            </a:r>
          </a:p>
          <a:p>
            <a:endParaRPr lang="cs-CZ" dirty="0"/>
          </a:p>
          <a:p>
            <a:r>
              <a:rPr lang="cs-CZ" dirty="0"/>
              <a:t>Parametry dynamiky vztahů mezi centrem a periferiemi?</a:t>
            </a:r>
          </a:p>
          <a:p>
            <a:pPr lvl="1"/>
            <a:r>
              <a:rPr lang="cs-CZ" dirty="0"/>
              <a:t>3 mody přeshraniční centrality?</a:t>
            </a:r>
          </a:p>
          <a:p>
            <a:endParaRPr lang="cs-CZ" dirty="0"/>
          </a:p>
          <a:p>
            <a:r>
              <a:rPr lang="cs-CZ" dirty="0" err="1"/>
              <a:t>Exportabilita</a:t>
            </a:r>
            <a:r>
              <a:rPr lang="cs-CZ" dirty="0"/>
              <a:t> filmů? Jak digitální prostředí mění situaci?</a:t>
            </a:r>
          </a:p>
          <a:p>
            <a:endParaRPr lang="cs-CZ" dirty="0"/>
          </a:p>
          <a:p>
            <a:r>
              <a:rPr lang="cs-CZ" dirty="0"/>
              <a:t>Jak online distribuce redefinuje periferii?</a:t>
            </a:r>
          </a:p>
          <a:p>
            <a:pPr lvl="1"/>
            <a:r>
              <a:rPr lang="cs-CZ" dirty="0"/>
              <a:t>Transnacionální úroveň, globální hráči, </a:t>
            </a:r>
            <a:r>
              <a:rPr lang="cs-CZ" dirty="0" err="1"/>
              <a:t>brand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467923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D897B-4D81-6FEC-E4A1-21E0C600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Theorizing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Digital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Peripheries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D4DBDE-9F47-B424-4448-1EDA71664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Komparativní typologie? Proč nebyly dřívější snadno aplikovatelné na stávající mediální průmysly?</a:t>
            </a:r>
          </a:p>
          <a:p>
            <a:endParaRPr lang="cs-CZ" dirty="0"/>
          </a:p>
          <a:p>
            <a:r>
              <a:rPr lang="cs-CZ" dirty="0"/>
              <a:t>Navržené modely?</a:t>
            </a:r>
          </a:p>
          <a:p>
            <a:endParaRPr lang="cs-CZ" dirty="0"/>
          </a:p>
          <a:p>
            <a:r>
              <a:rPr lang="cs-CZ" dirty="0"/>
              <a:t>Jak posuzovat </a:t>
            </a:r>
          </a:p>
          <a:p>
            <a:pPr lvl="1"/>
            <a:r>
              <a:rPr lang="cs-CZ" dirty="0"/>
              <a:t>Velikost trhu</a:t>
            </a:r>
          </a:p>
          <a:p>
            <a:pPr lvl="1"/>
            <a:r>
              <a:rPr lang="cs-CZ" dirty="0"/>
              <a:t>Pozici na škále centrum-periferie</a:t>
            </a:r>
          </a:p>
          <a:p>
            <a:pPr lvl="1"/>
            <a:endParaRPr lang="cs-CZ" dirty="0"/>
          </a:p>
          <a:p>
            <a:r>
              <a:rPr lang="cs-CZ" dirty="0"/>
              <a:t>Jaké další podmínky je nutné vzít v potaz nad rámec navrženého modelu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287933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67FD28-E267-00E9-4593-05B7F695B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Theorizing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Digital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Peripheries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36FB06-710A-349A-2022-8625712FA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Jak na trhy dopadají rozhodnutí EU?</a:t>
            </a:r>
          </a:p>
          <a:p>
            <a:pPr lvl="1"/>
            <a:r>
              <a:rPr lang="cs-CZ" dirty="0"/>
              <a:t>2 cíle?</a:t>
            </a:r>
          </a:p>
          <a:p>
            <a:endParaRPr lang="cs-CZ" dirty="0"/>
          </a:p>
          <a:p>
            <a:r>
              <a:rPr lang="cs-CZ" dirty="0"/>
              <a:t>Jaké tendence lze pozorovat?</a:t>
            </a:r>
          </a:p>
          <a:p>
            <a:endParaRPr lang="cs-CZ" dirty="0"/>
          </a:p>
          <a:p>
            <a:r>
              <a:rPr lang="cs-CZ" dirty="0"/>
              <a:t>Digital single market </a:t>
            </a:r>
            <a:r>
              <a:rPr lang="cs-CZ" dirty="0" err="1"/>
              <a:t>policy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Jak je EU úspěšná v naplňování svých cílů? Proč?</a:t>
            </a:r>
          </a:p>
          <a:p>
            <a:endParaRPr lang="cs-CZ" dirty="0"/>
          </a:p>
          <a:p>
            <a:r>
              <a:rPr lang="cs-CZ" dirty="0"/>
              <a:t>Jakým výzvám čelí evropská politika ve vztahu k médiím?</a:t>
            </a:r>
          </a:p>
          <a:p>
            <a:endParaRPr lang="cs-CZ" dirty="0"/>
          </a:p>
          <a:p>
            <a:r>
              <a:rPr lang="cs-CZ" dirty="0"/>
              <a:t>Jak jsou zaváděná opatření vnímaná aktéry v průmyslu?</a:t>
            </a:r>
          </a:p>
        </p:txBody>
      </p:sp>
    </p:spTree>
    <p:extLst>
      <p:ext uri="{BB962C8B-B14F-4D97-AF65-F5344CB8AC3E}">
        <p14:creationId xmlns:p14="http://schemas.microsoft.com/office/powerpoint/2010/main" val="405042026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7C489-B63C-127D-3C0D-09924508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FOSSATI, Giovanna. Od zrn k pixelům. Digitální technologie a filmový archiv.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E301E6-C151-391C-4F0F-7210D3730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Jaké jsou nevýhody digitální technologie?</a:t>
            </a:r>
          </a:p>
          <a:p>
            <a:endParaRPr lang="cs-CZ" dirty="0"/>
          </a:p>
          <a:p>
            <a:r>
              <a:rPr lang="cs-CZ" dirty="0"/>
              <a:t>Rozdíly mezi tradiční a digitální „konzervací“?</a:t>
            </a:r>
          </a:p>
          <a:p>
            <a:endParaRPr lang="cs-CZ" dirty="0"/>
          </a:p>
          <a:p>
            <a:r>
              <a:rPr lang="cs-CZ" dirty="0"/>
              <a:t>Nosič a jeho stálost?</a:t>
            </a:r>
          </a:p>
          <a:p>
            <a:endParaRPr lang="cs-CZ" dirty="0"/>
          </a:p>
          <a:p>
            <a:r>
              <a:rPr lang="cs-CZ" dirty="0"/>
              <a:t>Nízké a vysoké rozlišení?</a:t>
            </a:r>
          </a:p>
        </p:txBody>
      </p:sp>
      <p:pic>
        <p:nvPicPr>
          <p:cNvPr id="1028" name="Picture 4" descr="Film base - Wikipedia">
            <a:extLst>
              <a:ext uri="{FF2B5EF4-FFF2-40B4-BE49-F238E27FC236}">
                <a16:creationId xmlns:a16="http://schemas.microsoft.com/office/drawing/2014/main" id="{7354BA65-D767-3A7B-2689-75F5389F1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2" y="3786188"/>
            <a:ext cx="3112251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9650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EC138E-2C3E-7721-9F5E-28D63D2F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FOSSATI, Giovanna. Od zrn k pixelům. Digitální technologie a filmový archiv.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5698E9-262D-F31D-B14C-D4B3B15C8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 čemu slouží digitální obrazy s nízkým rozlišením?</a:t>
            </a:r>
          </a:p>
          <a:p>
            <a:endParaRPr lang="cs-CZ" dirty="0"/>
          </a:p>
          <a:p>
            <a:r>
              <a:rPr lang="cs-CZ" dirty="0"/>
              <a:t>Lineární přístup?</a:t>
            </a:r>
          </a:p>
          <a:p>
            <a:endParaRPr lang="cs-CZ" dirty="0"/>
          </a:p>
          <a:p>
            <a:r>
              <a:rPr lang="cs-CZ" dirty="0"/>
              <a:t>Výhody digitálního přístupu? Příklad?</a:t>
            </a:r>
          </a:p>
          <a:p>
            <a:endParaRPr lang="cs-CZ" dirty="0"/>
          </a:p>
          <a:p>
            <a:r>
              <a:rPr lang="cs-CZ" dirty="0"/>
              <a:t>K čemu slouží obrazy s vysokým rozlišením?</a:t>
            </a:r>
          </a:p>
          <a:p>
            <a:endParaRPr lang="cs-CZ" dirty="0"/>
          </a:p>
          <a:p>
            <a:r>
              <a:rPr lang="cs-CZ" dirty="0"/>
              <a:t>Co to je rozlišení?</a:t>
            </a:r>
          </a:p>
        </p:txBody>
      </p:sp>
    </p:spTree>
    <p:extLst>
      <p:ext uri="{BB962C8B-B14F-4D97-AF65-F5344CB8AC3E}">
        <p14:creationId xmlns:p14="http://schemas.microsoft.com/office/powerpoint/2010/main" val="2407726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548117-2CFE-411B-B988-7B91E049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Cíle předmětu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B58B4E-0040-4004-919B-C6C3D5D4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77361" cy="4351338"/>
          </a:xfrm>
        </p:spPr>
        <p:txBody>
          <a:bodyPr>
            <a:normAutofit fontScale="85000" lnSpcReduction="20000"/>
          </a:bodyPr>
          <a:lstStyle/>
          <a:p>
            <a:r>
              <a:rPr lang="cs-CZ" b="0" i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Kurz je zaměřen na rozvoj a prohloubení znalostí o možnostech výzkumu filmového průmyslu. Téma průmyslových dějin je nahlíženo z různých perspektiv, přičemž v centru bude perspektiva ekonomická. Při zkoumání filmových průmyslů je nezbytné věnovat se i dalším otázkám, jež hraničí i s jinými oblastmi výzkumu - kulturní historie, </a:t>
            </a:r>
            <a:r>
              <a:rPr lang="cs-CZ" b="0" i="0" err="1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star</a:t>
            </a:r>
            <a:r>
              <a:rPr lang="cs-CZ" b="0" i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err="1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studies</a:t>
            </a:r>
            <a:r>
              <a:rPr lang="cs-CZ" b="0" i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, estetické dějiny ad. V rámci kurzu budou představeny možné přístupy ke zkoumání filmových průmyslů, způsobů výroby a dělby práce, marketingu a prodeje vyrobeného mediálního obsahu nebo vlivu státu na fungování průmyslu.</a:t>
            </a:r>
          </a:p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9BD242-F5B8-4A09-86F2-3A2668521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561" y="543271"/>
            <a:ext cx="3862192" cy="56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25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Ekonomická struktura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/>
              <a:t>Soubor firem vyrábějících podobný typ produktu nebo služby vytváří průmysl</a:t>
            </a:r>
          </a:p>
          <a:p>
            <a:r>
              <a:rPr lang="cs-CZ"/>
              <a:t>Zákl. otázka – </a:t>
            </a:r>
            <a:r>
              <a:rPr lang="cs-CZ" i="1"/>
              <a:t>Kdo vlastní média?</a:t>
            </a:r>
          </a:p>
          <a:p>
            <a:r>
              <a:rPr lang="cs-CZ"/>
              <a:t>Nabídka vs. Poptávka</a:t>
            </a:r>
          </a:p>
          <a:p>
            <a:r>
              <a:rPr lang="cs-CZ"/>
              <a:t>Rupert </a:t>
            </a:r>
            <a:r>
              <a:rPr lang="cs-CZ" err="1"/>
              <a:t>Murdoch</a:t>
            </a:r>
            <a:r>
              <a:rPr lang="cs-CZ"/>
              <a:t> – propojení Hollywoodu s televizním průmyslem v 80. letech</a:t>
            </a:r>
          </a:p>
          <a:p>
            <a:r>
              <a:rPr lang="cs-CZ"/>
              <a:t>Vertikální integrace – plná nebo částečná</a:t>
            </a:r>
          </a:p>
          <a:p>
            <a:pPr lvl="1"/>
            <a:r>
              <a:rPr lang="cs-CZ"/>
              <a:t>Redukce transakčních nákladů</a:t>
            </a:r>
          </a:p>
          <a:p>
            <a:pPr lvl="1"/>
            <a:r>
              <a:rPr lang="cs-CZ"/>
              <a:t>Kontrola trhu</a:t>
            </a:r>
          </a:p>
          <a:p>
            <a:r>
              <a:rPr lang="cs-CZ"/>
              <a:t>Horizontální integrace</a:t>
            </a:r>
          </a:p>
          <a:p>
            <a:r>
              <a:rPr lang="cs-CZ"/>
              <a:t>„Diagonální integrace“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3161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1EDBA-37AE-43F1-4FAC-F2DC5999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667"/>
            <a:ext cx="10515600" cy="1325563"/>
          </a:xfrm>
        </p:spPr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FOSSATI, Giovanna. Od zrn k pixelům. Digitální technologie a filmový archiv.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27597E5-C791-50DE-232A-DA0320461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832" y="1483230"/>
            <a:ext cx="8645768" cy="5390630"/>
          </a:xfrm>
        </p:spPr>
      </p:pic>
    </p:spTree>
    <p:extLst>
      <p:ext uri="{BB962C8B-B14F-4D97-AF65-F5344CB8AC3E}">
        <p14:creationId xmlns:p14="http://schemas.microsoft.com/office/powerpoint/2010/main" val="199669330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5B1A3-CF4F-714E-34C6-EC55DD1A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251"/>
            <a:ext cx="10515600" cy="1325563"/>
          </a:xfrm>
        </p:spPr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FOSSATI, Giovanna. Od zrn k pixelům. Digitální technologie a filmový archiv.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68674BB-685D-21BD-88E5-FFA921C22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560" y="1399394"/>
            <a:ext cx="8991600" cy="5405355"/>
          </a:xfrm>
        </p:spPr>
      </p:pic>
    </p:spTree>
    <p:extLst>
      <p:ext uri="{BB962C8B-B14F-4D97-AF65-F5344CB8AC3E}">
        <p14:creationId xmlns:p14="http://schemas.microsoft.com/office/powerpoint/2010/main" val="320413253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B82FA-C60A-415C-A917-9FC20DF1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FOSSATI, Giovanna. Od zrn k pixelům. Digitální technologie a filmový archiv.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D09EA0-DA88-4A07-619B-EBDA3BB97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Kde končí a začíná digitální restaurování?</a:t>
            </a:r>
          </a:p>
          <a:p>
            <a:pPr lvl="1"/>
            <a:r>
              <a:rPr lang="cs-CZ" dirty="0"/>
              <a:t>Fáze?</a:t>
            </a:r>
          </a:p>
          <a:p>
            <a:endParaRPr lang="cs-CZ" dirty="0"/>
          </a:p>
          <a:p>
            <a:r>
              <a:rPr lang="cs-CZ" dirty="0"/>
              <a:t>Mokrá okenička?</a:t>
            </a:r>
          </a:p>
          <a:p>
            <a:endParaRPr lang="cs-CZ" dirty="0"/>
          </a:p>
          <a:p>
            <a:r>
              <a:rPr lang="cs-CZ" dirty="0" err="1"/>
              <a:t>Grading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Existuje nevhodný materiál/vybavení?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306625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2672AD-F3E4-9C33-9B81-8A07A57F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FOSSATI, Giovanna. Od zrn k pixelům. Digitální technologie a filmový archiv.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312A64-54DB-4087-21C2-37CE7C987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Software?</a:t>
            </a:r>
          </a:p>
          <a:p>
            <a:pPr lvl="1"/>
            <a:r>
              <a:rPr lang="cs-CZ" dirty="0"/>
              <a:t>Digitální artefakt?</a:t>
            </a:r>
          </a:p>
          <a:p>
            <a:endParaRPr lang="cs-CZ" dirty="0"/>
          </a:p>
          <a:p>
            <a:r>
              <a:rPr lang="cs-CZ" dirty="0"/>
              <a:t>Funkce softwaru pro restaurování?</a:t>
            </a:r>
          </a:p>
          <a:p>
            <a:endParaRPr lang="cs-CZ" dirty="0"/>
          </a:p>
          <a:p>
            <a:r>
              <a:rPr lang="cs-CZ" dirty="0"/>
              <a:t>Nevýhody?</a:t>
            </a:r>
          </a:p>
          <a:p>
            <a:endParaRPr lang="cs-CZ" dirty="0"/>
          </a:p>
          <a:p>
            <a:r>
              <a:rPr lang="cs-CZ" dirty="0"/>
              <a:t>Etika restaurování?</a:t>
            </a:r>
          </a:p>
          <a:p>
            <a:endParaRPr lang="cs-CZ" dirty="0"/>
          </a:p>
          <a:p>
            <a:r>
              <a:rPr lang="cs-CZ" dirty="0"/>
              <a:t>Metadata?</a:t>
            </a:r>
          </a:p>
        </p:txBody>
      </p:sp>
    </p:spTree>
    <p:extLst>
      <p:ext uri="{BB962C8B-B14F-4D97-AF65-F5344CB8AC3E}">
        <p14:creationId xmlns:p14="http://schemas.microsoft.com/office/powerpoint/2010/main" val="124745234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34BFF-4870-8C55-9F97-41A2FE37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FOSSATI, Giovanna. Od zrn k pixelům. Digitální technologie a filmový archiv.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044C4E-A867-CEEA-8219-65348E645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Mechanické poškození?</a:t>
            </a:r>
          </a:p>
          <a:p>
            <a:endParaRPr lang="cs-CZ" dirty="0"/>
          </a:p>
          <a:p>
            <a:r>
              <a:rPr lang="cs-CZ" dirty="0"/>
              <a:t> Chemické poškození?</a:t>
            </a:r>
          </a:p>
          <a:p>
            <a:endParaRPr lang="cs-CZ" dirty="0"/>
          </a:p>
          <a:p>
            <a:r>
              <a:rPr lang="cs-CZ" dirty="0"/>
              <a:t>Vady vzniklé kopírováním?</a:t>
            </a:r>
          </a:p>
          <a:p>
            <a:endParaRPr lang="cs-CZ" dirty="0"/>
          </a:p>
          <a:p>
            <a:r>
              <a:rPr lang="cs-CZ" dirty="0"/>
              <a:t>Příklady špatného kopírování?</a:t>
            </a:r>
          </a:p>
          <a:p>
            <a:endParaRPr lang="cs-CZ" dirty="0"/>
          </a:p>
          <a:p>
            <a:r>
              <a:rPr lang="cs-CZ" dirty="0"/>
              <a:t>Obnova barev?</a:t>
            </a:r>
          </a:p>
        </p:txBody>
      </p:sp>
      <p:pic>
        <p:nvPicPr>
          <p:cNvPr id="3074" name="Picture 2" descr="Remember when movies had reel change indicators in the upper right corner?  : r/nostalgia">
            <a:extLst>
              <a:ext uri="{FF2B5EF4-FFF2-40B4-BE49-F238E27FC236}">
                <a16:creationId xmlns:a16="http://schemas.microsoft.com/office/drawing/2014/main" id="{FE4CE47E-60C6-0BDC-C5C2-67FCA042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39" y="2050026"/>
            <a:ext cx="5459164" cy="363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35983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DFDD6-72E5-5129-62A0-2E15896F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FOSSATI, Giovanna. Od zrn k pixelům. Digitální technologie a filmový archiv.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742509-6D6D-AB09-4AEE-B1E327BD8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Konzervování?</a:t>
            </a:r>
          </a:p>
          <a:p>
            <a:endParaRPr lang="cs-CZ" dirty="0"/>
          </a:p>
          <a:p>
            <a:r>
              <a:rPr lang="cs-CZ" dirty="0"/>
              <a:t>Problémy jednotlivých technologií?</a:t>
            </a:r>
          </a:p>
          <a:p>
            <a:endParaRPr lang="cs-CZ" dirty="0"/>
          </a:p>
          <a:p>
            <a:r>
              <a:rPr lang="cs-CZ" dirty="0"/>
              <a:t>Hardware?</a:t>
            </a:r>
          </a:p>
          <a:p>
            <a:endParaRPr lang="cs-CZ" dirty="0"/>
          </a:p>
          <a:p>
            <a:r>
              <a:rPr lang="cs-CZ" dirty="0"/>
              <a:t>Formáty?</a:t>
            </a:r>
          </a:p>
          <a:p>
            <a:endParaRPr lang="cs-CZ" dirty="0"/>
          </a:p>
          <a:p>
            <a:r>
              <a:rPr lang="cs-CZ" dirty="0"/>
              <a:t>Řešení?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57DFBE-7125-D206-D5F6-066033F1D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981" y="2590299"/>
            <a:ext cx="4808934" cy="35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9789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D6634-AB30-51A8-041B-FDA70929F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Heftberger</a:t>
            </a:r>
            <a:r>
              <a:rPr lang="cs-CZ" dirty="0"/>
              <a:t> Adelheid – </a:t>
            </a:r>
            <a:r>
              <a:rPr lang="cs-CZ" dirty="0" err="1"/>
              <a:t>Hanley</a:t>
            </a:r>
            <a:r>
              <a:rPr lang="cs-CZ" dirty="0"/>
              <a:t> Oliver. </a:t>
            </a:r>
            <a:r>
              <a:rPr lang="cs-C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Digitální přístup k archivním sbírkám spojeným s filmem pohledem zasvěcených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211314-4C65-891D-8FF1-F3908FFAD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9963" cy="4351338"/>
          </a:xfrm>
        </p:spPr>
        <p:txBody>
          <a:bodyPr/>
          <a:lstStyle/>
          <a:p>
            <a:r>
              <a:rPr lang="cs-CZ" dirty="0"/>
              <a:t>Archivy a poptávka po zpřístupnění</a:t>
            </a:r>
          </a:p>
          <a:p>
            <a:endParaRPr lang="cs-CZ" dirty="0"/>
          </a:p>
          <a:p>
            <a:r>
              <a:rPr lang="cs-CZ" dirty="0"/>
              <a:t>Státní podpora a (ne)národní přístup</a:t>
            </a:r>
          </a:p>
          <a:p>
            <a:endParaRPr lang="cs-CZ" dirty="0"/>
          </a:p>
          <a:p>
            <a:r>
              <a:rPr lang="cs-CZ" dirty="0"/>
              <a:t>Badatelský přístup</a:t>
            </a:r>
          </a:p>
          <a:p>
            <a:pPr lvl="1"/>
            <a:r>
              <a:rPr lang="cs-CZ" dirty="0"/>
              <a:t>Analog a digitál</a:t>
            </a:r>
          </a:p>
          <a:p>
            <a:pPr lvl="1"/>
            <a:endParaRPr lang="cs-CZ" dirty="0"/>
          </a:p>
          <a:p>
            <a:r>
              <a:rPr lang="cs-CZ" dirty="0"/>
              <a:t>Peníze x autorská práva x lidské zdroje x kvalita x </a:t>
            </a:r>
            <a:r>
              <a:rPr lang="cs-CZ" dirty="0">
                <a:hlinkClick r:id="rId4"/>
              </a:rPr>
              <a:t>etika</a:t>
            </a:r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C3C195-AC32-DB67-3843-B5BC256D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07" y="2057399"/>
            <a:ext cx="3690481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2498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03E99-1618-B59F-6CF8-3B3ADA7A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3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Heftberger</a:t>
            </a:r>
            <a:r>
              <a:rPr lang="cs-CZ" dirty="0"/>
              <a:t> Adelheid – </a:t>
            </a:r>
            <a:r>
              <a:rPr lang="cs-CZ" dirty="0" err="1"/>
              <a:t>Hanley</a:t>
            </a:r>
            <a:r>
              <a:rPr lang="cs-CZ" dirty="0"/>
              <a:t> Oliver. </a:t>
            </a:r>
            <a:r>
              <a:rPr lang="cs-CZ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Digitální přístup k archivním sbírkám spojeným s filmem pohledem zasvěcených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BF6B3F-1C63-4099-49DF-62FD11DC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1825625"/>
            <a:ext cx="6710517" cy="4740992"/>
          </a:xfrm>
        </p:spPr>
        <p:txBody>
          <a:bodyPr/>
          <a:lstStyle/>
          <a:p>
            <a:r>
              <a:rPr lang="cs-CZ" dirty="0"/>
              <a:t>Zachování archivní hodnoty a identity ve věku digitálního přístupu</a:t>
            </a:r>
          </a:p>
          <a:p>
            <a:pPr lvl="1"/>
            <a:r>
              <a:rPr lang="cs-CZ" dirty="0"/>
              <a:t>Způsob využití sbírek</a:t>
            </a:r>
          </a:p>
          <a:p>
            <a:endParaRPr lang="cs-CZ" dirty="0"/>
          </a:p>
          <a:p>
            <a:r>
              <a:rPr lang="cs-CZ" dirty="0"/>
              <a:t>Přístup k vlastní historii archivů a institucí</a:t>
            </a:r>
          </a:p>
          <a:p>
            <a:pPr lvl="1"/>
            <a:r>
              <a:rPr lang="cs-CZ" dirty="0" err="1"/>
              <a:t>Österreichisches</a:t>
            </a:r>
            <a:r>
              <a:rPr lang="cs-CZ" dirty="0"/>
              <a:t> </a:t>
            </a:r>
            <a:r>
              <a:rPr lang="cs-CZ" dirty="0" err="1"/>
              <a:t>filmmuseum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Kurátorství a digitální přístup</a:t>
            </a:r>
          </a:p>
          <a:p>
            <a:pPr lvl="1"/>
            <a:r>
              <a:rPr lang="cs-CZ" dirty="0"/>
              <a:t>Kurátor x digitální kurátor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224636-C467-E7C8-5C28-60CCBF635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361" y="2321516"/>
            <a:ext cx="6351639" cy="40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4300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BB83A7-02DE-88D5-56A4-147AB32CC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1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Heftberger</a:t>
            </a:r>
            <a:r>
              <a:rPr lang="cs-CZ" dirty="0"/>
              <a:t> Adelheid – </a:t>
            </a:r>
            <a:r>
              <a:rPr lang="cs-CZ" dirty="0" err="1"/>
              <a:t>Hanley</a:t>
            </a:r>
            <a:r>
              <a:rPr lang="cs-CZ" dirty="0"/>
              <a:t> Oliver. </a:t>
            </a:r>
            <a:r>
              <a:rPr lang="cs-CZ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Digitální přístup k archivním sbírkám spojeným s filmem pohledem zasvěcených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DC6FA8-A43C-FC29-D997-9FCFCF9AD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Digitalizace – národní otázka?</a:t>
            </a:r>
          </a:p>
          <a:p>
            <a:endParaRPr lang="cs-CZ" dirty="0"/>
          </a:p>
          <a:p>
            <a:pPr lvl="1"/>
            <a:r>
              <a:rPr lang="cs-CZ" dirty="0"/>
              <a:t>Mezinárodní projekty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Spolupráce archivů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Rozdíly ve financování</a:t>
            </a:r>
          </a:p>
          <a:p>
            <a:endParaRPr lang="cs-CZ" dirty="0"/>
          </a:p>
          <a:p>
            <a:r>
              <a:rPr lang="cs-CZ" dirty="0"/>
              <a:t>Metadata</a:t>
            </a:r>
          </a:p>
        </p:txBody>
      </p:sp>
    </p:spTree>
    <p:extLst>
      <p:ext uri="{BB962C8B-B14F-4D97-AF65-F5344CB8AC3E}">
        <p14:creationId xmlns:p14="http://schemas.microsoft.com/office/powerpoint/2010/main" val="2346581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cs-CZ"/>
              <a:t>Ekonomické 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/>
          </a:bodyPr>
          <a:lstStyle/>
          <a:p>
            <a:r>
              <a:rPr lang="cs-CZ"/>
              <a:t>Pozornost na vnější chování firmy definované strukturou trhu</a:t>
            </a:r>
          </a:p>
          <a:p>
            <a:pPr lvl="1"/>
            <a:r>
              <a:rPr lang="cs-CZ"/>
              <a:t>trh obecně i konkrétní rivalové</a:t>
            </a:r>
          </a:p>
          <a:p>
            <a:r>
              <a:rPr lang="cs-CZ"/>
              <a:t>Ceny a typy prodávaných služeb, oceňování produktů a jejich diferenciace, objem výroby, výzkum a inovace</a:t>
            </a:r>
          </a:p>
          <a:p>
            <a:r>
              <a:rPr lang="cs-CZ"/>
              <a:t>Různé struktury se chovají jinak</a:t>
            </a:r>
          </a:p>
          <a:p>
            <a:r>
              <a:rPr lang="cs-CZ"/>
              <a:t>Příklad prodej filmů publiku</a:t>
            </a:r>
          </a:p>
          <a:p>
            <a:pPr lvl="1"/>
            <a:r>
              <a:rPr lang="cs-CZ"/>
              <a:t>Životní cyklus filmu – prodloužení s nástupem nových distribučních kanálů – video; kabelovka; TV; multiplexy; </a:t>
            </a:r>
            <a:r>
              <a:rPr lang="cs-CZ" err="1"/>
              <a:t>pay</a:t>
            </a:r>
            <a:r>
              <a:rPr lang="cs-CZ"/>
              <a:t>-per-</a:t>
            </a:r>
            <a:r>
              <a:rPr lang="cs-CZ" err="1"/>
              <a:t>view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605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Performance - Výkon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Následky struktury a jejího chování</a:t>
            </a:r>
          </a:p>
          <a:p>
            <a:r>
              <a:rPr lang="cs-CZ"/>
              <a:t>3 kritéria</a:t>
            </a:r>
          </a:p>
          <a:p>
            <a:pPr lvl="1"/>
            <a:r>
              <a:rPr lang="cs-CZ"/>
              <a:t>Efektivnost využití zdrojů</a:t>
            </a:r>
          </a:p>
          <a:p>
            <a:pPr lvl="1"/>
            <a:r>
              <a:rPr lang="cs-CZ"/>
              <a:t>Využívání nových technologií</a:t>
            </a:r>
          </a:p>
          <a:p>
            <a:pPr lvl="1"/>
            <a:r>
              <a:rPr lang="cs-CZ"/>
              <a:t>Jak se daří distribuovat svoje výrobky koncovým zákazníkům</a:t>
            </a:r>
          </a:p>
          <a:p>
            <a:r>
              <a:rPr lang="cs-CZ"/>
              <a:t>3 problémy, které lze přeměnit v ekonomické otázky</a:t>
            </a:r>
          </a:p>
          <a:p>
            <a:pPr lvl="1"/>
            <a:r>
              <a:rPr lang="cs-CZ"/>
              <a:t>Opomíjení edukativního potenciálu média</a:t>
            </a:r>
          </a:p>
          <a:p>
            <a:pPr lvl="1"/>
            <a:r>
              <a:rPr lang="cs-CZ"/>
              <a:t>Cílení na většinového diváka, ignorování menšin</a:t>
            </a:r>
          </a:p>
          <a:p>
            <a:pPr lvl="1"/>
            <a:r>
              <a:rPr lang="cs-CZ"/>
              <a:t>Koncentrace kapitálu do rukou malého počtu subjektů</a:t>
            </a:r>
          </a:p>
          <a:p>
            <a:pPr lvl="1"/>
            <a:endParaRPr lang="cs-CZ"/>
          </a:p>
          <a:p>
            <a:pPr lvl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289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Příklady médií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Rádio – příklad monopolistické konkurence</a:t>
            </a:r>
          </a:p>
          <a:p>
            <a:pPr lvl="1"/>
            <a:r>
              <a:rPr lang="cs-CZ"/>
              <a:t>s postupem doby roste počet stanic</a:t>
            </a:r>
          </a:p>
          <a:p>
            <a:pPr lvl="1"/>
            <a:r>
              <a:rPr lang="cs-CZ"/>
              <a:t>50. léta – US – 3 celonárodní stanice</a:t>
            </a:r>
          </a:p>
          <a:p>
            <a:pPr lvl="1"/>
            <a:r>
              <a:rPr lang="cs-CZ"/>
              <a:t>1981 – deregulace</a:t>
            </a:r>
          </a:p>
          <a:p>
            <a:pPr lvl="2"/>
            <a:r>
              <a:rPr lang="cs-CZ"/>
              <a:t>Nové stanice</a:t>
            </a:r>
          </a:p>
          <a:p>
            <a:pPr lvl="2"/>
            <a:r>
              <a:rPr lang="cs-CZ"/>
              <a:t>Specializace</a:t>
            </a:r>
          </a:p>
          <a:p>
            <a:r>
              <a:rPr lang="cs-CZ"/>
              <a:t>Noviny – ubývá konkurence</a:t>
            </a:r>
          </a:p>
          <a:p>
            <a:pPr lvl="1"/>
            <a:r>
              <a:rPr lang="cs-CZ"/>
              <a:t>20. léta – přes 500 měst s konkurenčním prostředím</a:t>
            </a:r>
          </a:p>
          <a:p>
            <a:pPr lvl="1"/>
            <a:r>
              <a:rPr lang="cs-CZ"/>
              <a:t>1980 – jen 30 měst</a:t>
            </a:r>
          </a:p>
          <a:p>
            <a:pPr lvl="1"/>
            <a:r>
              <a:rPr lang="cs-CZ"/>
              <a:t>Monopolní novinové trhy zůstávají výdělečné</a:t>
            </a:r>
          </a:p>
          <a:p>
            <a:pPr lvl="2"/>
            <a:r>
              <a:rPr lang="cs-CZ"/>
              <a:t>Snižován nákladů; Role reklamy</a:t>
            </a:r>
          </a:p>
          <a:p>
            <a:pPr lvl="1"/>
            <a:r>
              <a:rPr lang="cs-CZ" err="1"/>
              <a:t>Newspaper</a:t>
            </a:r>
            <a:r>
              <a:rPr lang="cs-CZ"/>
              <a:t> </a:t>
            </a:r>
            <a:r>
              <a:rPr lang="cs-CZ" err="1"/>
              <a:t>preservation</a:t>
            </a:r>
            <a:r>
              <a:rPr lang="cs-CZ"/>
              <a:t> </a:t>
            </a:r>
            <a:r>
              <a:rPr lang="cs-CZ" err="1"/>
              <a:t>Act</a:t>
            </a:r>
            <a:r>
              <a:rPr lang="cs-CZ"/>
              <a:t> – max. dvoje noviny v jednom městě (1970)</a:t>
            </a:r>
          </a:p>
        </p:txBody>
      </p:sp>
    </p:spTree>
    <p:extLst>
      <p:ext uri="{BB962C8B-B14F-4D97-AF65-F5344CB8AC3E}">
        <p14:creationId xmlns:p14="http://schemas.microsoft.com/office/powerpoint/2010/main" val="3101443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Case study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Michael </a:t>
            </a:r>
            <a:r>
              <a:rPr lang="cs-CZ" err="1"/>
              <a:t>Sonnant</a:t>
            </a:r>
            <a:r>
              <a:rPr lang="cs-CZ"/>
              <a:t> – průmyslová analýza protitrustového </a:t>
            </a:r>
          </a:p>
          <a:p>
            <a:r>
              <a:rPr lang="cs-CZ"/>
              <a:t>Konec 30. let – omezování filmového průmyslu</a:t>
            </a:r>
          </a:p>
          <a:p>
            <a:r>
              <a:rPr lang="cs-CZ"/>
              <a:t>Oligopoly 94% zisků z filmové distribuce – koncentrace průmyslu</a:t>
            </a:r>
          </a:p>
          <a:p>
            <a:r>
              <a:rPr lang="cs-CZ"/>
              <a:t>Síla oligopolů ve </a:t>
            </a:r>
            <a:r>
              <a:rPr lang="cs-CZ" err="1"/>
              <a:t>first</a:t>
            </a:r>
            <a:r>
              <a:rPr lang="cs-CZ"/>
              <a:t>-run kinech</a:t>
            </a:r>
          </a:p>
          <a:p>
            <a:r>
              <a:rPr lang="cs-CZ"/>
              <a:t>1948 – </a:t>
            </a:r>
            <a:r>
              <a:rPr lang="cs-CZ" err="1"/>
              <a:t>Paramount</a:t>
            </a:r>
            <a:r>
              <a:rPr lang="cs-CZ"/>
              <a:t> </a:t>
            </a:r>
            <a:r>
              <a:rPr lang="cs-CZ" err="1"/>
              <a:t>Act</a:t>
            </a:r>
            <a:endParaRPr lang="cs-CZ"/>
          </a:p>
          <a:p>
            <a:pPr lvl="1"/>
            <a:r>
              <a:rPr lang="cs-CZ"/>
              <a:t>Prodej kin</a:t>
            </a:r>
          </a:p>
          <a:p>
            <a:pPr lvl="1"/>
            <a:r>
              <a:rPr lang="cs-CZ"/>
              <a:t>Zrušení run – </a:t>
            </a:r>
            <a:r>
              <a:rPr lang="cs-CZ" err="1"/>
              <a:t>clearance</a:t>
            </a:r>
            <a:r>
              <a:rPr lang="cs-CZ"/>
              <a:t> – </a:t>
            </a:r>
            <a:r>
              <a:rPr lang="cs-CZ" err="1"/>
              <a:t>zone</a:t>
            </a:r>
            <a:r>
              <a:rPr lang="cs-CZ"/>
              <a:t> systému</a:t>
            </a:r>
          </a:p>
        </p:txBody>
      </p:sp>
    </p:spTree>
    <p:extLst>
      <p:ext uri="{BB962C8B-B14F-4D97-AF65-F5344CB8AC3E}">
        <p14:creationId xmlns:p14="http://schemas.microsoft.com/office/powerpoint/2010/main" val="3230657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1504" y="26064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cs-CZ"/>
              <a:t>Case study – utváření USA film průmyslu</a:t>
            </a:r>
            <a:br>
              <a:rPr lang="cs-CZ"/>
            </a:br>
            <a:r>
              <a:rPr lang="cs-CZ"/>
              <a:t>Přechod o volné soutěže k oligopolu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/>
              <a:t>Podmínky volné soutěže</a:t>
            </a:r>
          </a:p>
          <a:p>
            <a:pPr marL="971550" lvl="1" indent="-514350">
              <a:buAutoNum type="arabicParenR"/>
            </a:pPr>
            <a:r>
              <a:rPr lang="cs-CZ"/>
              <a:t>Volně šiřitelné vynálezy a produkty </a:t>
            </a:r>
          </a:p>
          <a:p>
            <a:pPr marL="971550" lvl="1" indent="-514350">
              <a:buAutoNum type="arabicParenR"/>
            </a:pPr>
            <a:r>
              <a:rPr lang="cs-CZ"/>
              <a:t>Malost prodávajících a kupujících ve vztahu k celému trhu</a:t>
            </a:r>
          </a:p>
          <a:p>
            <a:pPr marL="971550" lvl="1" indent="-514350">
              <a:buAutoNum type="arabicParenR"/>
            </a:pPr>
            <a:r>
              <a:rPr lang="cs-CZ"/>
              <a:t>Absence umělé kontroly</a:t>
            </a:r>
          </a:p>
          <a:p>
            <a:pPr marL="971550" lvl="1" indent="-514350">
              <a:buAutoNum type="arabicParenR"/>
            </a:pPr>
            <a:r>
              <a:rPr lang="cs-CZ"/>
              <a:t>Mobilita zdrojů</a:t>
            </a:r>
          </a:p>
          <a:p>
            <a:pPr marL="571500" indent="-514350"/>
            <a:r>
              <a:rPr lang="cs-CZ"/>
              <a:t>Cca 1904 – promítat mohl skoro každý</a:t>
            </a:r>
          </a:p>
          <a:p>
            <a:pPr marL="571500" indent="-514350"/>
            <a:r>
              <a:rPr lang="cs-CZ"/>
              <a:t>1908 – MPPC</a:t>
            </a:r>
          </a:p>
          <a:p>
            <a:pPr marL="971550" lvl="1" indent="-514350"/>
            <a:r>
              <a:rPr lang="cs-CZ"/>
              <a:t>Spolupráce – </a:t>
            </a:r>
            <a:r>
              <a:rPr lang="cs-CZ" err="1"/>
              <a:t>Eastman</a:t>
            </a:r>
            <a:r>
              <a:rPr lang="cs-CZ"/>
              <a:t> Kodak </a:t>
            </a:r>
          </a:p>
          <a:p>
            <a:pPr marL="571500" indent="-514350"/>
            <a:r>
              <a:rPr lang="cs-CZ"/>
              <a:t>1910 – General Film Company</a:t>
            </a:r>
          </a:p>
          <a:p>
            <a:pPr marL="571500" indent="-514350"/>
            <a:r>
              <a:rPr lang="cs-CZ"/>
              <a:t>Postupný rozpad MPPC</a:t>
            </a:r>
          </a:p>
          <a:p>
            <a:pPr marL="571500" indent="-514350"/>
            <a:r>
              <a:rPr lang="cs-CZ"/>
              <a:t>10. léta – </a:t>
            </a:r>
            <a:r>
              <a:rPr lang="cs-CZ" err="1"/>
              <a:t>Famous</a:t>
            </a:r>
            <a:r>
              <a:rPr lang="cs-CZ"/>
              <a:t> </a:t>
            </a:r>
            <a:r>
              <a:rPr lang="cs-CZ" err="1"/>
              <a:t>Players</a:t>
            </a:r>
            <a:r>
              <a:rPr lang="cs-CZ"/>
              <a:t> </a:t>
            </a:r>
            <a:r>
              <a:rPr lang="cs-CZ" err="1"/>
              <a:t>Lasky</a:t>
            </a:r>
            <a:endParaRPr lang="cs-CZ"/>
          </a:p>
          <a:p>
            <a:pPr marL="971550" lvl="1" indent="-514350"/>
            <a:r>
              <a:rPr lang="cs-CZ"/>
              <a:t>Hvězdy</a:t>
            </a:r>
          </a:p>
          <a:p>
            <a:pPr marL="971550" lvl="1" indent="-514350"/>
            <a:r>
              <a:rPr lang="cs-CZ"/>
              <a:t>Ovládnutí distribuce</a:t>
            </a:r>
          </a:p>
          <a:p>
            <a:pPr marL="971550" lvl="1" indent="-514350"/>
            <a:r>
              <a:rPr lang="cs-CZ"/>
              <a:t>Většinový podíl na trhu</a:t>
            </a:r>
          </a:p>
          <a:p>
            <a:pPr marL="971550" lvl="1" indent="-514350"/>
            <a:r>
              <a:rPr lang="cs-CZ"/>
              <a:t>Diferenciace pracovních pozic</a:t>
            </a:r>
          </a:p>
        </p:txBody>
      </p:sp>
    </p:spTree>
    <p:extLst>
      <p:ext uri="{BB962C8B-B14F-4D97-AF65-F5344CB8AC3E}">
        <p14:creationId xmlns:p14="http://schemas.microsoft.com/office/powerpoint/2010/main" val="3288805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F895DA-761A-40DB-B489-959EE1D1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980"/>
            <a:ext cx="10515600" cy="1057275"/>
          </a:xfrm>
        </p:spPr>
        <p:txBody>
          <a:bodyPr/>
          <a:lstStyle/>
          <a:p>
            <a:r>
              <a:rPr lang="cs-CZ"/>
              <a:t>Digital </a:t>
            </a:r>
            <a:r>
              <a:rPr lang="cs-CZ" err="1"/>
              <a:t>Humanities</a:t>
            </a:r>
            <a:r>
              <a:rPr lang="cs-CZ"/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C25AED7-C2CF-4A94-B1DA-D095C402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99" y="1027906"/>
            <a:ext cx="9231002" cy="582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48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46C54DD-5C57-459A-83F0-00B39EC94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1128" y="10633"/>
            <a:ext cx="9445526" cy="6847367"/>
          </a:xfr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19516E0-6048-48E8-A272-940A748972A6}"/>
              </a:ext>
            </a:extLst>
          </p:cNvPr>
          <p:cNvSpPr txBox="1">
            <a:spLocks/>
          </p:cNvSpPr>
          <p:nvPr/>
        </p:nvSpPr>
        <p:spPr>
          <a:xfrm>
            <a:off x="662797" y="2291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Sociální sítě - SNA</a:t>
            </a:r>
          </a:p>
        </p:txBody>
      </p:sp>
    </p:spTree>
    <p:extLst>
      <p:ext uri="{BB962C8B-B14F-4D97-AF65-F5344CB8AC3E}">
        <p14:creationId xmlns:p14="http://schemas.microsoft.com/office/powerpoint/2010/main" val="3599874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0574A3-53D7-4F18-B45C-56530DEF8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FAVMPa070 – Filmový průmysl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44C87-6DA3-4CF9-A0CB-065E8C0DD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Struktura a organizace průmyslu</a:t>
            </a:r>
          </a:p>
        </p:txBody>
      </p:sp>
    </p:spTree>
    <p:extLst>
      <p:ext uri="{BB962C8B-B14F-4D97-AF65-F5344CB8AC3E}">
        <p14:creationId xmlns:p14="http://schemas.microsoft.com/office/powerpoint/2010/main" val="814392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365F92-26CF-440A-BBB6-882E3225D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65125"/>
            <a:ext cx="11564470" cy="1325563"/>
          </a:xfrm>
        </p:spPr>
        <p:txBody>
          <a:bodyPr>
            <a:normAutofit fontScale="90000"/>
          </a:bodyPr>
          <a:lstStyle/>
          <a:p>
            <a:r>
              <a:rPr lang="cs-CZ" err="1"/>
              <a:t>Keith</a:t>
            </a:r>
            <a:r>
              <a:rPr lang="cs-CZ"/>
              <a:t> </a:t>
            </a:r>
            <a:r>
              <a:rPr lang="cs-CZ" err="1"/>
              <a:t>Acheson</a:t>
            </a:r>
            <a:r>
              <a:rPr lang="cs-CZ"/>
              <a:t> &amp; Christopher J. Maule - </a:t>
            </a:r>
            <a:r>
              <a:rPr lang="en-US"/>
              <a:t>Understanding Hollywood’s </a:t>
            </a:r>
            <a:r>
              <a:rPr lang="en-US" err="1"/>
              <a:t>organisation</a:t>
            </a:r>
            <a:r>
              <a:rPr lang="en-US"/>
              <a:t> and continuing success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DC1B5E-F5CC-4895-AD65-FAF986FF5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Jaké dvě základní otázky si text klade v úvodu?</a:t>
            </a:r>
          </a:p>
          <a:p>
            <a:endParaRPr lang="cs-CZ"/>
          </a:p>
          <a:p>
            <a:r>
              <a:rPr lang="cs-CZ"/>
              <a:t>Jakou roli hrála v celé situaci interní pravidla fungování organizací?</a:t>
            </a:r>
          </a:p>
          <a:p>
            <a:endParaRPr lang="cs-CZ"/>
          </a:p>
          <a:p>
            <a:r>
              <a:rPr lang="cs-CZ"/>
              <a:t>Výhoda Hollywoodu? </a:t>
            </a:r>
          </a:p>
          <a:p>
            <a:endParaRPr lang="cs-CZ"/>
          </a:p>
          <a:p>
            <a:r>
              <a:rPr lang="cs-CZ"/>
              <a:t>Jak si vedl dovoz do Hollywoodu?</a:t>
            </a:r>
          </a:p>
          <a:p>
            <a:endParaRPr lang="cs-CZ"/>
          </a:p>
          <a:p>
            <a:r>
              <a:rPr lang="cs-CZ"/>
              <a:t>Technologické změny? Jak se adaptuje průmysl na nové technologie?</a:t>
            </a:r>
          </a:p>
        </p:txBody>
      </p:sp>
    </p:spTree>
    <p:extLst>
      <p:ext uri="{BB962C8B-B14F-4D97-AF65-F5344CB8AC3E}">
        <p14:creationId xmlns:p14="http://schemas.microsoft.com/office/powerpoint/2010/main" val="1297808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F8790-2708-424D-8036-5554F3ED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Organizace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68D3E7-D509-4107-99DB-98B6F5E1A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Setkání? 9. 4.</a:t>
            </a:r>
          </a:p>
          <a:p>
            <a:endParaRPr lang="cs-CZ"/>
          </a:p>
          <a:p>
            <a:r>
              <a:rPr lang="cs-CZ"/>
              <a:t>Přednášky</a:t>
            </a:r>
          </a:p>
          <a:p>
            <a:pPr marL="0" indent="0">
              <a:buNone/>
            </a:pPr>
            <a:endParaRPr lang="cs-CZ"/>
          </a:p>
          <a:p>
            <a:r>
              <a:rPr lang="cs-CZ"/>
              <a:t>Seminární diskuse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679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2FC5A-76EC-4E0F-A4E9-3E14F375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4419600" cy="5621868"/>
          </a:xfrm>
        </p:spPr>
        <p:txBody>
          <a:bodyPr>
            <a:normAutofit/>
          </a:bodyPr>
          <a:lstStyle/>
          <a:p>
            <a:r>
              <a:rPr lang="en-US"/>
              <a:t>Understanding Hollywood’s </a:t>
            </a:r>
            <a:r>
              <a:rPr lang="en-US" err="1"/>
              <a:t>organisation</a:t>
            </a:r>
            <a:r>
              <a:rPr lang="en-US"/>
              <a:t> and continuing success</a:t>
            </a: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8E608F5-E788-476F-8ACE-2AAD56F47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990" y="558565"/>
            <a:ext cx="7583006" cy="58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55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FD1C73-9F05-4D79-B66C-24CE48FB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Hollywood’s </a:t>
            </a:r>
            <a:r>
              <a:rPr lang="en-US" dirty="0" err="1"/>
              <a:t>organisation</a:t>
            </a:r>
            <a:r>
              <a:rPr lang="en-US" dirty="0"/>
              <a:t> and continuing success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D20191-1C8F-4DB7-B641-F33566CA6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Above</a:t>
            </a:r>
            <a:r>
              <a:rPr lang="cs-CZ" dirty="0"/>
              <a:t>-the-line vs. </a:t>
            </a:r>
            <a:r>
              <a:rPr lang="cs-CZ" dirty="0" err="1"/>
              <a:t>Below</a:t>
            </a:r>
            <a:r>
              <a:rPr lang="cs-CZ" dirty="0"/>
              <a:t>-the-line</a:t>
            </a:r>
          </a:p>
          <a:p>
            <a:endParaRPr lang="cs-CZ" dirty="0"/>
          </a:p>
          <a:p>
            <a:r>
              <a:rPr lang="cs-CZ" dirty="0"/>
              <a:t>Rizika natáčení?</a:t>
            </a:r>
          </a:p>
          <a:p>
            <a:pPr lvl="1"/>
            <a:r>
              <a:rPr lang="cs-CZ" dirty="0"/>
              <a:t>Napadají Vás konkrétní příklady?</a:t>
            </a:r>
          </a:p>
          <a:p>
            <a:pPr lvl="1"/>
            <a:endParaRPr lang="cs-CZ" dirty="0"/>
          </a:p>
          <a:p>
            <a:r>
              <a:rPr lang="cs-CZ" dirty="0"/>
              <a:t>S čím souvisí asymetrické šíření informací?</a:t>
            </a:r>
          </a:p>
          <a:p>
            <a:endParaRPr lang="cs-CZ" dirty="0"/>
          </a:p>
          <a:p>
            <a:r>
              <a:rPr lang="cs-CZ" dirty="0"/>
              <a:t>Jakým způsobem přistupuje text k termínu oportunismus</a:t>
            </a:r>
          </a:p>
        </p:txBody>
      </p:sp>
    </p:spTree>
    <p:extLst>
      <p:ext uri="{BB962C8B-B14F-4D97-AF65-F5344CB8AC3E}">
        <p14:creationId xmlns:p14="http://schemas.microsoft.com/office/powerpoint/2010/main" val="163091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9FE1A3-F1CD-4E4B-9A4F-7AC6806E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Hollywood’s </a:t>
            </a:r>
            <a:r>
              <a:rPr lang="en-US" err="1"/>
              <a:t>organisation</a:t>
            </a:r>
            <a:r>
              <a:rPr lang="en-US"/>
              <a:t> and continuing success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DCDC3-0ECD-4205-A855-48DA081F7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Jaké uvádí možnosti využívání asymetrické distribuce informací</a:t>
            </a:r>
          </a:p>
          <a:p>
            <a:endParaRPr lang="cs-CZ"/>
          </a:p>
          <a:p>
            <a:r>
              <a:rPr lang="cs-CZ"/>
              <a:t>Jak průmysl odpovídá na možná rizika?</a:t>
            </a:r>
          </a:p>
          <a:p>
            <a:endParaRPr lang="cs-CZ"/>
          </a:p>
          <a:p>
            <a:pPr lvl="1"/>
            <a:r>
              <a:rPr lang="cs-CZ" i="1" err="1"/>
              <a:t>Emerald</a:t>
            </a:r>
            <a:r>
              <a:rPr lang="cs-CZ" i="1"/>
              <a:t> </a:t>
            </a:r>
            <a:r>
              <a:rPr lang="cs-CZ" i="1" err="1"/>
              <a:t>Forest</a:t>
            </a:r>
            <a:r>
              <a:rPr lang="cs-CZ" i="1"/>
              <a:t> </a:t>
            </a:r>
            <a:r>
              <a:rPr lang="cs-CZ"/>
              <a:t>(1985)</a:t>
            </a:r>
          </a:p>
          <a:p>
            <a:pPr lvl="1"/>
            <a:endParaRPr lang="cs-CZ"/>
          </a:p>
          <a:p>
            <a:pPr lvl="1"/>
            <a:r>
              <a:rPr lang="cs-CZ"/>
              <a:t>Smlouvy</a:t>
            </a:r>
          </a:p>
          <a:p>
            <a:pPr lvl="1"/>
            <a:endParaRPr lang="cs-CZ"/>
          </a:p>
          <a:p>
            <a:pPr lvl="1"/>
            <a:r>
              <a:rPr lang="cs-CZ"/>
              <a:t>Kontrola</a:t>
            </a:r>
          </a:p>
          <a:p>
            <a:pPr lvl="1"/>
            <a:endParaRPr lang="cs-CZ"/>
          </a:p>
          <a:p>
            <a:r>
              <a:rPr lang="cs-CZ"/>
              <a:t>Zasahuje do celé problematiky stát?</a:t>
            </a:r>
          </a:p>
        </p:txBody>
      </p:sp>
    </p:spTree>
    <p:extLst>
      <p:ext uri="{BB962C8B-B14F-4D97-AF65-F5344CB8AC3E}">
        <p14:creationId xmlns:p14="http://schemas.microsoft.com/office/powerpoint/2010/main" val="2561200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09FC2C-6E9A-4370-AD16-EF7C91453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Hollywood’s </a:t>
            </a:r>
            <a:r>
              <a:rPr lang="en-US" err="1"/>
              <a:t>organisation</a:t>
            </a:r>
            <a:r>
              <a:rPr lang="en-US"/>
              <a:t> and continuing success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86D401-2874-4EAD-A1B4-8DAE699BB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Jak čelí průmysly nejistotě prostřednictvím organizace průmyslu?</a:t>
            </a:r>
          </a:p>
          <a:p>
            <a:endParaRPr lang="cs-CZ"/>
          </a:p>
          <a:p>
            <a:r>
              <a:rPr lang="cs-CZ"/>
              <a:t>Integrace</a:t>
            </a:r>
          </a:p>
          <a:p>
            <a:endParaRPr lang="cs-CZ"/>
          </a:p>
          <a:p>
            <a:r>
              <a:rPr lang="cs-CZ"/>
              <a:t>Příklady?</a:t>
            </a:r>
          </a:p>
          <a:p>
            <a:endParaRPr lang="cs-CZ"/>
          </a:p>
          <a:p>
            <a:r>
              <a:rPr lang="cs-CZ"/>
              <a:t>Strukturování výroby</a:t>
            </a:r>
          </a:p>
        </p:txBody>
      </p:sp>
    </p:spTree>
    <p:extLst>
      <p:ext uri="{BB962C8B-B14F-4D97-AF65-F5344CB8AC3E}">
        <p14:creationId xmlns:p14="http://schemas.microsoft.com/office/powerpoint/2010/main" val="4106443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87139A-3B08-40F7-942D-3B13E503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Hollywood’s </a:t>
            </a:r>
            <a:r>
              <a:rPr lang="en-US" err="1"/>
              <a:t>organisation</a:t>
            </a:r>
            <a:r>
              <a:rPr lang="en-US"/>
              <a:t> and continuing success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E2979C-77B2-498C-8969-BF7C767CC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/>
              <a:t>Jsou drahé filmy inovativní?</a:t>
            </a:r>
          </a:p>
          <a:p>
            <a:endParaRPr lang="cs-CZ"/>
          </a:p>
          <a:p>
            <a:r>
              <a:rPr lang="cs-CZ"/>
              <a:t>Jakou roli mají zahraniční trhy?</a:t>
            </a:r>
          </a:p>
          <a:p>
            <a:endParaRPr lang="cs-CZ"/>
          </a:p>
          <a:p>
            <a:r>
              <a:rPr lang="cs-CZ"/>
              <a:t>„diagonální integrace“ – </a:t>
            </a:r>
            <a:r>
              <a:rPr lang="cs-CZ" err="1"/>
              <a:t>cross</a:t>
            </a:r>
            <a:r>
              <a:rPr lang="cs-CZ"/>
              <a:t> marketing</a:t>
            </a:r>
          </a:p>
          <a:p>
            <a:endParaRPr lang="cs-CZ"/>
          </a:p>
          <a:p>
            <a:r>
              <a:rPr lang="cs-CZ"/>
              <a:t>Brand – produkční cykly, trendy, série</a:t>
            </a:r>
          </a:p>
          <a:p>
            <a:endParaRPr lang="cs-CZ"/>
          </a:p>
          <a:p>
            <a:r>
              <a:rPr lang="cs-CZ"/>
              <a:t>Jak se nakládalo při minimalizaci rizik se samotnými filmy?</a:t>
            </a:r>
          </a:p>
          <a:p>
            <a:endParaRPr lang="cs-CZ"/>
          </a:p>
          <a:p>
            <a:r>
              <a:rPr lang="cs-CZ"/>
              <a:t>Jaký je přístup k pirátství?</a:t>
            </a:r>
          </a:p>
        </p:txBody>
      </p:sp>
    </p:spTree>
    <p:extLst>
      <p:ext uri="{BB962C8B-B14F-4D97-AF65-F5344CB8AC3E}">
        <p14:creationId xmlns:p14="http://schemas.microsoft.com/office/powerpoint/2010/main" val="3773994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69BF11-9629-46D4-B029-CCC5FDD5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Hollywood’s </a:t>
            </a:r>
            <a:r>
              <a:rPr lang="en-US" err="1"/>
              <a:t>organisation</a:t>
            </a:r>
            <a:r>
              <a:rPr lang="en-US"/>
              <a:t> and continuing success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1A1D79-AD3C-4E0B-B30B-7707558D5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Proč uspěl právě Hollywood?</a:t>
            </a:r>
          </a:p>
          <a:p>
            <a:endParaRPr lang="cs-CZ"/>
          </a:p>
          <a:p>
            <a:pPr lvl="1"/>
            <a:r>
              <a:rPr lang="cs-CZ"/>
              <a:t>Jaké důvody jsou v textu uvedeny?</a:t>
            </a:r>
          </a:p>
          <a:p>
            <a:pPr lvl="1"/>
            <a:endParaRPr lang="cs-CZ"/>
          </a:p>
          <a:p>
            <a:pPr lvl="1"/>
            <a:r>
              <a:rPr lang="cs-CZ"/>
              <a:t>Jak USA filmy těžily z obou světových válek?</a:t>
            </a:r>
          </a:p>
          <a:p>
            <a:pPr lvl="1"/>
            <a:endParaRPr lang="cs-CZ"/>
          </a:p>
          <a:p>
            <a:pPr lvl="1"/>
            <a:r>
              <a:rPr lang="cs-CZ"/>
              <a:t>Otázky přístupu k producentství</a:t>
            </a:r>
          </a:p>
          <a:p>
            <a:pPr lvl="1"/>
            <a:endParaRPr lang="cs-CZ"/>
          </a:p>
          <a:p>
            <a:pPr lvl="1"/>
            <a:r>
              <a:rPr lang="cs-CZ"/>
              <a:t>Internacionalizace vlastnictví</a:t>
            </a:r>
          </a:p>
          <a:p>
            <a:pPr lvl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103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6FD4E4-E877-4D45-9102-66EC8516A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BACON, Henry. Introduction to the Study of Transnational Small Nation Cinema.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DC1240-F00E-47EF-BB1B-F4A17AF63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Proč jsou malé národní kinematografie obvykle transnacionální?</a:t>
            </a:r>
          </a:p>
          <a:p>
            <a:endParaRPr lang="cs-CZ"/>
          </a:p>
          <a:p>
            <a:r>
              <a:rPr lang="cs-CZ"/>
              <a:t>Jak se vyvíjely transnacionální charakteristiky kinematografie v čase?</a:t>
            </a:r>
          </a:p>
          <a:p>
            <a:endParaRPr lang="cs-CZ"/>
          </a:p>
          <a:p>
            <a:r>
              <a:rPr lang="cs-CZ" err="1"/>
              <a:t>Economies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scale</a:t>
            </a:r>
            <a:r>
              <a:rPr lang="cs-CZ"/>
              <a:t>? </a:t>
            </a:r>
          </a:p>
          <a:p>
            <a:pPr lvl="1"/>
            <a:r>
              <a:rPr lang="cs-CZ"/>
              <a:t>Evropa vs. USA?</a:t>
            </a:r>
          </a:p>
          <a:p>
            <a:pPr lvl="1"/>
            <a:endParaRPr lang="cs-CZ"/>
          </a:p>
          <a:p>
            <a:r>
              <a:rPr lang="cs-CZ"/>
              <a:t>Jakou výhodu má kvantita výroby z průmyslového hlediska?</a:t>
            </a:r>
          </a:p>
          <a:p>
            <a:pPr lvl="1"/>
            <a:r>
              <a:rPr lang="cs-CZ"/>
              <a:t>Z jakých pozic lze vnímat negativně velkou kvantitu výroby?</a:t>
            </a:r>
          </a:p>
        </p:txBody>
      </p:sp>
    </p:spTree>
    <p:extLst>
      <p:ext uri="{BB962C8B-B14F-4D97-AF65-F5344CB8AC3E}">
        <p14:creationId xmlns:p14="http://schemas.microsoft.com/office/powerpoint/2010/main" val="2853387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06CBD7-AA8A-44DB-957D-6111B3AE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BACON, Henry. Introduction to the Study of Transnational Small Nation Cinema.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C32482-5D75-4FE6-9E41-980284E14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Existovaly nějaké snahy čelit nadvládě Hollywoodu?</a:t>
            </a:r>
          </a:p>
          <a:p>
            <a:pPr lvl="1"/>
            <a:r>
              <a:rPr lang="cs-CZ"/>
              <a:t>Byly úspěšné nebo neúspěšné? A proč?</a:t>
            </a:r>
          </a:p>
          <a:p>
            <a:pPr lvl="1"/>
            <a:endParaRPr lang="cs-CZ"/>
          </a:p>
          <a:p>
            <a:r>
              <a:rPr lang="cs-CZ"/>
              <a:t>Jak interagovaly lokální evropské kinematografie s hollywoodskou na rovině stylu?</a:t>
            </a:r>
          </a:p>
          <a:p>
            <a:endParaRPr lang="cs-CZ"/>
          </a:p>
          <a:p>
            <a:r>
              <a:rPr lang="cs-CZ"/>
              <a:t>Napomohly malým národním kinematografiím změny v distribuci?</a:t>
            </a:r>
          </a:p>
          <a:p>
            <a:pPr lvl="1"/>
            <a:r>
              <a:rPr lang="cs-CZ"/>
              <a:t>Jak se proměňovala v průběhu let?</a:t>
            </a:r>
          </a:p>
          <a:p>
            <a:endParaRPr lang="cs-CZ"/>
          </a:p>
          <a:p>
            <a:r>
              <a:rPr lang="cs-CZ"/>
              <a:t>Jak uspět vůči konkurenci? </a:t>
            </a:r>
          </a:p>
        </p:txBody>
      </p:sp>
    </p:spTree>
    <p:extLst>
      <p:ext uri="{BB962C8B-B14F-4D97-AF65-F5344CB8AC3E}">
        <p14:creationId xmlns:p14="http://schemas.microsoft.com/office/powerpoint/2010/main" val="1144737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852F8-48C2-4907-8E38-68325C51B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BACON, Henry. Introduction to the Study of Transnational Small Nation Cinema.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4BAB2D-7012-4FF5-9BFE-708E17AD3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Jakým vývojem si prošla finská kinematografie?</a:t>
            </a:r>
          </a:p>
          <a:p>
            <a:endParaRPr lang="cs-CZ"/>
          </a:p>
          <a:p>
            <a:r>
              <a:rPr lang="cs-CZ"/>
              <a:t>Změny v 80. letech a jejich dopad?</a:t>
            </a:r>
          </a:p>
          <a:p>
            <a:endParaRPr lang="cs-CZ"/>
          </a:p>
          <a:p>
            <a:r>
              <a:rPr lang="cs-CZ"/>
              <a:t>Jak můžeme popsat „národní kvalitu“?</a:t>
            </a:r>
          </a:p>
          <a:p>
            <a:endParaRPr lang="cs-CZ"/>
          </a:p>
          <a:p>
            <a:r>
              <a:rPr lang="cs-CZ"/>
              <a:t>Nacionalismus ve filmech?</a:t>
            </a:r>
          </a:p>
          <a:p>
            <a:endParaRPr lang="cs-CZ"/>
          </a:p>
          <a:p>
            <a:r>
              <a:rPr lang="cs-CZ"/>
              <a:t>Proč je podle Bacona potřeba transnacionální přístup? </a:t>
            </a:r>
          </a:p>
          <a:p>
            <a:pPr lvl="1"/>
            <a:r>
              <a:rPr lang="cs-CZ"/>
              <a:t>Jaké otázky si při své práci klade?</a:t>
            </a:r>
          </a:p>
        </p:txBody>
      </p:sp>
    </p:spTree>
    <p:extLst>
      <p:ext uri="{BB962C8B-B14F-4D97-AF65-F5344CB8AC3E}">
        <p14:creationId xmlns:p14="http://schemas.microsoft.com/office/powerpoint/2010/main" val="939243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0574A3-53D7-4F18-B45C-56530DEF8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FAVMPa070 – Filmový průmysl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44C87-6DA3-4CF9-A0CB-065E8C0DD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Struktura a organizace průmyslu &amp; Mody produkce</a:t>
            </a:r>
          </a:p>
        </p:txBody>
      </p:sp>
    </p:spTree>
    <p:extLst>
      <p:ext uri="{BB962C8B-B14F-4D97-AF65-F5344CB8AC3E}">
        <p14:creationId xmlns:p14="http://schemas.microsoft.com/office/powerpoint/2010/main" val="2989622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0A7FE-899C-4D3E-9F7C-CDD9B35B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Závěrečná zkouška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51A55-81D5-430F-9680-7A797C6BF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ÚSTNÍ Forma</a:t>
            </a:r>
          </a:p>
          <a:p>
            <a:endParaRPr lang="cs-CZ"/>
          </a:p>
          <a:p>
            <a:r>
              <a:rPr lang="cs-CZ"/>
              <a:t>3 okruhy</a:t>
            </a:r>
          </a:p>
          <a:p>
            <a:endParaRPr lang="cs-CZ"/>
          </a:p>
          <a:p>
            <a:r>
              <a:rPr lang="cs-CZ"/>
              <a:t>2 losované</a:t>
            </a:r>
          </a:p>
          <a:p>
            <a:endParaRPr lang="cs-CZ"/>
          </a:p>
          <a:p>
            <a:r>
              <a:rPr lang="cs-CZ"/>
              <a:t>1 vlastní volba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549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D0D67-6BCC-4F51-9617-2A16D1DB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2400" b="0" i="0">
                <a:effectLst/>
                <a:latin typeface="Arial" panose="020B0604020202020204" pitchFamily="34" charset="0"/>
              </a:rPr>
              <a:t>BAKKER, </a:t>
            </a:r>
            <a:r>
              <a:rPr lang="en-US" sz="2400" b="0" i="0" err="1">
                <a:effectLst/>
                <a:latin typeface="Arial" panose="020B0604020202020204" pitchFamily="34" charset="0"/>
              </a:rPr>
              <a:t>Gerben</a:t>
            </a:r>
            <a:r>
              <a:rPr lang="en-US" sz="2400" b="0" i="0">
                <a:effectLst/>
                <a:latin typeface="Arial" panose="020B0604020202020204" pitchFamily="34" charset="0"/>
              </a:rPr>
              <a:t>. The Decline and Fall of the European Film Industry: Sunk Costs, Market Size, and Market Structure, 1890–1927. </a:t>
            </a:r>
            <a:endParaRPr lang="cs-CZ" sz="2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3602C7-B31A-4170-B582-68AAF8C50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r>
              <a:rPr lang="cs-CZ" sz="2000" err="1"/>
              <a:t>Quality</a:t>
            </a:r>
            <a:r>
              <a:rPr lang="cs-CZ" sz="2000"/>
              <a:t> </a:t>
            </a:r>
            <a:r>
              <a:rPr lang="cs-CZ" sz="2000" err="1"/>
              <a:t>race</a:t>
            </a:r>
            <a:r>
              <a:rPr lang="cs-CZ" sz="2000"/>
              <a:t> vs. poptávka</a:t>
            </a:r>
          </a:p>
          <a:p>
            <a:endParaRPr lang="cs-CZ" sz="2000"/>
          </a:p>
          <a:p>
            <a:r>
              <a:rPr lang="cs-CZ" sz="2000"/>
              <a:t>Jak se proměnila pozice evropského průmyslu v průběhu prvních dekád 20. století?</a:t>
            </a:r>
          </a:p>
          <a:p>
            <a:endParaRPr lang="cs-CZ" sz="2000"/>
          </a:p>
          <a:p>
            <a:r>
              <a:rPr lang="cs-CZ" sz="2000"/>
              <a:t>Jak vypadal evropský průmysl na počátku 20. století? A jak ve 20. letech?</a:t>
            </a:r>
          </a:p>
          <a:p>
            <a:endParaRPr lang="cs-CZ" sz="2000"/>
          </a:p>
          <a:p>
            <a:r>
              <a:rPr lang="cs-CZ" sz="2000"/>
              <a:t>Jakým problémů čelily evropské průmysly za války?</a:t>
            </a:r>
          </a:p>
          <a:p>
            <a:endParaRPr lang="cs-CZ" sz="2000"/>
          </a:p>
          <a:p>
            <a:r>
              <a:rPr lang="cs-CZ" sz="2000"/>
              <a:t>Jakou roli pro ně měly zahraniční trhy?</a:t>
            </a:r>
          </a:p>
          <a:p>
            <a:endParaRPr lang="cs-CZ" sz="200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27BD958-B51B-42A3-926E-D7ADE10DD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2"/>
          <a:stretch/>
        </p:blipFill>
        <p:spPr>
          <a:xfrm>
            <a:off x="15240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0D6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514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4981A7-2BBA-42C9-97AA-BADF689F7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898525"/>
            <a:ext cx="6972300" cy="1325563"/>
          </a:xfrm>
        </p:spPr>
        <p:txBody>
          <a:bodyPr>
            <a:noAutofit/>
          </a:bodyPr>
          <a:lstStyle/>
          <a:p>
            <a:r>
              <a:rPr lang="en-US" sz="2800" b="0" i="0">
                <a:effectLst/>
                <a:latin typeface="Arial" panose="020B0604020202020204" pitchFamily="34" charset="0"/>
              </a:rPr>
              <a:t>BAKKER, </a:t>
            </a:r>
            <a:r>
              <a:rPr lang="en-US" sz="2800" b="0" i="0" err="1">
                <a:effectLst/>
                <a:latin typeface="Arial" panose="020B0604020202020204" pitchFamily="34" charset="0"/>
              </a:rPr>
              <a:t>Gerben</a:t>
            </a:r>
            <a:r>
              <a:rPr lang="en-US" sz="2800" b="0" i="0">
                <a:effectLst/>
                <a:latin typeface="Arial" panose="020B0604020202020204" pitchFamily="34" charset="0"/>
              </a:rPr>
              <a:t>. The Decline and Fall of the European Film Industry: Sunk Costs, Market Size, and Market Structure, 1890–1927.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24BCA7-D3E5-46B5-9359-6DAB73E40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984500"/>
            <a:ext cx="5740400" cy="3590926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Jaká jsou možná vysvětlení propadu evropských průmyslů?</a:t>
            </a:r>
          </a:p>
          <a:p>
            <a:endParaRPr lang="cs-CZ"/>
          </a:p>
          <a:p>
            <a:r>
              <a:rPr lang="cs-CZ"/>
              <a:t>Popište co to jsou </a:t>
            </a:r>
            <a:r>
              <a:rPr lang="cs-CZ" err="1"/>
              <a:t>sunk</a:t>
            </a:r>
            <a:r>
              <a:rPr lang="cs-CZ"/>
              <a:t> </a:t>
            </a:r>
            <a:r>
              <a:rPr lang="cs-CZ" err="1"/>
              <a:t>costs</a:t>
            </a:r>
            <a:r>
              <a:rPr lang="cs-CZ"/>
              <a:t> a jak souvisely s velikostí a strukturou trhu?</a:t>
            </a:r>
          </a:p>
          <a:p>
            <a:endParaRPr lang="cs-CZ"/>
          </a:p>
          <a:p>
            <a:r>
              <a:rPr lang="cs-CZ"/>
              <a:t>Jak se liší přístup Johna </a:t>
            </a:r>
            <a:r>
              <a:rPr lang="cs-CZ" err="1"/>
              <a:t>Suttona</a:t>
            </a:r>
            <a:r>
              <a:rPr lang="cs-CZ"/>
              <a:t> od paradigmatu </a:t>
            </a:r>
            <a:r>
              <a:rPr lang="cs-CZ" err="1"/>
              <a:t>Structure</a:t>
            </a:r>
            <a:r>
              <a:rPr lang="cs-CZ"/>
              <a:t>-</a:t>
            </a:r>
            <a:r>
              <a:rPr lang="cs-CZ" err="1"/>
              <a:t>conduct</a:t>
            </a:r>
            <a:r>
              <a:rPr lang="cs-CZ"/>
              <a:t>-performance?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4850F8-3AB3-4787-810A-4A4F59103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00" y="0"/>
            <a:ext cx="5003800" cy="68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03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8D108-F414-441A-B21E-179E49A2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i="0">
                <a:effectLst/>
                <a:latin typeface="Arial" panose="020B0604020202020204" pitchFamily="34" charset="0"/>
              </a:rPr>
              <a:t>BAKKER, </a:t>
            </a:r>
            <a:r>
              <a:rPr lang="en-US" sz="2800" b="0" i="0" err="1">
                <a:effectLst/>
                <a:latin typeface="Arial" panose="020B0604020202020204" pitchFamily="34" charset="0"/>
              </a:rPr>
              <a:t>Gerben</a:t>
            </a:r>
            <a:r>
              <a:rPr lang="en-US" sz="2800" b="0" i="0">
                <a:effectLst/>
                <a:latin typeface="Arial" panose="020B0604020202020204" pitchFamily="34" charset="0"/>
              </a:rPr>
              <a:t>. The Decline and Fall of the European Film Industry: Sunk Costs, Market Size, and Market Structure, 1890–1927.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3E1A3A-C449-44F6-9347-52E658F43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/>
              <a:t>Životaschopnost a stabilita</a:t>
            </a:r>
          </a:p>
          <a:p>
            <a:endParaRPr lang="cs-CZ"/>
          </a:p>
          <a:p>
            <a:r>
              <a:rPr lang="cs-CZ"/>
              <a:t>Tři proměnné – </a:t>
            </a:r>
            <a:r>
              <a:rPr lang="cs-CZ" err="1"/>
              <a:t>alpha</a:t>
            </a:r>
            <a:r>
              <a:rPr lang="cs-CZ"/>
              <a:t>, beta, sigma</a:t>
            </a:r>
          </a:p>
          <a:p>
            <a:endParaRPr lang="cs-CZ"/>
          </a:p>
          <a:p>
            <a:r>
              <a:rPr lang="cs-CZ"/>
              <a:t>Faktory jsou proměnlivé v čase</a:t>
            </a:r>
          </a:p>
          <a:p>
            <a:endParaRPr lang="cs-CZ"/>
          </a:p>
          <a:p>
            <a:r>
              <a:rPr lang="cs-CZ"/>
              <a:t>Jak Filmový průmysl souvisí se </a:t>
            </a:r>
            <a:r>
              <a:rPr lang="cs-CZ" err="1"/>
              <a:t>Suttonovým</a:t>
            </a:r>
            <a:r>
              <a:rPr lang="cs-CZ"/>
              <a:t> modelem?</a:t>
            </a:r>
          </a:p>
          <a:p>
            <a:endParaRPr lang="cs-CZ"/>
          </a:p>
          <a:p>
            <a:r>
              <a:rPr lang="cs-CZ"/>
              <a:t>Jak se </a:t>
            </a:r>
            <a:r>
              <a:rPr lang="cs-CZ" err="1"/>
              <a:t>Bakker</a:t>
            </a:r>
            <a:r>
              <a:rPr lang="cs-CZ"/>
              <a:t> vymezuji vůči paradigmatu </a:t>
            </a:r>
            <a:r>
              <a:rPr lang="cs-CZ" err="1"/>
              <a:t>Structure-conduct-performace</a:t>
            </a:r>
            <a:r>
              <a:rPr lang="cs-CZ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0891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1E250-3553-472A-8375-E773687FF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i="0">
                <a:effectLst/>
                <a:latin typeface="Arial" panose="020B0604020202020204" pitchFamily="34" charset="0"/>
              </a:rPr>
              <a:t>BAKKER, </a:t>
            </a:r>
            <a:r>
              <a:rPr lang="en-US" sz="2800" b="0" i="0" err="1">
                <a:effectLst/>
                <a:latin typeface="Arial" panose="020B0604020202020204" pitchFamily="34" charset="0"/>
              </a:rPr>
              <a:t>Gerben</a:t>
            </a:r>
            <a:r>
              <a:rPr lang="en-US" sz="2800" b="0" i="0">
                <a:effectLst/>
                <a:latin typeface="Arial" panose="020B0604020202020204" pitchFamily="34" charset="0"/>
              </a:rPr>
              <a:t>. The Decline and Fall of the European Film Industry: Sunk Costs, Market Size, and Market Structure, 1890–1927.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C9CAEE-009E-4D6D-8344-584E01C3B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77500" lnSpcReduction="20000"/>
          </a:bodyPr>
          <a:lstStyle/>
          <a:p>
            <a:r>
              <a:rPr lang="cs-CZ"/>
              <a:t>Jakou roli mělo zvyšování </a:t>
            </a:r>
            <a:r>
              <a:rPr lang="cs-CZ" err="1"/>
              <a:t>sunk</a:t>
            </a:r>
            <a:r>
              <a:rPr lang="cs-CZ"/>
              <a:t> </a:t>
            </a:r>
            <a:r>
              <a:rPr lang="cs-CZ" err="1"/>
              <a:t>costs</a:t>
            </a:r>
            <a:r>
              <a:rPr lang="cs-CZ"/>
              <a:t>?</a:t>
            </a:r>
          </a:p>
          <a:p>
            <a:endParaRPr lang="cs-CZ"/>
          </a:p>
          <a:p>
            <a:r>
              <a:rPr lang="cs-CZ"/>
              <a:t>Jakými pěti způsoby se zvyšovaly </a:t>
            </a:r>
            <a:r>
              <a:rPr lang="cs-CZ" err="1"/>
              <a:t>sunk-costs</a:t>
            </a:r>
            <a:r>
              <a:rPr lang="cs-CZ"/>
              <a:t>?</a:t>
            </a:r>
          </a:p>
          <a:p>
            <a:endParaRPr lang="cs-CZ"/>
          </a:p>
          <a:p>
            <a:r>
              <a:rPr lang="cs-CZ"/>
              <a:t>Čtyři možné způsoby navyšování výdajů na produkci?</a:t>
            </a:r>
          </a:p>
          <a:p>
            <a:endParaRPr lang="cs-CZ"/>
          </a:p>
          <a:p>
            <a:r>
              <a:rPr lang="en-US" sz="1800" b="0" i="0" u="none" strike="noStrike" baseline="0">
                <a:latin typeface="AdvP8585"/>
              </a:rPr>
              <a:t>The matter of wage increase was bound up with an indefinable demand for</a:t>
            </a:r>
            <a:r>
              <a:rPr lang="cs-CZ" sz="1800" b="0" i="0" u="none" strike="noStrike" baseline="0">
                <a:latin typeface="AdvP8585"/>
              </a:rPr>
              <a:t> </a:t>
            </a:r>
            <a:r>
              <a:rPr lang="en-US" sz="1800" b="0" i="0" u="none" strike="noStrike" baseline="0">
                <a:latin typeface="AdvP8585"/>
              </a:rPr>
              <a:t>better and better pictures that seemed to have no ending. Better stories were</a:t>
            </a:r>
            <a:r>
              <a:rPr lang="cs-CZ" sz="1800" b="0" i="0" u="none" strike="noStrike" baseline="0">
                <a:latin typeface="AdvP8585"/>
              </a:rPr>
              <a:t> </a:t>
            </a:r>
            <a:r>
              <a:rPr lang="en-US" sz="1800" b="0" i="0" u="none" strike="noStrike" baseline="0">
                <a:latin typeface="AdvP8585"/>
              </a:rPr>
              <a:t>wanted, and this meant more money for plays, novels and continuities and</a:t>
            </a:r>
            <a:r>
              <a:rPr lang="cs-CZ" sz="1800" b="0" i="0" u="none" strike="noStrike" baseline="0">
                <a:latin typeface="AdvP8585"/>
              </a:rPr>
              <a:t> </a:t>
            </a:r>
            <a:r>
              <a:rPr lang="en-US" sz="1800" b="0" i="0" u="none" strike="noStrike" baseline="0">
                <a:latin typeface="AdvP8585"/>
              </a:rPr>
              <a:t>scenarios. Better sets, better dressing of stages and more expensive costumes;</a:t>
            </a:r>
            <a:r>
              <a:rPr lang="cs-CZ" sz="1800" b="0" i="0" u="none" strike="noStrike" baseline="0">
                <a:latin typeface="AdvP8585"/>
              </a:rPr>
              <a:t> </a:t>
            </a:r>
            <a:r>
              <a:rPr lang="en-US" sz="1800" b="0" i="0" u="none" strike="noStrike" baseline="0">
                <a:latin typeface="AdvP8585"/>
              </a:rPr>
              <a:t>fewer pictures per star unit per year. In every section of production, manufacturers</a:t>
            </a:r>
            <a:r>
              <a:rPr lang="cs-CZ" sz="1800" b="0" i="0" u="none" strike="noStrike" baseline="0">
                <a:latin typeface="AdvP8585"/>
              </a:rPr>
              <a:t> </a:t>
            </a:r>
            <a:r>
              <a:rPr lang="en-US" sz="1800" b="0" i="0" u="none" strike="noStrike" baseline="0">
                <a:latin typeface="AdvP8585"/>
              </a:rPr>
              <a:t>could see expenses mounting higher and higher. Negatives that had</a:t>
            </a:r>
            <a:r>
              <a:rPr lang="cs-CZ" sz="1800" b="0" i="0" u="none" strike="noStrike" baseline="0">
                <a:latin typeface="AdvP8585"/>
              </a:rPr>
              <a:t> </a:t>
            </a:r>
            <a:r>
              <a:rPr lang="en-US" sz="1800" b="0" i="0" u="none" strike="noStrike" baseline="0">
                <a:latin typeface="AdvP8585"/>
              </a:rPr>
              <a:t>been costing $10,000 to $30,000 were now requiring outlays of $30,000 to</a:t>
            </a:r>
            <a:r>
              <a:rPr lang="cs-CZ" sz="1800" b="0" i="0" u="none" strike="noStrike" baseline="0">
                <a:latin typeface="AdvP8585"/>
              </a:rPr>
              <a:t> </a:t>
            </a:r>
            <a:r>
              <a:rPr lang="en-US" sz="1800" b="0" i="0" u="none" strike="noStrike" baseline="0">
                <a:latin typeface="AdvP8585"/>
              </a:rPr>
              <a:t>$75,000, rising to $100,000 or $125,000 if they included first-rank stars.</a:t>
            </a: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C8D50E-0D74-4500-82D2-10384FB5C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817" y="99548"/>
            <a:ext cx="4763165" cy="66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29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E2954-7E48-431E-89C8-6CCBA39D1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8BF4909-4C8E-4367-8ACC-8AD8BF357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670" y="0"/>
            <a:ext cx="10515599" cy="6731655"/>
          </a:xfrm>
        </p:spPr>
      </p:pic>
    </p:spTree>
    <p:extLst>
      <p:ext uri="{BB962C8B-B14F-4D97-AF65-F5344CB8AC3E}">
        <p14:creationId xmlns:p14="http://schemas.microsoft.com/office/powerpoint/2010/main" val="1310574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750B87C-FC4B-4641-854A-0EB78EFB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74" y="1"/>
            <a:ext cx="10117716" cy="66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99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8167EEE-7C0F-43B1-A5EB-9D0566210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2" y="0"/>
            <a:ext cx="11964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9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8F4EB-8E41-4A03-A472-E23EF342C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i="0">
                <a:effectLst/>
                <a:latin typeface="Arial" panose="020B0604020202020204" pitchFamily="34" charset="0"/>
              </a:rPr>
              <a:t>BAKKER, </a:t>
            </a:r>
            <a:r>
              <a:rPr lang="en-US" sz="2800" b="0" i="0" err="1">
                <a:effectLst/>
                <a:latin typeface="Arial" panose="020B0604020202020204" pitchFamily="34" charset="0"/>
              </a:rPr>
              <a:t>Gerben</a:t>
            </a:r>
            <a:r>
              <a:rPr lang="en-US" sz="2800" b="0" i="0">
                <a:effectLst/>
                <a:latin typeface="Arial" panose="020B0604020202020204" pitchFamily="34" charset="0"/>
              </a:rPr>
              <a:t>. The Decline and Fall of the European Film Industry: Sunk Costs, Market Size, and Market Structure, 1890–1927.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6E585A-EEC3-4A42-AD28-F12CDA6D5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err="1"/>
              <a:t>Adolph</a:t>
            </a:r>
            <a:r>
              <a:rPr lang="cs-CZ"/>
              <a:t> </a:t>
            </a:r>
            <a:r>
              <a:rPr lang="cs-CZ" err="1"/>
              <a:t>Zukor</a:t>
            </a:r>
            <a:r>
              <a:rPr lang="cs-CZ"/>
              <a:t> a objevování dlouhých filmů?</a:t>
            </a:r>
          </a:p>
          <a:p>
            <a:endParaRPr lang="cs-CZ"/>
          </a:p>
          <a:p>
            <a:r>
              <a:rPr lang="cs-CZ"/>
              <a:t>Z čeho lze odvodit popularitu dlouhých filmů?</a:t>
            </a:r>
          </a:p>
          <a:p>
            <a:endParaRPr lang="cs-CZ"/>
          </a:p>
          <a:p>
            <a:r>
              <a:rPr lang="cs-CZ"/>
              <a:t>Jak se proměňovala výdělečnost určitých typů filmů?</a:t>
            </a:r>
          </a:p>
          <a:p>
            <a:endParaRPr lang="cs-CZ"/>
          </a:p>
          <a:p>
            <a:r>
              <a:rPr lang="cs-CZ"/>
              <a:t>Změny struktury trhu?</a:t>
            </a:r>
          </a:p>
          <a:p>
            <a:endParaRPr lang="cs-CZ"/>
          </a:p>
          <a:p>
            <a:r>
              <a:rPr lang="cs-CZ"/>
              <a:t>Co měli američtí podnikatelé společné?</a:t>
            </a:r>
          </a:p>
          <a:p>
            <a:endParaRPr lang="cs-CZ"/>
          </a:p>
          <a:p>
            <a:r>
              <a:rPr lang="cs-CZ"/>
              <a:t>Proč byli někteří podnikatelé neúspěšní?</a:t>
            </a:r>
          </a:p>
        </p:txBody>
      </p:sp>
    </p:spTree>
    <p:extLst>
      <p:ext uri="{BB962C8B-B14F-4D97-AF65-F5344CB8AC3E}">
        <p14:creationId xmlns:p14="http://schemas.microsoft.com/office/powerpoint/2010/main" val="29984770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A755E-60A0-48FD-BAC5-E30B8206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i="0">
                <a:effectLst/>
                <a:latin typeface="Arial" panose="020B0604020202020204" pitchFamily="34" charset="0"/>
              </a:rPr>
              <a:t>BAKKER, </a:t>
            </a:r>
            <a:r>
              <a:rPr lang="en-US" sz="2800" b="0" i="0" err="1">
                <a:effectLst/>
                <a:latin typeface="Arial" panose="020B0604020202020204" pitchFamily="34" charset="0"/>
              </a:rPr>
              <a:t>Gerben</a:t>
            </a:r>
            <a:r>
              <a:rPr lang="en-US" sz="2800" b="0" i="0">
                <a:effectLst/>
                <a:latin typeface="Arial" panose="020B0604020202020204" pitchFamily="34" charset="0"/>
              </a:rPr>
              <a:t>. The Decline and Fall of the European Film Industry: Sunk Costs, Market Size, and Market Structure, 1890–1927.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1D5418-F1AF-4CF4-84D9-BB65A7B23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Propad evropských filmových průmyslů?</a:t>
            </a:r>
          </a:p>
          <a:p>
            <a:endParaRPr lang="cs-CZ"/>
          </a:p>
          <a:p>
            <a:r>
              <a:rPr lang="cs-CZ"/>
              <a:t>Přístup k </a:t>
            </a:r>
            <a:r>
              <a:rPr lang="cs-CZ" err="1"/>
              <a:t>sunk</a:t>
            </a:r>
            <a:r>
              <a:rPr lang="cs-CZ"/>
              <a:t> </a:t>
            </a:r>
            <a:r>
              <a:rPr lang="cs-CZ" err="1"/>
              <a:t>costs</a:t>
            </a:r>
            <a:r>
              <a:rPr lang="cs-CZ"/>
              <a:t> v Evropě?</a:t>
            </a:r>
          </a:p>
          <a:p>
            <a:endParaRPr lang="cs-CZ"/>
          </a:p>
          <a:p>
            <a:r>
              <a:rPr lang="cs-CZ"/>
              <a:t>Existovala souvislost s velikostí trhu?</a:t>
            </a:r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487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0574A3-53D7-4F18-B45C-56530DEF8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FAVMPa070 – Filmový průmysl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44C87-6DA3-4CF9-A0CB-065E8C0DD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Struktura a organizace průmyslu &amp; Mody produkce</a:t>
            </a:r>
          </a:p>
        </p:txBody>
      </p:sp>
    </p:spTree>
    <p:extLst>
      <p:ext uri="{BB962C8B-B14F-4D97-AF65-F5344CB8AC3E}">
        <p14:creationId xmlns:p14="http://schemas.microsoft.com/office/powerpoint/2010/main" val="135461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64CC8-A58E-4EC8-AD3B-EF61A2B8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Průmysl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50B5B4-93A2-4D3B-9655-C6832C173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61272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= soubor firem, které nabízejí stejnou, či zaměnitelnou službu nebo zboží</a:t>
            </a:r>
          </a:p>
        </p:txBody>
      </p:sp>
      <p:pic>
        <p:nvPicPr>
          <p:cNvPr id="5122" name="Picture 2" descr="Film industry - Wikipedia">
            <a:extLst>
              <a:ext uri="{FF2B5EF4-FFF2-40B4-BE49-F238E27FC236}">
                <a16:creationId xmlns:a16="http://schemas.microsoft.com/office/drawing/2014/main" id="{121DC07E-1129-425B-8E2A-91EB1151F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7" y="724496"/>
            <a:ext cx="6734175" cy="54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897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75500-6DF8-4846-85C2-6BB57EE7C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Mody produkce – Janet </a:t>
            </a:r>
            <a:r>
              <a:rPr lang="cs-CZ" err="1"/>
              <a:t>Staiger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A17561-14F8-40A6-97CF-FDA6D2841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Raymond </a:t>
            </a:r>
            <a:r>
              <a:rPr lang="cs-CZ" dirty="0" err="1"/>
              <a:t>Williams</a:t>
            </a:r>
            <a:r>
              <a:rPr lang="cs-CZ" dirty="0"/>
              <a:t> a jeho přístup?</a:t>
            </a:r>
          </a:p>
          <a:p>
            <a:endParaRPr lang="cs-CZ" dirty="0"/>
          </a:p>
          <a:p>
            <a:r>
              <a:rPr lang="cs-CZ" dirty="0"/>
              <a:t>Zkoumání průmyslové praxe?</a:t>
            </a:r>
          </a:p>
          <a:p>
            <a:pPr lvl="1"/>
            <a:r>
              <a:rPr lang="cs-CZ" dirty="0"/>
              <a:t>Jean-Louis </a:t>
            </a:r>
            <a:r>
              <a:rPr lang="cs-CZ" dirty="0" err="1"/>
              <a:t>Comolli</a:t>
            </a:r>
            <a:endParaRPr lang="cs-CZ" dirty="0"/>
          </a:p>
          <a:p>
            <a:pPr lvl="1"/>
            <a:r>
              <a:rPr lang="cs-CZ" dirty="0"/>
              <a:t>John </a:t>
            </a:r>
            <a:r>
              <a:rPr lang="cs-CZ" dirty="0" err="1"/>
              <a:t>Ellis</a:t>
            </a:r>
            <a:endParaRPr lang="cs-CZ" dirty="0"/>
          </a:p>
          <a:p>
            <a:pPr lvl="2"/>
            <a:r>
              <a:rPr lang="cs-CZ"/>
              <a:t>Jaké jsou vlivy na filmovou praxi?</a:t>
            </a:r>
          </a:p>
          <a:p>
            <a:endParaRPr lang="cs-CZ" dirty="0"/>
          </a:p>
          <a:p>
            <a:r>
              <a:rPr lang="cs-CZ" dirty="0"/>
              <a:t>Jak souvisí modus produkce se skupinovým stylem?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7784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CAA82-9F82-472D-ADF4-71D73AFB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Mody produkce – Janet </a:t>
            </a:r>
            <a:r>
              <a:rPr lang="cs-CZ" err="1"/>
              <a:t>Staiger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6753F7-ABFD-4376-AFF4-6061F9BD6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/>
              <a:t>Z jaké teorie vychází Mody produkce?</a:t>
            </a:r>
          </a:p>
          <a:p>
            <a:endParaRPr lang="cs-CZ"/>
          </a:p>
          <a:p>
            <a:r>
              <a:rPr lang="cs-CZ"/>
              <a:t>Jaký je rozdíl mezi modem a průmyslem?</a:t>
            </a:r>
          </a:p>
          <a:p>
            <a:endParaRPr lang="cs-CZ"/>
          </a:p>
          <a:p>
            <a:r>
              <a:rPr lang="cs-CZ"/>
              <a:t>Jaké jsou jejich základních definiční znaky?</a:t>
            </a:r>
          </a:p>
          <a:p>
            <a:endParaRPr lang="cs-CZ"/>
          </a:p>
          <a:p>
            <a:r>
              <a:rPr lang="cs-CZ"/>
              <a:t>Jak vztahuje </a:t>
            </a:r>
            <a:r>
              <a:rPr lang="cs-CZ" err="1"/>
              <a:t>Staigerová</a:t>
            </a:r>
            <a:r>
              <a:rPr lang="cs-CZ"/>
              <a:t> mody produkce k Henrymu Fordovi?</a:t>
            </a:r>
          </a:p>
          <a:p>
            <a:endParaRPr lang="cs-CZ"/>
          </a:p>
          <a:p>
            <a:r>
              <a:rPr lang="cs-CZ"/>
              <a:t>Koncepty zaměnitelnosti, standardizace a montáže (</a:t>
            </a:r>
            <a:r>
              <a:rPr lang="cs-CZ" err="1"/>
              <a:t>assembly</a:t>
            </a:r>
            <a:r>
              <a:rPr lang="cs-CZ"/>
              <a:t>)?</a:t>
            </a:r>
          </a:p>
          <a:p>
            <a:endParaRPr lang="cs-CZ"/>
          </a:p>
          <a:p>
            <a:r>
              <a:rPr lang="cs-CZ"/>
              <a:t>Přístup kapitalismu k detailní dělbě práce? Jaké jsou výhody strojů?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8317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81C1C-0C3A-40DB-9B7F-87F7F6D05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Mody produkce – Janet </a:t>
            </a:r>
            <a:r>
              <a:rPr lang="cs-CZ" err="1"/>
              <a:t>Staiger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39080B-5839-4AD0-8A26-F5DCE6532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Detailed division of labor and commercial filmmaking</a:t>
            </a:r>
            <a:endParaRPr lang="cs-CZ"/>
          </a:p>
          <a:p>
            <a:endParaRPr lang="cs-CZ"/>
          </a:p>
          <a:p>
            <a:r>
              <a:rPr lang="cs-CZ"/>
              <a:t>Jak </a:t>
            </a:r>
            <a:r>
              <a:rPr lang="cs-CZ" err="1"/>
              <a:t>Staigerová</a:t>
            </a:r>
            <a:r>
              <a:rPr lang="cs-CZ"/>
              <a:t> využívá při analýze detailní dělbu práce a </a:t>
            </a:r>
            <a:r>
              <a:rPr lang="cs-CZ" err="1"/>
              <a:t>managemet</a:t>
            </a:r>
            <a:r>
              <a:rPr lang="cs-CZ"/>
              <a:t>?</a:t>
            </a:r>
          </a:p>
          <a:p>
            <a:endParaRPr lang="cs-CZ"/>
          </a:p>
          <a:p>
            <a:r>
              <a:rPr lang="cs-CZ"/>
              <a:t>Jaký je rozdíl mezi modem a systémem produkce?</a:t>
            </a:r>
          </a:p>
          <a:p>
            <a:endParaRPr lang="cs-CZ"/>
          </a:p>
          <a:p>
            <a:r>
              <a:rPr lang="cs-CZ"/>
              <a:t>S jakými funkcemi managementu </a:t>
            </a:r>
            <a:r>
              <a:rPr lang="cs-CZ" err="1"/>
              <a:t>Staigerová</a:t>
            </a:r>
            <a:r>
              <a:rPr lang="cs-CZ"/>
              <a:t> pracuje? </a:t>
            </a:r>
          </a:p>
          <a:p>
            <a:pPr lvl="1"/>
            <a:r>
              <a:rPr lang="cs-CZ"/>
              <a:t>Pokuste se přijít s vlastním příkladem</a:t>
            </a:r>
          </a:p>
        </p:txBody>
      </p:sp>
    </p:spTree>
    <p:extLst>
      <p:ext uri="{BB962C8B-B14F-4D97-AF65-F5344CB8AC3E}">
        <p14:creationId xmlns:p14="http://schemas.microsoft.com/office/powerpoint/2010/main" val="13975069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A80B1B-A283-4651-A8C9-4E055887D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Mody produkce – Janet </a:t>
            </a:r>
            <a:r>
              <a:rPr lang="cs-CZ" err="1"/>
              <a:t>Staiger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17B4FE-0A59-4536-A9B6-C8705CC8F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Standardizace a diferenciace</a:t>
            </a:r>
          </a:p>
          <a:p>
            <a:endParaRPr lang="cs-CZ"/>
          </a:p>
          <a:p>
            <a:r>
              <a:rPr lang="cs-CZ"/>
              <a:t>V jakých významech </a:t>
            </a:r>
            <a:r>
              <a:rPr lang="cs-CZ" err="1"/>
              <a:t>Staigerová</a:t>
            </a:r>
            <a:r>
              <a:rPr lang="cs-CZ"/>
              <a:t> využívá pojem standardizace?</a:t>
            </a:r>
          </a:p>
          <a:p>
            <a:endParaRPr lang="cs-CZ"/>
          </a:p>
          <a:p>
            <a:r>
              <a:rPr lang="cs-CZ"/>
              <a:t>Jaké mechanismy chování průmyslu </a:t>
            </a:r>
            <a:r>
              <a:rPr lang="cs-CZ" err="1"/>
              <a:t>Staigerovou</a:t>
            </a:r>
            <a:r>
              <a:rPr lang="cs-CZ"/>
              <a:t> zajímají?</a:t>
            </a:r>
          </a:p>
          <a:p>
            <a:endParaRPr lang="cs-CZ"/>
          </a:p>
          <a:p>
            <a:r>
              <a:rPr lang="cs-CZ"/>
              <a:t>Jaký je vztah mezi standardizací a inovací?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9187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1B3E3-E0E8-42C9-9494-A4AA4485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Mody produkce – Janet </a:t>
            </a:r>
            <a:r>
              <a:rPr lang="cs-CZ" err="1"/>
              <a:t>Staiger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E70AEF-F0CD-4E36-9541-8FC627EB7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/>
              <a:t>Reklamní diskurs?</a:t>
            </a:r>
          </a:p>
          <a:p>
            <a:endParaRPr lang="cs-CZ"/>
          </a:p>
          <a:p>
            <a:r>
              <a:rPr lang="cs-CZ"/>
              <a:t>Využívání „novosti“?</a:t>
            </a:r>
          </a:p>
          <a:p>
            <a:endParaRPr lang="cs-CZ"/>
          </a:p>
          <a:p>
            <a:r>
              <a:rPr lang="cs-CZ"/>
              <a:t>Brand </a:t>
            </a:r>
            <a:r>
              <a:rPr lang="cs-CZ" err="1"/>
              <a:t>name</a:t>
            </a:r>
            <a:endParaRPr lang="cs-CZ"/>
          </a:p>
          <a:p>
            <a:endParaRPr lang="cs-CZ"/>
          </a:p>
          <a:p>
            <a:r>
              <a:rPr lang="cs-CZ"/>
              <a:t>Autenticita</a:t>
            </a:r>
          </a:p>
          <a:p>
            <a:endParaRPr lang="cs-CZ"/>
          </a:p>
          <a:p>
            <a:r>
              <a:rPr lang="cs-CZ"/>
              <a:t>Spektákl</a:t>
            </a:r>
          </a:p>
          <a:p>
            <a:endParaRPr lang="cs-CZ"/>
          </a:p>
          <a:p>
            <a:r>
              <a:rPr lang="cs-CZ"/>
              <a:t>Hvězda</a:t>
            </a:r>
          </a:p>
          <a:p>
            <a:endParaRPr lang="cs-CZ"/>
          </a:p>
          <a:p>
            <a:r>
              <a:rPr lang="cs-CZ"/>
              <a:t>Diferenciace produktu?</a:t>
            </a:r>
          </a:p>
        </p:txBody>
      </p:sp>
    </p:spTree>
    <p:extLst>
      <p:ext uri="{BB962C8B-B14F-4D97-AF65-F5344CB8AC3E}">
        <p14:creationId xmlns:p14="http://schemas.microsoft.com/office/powerpoint/2010/main" val="27762133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6D736-9C5A-4404-8217-876ED944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Mody produkce – Janet </a:t>
            </a:r>
            <a:r>
              <a:rPr lang="cs-CZ" err="1"/>
              <a:t>Staiger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1391C8-079A-428F-82C8-06778CB8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/>
              <a:t>Zájmové skupiny a jejich vliv</a:t>
            </a:r>
          </a:p>
          <a:p>
            <a:endParaRPr lang="cs-CZ"/>
          </a:p>
          <a:p>
            <a:r>
              <a:rPr lang="cs-CZ"/>
              <a:t>Obchodní asociace</a:t>
            </a:r>
          </a:p>
          <a:p>
            <a:endParaRPr lang="cs-CZ"/>
          </a:p>
          <a:p>
            <a:r>
              <a:rPr lang="cs-CZ"/>
              <a:t>Profesní organizace</a:t>
            </a:r>
          </a:p>
          <a:p>
            <a:endParaRPr lang="cs-CZ"/>
          </a:p>
          <a:p>
            <a:r>
              <a:rPr lang="cs-CZ"/>
              <a:t>Profesní spolky a odbory</a:t>
            </a:r>
          </a:p>
          <a:p>
            <a:endParaRPr lang="cs-CZ"/>
          </a:p>
          <a:p>
            <a:r>
              <a:rPr lang="cs-CZ"/>
              <a:t>Současné české organizace?</a:t>
            </a:r>
          </a:p>
          <a:p>
            <a:endParaRPr lang="cs-CZ"/>
          </a:p>
          <a:p>
            <a:r>
              <a:rPr lang="cs-CZ"/>
              <a:t>Oborem blízké organizace (</a:t>
            </a:r>
            <a:r>
              <a:rPr lang="cs-CZ" err="1"/>
              <a:t>Adjacent</a:t>
            </a:r>
            <a:r>
              <a:rPr lang="cs-CZ"/>
              <a:t> </a:t>
            </a:r>
            <a:r>
              <a:rPr lang="cs-CZ" err="1"/>
              <a:t>organisations</a:t>
            </a:r>
            <a:r>
              <a:rPr lang="cs-CZ"/>
              <a:t>)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412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93E2AA-9682-44A3-9A36-26100EA3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Mody produkce – Janet </a:t>
            </a:r>
            <a:r>
              <a:rPr lang="cs-CZ" err="1"/>
              <a:t>Staiger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B305C2-7220-4D8A-91C1-D0E1F07CD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‘The balance between formula and showmanship’</a:t>
            </a:r>
            <a:endParaRPr lang="cs-CZ"/>
          </a:p>
          <a:p>
            <a:endParaRPr lang="cs-CZ"/>
          </a:p>
          <a:p>
            <a:r>
              <a:rPr lang="cs-CZ"/>
              <a:t>Diferenciace</a:t>
            </a:r>
          </a:p>
          <a:p>
            <a:endParaRPr lang="cs-CZ"/>
          </a:p>
          <a:p>
            <a:r>
              <a:rPr lang="cs-CZ"/>
              <a:t>Inovativní pracovník</a:t>
            </a:r>
          </a:p>
          <a:p>
            <a:pPr lvl="1"/>
            <a:r>
              <a:rPr lang="cs-CZ"/>
              <a:t>Jaké příklady </a:t>
            </a:r>
            <a:r>
              <a:rPr lang="cs-CZ" err="1"/>
              <a:t>Staigerová</a:t>
            </a:r>
            <a:r>
              <a:rPr lang="cs-CZ"/>
              <a:t> používá?</a:t>
            </a:r>
          </a:p>
          <a:p>
            <a:pPr lvl="1"/>
            <a:endParaRPr lang="cs-CZ"/>
          </a:p>
          <a:p>
            <a:r>
              <a:rPr lang="cs-CZ"/>
              <a:t>Jak přistupuje </a:t>
            </a:r>
            <a:r>
              <a:rPr lang="cs-CZ" err="1"/>
              <a:t>Staigerová</a:t>
            </a:r>
            <a:r>
              <a:rPr lang="cs-CZ"/>
              <a:t> k cyklům?</a:t>
            </a:r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1847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F4404A-73CF-4E5F-BD02-90BFA64A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Janet </a:t>
            </a:r>
            <a:r>
              <a:rPr lang="cs-CZ" err="1"/>
              <a:t>Staiger</a:t>
            </a:r>
            <a:r>
              <a:rPr lang="cs-CZ"/>
              <a:t> – Hollywood mode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production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6ED099-2ED7-4F47-A711-75B5F1DC9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Scénář</a:t>
            </a:r>
          </a:p>
          <a:p>
            <a:pPr lvl="1"/>
            <a:r>
              <a:rPr lang="cs-CZ"/>
              <a:t>Dělba pracovních povinností</a:t>
            </a:r>
          </a:p>
          <a:p>
            <a:pPr lvl="1"/>
            <a:r>
              <a:rPr lang="cs-CZ"/>
              <a:t>Základ všeho</a:t>
            </a:r>
          </a:p>
          <a:p>
            <a:pPr lvl="1"/>
            <a:r>
              <a:rPr lang="cs-CZ"/>
              <a:t>Pevně daný</a:t>
            </a:r>
          </a:p>
          <a:p>
            <a:pPr lvl="1"/>
            <a:r>
              <a:rPr lang="cs-CZ"/>
              <a:t>Určití režiséři měli jméno, protože odváděli práci levněji než jejich kolegové</a:t>
            </a:r>
          </a:p>
          <a:p>
            <a:r>
              <a:rPr lang="cs-CZ"/>
              <a:t>Odchylky</a:t>
            </a:r>
          </a:p>
          <a:p>
            <a:pPr lvl="1"/>
            <a:r>
              <a:rPr lang="cs-CZ"/>
              <a:t>Velké autorské osobnosti s výrazným podílem kontroly </a:t>
            </a:r>
          </a:p>
          <a:p>
            <a:pPr lvl="2"/>
            <a:r>
              <a:rPr lang="cs-CZ"/>
              <a:t>Charles Chaplin</a:t>
            </a:r>
          </a:p>
          <a:p>
            <a:pPr lvl="1"/>
            <a:r>
              <a:rPr lang="cs-CZ"/>
              <a:t>Specifické případy filmů</a:t>
            </a:r>
          </a:p>
          <a:p>
            <a:pPr lvl="1"/>
            <a:r>
              <a:rPr lang="cs-CZ"/>
              <a:t>Smluvní kontrola nad aspekty produkce</a:t>
            </a:r>
          </a:p>
          <a:p>
            <a:pPr lvl="2"/>
            <a:r>
              <a:rPr lang="cs-CZ" err="1"/>
              <a:t>Technicolor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540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43F7F9-5C34-1500-1DF6-86D8E03CC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Hollywoodský modus 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F50723-F56D-C81E-8E0D-1E2D98390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Role scénáře pro filmovou produkci v Hollywoodu</a:t>
            </a:r>
          </a:p>
          <a:p>
            <a:endParaRPr lang="cs-CZ" dirty="0"/>
          </a:p>
          <a:p>
            <a:r>
              <a:rPr lang="cs-CZ" dirty="0"/>
              <a:t>Snaha o efektivitu produkce </a:t>
            </a:r>
          </a:p>
          <a:p>
            <a:endParaRPr lang="cs-CZ" dirty="0"/>
          </a:p>
          <a:p>
            <a:r>
              <a:rPr lang="cs-CZ" dirty="0"/>
              <a:t>Stále komplikovanější a složitější proces produkce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9394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068A3-7223-4364-B5D2-A9F74B79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Kristin Thompson – </a:t>
            </a:r>
            <a:r>
              <a:rPr lang="en-US"/>
              <a:t>Early alternatives to the Hollywood mode o</a:t>
            </a:r>
            <a:r>
              <a:rPr lang="cs-CZ"/>
              <a:t>f</a:t>
            </a:r>
            <a:r>
              <a:rPr lang="en-US"/>
              <a:t> production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7AF405-5A36-4446-856B-9C1C8858B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/>
              <a:t>Evropská avantgardní hnutí a jejich systém produkce</a:t>
            </a:r>
          </a:p>
          <a:p>
            <a:endParaRPr lang="cs-CZ"/>
          </a:p>
          <a:p>
            <a:r>
              <a:rPr lang="cs-CZ"/>
              <a:t>Jak pracují evropské kinematografie se scénářem?</a:t>
            </a:r>
          </a:p>
          <a:p>
            <a:endParaRPr lang="cs-CZ"/>
          </a:p>
          <a:p>
            <a:r>
              <a:rPr lang="cs-CZ"/>
              <a:t>Detailní dělba práce v hollywoodských studiích?</a:t>
            </a:r>
          </a:p>
          <a:p>
            <a:endParaRPr lang="cs-CZ"/>
          </a:p>
          <a:p>
            <a:r>
              <a:rPr lang="cs-CZ"/>
              <a:t>Fáze postprodukce?</a:t>
            </a:r>
          </a:p>
          <a:p>
            <a:endParaRPr lang="cs-CZ"/>
          </a:p>
          <a:p>
            <a:r>
              <a:rPr lang="cs-CZ"/>
              <a:t>Jak se lišily evropské kinematografie v otázce detailní dělby práce?</a:t>
            </a:r>
          </a:p>
          <a:p>
            <a:endParaRPr lang="cs-CZ"/>
          </a:p>
          <a:p>
            <a:r>
              <a:rPr lang="cs-CZ"/>
              <a:t>Je kontrola režiséra jediným faktorem, který z filmů dělá avantgardní?</a:t>
            </a:r>
          </a:p>
        </p:txBody>
      </p:sp>
    </p:spTree>
    <p:extLst>
      <p:ext uri="{BB962C8B-B14F-4D97-AF65-F5344CB8AC3E}">
        <p14:creationId xmlns:p14="http://schemas.microsoft.com/office/powerpoint/2010/main" val="3576192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94D8CC-09BC-4194-B32E-3DC54C566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je to kulturní průmysl?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3F5EC5-4D27-4220-A12A-4511D7F56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/>
              <a:t>D. </a:t>
            </a:r>
            <a:r>
              <a:rPr lang="cs-CZ" err="1"/>
              <a:t>Hesmondhalgh</a:t>
            </a:r>
            <a:endParaRPr lang="cs-CZ"/>
          </a:p>
          <a:p>
            <a:r>
              <a:rPr lang="cs-CZ"/>
              <a:t>Rizikovost výroby</a:t>
            </a:r>
          </a:p>
          <a:p>
            <a:r>
              <a:rPr lang="cs-CZ"/>
              <a:t>Vysoké výrobní a nízké reprodukční náklady</a:t>
            </a:r>
          </a:p>
          <a:p>
            <a:r>
              <a:rPr lang="cs-CZ"/>
              <a:t>Neznehodnocování spotřebou</a:t>
            </a:r>
          </a:p>
          <a:p>
            <a:r>
              <a:rPr lang="cs-CZ"/>
              <a:t>Rozložení rizik pomocí nadprodukce</a:t>
            </a:r>
          </a:p>
          <a:p>
            <a:r>
              <a:rPr lang="cs-CZ"/>
              <a:t>Horizontální a vertikální integrace</a:t>
            </a:r>
          </a:p>
          <a:p>
            <a:r>
              <a:rPr lang="cs-CZ"/>
              <a:t>Různá míra kontroly v různých fázích výroby</a:t>
            </a:r>
          </a:p>
        </p:txBody>
      </p:sp>
    </p:spTree>
    <p:extLst>
      <p:ext uri="{BB962C8B-B14F-4D97-AF65-F5344CB8AC3E}">
        <p14:creationId xmlns:p14="http://schemas.microsoft.com/office/powerpoint/2010/main" val="41505680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0574A3-53D7-4F18-B45C-56530DEF8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FAVMPa070 – Filmový průmysl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44C87-6DA3-4CF9-A0CB-065E8C0DD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Mody produkce</a:t>
            </a:r>
          </a:p>
        </p:txBody>
      </p:sp>
    </p:spTree>
    <p:extLst>
      <p:ext uri="{BB962C8B-B14F-4D97-AF65-F5344CB8AC3E}">
        <p14:creationId xmlns:p14="http://schemas.microsoft.com/office/powerpoint/2010/main" val="1411630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5A4DE-47ED-49F7-8590-D7B32B77E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Kaapa</a:t>
            </a:r>
            <a:r>
              <a:rPr lang="cs-CZ"/>
              <a:t> </a:t>
            </a:r>
            <a:r>
              <a:rPr lang="cs-CZ" err="1"/>
              <a:t>Pietääri</a:t>
            </a:r>
            <a:r>
              <a:rPr lang="cs-CZ"/>
              <a:t> – </a:t>
            </a:r>
            <a:r>
              <a:rPr lang="cs-CZ" err="1"/>
              <a:t>Producer</a:t>
            </a:r>
            <a:r>
              <a:rPr lang="cs-CZ"/>
              <a:t>-led mode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production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29B7E-84E2-4DC0-9B62-1DFD55538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Úroveň finského filmového průmyslu v 70.-90. letech?</a:t>
            </a:r>
          </a:p>
          <a:p>
            <a:pPr lvl="1"/>
            <a:r>
              <a:rPr lang="cs-CZ"/>
              <a:t>Jaké byly důvody?</a:t>
            </a:r>
          </a:p>
          <a:p>
            <a:pPr lvl="1"/>
            <a:endParaRPr lang="cs-CZ"/>
          </a:p>
          <a:p>
            <a:r>
              <a:rPr lang="cs-CZ"/>
              <a:t>Kdo měl silnou pozici v systému finského filmu?</a:t>
            </a:r>
          </a:p>
          <a:p>
            <a:endParaRPr lang="cs-CZ"/>
          </a:p>
          <a:p>
            <a:r>
              <a:rPr lang="cs-CZ"/>
              <a:t>Marko </a:t>
            </a:r>
            <a:r>
              <a:rPr lang="cs-CZ" err="1"/>
              <a:t>Röhr</a:t>
            </a:r>
            <a:r>
              <a:rPr lang="cs-CZ"/>
              <a:t>?</a:t>
            </a:r>
          </a:p>
          <a:p>
            <a:pPr lvl="1"/>
            <a:r>
              <a:rPr lang="cs-CZ"/>
              <a:t>Přístup k podnikání?</a:t>
            </a:r>
          </a:p>
          <a:p>
            <a:pPr lvl="1"/>
            <a:r>
              <a:rPr lang="cs-CZ"/>
              <a:t>Vůči komu se vymezoval?</a:t>
            </a:r>
          </a:p>
          <a:p>
            <a:pPr lvl="1"/>
            <a:endParaRPr lang="cs-CZ"/>
          </a:p>
          <a:p>
            <a:r>
              <a:rPr lang="cs-CZ"/>
              <a:t>Změny ve finské kinematografii?</a:t>
            </a:r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761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C07AF-8295-479C-8026-7D9254167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Kaapa</a:t>
            </a:r>
            <a:r>
              <a:rPr lang="cs-CZ"/>
              <a:t> </a:t>
            </a:r>
            <a:r>
              <a:rPr lang="cs-CZ" err="1"/>
              <a:t>Pietääri</a:t>
            </a:r>
            <a:r>
              <a:rPr lang="cs-CZ"/>
              <a:t> – </a:t>
            </a:r>
            <a:r>
              <a:rPr lang="cs-CZ" err="1"/>
              <a:t>Producer</a:t>
            </a:r>
            <a:r>
              <a:rPr lang="cs-CZ"/>
              <a:t>-led mode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production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42875D-0DEC-44EA-8441-77A2ACDF0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Vzdělání?</a:t>
            </a:r>
          </a:p>
          <a:p>
            <a:endParaRPr lang="cs-CZ"/>
          </a:p>
          <a:p>
            <a:r>
              <a:rPr lang="cs-CZ"/>
              <a:t>Jak se proměnil produkční systém ve Finsku v 90. letech?</a:t>
            </a:r>
          </a:p>
          <a:p>
            <a:endParaRPr lang="cs-CZ"/>
          </a:p>
          <a:p>
            <a:r>
              <a:rPr lang="cs-CZ"/>
              <a:t>Ideální model financování podle </a:t>
            </a:r>
            <a:r>
              <a:rPr lang="cs-CZ" err="1"/>
              <a:t>Röhra</a:t>
            </a:r>
            <a:r>
              <a:rPr lang="cs-CZ"/>
              <a:t>?</a:t>
            </a:r>
          </a:p>
          <a:p>
            <a:endParaRPr lang="cs-CZ"/>
          </a:p>
          <a:p>
            <a:r>
              <a:rPr lang="cs-CZ"/>
              <a:t>Jakou roli hrají mezinárodní kontakty?</a:t>
            </a:r>
          </a:p>
          <a:p>
            <a:endParaRPr lang="cs-CZ"/>
          </a:p>
          <a:p>
            <a:r>
              <a:rPr lang="cs-CZ"/>
              <a:t>Jaký je pro </a:t>
            </a:r>
            <a:r>
              <a:rPr lang="cs-CZ" err="1"/>
              <a:t>Röhra</a:t>
            </a:r>
            <a:r>
              <a:rPr lang="cs-CZ"/>
              <a:t> vztah mezi národní a mezinárodní rovinou?</a:t>
            </a:r>
          </a:p>
          <a:p>
            <a:pPr lvl="1"/>
            <a:r>
              <a:rPr lang="cs-CZ"/>
              <a:t>„Hlava-22“</a:t>
            </a:r>
          </a:p>
        </p:txBody>
      </p:sp>
    </p:spTree>
    <p:extLst>
      <p:ext uri="{BB962C8B-B14F-4D97-AF65-F5344CB8AC3E}">
        <p14:creationId xmlns:p14="http://schemas.microsoft.com/office/powerpoint/2010/main" val="29693874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74596-20EB-4539-BE0B-BB0E7E696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Petr Szczepanik – Státně-socialistický modus 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22F1DB-CB8C-4524-AE17-4F58E82B4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/>
              <a:t>Jak řídily zestátněné kinematografie organizaci práce?</a:t>
            </a:r>
          </a:p>
          <a:p>
            <a:endParaRPr lang="cs-CZ"/>
          </a:p>
          <a:p>
            <a:r>
              <a:rPr lang="cs-CZ"/>
              <a:t>Vztah k producentské funkci a střednímu managementu?</a:t>
            </a:r>
          </a:p>
          <a:p>
            <a:endParaRPr lang="cs-CZ"/>
          </a:p>
          <a:p>
            <a:r>
              <a:rPr lang="cs-CZ"/>
              <a:t>Jak se liší SMP od hollywoodského modu produkce?</a:t>
            </a:r>
          </a:p>
          <a:p>
            <a:pPr lvl="1"/>
            <a:r>
              <a:rPr lang="cs-CZ"/>
              <a:t>Strategický a taktický management?</a:t>
            </a:r>
          </a:p>
          <a:p>
            <a:pPr lvl="1"/>
            <a:endParaRPr lang="cs-CZ"/>
          </a:p>
          <a:p>
            <a:r>
              <a:rPr lang="cs-CZ"/>
              <a:t>Základní definiční znaky SMP?</a:t>
            </a:r>
          </a:p>
          <a:p>
            <a:endParaRPr lang="cs-CZ"/>
          </a:p>
          <a:p>
            <a:r>
              <a:rPr lang="cs-CZ"/>
              <a:t>Jak současná existující literatura hovoří o státně socialistických systémech produkce? Jaká mají slabá a silná místa?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31174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6370C-5B0F-4011-85A2-0D61F855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Petr Szczepanik – Státně-socialistický modus 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4274EB-502F-43A6-B599-EF8C474B7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Řízení filmové výroby?</a:t>
            </a:r>
          </a:p>
          <a:p>
            <a:endParaRPr lang="cs-CZ"/>
          </a:p>
          <a:p>
            <a:r>
              <a:rPr lang="cs-CZ"/>
              <a:t>Jak fungoval filmový průmysl v Československu?</a:t>
            </a:r>
          </a:p>
          <a:p>
            <a:endParaRPr lang="cs-CZ"/>
          </a:p>
          <a:p>
            <a:r>
              <a:rPr lang="cs-CZ"/>
              <a:t>Nejvýraznější rozdíly mezi Hollywoodem a státem řízenou kinematografií?</a:t>
            </a:r>
          </a:p>
          <a:p>
            <a:endParaRPr lang="cs-CZ"/>
          </a:p>
          <a:p>
            <a:r>
              <a:rPr lang="cs-CZ"/>
              <a:t>Propojení režiséra a psaní scénáře?</a:t>
            </a:r>
          </a:p>
        </p:txBody>
      </p:sp>
    </p:spTree>
    <p:extLst>
      <p:ext uri="{BB962C8B-B14F-4D97-AF65-F5344CB8AC3E}">
        <p14:creationId xmlns:p14="http://schemas.microsoft.com/office/powerpoint/2010/main" val="25534965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D069C-F93F-4B81-BD57-4FDDB597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Petr Szczepanik – Státně-socialistický modus 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C9B154-EC21-46B7-A176-139C7AA03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/>
              <a:t>Situace po druhé světové válce?</a:t>
            </a:r>
          </a:p>
          <a:p>
            <a:endParaRPr lang="cs-CZ"/>
          </a:p>
          <a:p>
            <a:r>
              <a:rPr lang="cs-CZ"/>
              <a:t>Jaké vlivy spojoval SMP?</a:t>
            </a:r>
          </a:p>
          <a:p>
            <a:pPr lvl="1"/>
            <a:r>
              <a:rPr lang="cs-CZ"/>
              <a:t>Podobnosti a rozdíly?</a:t>
            </a:r>
          </a:p>
          <a:p>
            <a:pPr lvl="1"/>
            <a:endParaRPr lang="cs-CZ"/>
          </a:p>
          <a:p>
            <a:r>
              <a:rPr lang="cs-CZ"/>
              <a:t>Podobnosti a rozdíly ke kapitalistickému podnikání</a:t>
            </a:r>
          </a:p>
          <a:p>
            <a:pPr lvl="1"/>
            <a:r>
              <a:rPr lang="cs-CZ"/>
              <a:t>Rozdíly ve scenáristice</a:t>
            </a:r>
          </a:p>
          <a:p>
            <a:endParaRPr lang="cs-CZ"/>
          </a:p>
          <a:p>
            <a:r>
              <a:rPr lang="cs-CZ"/>
              <a:t>Důsledky byrokratické kontroly a centralizace?</a:t>
            </a:r>
          </a:p>
          <a:p>
            <a:endParaRPr lang="cs-CZ"/>
          </a:p>
          <a:p>
            <a:r>
              <a:rPr lang="cs-CZ"/>
              <a:t>Nevýhody zaváděných systémů?</a:t>
            </a:r>
          </a:p>
        </p:txBody>
      </p:sp>
    </p:spTree>
    <p:extLst>
      <p:ext uri="{BB962C8B-B14F-4D97-AF65-F5344CB8AC3E}">
        <p14:creationId xmlns:p14="http://schemas.microsoft.com/office/powerpoint/2010/main" val="35674118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D6202-8A91-41B2-87CD-4FDFBC81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Petr Szczepanik – Státně-socialistický modus 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DA35A8-83BC-4F42-9F82-63678E661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Status mistrů?</a:t>
            </a:r>
          </a:p>
          <a:p>
            <a:endParaRPr lang="cs-CZ"/>
          </a:p>
          <a:p>
            <a:r>
              <a:rPr lang="cs-CZ"/>
              <a:t>Důsledky nestandardizovaného systému?</a:t>
            </a:r>
          </a:p>
          <a:p>
            <a:endParaRPr lang="cs-CZ"/>
          </a:p>
          <a:p>
            <a:r>
              <a:rPr lang="cs-CZ"/>
              <a:t>Neformální sítě kontaktů a profesní svazy?</a:t>
            </a:r>
          </a:p>
          <a:p>
            <a:endParaRPr lang="cs-CZ"/>
          </a:p>
          <a:p>
            <a:r>
              <a:rPr lang="cs-CZ"/>
              <a:t>Co přinesl Jiří Marek?</a:t>
            </a:r>
          </a:p>
          <a:p>
            <a:endParaRPr lang="cs-CZ"/>
          </a:p>
          <a:p>
            <a:r>
              <a:rPr lang="cs-CZ"/>
              <a:t>Co to byly „skupiny“?</a:t>
            </a:r>
          </a:p>
        </p:txBody>
      </p:sp>
    </p:spTree>
    <p:extLst>
      <p:ext uri="{BB962C8B-B14F-4D97-AF65-F5344CB8AC3E}">
        <p14:creationId xmlns:p14="http://schemas.microsoft.com/office/powerpoint/2010/main" val="3687450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24902-B6B8-401D-915F-3400DA21A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Petr Szczepanik – Státně-socialistický modus 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8FF28-7498-4A90-B11D-51B8098FC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Jak byly strukturované české skupiny?</a:t>
            </a:r>
          </a:p>
          <a:p>
            <a:endParaRPr lang="cs-CZ"/>
          </a:p>
          <a:p>
            <a:r>
              <a:rPr lang="cs-CZ"/>
              <a:t>Jak se v Československu lišily od jiných zemí?</a:t>
            </a:r>
          </a:p>
          <a:p>
            <a:endParaRPr lang="cs-CZ"/>
          </a:p>
          <a:p>
            <a:r>
              <a:rPr lang="cs-CZ"/>
              <a:t>Společné znaky skupin?</a:t>
            </a:r>
          </a:p>
          <a:p>
            <a:endParaRPr lang="cs-CZ"/>
          </a:p>
          <a:p>
            <a:r>
              <a:rPr lang="cs-CZ"/>
              <a:t>Fungování skupin? Jak se vyvíjela umělecká svoboda? A </a:t>
            </a:r>
            <a:r>
              <a:rPr lang="cs-CZ" err="1"/>
              <a:t>represivnost</a:t>
            </a:r>
            <a:r>
              <a:rPr lang="cs-CZ"/>
              <a:t> systému?</a:t>
            </a:r>
          </a:p>
        </p:txBody>
      </p:sp>
    </p:spTree>
    <p:extLst>
      <p:ext uri="{BB962C8B-B14F-4D97-AF65-F5344CB8AC3E}">
        <p14:creationId xmlns:p14="http://schemas.microsoft.com/office/powerpoint/2010/main" val="28680477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BD3FD9-814B-4AD6-AC02-44E3D4B2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Petr Szczepanik – Státně-socialistický modus 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634761-81E7-455C-AB04-CEA6701C4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Tradovaná verze původu skupin a argumenty proti?</a:t>
            </a:r>
          </a:p>
          <a:p>
            <a:endParaRPr lang="cs-CZ"/>
          </a:p>
          <a:p>
            <a:r>
              <a:rPr lang="cs-CZ"/>
              <a:t>Vývoj v Československu</a:t>
            </a:r>
          </a:p>
          <a:p>
            <a:pPr lvl="1"/>
            <a:r>
              <a:rPr lang="cs-CZ"/>
              <a:t>Otázka kontinuity?</a:t>
            </a:r>
          </a:p>
          <a:p>
            <a:pPr lvl="1"/>
            <a:endParaRPr lang="cs-CZ"/>
          </a:p>
          <a:p>
            <a:r>
              <a:rPr lang="cs-CZ"/>
              <a:t>Návaznost českých tradic na jiné tradice</a:t>
            </a:r>
          </a:p>
          <a:p>
            <a:endParaRPr lang="cs-CZ"/>
          </a:p>
          <a:p>
            <a:r>
              <a:rPr lang="cs-CZ"/>
              <a:t>V jakém smyslu jsou skupiny klíčem k pochopení vývoje filmové praxe?</a:t>
            </a:r>
          </a:p>
        </p:txBody>
      </p:sp>
    </p:spTree>
    <p:extLst>
      <p:ext uri="{BB962C8B-B14F-4D97-AF65-F5344CB8AC3E}">
        <p14:creationId xmlns:p14="http://schemas.microsoft.com/office/powerpoint/2010/main" val="3905212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4B4BB-4C28-4CED-AAE2-7FBE03AD5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Petr Szczepanik – Státně-socialistický modus 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E642D4-4740-4F38-8C24-AD3B5CEB3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Jak fungovali manažeři skupin?</a:t>
            </a:r>
          </a:p>
          <a:p>
            <a:endParaRPr lang="cs-CZ"/>
          </a:p>
          <a:p>
            <a:r>
              <a:rPr lang="cs-CZ"/>
              <a:t>Jak fungovaly skupiny ve vztahu ke studiím?</a:t>
            </a:r>
          </a:p>
          <a:p>
            <a:endParaRPr lang="cs-CZ"/>
          </a:p>
          <a:p>
            <a:r>
              <a:rPr lang="cs-CZ"/>
              <a:t>Proměňoval se vztah skupin ke studiím v průběhu času?</a:t>
            </a:r>
          </a:p>
          <a:p>
            <a:endParaRPr lang="cs-CZ"/>
          </a:p>
          <a:p>
            <a:r>
              <a:rPr lang="cs-CZ"/>
              <a:t>Porovnání jednotlivých kinematografií?</a:t>
            </a:r>
          </a:p>
          <a:p>
            <a:endParaRPr lang="cs-CZ"/>
          </a:p>
          <a:p>
            <a:r>
              <a:rPr lang="cs-CZ"/>
              <a:t>3 základní typy skupin</a:t>
            </a:r>
          </a:p>
        </p:txBody>
      </p:sp>
    </p:spTree>
    <p:extLst>
      <p:ext uri="{BB962C8B-B14F-4D97-AF65-F5344CB8AC3E}">
        <p14:creationId xmlns:p14="http://schemas.microsoft.com/office/powerpoint/2010/main" val="307705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15BB7-F4B4-4B5F-B62C-44584D5C3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Rámce pro zkoumání průmyslů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503907-E61F-4138-9DF0-33DCC8362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Příliš konkrétní, specifické, zaměřené na jeden případ</a:t>
            </a:r>
          </a:p>
          <a:p>
            <a:endParaRPr lang="cs-CZ"/>
          </a:p>
          <a:p>
            <a:r>
              <a:rPr lang="cs-CZ"/>
              <a:t>Zjednodušující nerealistické předpoklady</a:t>
            </a:r>
          </a:p>
          <a:p>
            <a:endParaRPr lang="cs-CZ"/>
          </a:p>
          <a:p>
            <a:r>
              <a:rPr lang="cs-CZ"/>
              <a:t>Strategický management</a:t>
            </a:r>
          </a:p>
          <a:p>
            <a:pPr lvl="1"/>
            <a:r>
              <a:rPr lang="cs-CZ" err="1"/>
              <a:t>Structure</a:t>
            </a:r>
            <a:r>
              <a:rPr lang="cs-CZ"/>
              <a:t>-</a:t>
            </a:r>
            <a:r>
              <a:rPr lang="cs-CZ" err="1"/>
              <a:t>conduct</a:t>
            </a:r>
            <a:r>
              <a:rPr lang="cs-CZ"/>
              <a:t>-performance</a:t>
            </a:r>
          </a:p>
          <a:p>
            <a:pPr lvl="1"/>
            <a:endParaRPr lang="cs-CZ"/>
          </a:p>
          <a:p>
            <a:pPr lvl="1"/>
            <a:r>
              <a:rPr lang="cs-CZ" err="1"/>
              <a:t>Resource-based-view</a:t>
            </a:r>
            <a:endParaRPr lang="cs-CZ"/>
          </a:p>
          <a:p>
            <a:pPr marL="0" indent="0">
              <a:buNone/>
            </a:pPr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46962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4A3A24-8B84-49B2-B501-88E43A07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Petr Szczepanik – Státně-socialistický modus 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590C5A-94E1-4357-8374-69A7FF494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Co to je dramaturgie?</a:t>
            </a:r>
          </a:p>
          <a:p>
            <a:endParaRPr lang="cs-CZ"/>
          </a:p>
          <a:p>
            <a:r>
              <a:rPr lang="cs-CZ"/>
              <a:t>Je vnímaná jednotně?</a:t>
            </a:r>
          </a:p>
          <a:p>
            <a:endParaRPr lang="cs-CZ"/>
          </a:p>
          <a:p>
            <a:r>
              <a:rPr lang="cs-CZ"/>
              <a:t>Vývoj dramaturgie v poválečném Československu?</a:t>
            </a:r>
          </a:p>
          <a:p>
            <a:endParaRPr lang="cs-CZ"/>
          </a:p>
          <a:p>
            <a:r>
              <a:rPr lang="cs-CZ"/>
              <a:t>3 úrovně praxe dramaturgie</a:t>
            </a:r>
          </a:p>
          <a:p>
            <a:endParaRPr lang="cs-CZ"/>
          </a:p>
          <a:p>
            <a:r>
              <a:rPr lang="cs-CZ"/>
              <a:t>Příbuznost dramaturgie</a:t>
            </a:r>
          </a:p>
        </p:txBody>
      </p:sp>
    </p:spTree>
    <p:extLst>
      <p:ext uri="{BB962C8B-B14F-4D97-AF65-F5344CB8AC3E}">
        <p14:creationId xmlns:p14="http://schemas.microsoft.com/office/powerpoint/2010/main" val="33182979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368B1D-DBDD-4082-8CA2-CD99EE11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Petr Szczepanik – Státně-socialistický modus 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7079C2-D71D-45B5-B0A5-257FCE5E1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KSČ a dramaturgie?</a:t>
            </a:r>
          </a:p>
          <a:p>
            <a:endParaRPr lang="cs-CZ"/>
          </a:p>
          <a:p>
            <a:r>
              <a:rPr lang="cs-CZ"/>
              <a:t>Odkud přicházeli dramaturgové?</a:t>
            </a:r>
          </a:p>
          <a:p>
            <a:endParaRPr lang="cs-CZ"/>
          </a:p>
          <a:p>
            <a:r>
              <a:rPr lang="cs-CZ"/>
              <a:t>Shrnutí?</a:t>
            </a:r>
          </a:p>
        </p:txBody>
      </p:sp>
    </p:spTree>
    <p:extLst>
      <p:ext uri="{BB962C8B-B14F-4D97-AF65-F5344CB8AC3E}">
        <p14:creationId xmlns:p14="http://schemas.microsoft.com/office/powerpoint/2010/main" val="2564276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AF7A28-1F9D-0441-5AE1-91DF5708B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000" dirty="0"/>
              <a:t>Filmový poradní sbor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4B8938-65F9-1DB2-B6C3-2D9F65EE9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4800" dirty="0"/>
              <a:t>1935 - 1945</a:t>
            </a:r>
          </a:p>
        </p:txBody>
      </p:sp>
    </p:spTree>
    <p:extLst>
      <p:ext uri="{BB962C8B-B14F-4D97-AF65-F5344CB8AC3E}">
        <p14:creationId xmlns:p14="http://schemas.microsoft.com/office/powerpoint/2010/main" val="25032527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FEF4AA4-F52D-D4D3-064A-1E4B09CF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19" y="0"/>
            <a:ext cx="5213575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258586-C795-63C2-2447-8D8A076A6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966371" cy="30728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66B3441-4292-B37E-B3E8-28311C67A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72809"/>
            <a:ext cx="5909783" cy="378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550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78A519F-1368-F382-72FA-46819B3AF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" y="148591"/>
            <a:ext cx="12218114" cy="65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284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Zástupný obsah 3">
            <a:extLst>
              <a:ext uri="{FF2B5EF4-FFF2-40B4-BE49-F238E27FC236}">
                <a16:creationId xmlns:a16="http://schemas.microsoft.com/office/drawing/2014/main" id="{E3352F65-E6A9-076B-947C-88FE5EAE92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06119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1EB7DB42-8E94-1C6D-1D43-56FE68DB671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Výrobní proces kresleného filmu</a:t>
            </a:r>
          </a:p>
        </p:txBody>
      </p:sp>
    </p:spTree>
    <p:extLst>
      <p:ext uri="{BB962C8B-B14F-4D97-AF65-F5344CB8AC3E}">
        <p14:creationId xmlns:p14="http://schemas.microsoft.com/office/powerpoint/2010/main" val="4801672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B9BA6067-3C6C-1539-5939-037604C02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056989"/>
              </p:ext>
            </p:extLst>
          </p:nvPr>
        </p:nvGraphicFramePr>
        <p:xfrm>
          <a:off x="183396" y="111086"/>
          <a:ext cx="11825208" cy="6635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912">
                  <a:extLst>
                    <a:ext uri="{9D8B030D-6E8A-4147-A177-3AD203B41FA5}">
                      <a16:colId xmlns:a16="http://schemas.microsoft.com/office/drawing/2014/main" val="2612625807"/>
                    </a:ext>
                  </a:extLst>
                </a:gridCol>
                <a:gridCol w="1313912">
                  <a:extLst>
                    <a:ext uri="{9D8B030D-6E8A-4147-A177-3AD203B41FA5}">
                      <a16:colId xmlns:a16="http://schemas.microsoft.com/office/drawing/2014/main" val="2962048076"/>
                    </a:ext>
                  </a:extLst>
                </a:gridCol>
                <a:gridCol w="1313912">
                  <a:extLst>
                    <a:ext uri="{9D8B030D-6E8A-4147-A177-3AD203B41FA5}">
                      <a16:colId xmlns:a16="http://schemas.microsoft.com/office/drawing/2014/main" val="1842486213"/>
                    </a:ext>
                  </a:extLst>
                </a:gridCol>
                <a:gridCol w="1313912">
                  <a:extLst>
                    <a:ext uri="{9D8B030D-6E8A-4147-A177-3AD203B41FA5}">
                      <a16:colId xmlns:a16="http://schemas.microsoft.com/office/drawing/2014/main" val="2504740181"/>
                    </a:ext>
                  </a:extLst>
                </a:gridCol>
                <a:gridCol w="1313912">
                  <a:extLst>
                    <a:ext uri="{9D8B030D-6E8A-4147-A177-3AD203B41FA5}">
                      <a16:colId xmlns:a16="http://schemas.microsoft.com/office/drawing/2014/main" val="3695467806"/>
                    </a:ext>
                  </a:extLst>
                </a:gridCol>
                <a:gridCol w="1313912">
                  <a:extLst>
                    <a:ext uri="{9D8B030D-6E8A-4147-A177-3AD203B41FA5}">
                      <a16:colId xmlns:a16="http://schemas.microsoft.com/office/drawing/2014/main" val="527615035"/>
                    </a:ext>
                  </a:extLst>
                </a:gridCol>
                <a:gridCol w="1313912">
                  <a:extLst>
                    <a:ext uri="{9D8B030D-6E8A-4147-A177-3AD203B41FA5}">
                      <a16:colId xmlns:a16="http://schemas.microsoft.com/office/drawing/2014/main" val="945213468"/>
                    </a:ext>
                  </a:extLst>
                </a:gridCol>
                <a:gridCol w="1313912">
                  <a:extLst>
                    <a:ext uri="{9D8B030D-6E8A-4147-A177-3AD203B41FA5}">
                      <a16:colId xmlns:a16="http://schemas.microsoft.com/office/drawing/2014/main" val="1935278323"/>
                    </a:ext>
                  </a:extLst>
                </a:gridCol>
                <a:gridCol w="1313912">
                  <a:extLst>
                    <a:ext uri="{9D8B030D-6E8A-4147-A177-3AD203B41FA5}">
                      <a16:colId xmlns:a16="http://schemas.microsoft.com/office/drawing/2014/main" val="2339574990"/>
                    </a:ext>
                  </a:extLst>
                </a:gridCol>
              </a:tblGrid>
              <a:tr h="996017">
                <a:tc>
                  <a:txBody>
                    <a:bodyPr/>
                    <a:lstStyle/>
                    <a:p>
                      <a:r>
                        <a:rPr lang="cs-CZ" dirty="0"/>
                        <a:t>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Počet filmů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Druh filmů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Průměrná doba přípravných prací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Průměrná doba natáčení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Průměrná doba míchání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Průměrná doba zhotovení první kopie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Průměrná doba zhotovení vyrovnávací Kopie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Průměrná doba výroby filmu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13740"/>
                  </a:ext>
                </a:extLst>
              </a:tr>
              <a:tr h="996017">
                <a:tc>
                  <a:txBody>
                    <a:bodyPr/>
                    <a:lstStyle/>
                    <a:p>
                      <a:r>
                        <a:rPr lang="cs-CZ" dirty="0"/>
                        <a:t>SPVNF Praha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Černobílé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 d</a:t>
                      </a:r>
                    </a:p>
                    <a:p>
                      <a:r>
                        <a:rPr lang="cs-CZ" dirty="0"/>
                        <a:t>8,2 %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52 d</a:t>
                      </a:r>
                    </a:p>
                    <a:p>
                      <a:r>
                        <a:rPr lang="cs-CZ" dirty="0"/>
                        <a:t>23,7 %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64 d</a:t>
                      </a:r>
                    </a:p>
                    <a:p>
                      <a:r>
                        <a:rPr lang="cs-CZ" dirty="0"/>
                        <a:t>29,2 %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40 d</a:t>
                      </a:r>
                    </a:p>
                    <a:p>
                      <a:r>
                        <a:rPr lang="cs-CZ" dirty="0"/>
                        <a:t>18,3 %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45 d</a:t>
                      </a:r>
                    </a:p>
                    <a:p>
                      <a:r>
                        <a:rPr lang="cs-CZ" dirty="0"/>
                        <a:t>20,6 %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219 d</a:t>
                      </a:r>
                    </a:p>
                    <a:p>
                      <a:r>
                        <a:rPr lang="cs-CZ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204770"/>
                  </a:ext>
                </a:extLst>
              </a:tr>
              <a:tr h="996017">
                <a:tc>
                  <a:txBody>
                    <a:bodyPr/>
                    <a:lstStyle/>
                    <a:p>
                      <a:r>
                        <a:rPr lang="cs-CZ" dirty="0"/>
                        <a:t>SPVNF Praha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Barevné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 d</a:t>
                      </a:r>
                    </a:p>
                    <a:p>
                      <a:r>
                        <a:rPr lang="cs-CZ" dirty="0"/>
                        <a:t>8,7 %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 d</a:t>
                      </a:r>
                    </a:p>
                    <a:p>
                      <a:r>
                        <a:rPr lang="cs-CZ" dirty="0"/>
                        <a:t>26,1 %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78 d</a:t>
                      </a:r>
                    </a:p>
                    <a:p>
                      <a:r>
                        <a:rPr lang="cs-CZ" dirty="0"/>
                        <a:t>33,9 %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28 d</a:t>
                      </a:r>
                    </a:p>
                    <a:p>
                      <a:r>
                        <a:rPr lang="cs-CZ" dirty="0"/>
                        <a:t>12,2 %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44 d</a:t>
                      </a:r>
                    </a:p>
                    <a:p>
                      <a:r>
                        <a:rPr lang="cs-CZ" dirty="0"/>
                        <a:t>19,1 %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230 d</a:t>
                      </a:r>
                    </a:p>
                    <a:p>
                      <a:r>
                        <a:rPr lang="cs-CZ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206068"/>
                  </a:ext>
                </a:extLst>
              </a:tr>
              <a:tr h="996017">
                <a:tc>
                  <a:txBody>
                    <a:bodyPr/>
                    <a:lstStyle/>
                    <a:p>
                      <a:r>
                        <a:rPr lang="cs-CZ" dirty="0"/>
                        <a:t>SKLF Praha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Kreslený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47 d</a:t>
                      </a:r>
                    </a:p>
                    <a:p>
                      <a:r>
                        <a:rPr lang="cs-CZ" dirty="0"/>
                        <a:t>29,2 %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92 d</a:t>
                      </a:r>
                    </a:p>
                    <a:p>
                      <a:r>
                        <a:rPr lang="cs-CZ" dirty="0"/>
                        <a:t>57,1 %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 d</a:t>
                      </a:r>
                    </a:p>
                    <a:p>
                      <a:r>
                        <a:rPr lang="cs-CZ" dirty="0"/>
                        <a:t>7,5 %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 d</a:t>
                      </a:r>
                    </a:p>
                    <a:p>
                      <a:r>
                        <a:rPr lang="cs-CZ" dirty="0"/>
                        <a:t>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 d</a:t>
                      </a:r>
                    </a:p>
                    <a:p>
                      <a:r>
                        <a:rPr lang="cs-CZ" dirty="0"/>
                        <a:t>1,2 %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161 d</a:t>
                      </a:r>
                    </a:p>
                    <a:p>
                      <a:r>
                        <a:rPr lang="cs-CZ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844498"/>
                  </a:ext>
                </a:extLst>
              </a:tr>
              <a:tr h="9960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SKLF Praha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Loutkový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29 d</a:t>
                      </a:r>
                    </a:p>
                    <a:p>
                      <a:r>
                        <a:rPr lang="cs-CZ" dirty="0"/>
                        <a:t>11,8 %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136 d</a:t>
                      </a:r>
                    </a:p>
                    <a:p>
                      <a:r>
                        <a:rPr lang="cs-CZ" dirty="0"/>
                        <a:t>55,3 %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24 d</a:t>
                      </a:r>
                    </a:p>
                    <a:p>
                      <a:r>
                        <a:rPr lang="cs-CZ" dirty="0"/>
                        <a:t>9,8 %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37 d</a:t>
                      </a:r>
                    </a:p>
                    <a:p>
                      <a:r>
                        <a:rPr lang="cs-CZ" dirty="0"/>
                        <a:t>15 %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 d</a:t>
                      </a:r>
                    </a:p>
                    <a:p>
                      <a:r>
                        <a:rPr lang="cs-CZ" dirty="0"/>
                        <a:t>8,1 %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246 d</a:t>
                      </a:r>
                    </a:p>
                    <a:p>
                      <a:r>
                        <a:rPr lang="cs-CZ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38225"/>
                  </a:ext>
                </a:extLst>
              </a:tr>
              <a:tr h="996017">
                <a:tc>
                  <a:txBody>
                    <a:bodyPr/>
                    <a:lstStyle/>
                    <a:p>
                      <a:r>
                        <a:rPr lang="cs-CZ" dirty="0"/>
                        <a:t>Studio loutkového filmu, Gottwaldov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Loutkový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 d</a:t>
                      </a:r>
                    </a:p>
                    <a:p>
                      <a:r>
                        <a:rPr lang="cs-CZ" dirty="0"/>
                        <a:t>5,8 %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89 d</a:t>
                      </a:r>
                    </a:p>
                    <a:p>
                      <a:r>
                        <a:rPr lang="cs-CZ" dirty="0"/>
                        <a:t>51,4 %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 d</a:t>
                      </a:r>
                    </a:p>
                    <a:p>
                      <a:r>
                        <a:rPr lang="cs-CZ" dirty="0"/>
                        <a:t>8,7 %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37 d</a:t>
                      </a:r>
                    </a:p>
                    <a:p>
                      <a:r>
                        <a:rPr lang="cs-CZ" dirty="0"/>
                        <a:t>21,4 %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 d</a:t>
                      </a:r>
                    </a:p>
                    <a:p>
                      <a:r>
                        <a:rPr lang="cs-CZ" dirty="0"/>
                        <a:t>12,7 %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173 d</a:t>
                      </a:r>
                    </a:p>
                    <a:p>
                      <a:r>
                        <a:rPr lang="cs-CZ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118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9342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DBD072-E15A-227B-2A45-1DC93AB59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81" y="0"/>
            <a:ext cx="10019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917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5EA38-80FB-F581-A9CF-D859D3062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6056"/>
            <a:ext cx="10515600" cy="557090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7200" dirty="0"/>
              <a:t>Jak na systém produkce dopadl rozpad státního monopolu v 90. letech?</a:t>
            </a:r>
          </a:p>
        </p:txBody>
      </p:sp>
    </p:spTree>
    <p:extLst>
      <p:ext uri="{BB962C8B-B14F-4D97-AF65-F5344CB8AC3E}">
        <p14:creationId xmlns:p14="http://schemas.microsoft.com/office/powerpoint/2010/main" val="33301345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0574A3-53D7-4F18-B45C-56530DEF8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FAVMPa070 – Filmový průmysl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6444C87-6DA3-4CF9-A0CB-065E8C0DD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Vnější vlivy na průmysl</a:t>
            </a:r>
          </a:p>
        </p:txBody>
      </p:sp>
    </p:spTree>
    <p:extLst>
      <p:ext uri="{BB962C8B-B14F-4D97-AF65-F5344CB8AC3E}">
        <p14:creationId xmlns:p14="http://schemas.microsoft.com/office/powerpoint/2010/main" val="1283805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67872-EF64-4D0E-BF80-440572C4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Rámce pro zkoumání průmyslů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0D0B93-DE49-47D9-A9F3-8321F311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err="1"/>
              <a:t>Trasnational</a:t>
            </a:r>
            <a:r>
              <a:rPr lang="cs-CZ"/>
              <a:t> media management</a:t>
            </a:r>
          </a:p>
          <a:p>
            <a:pPr lvl="1"/>
            <a:r>
              <a:rPr lang="cs-CZ"/>
              <a:t>Globální korporace</a:t>
            </a:r>
          </a:p>
          <a:p>
            <a:pPr lvl="1"/>
            <a:endParaRPr lang="cs-CZ"/>
          </a:p>
          <a:p>
            <a:pPr lvl="1"/>
            <a:r>
              <a:rPr lang="cs-CZ"/>
              <a:t>Mezinárodní obchod</a:t>
            </a:r>
          </a:p>
          <a:p>
            <a:pPr lvl="1"/>
            <a:endParaRPr lang="cs-CZ"/>
          </a:p>
          <a:p>
            <a:pPr lvl="1"/>
            <a:r>
              <a:rPr lang="cs-CZ"/>
              <a:t>Organizační struktura, strategie a politika</a:t>
            </a:r>
          </a:p>
          <a:p>
            <a:pPr lvl="1"/>
            <a:endParaRPr lang="cs-CZ"/>
          </a:p>
          <a:p>
            <a:pPr lvl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1815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090DA-C3F1-4B2D-B6C0-7FC7B47E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Vnější vlivy na průmysl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372457-2009-463D-96AB-3A1F6E74F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Částečně zmíněno v předchozích okruzích</a:t>
            </a:r>
          </a:p>
          <a:p>
            <a:endParaRPr lang="cs-CZ"/>
          </a:p>
          <a:p>
            <a:r>
              <a:rPr lang="cs-CZ"/>
              <a:t>Struktura – Mody produkce</a:t>
            </a:r>
          </a:p>
          <a:p>
            <a:endParaRPr lang="cs-CZ"/>
          </a:p>
          <a:p>
            <a:r>
              <a:rPr lang="cs-CZ"/>
              <a:t>Podpora</a:t>
            </a:r>
          </a:p>
          <a:p>
            <a:endParaRPr lang="cs-CZ"/>
          </a:p>
          <a:p>
            <a:r>
              <a:rPr lang="cs-CZ"/>
              <a:t>Restrikce</a:t>
            </a:r>
          </a:p>
        </p:txBody>
      </p:sp>
    </p:spTree>
    <p:extLst>
      <p:ext uri="{BB962C8B-B14F-4D97-AF65-F5344CB8AC3E}">
        <p14:creationId xmlns:p14="http://schemas.microsoft.com/office/powerpoint/2010/main" val="4951885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EA3765-9466-9E34-B439-28BFA771A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5861"/>
            <a:ext cx="10515600" cy="550110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6400" dirty="0"/>
              <a:t>KULTURNÍ POLITIKA</a:t>
            </a:r>
          </a:p>
        </p:txBody>
      </p:sp>
    </p:spTree>
    <p:extLst>
      <p:ext uri="{BB962C8B-B14F-4D97-AF65-F5344CB8AC3E}">
        <p14:creationId xmlns:p14="http://schemas.microsoft.com/office/powerpoint/2010/main" val="11862163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8960A-EF0B-4A45-BAAA-27A0DFC16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Grieveson</a:t>
            </a:r>
            <a:r>
              <a:rPr lang="cs-CZ"/>
              <a:t>, Lee – </a:t>
            </a:r>
            <a:r>
              <a:rPr lang="cs-CZ" err="1"/>
              <a:t>Policing</a:t>
            </a:r>
            <a:r>
              <a:rPr lang="cs-CZ"/>
              <a:t> </a:t>
            </a:r>
            <a:r>
              <a:rPr lang="cs-CZ" err="1"/>
              <a:t>cinema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DF87AE-4C0E-4360-94B4-240597B86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Struktura textu?</a:t>
            </a:r>
          </a:p>
          <a:p>
            <a:endParaRPr lang="cs-CZ" dirty="0"/>
          </a:p>
          <a:p>
            <a:r>
              <a:rPr lang="cs-CZ" dirty="0"/>
              <a:t>Rétorika dobových periodik?</a:t>
            </a:r>
          </a:p>
          <a:p>
            <a:endParaRPr lang="cs-CZ" dirty="0"/>
          </a:p>
          <a:p>
            <a:r>
              <a:rPr lang="cs-CZ" dirty="0"/>
              <a:t>Jaké argumenty jednotlivá periodika používala?</a:t>
            </a:r>
          </a:p>
          <a:p>
            <a:endParaRPr lang="cs-CZ" dirty="0"/>
          </a:p>
          <a:p>
            <a:r>
              <a:rPr lang="cs-CZ" dirty="0"/>
              <a:t>Jak tyto argumenty souvisely s prostředím?</a:t>
            </a:r>
          </a:p>
          <a:p>
            <a:endParaRPr lang="cs-CZ" dirty="0"/>
          </a:p>
          <a:p>
            <a:r>
              <a:rPr lang="cs-CZ" dirty="0"/>
              <a:t>3 důvody zesílení </a:t>
            </a:r>
            <a:r>
              <a:rPr lang="cs-CZ"/>
              <a:t>regulace kinematografie?</a:t>
            </a:r>
            <a:endParaRPr lang="cs-CZ" dirty="0"/>
          </a:p>
          <a:p>
            <a:endParaRPr lang="cs-CZ" dirty="0"/>
          </a:p>
          <a:p>
            <a:r>
              <a:rPr lang="cs-CZ" dirty="0"/>
              <a:t>Jaké publikum bylo hojně využíváno dobovými argumenty? Jakým způsobem?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58143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192C3-E542-4F5D-9F7E-CEF750001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Grieveson</a:t>
            </a:r>
            <a:r>
              <a:rPr lang="cs-CZ"/>
              <a:t>, Lee – </a:t>
            </a:r>
            <a:r>
              <a:rPr lang="cs-CZ" err="1"/>
              <a:t>Policing</a:t>
            </a:r>
            <a:r>
              <a:rPr lang="cs-CZ"/>
              <a:t> </a:t>
            </a:r>
            <a:r>
              <a:rPr lang="cs-CZ" err="1"/>
              <a:t>cinema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AD99BB-3B9D-4172-8FBB-10D7888DB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Existovalo napojení na některé externí subjekty?</a:t>
            </a:r>
          </a:p>
          <a:p>
            <a:endParaRPr lang="cs-CZ"/>
          </a:p>
          <a:p>
            <a:r>
              <a:rPr lang="cs-CZ"/>
              <a:t>Do jakého kontextu byly zasazovány argumenty s publikem?</a:t>
            </a:r>
          </a:p>
          <a:p>
            <a:endParaRPr lang="cs-CZ"/>
          </a:p>
          <a:p>
            <a:r>
              <a:rPr lang="cs-CZ"/>
              <a:t>Třídní konflikt?</a:t>
            </a:r>
          </a:p>
          <a:p>
            <a:endParaRPr lang="cs-CZ"/>
          </a:p>
          <a:p>
            <a:r>
              <a:rPr lang="cs-CZ"/>
              <a:t>Zkoumání </a:t>
            </a:r>
            <a:r>
              <a:rPr lang="cs-CZ" err="1"/>
              <a:t>nickelodeonů</a:t>
            </a:r>
            <a:r>
              <a:rPr lang="cs-CZ"/>
              <a:t>?</a:t>
            </a:r>
          </a:p>
          <a:p>
            <a:endParaRPr lang="cs-CZ"/>
          </a:p>
          <a:p>
            <a:r>
              <a:rPr lang="cs-CZ" err="1"/>
              <a:t>Nickelodeony</a:t>
            </a:r>
            <a:r>
              <a:rPr lang="cs-CZ"/>
              <a:t> – symbol změny?</a:t>
            </a:r>
          </a:p>
        </p:txBody>
      </p:sp>
    </p:spTree>
    <p:extLst>
      <p:ext uri="{BB962C8B-B14F-4D97-AF65-F5344CB8AC3E}">
        <p14:creationId xmlns:p14="http://schemas.microsoft.com/office/powerpoint/2010/main" val="39333069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DFFF68-BD7F-4C91-8677-83222B53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Grieveson</a:t>
            </a:r>
            <a:r>
              <a:rPr lang="cs-CZ"/>
              <a:t>, Lee – </a:t>
            </a:r>
            <a:r>
              <a:rPr lang="cs-CZ" err="1"/>
              <a:t>Policing</a:t>
            </a:r>
            <a:r>
              <a:rPr lang="cs-CZ"/>
              <a:t> </a:t>
            </a:r>
            <a:r>
              <a:rPr lang="cs-CZ" err="1"/>
              <a:t>cinema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CC2531-3558-45F8-A314-A6DC857BA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 jakém smyslu používá </a:t>
            </a:r>
            <a:r>
              <a:rPr lang="cs-CZ" err="1"/>
              <a:t>Grieveson</a:t>
            </a:r>
            <a:r>
              <a:rPr lang="cs-CZ"/>
              <a:t> termín </a:t>
            </a:r>
            <a:r>
              <a:rPr lang="cs-CZ" err="1"/>
              <a:t>policing</a:t>
            </a:r>
            <a:r>
              <a:rPr lang="cs-CZ"/>
              <a:t>?</a:t>
            </a:r>
          </a:p>
          <a:p>
            <a:endParaRPr lang="cs-CZ"/>
          </a:p>
          <a:p>
            <a:r>
              <a:rPr lang="cs-CZ"/>
              <a:t>Jakých všech oblastí se dotýkala veřejná pozornost?</a:t>
            </a:r>
          </a:p>
          <a:p>
            <a:pPr lvl="1"/>
            <a:r>
              <a:rPr lang="cs-CZ"/>
              <a:t>Jakou roli v tom sehrál „</a:t>
            </a:r>
            <a:r>
              <a:rPr lang="cs-CZ" err="1"/>
              <a:t>welfare</a:t>
            </a:r>
            <a:r>
              <a:rPr lang="cs-CZ"/>
              <a:t> </a:t>
            </a:r>
            <a:r>
              <a:rPr lang="cs-CZ" err="1"/>
              <a:t>state</a:t>
            </a:r>
            <a:r>
              <a:rPr lang="cs-CZ"/>
              <a:t>“?</a:t>
            </a:r>
          </a:p>
          <a:p>
            <a:pPr lvl="1"/>
            <a:endParaRPr lang="cs-CZ"/>
          </a:p>
          <a:p>
            <a:r>
              <a:rPr lang="cs-CZ"/>
              <a:t>Vztah cenzury k sexualitě?</a:t>
            </a:r>
          </a:p>
          <a:p>
            <a:endParaRPr lang="cs-CZ"/>
          </a:p>
          <a:p>
            <a:r>
              <a:rPr lang="cs-CZ"/>
              <a:t>Vztah morálky a veřejného pořádku?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3665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064F2-6F13-4033-B93A-CB3A8829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Grieveson</a:t>
            </a:r>
            <a:r>
              <a:rPr lang="cs-CZ"/>
              <a:t>, Lee – </a:t>
            </a:r>
            <a:r>
              <a:rPr lang="cs-CZ" err="1"/>
              <a:t>Policing</a:t>
            </a:r>
            <a:r>
              <a:rPr lang="cs-CZ"/>
              <a:t> </a:t>
            </a:r>
            <a:r>
              <a:rPr lang="cs-CZ" err="1"/>
              <a:t>cinema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175320-E8D5-43F4-B065-E0E11352E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Obscénnost? Pornografie?</a:t>
            </a:r>
          </a:p>
          <a:p>
            <a:endParaRPr lang="cs-CZ"/>
          </a:p>
          <a:p>
            <a:r>
              <a:rPr lang="cs-CZ"/>
              <a:t>Vztah obscénnosti a hranic možného? Morálních hodnot?</a:t>
            </a:r>
          </a:p>
          <a:p>
            <a:endParaRPr lang="cs-CZ"/>
          </a:p>
          <a:p>
            <a:r>
              <a:rPr lang="cs-CZ"/>
              <a:t>Kulturní války?</a:t>
            </a:r>
          </a:p>
          <a:p>
            <a:endParaRPr lang="cs-CZ"/>
          </a:p>
          <a:p>
            <a:r>
              <a:rPr lang="cs-CZ"/>
              <a:t>Jaké strategie skupiny lidí používaly pro utváření kinematografie?</a:t>
            </a:r>
          </a:p>
          <a:p>
            <a:pPr lvl="1"/>
            <a:r>
              <a:rPr lang="cs-CZ"/>
              <a:t>Jaké orgány prováděly cenzuru?</a:t>
            </a:r>
          </a:p>
          <a:p>
            <a:pPr lvl="1"/>
            <a:endParaRPr lang="cs-CZ"/>
          </a:p>
          <a:p>
            <a:r>
              <a:rPr lang="cs-CZ"/>
              <a:t>Vztah nemorálnosti a obscénnosti?</a:t>
            </a:r>
          </a:p>
          <a:p>
            <a:endParaRPr lang="cs-CZ"/>
          </a:p>
          <a:p>
            <a:pPr lvl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1504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C9E52-51EA-4E98-917F-1EBB21DD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Grieveson</a:t>
            </a:r>
            <a:r>
              <a:rPr lang="cs-CZ"/>
              <a:t>, Lee – </a:t>
            </a:r>
            <a:r>
              <a:rPr lang="cs-CZ" err="1"/>
              <a:t>Policing</a:t>
            </a:r>
            <a:r>
              <a:rPr lang="cs-CZ"/>
              <a:t> </a:t>
            </a:r>
            <a:r>
              <a:rPr lang="cs-CZ" err="1"/>
              <a:t>cinema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5C2212-C8A7-4453-A292-F34802639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3433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sz="3000" b="0" i="0" u="none" strike="noStrike" baseline="0" dirty="0">
                <a:latin typeface="ICSAldusOS-Roman"/>
              </a:rPr>
              <a:t>„Negative </a:t>
            </a:r>
            <a:r>
              <a:rPr lang="cs-CZ" sz="3000" b="0" i="0" u="none" strike="noStrike" baseline="0" dirty="0" err="1">
                <a:latin typeface="ICSAldusOS-Roman"/>
              </a:rPr>
              <a:t>environmentalist</a:t>
            </a:r>
            <a:r>
              <a:rPr lang="cs-CZ" sz="3000" b="0" i="0" u="none" strike="noStrike" baseline="0" dirty="0">
                <a:latin typeface="ICSAldusOS-Roman"/>
              </a:rPr>
              <a:t>, </a:t>
            </a:r>
            <a:r>
              <a:rPr lang="cs-CZ" sz="3000" b="0" i="0" u="none" strike="noStrike" baseline="0" dirty="0" err="1">
                <a:latin typeface="ICSAldusOS-Roman"/>
              </a:rPr>
              <a:t>cultural</a:t>
            </a:r>
            <a:r>
              <a:rPr lang="cs-CZ" sz="3000" b="0" i="0" u="none" strike="noStrike" baseline="0" dirty="0">
                <a:latin typeface="ICSAldusOS-Roman"/>
              </a:rPr>
              <a:t> </a:t>
            </a:r>
            <a:r>
              <a:rPr lang="cs-CZ" sz="3000" b="0" i="0" u="none" strike="noStrike" baseline="0" dirty="0" err="1">
                <a:latin typeface="ICSAldusOS-Roman"/>
              </a:rPr>
              <a:t>fundamentalist</a:t>
            </a:r>
            <a:r>
              <a:rPr lang="cs-CZ" sz="3000" dirty="0">
                <a:latin typeface="ICSAldusOS-Roman"/>
              </a:rPr>
              <a:t> nebo</a:t>
            </a:r>
            <a:r>
              <a:rPr lang="cs-CZ" sz="3000" b="0" i="0" u="none" strike="noStrike" baseline="0" dirty="0">
                <a:latin typeface="ICSAldusOS-Roman"/>
              </a:rPr>
              <a:t> </a:t>
            </a:r>
            <a:r>
              <a:rPr lang="cs-CZ" sz="3000" b="0" i="0" u="none" strike="noStrike" baseline="0" dirty="0" err="1">
                <a:latin typeface="ICSAldusOS-Roman"/>
              </a:rPr>
              <a:t>repressive</a:t>
            </a:r>
            <a:r>
              <a:rPr lang="cs-CZ" sz="3000" b="0" i="0" u="none" strike="noStrike" baseline="0" dirty="0">
                <a:latin typeface="ICSAldusOS-Roman"/>
              </a:rPr>
              <a:t> response“</a:t>
            </a:r>
          </a:p>
          <a:p>
            <a:pPr algn="l"/>
            <a:endParaRPr lang="cs-CZ" sz="3000" dirty="0">
              <a:latin typeface="ICSAldusOS-Roman"/>
            </a:endParaRPr>
          </a:p>
          <a:p>
            <a:pPr algn="l"/>
            <a:r>
              <a:rPr lang="cs-CZ" sz="3000" dirty="0">
                <a:latin typeface="ICSAldusOS-Roman"/>
              </a:rPr>
              <a:t>Byl přístup ke kinematografii výhradně represivní?</a:t>
            </a:r>
          </a:p>
          <a:p>
            <a:pPr algn="l"/>
            <a:endParaRPr lang="cs-CZ" sz="3000" dirty="0">
              <a:latin typeface="ICSAldusOS-Roman"/>
            </a:endParaRPr>
          </a:p>
          <a:p>
            <a:pPr algn="l"/>
            <a:r>
              <a:rPr lang="cs-CZ" sz="3000" dirty="0" err="1">
                <a:latin typeface="ICSAldusOS-Roman"/>
              </a:rPr>
              <a:t>Arnoldian‘s</a:t>
            </a:r>
            <a:r>
              <a:rPr lang="cs-CZ" sz="3000" dirty="0">
                <a:latin typeface="ICSAldusOS-Roman"/>
              </a:rPr>
              <a:t> response?</a:t>
            </a:r>
          </a:p>
          <a:p>
            <a:pPr algn="l"/>
            <a:endParaRPr lang="cs-CZ" sz="3000" dirty="0">
              <a:latin typeface="ICSAldusOS-Roman"/>
            </a:endParaRPr>
          </a:p>
          <a:p>
            <a:pPr algn="l"/>
            <a:r>
              <a:rPr lang="cs-CZ" sz="3000" dirty="0" err="1">
                <a:latin typeface="ICSAldusOS-Roman"/>
              </a:rPr>
              <a:t>Moral</a:t>
            </a:r>
            <a:r>
              <a:rPr lang="cs-CZ" sz="3000" dirty="0">
                <a:latin typeface="ICSAldusOS-Roman"/>
              </a:rPr>
              <a:t> </a:t>
            </a:r>
            <a:r>
              <a:rPr lang="cs-CZ" sz="3000" dirty="0" err="1">
                <a:latin typeface="ICSAldusOS-Roman"/>
              </a:rPr>
              <a:t>advances</a:t>
            </a:r>
            <a:r>
              <a:rPr lang="cs-CZ" sz="3000" dirty="0">
                <a:latin typeface="ICSAldusOS-Roman"/>
              </a:rPr>
              <a:t> – tři základní otázky?</a:t>
            </a:r>
          </a:p>
          <a:p>
            <a:pPr algn="l"/>
            <a:endParaRPr lang="cs-CZ" sz="3000" dirty="0">
              <a:latin typeface="ICSAldusOS-Roman"/>
            </a:endParaRPr>
          </a:p>
          <a:p>
            <a:pPr algn="l"/>
            <a:r>
              <a:rPr lang="cs-CZ" sz="3000" dirty="0">
                <a:latin typeface="ICSAldusOS-Roman"/>
              </a:rPr>
              <a:t>Kodifikace morálních konců?</a:t>
            </a:r>
          </a:p>
        </p:txBody>
      </p:sp>
    </p:spTree>
    <p:extLst>
      <p:ext uri="{BB962C8B-B14F-4D97-AF65-F5344CB8AC3E}">
        <p14:creationId xmlns:p14="http://schemas.microsoft.com/office/powerpoint/2010/main" val="40125068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D5F2C-5C41-4327-B17F-91F67194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Grieveson</a:t>
            </a:r>
            <a:r>
              <a:rPr lang="cs-CZ"/>
              <a:t>, Lee – </a:t>
            </a:r>
            <a:r>
              <a:rPr lang="cs-CZ" err="1"/>
              <a:t>Policing</a:t>
            </a:r>
            <a:r>
              <a:rPr lang="cs-CZ"/>
              <a:t> </a:t>
            </a:r>
            <a:r>
              <a:rPr lang="cs-CZ" err="1"/>
              <a:t>cinema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0DF503-980F-4AA2-B015-13F1535FC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 jakém kontextu je v textu zmiňovaná střední třída?</a:t>
            </a:r>
          </a:p>
          <a:p>
            <a:endParaRPr lang="cs-CZ" dirty="0"/>
          </a:p>
          <a:p>
            <a:r>
              <a:rPr lang="cs-CZ" dirty="0"/>
              <a:t>Jaký vliv měla používaná rétorika?</a:t>
            </a:r>
          </a:p>
          <a:p>
            <a:endParaRPr lang="cs-CZ" dirty="0"/>
          </a:p>
          <a:p>
            <a:r>
              <a:rPr lang="cs-CZ" dirty="0"/>
              <a:t>Jakou roli v celém problému zastávaly ženy? Jak souvisela rétoriky s pozicí žen?</a:t>
            </a:r>
          </a:p>
          <a:p>
            <a:endParaRPr lang="cs-CZ" dirty="0"/>
          </a:p>
          <a:p>
            <a:r>
              <a:rPr lang="cs-CZ" dirty="0"/>
              <a:t>Výchovný efekt a výchovný diskurs?</a:t>
            </a:r>
          </a:p>
          <a:p>
            <a:pPr lvl="1"/>
            <a:r>
              <a:rPr lang="cs-CZ" dirty="0"/>
              <a:t>Diskurs „střízlivosti“, resp. umírněnosti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35835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18BDF-6581-41EC-A930-515FC86F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Grieveson</a:t>
            </a:r>
            <a:r>
              <a:rPr lang="cs-CZ"/>
              <a:t>, Lee – </a:t>
            </a:r>
            <a:r>
              <a:rPr lang="cs-CZ" err="1"/>
              <a:t>Policing</a:t>
            </a:r>
            <a:r>
              <a:rPr lang="cs-CZ"/>
              <a:t> </a:t>
            </a:r>
            <a:r>
              <a:rPr lang="cs-CZ" err="1"/>
              <a:t>cinema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CC9DB0-6A27-4B79-98E8-08A72BC1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071"/>
            <a:ext cx="8650574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Jak byl posilován výchovný diskurs filmu?</a:t>
            </a:r>
          </a:p>
          <a:p>
            <a:pPr lvl="1"/>
            <a:r>
              <a:rPr lang="cs-CZ" dirty="0"/>
              <a:t>Kdo a co všechno do procesu zasahovalo?</a:t>
            </a:r>
          </a:p>
          <a:p>
            <a:endParaRPr lang="cs-CZ" dirty="0"/>
          </a:p>
          <a:p>
            <a:r>
              <a:rPr lang="cs-CZ" dirty="0"/>
              <a:t>Film jako komerce?</a:t>
            </a:r>
          </a:p>
          <a:p>
            <a:endParaRPr lang="cs-CZ" dirty="0"/>
          </a:p>
          <a:p>
            <a:r>
              <a:rPr lang="cs-CZ" dirty="0"/>
              <a:t>Společenská funkce kinematografie?</a:t>
            </a:r>
          </a:p>
          <a:p>
            <a:pPr lvl="1"/>
            <a:r>
              <a:rPr lang="cs-CZ" dirty="0"/>
              <a:t>Proměňovala se v průběhu času?</a:t>
            </a:r>
          </a:p>
          <a:p>
            <a:pPr lvl="1"/>
            <a:endParaRPr lang="cs-CZ" dirty="0"/>
          </a:p>
          <a:p>
            <a:r>
              <a:rPr lang="cs-CZ" dirty="0"/>
              <a:t>Mohly přinést žánry nové normy? Mohly by přinést změnu systému jednotlivé filmy? Jaké?</a:t>
            </a:r>
          </a:p>
          <a:p>
            <a:endParaRPr lang="cs-CZ" dirty="0"/>
          </a:p>
          <a:p>
            <a:r>
              <a:rPr lang="cs-CZ" dirty="0"/>
              <a:t>Jaké má „</a:t>
            </a:r>
            <a:r>
              <a:rPr lang="cs-CZ" dirty="0" err="1"/>
              <a:t>policing</a:t>
            </a:r>
            <a:r>
              <a:rPr lang="cs-CZ" dirty="0"/>
              <a:t>“ dopady na funkce kinematografie?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76676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2BDF3-BF84-5F6F-0FE0-71D1521A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Děti v brlohu – Petr Dejmek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D53843F-05CA-DBC0-27D0-8965FAB62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9142" y="1605516"/>
            <a:ext cx="9273716" cy="3646967"/>
          </a:xfrm>
        </p:spPr>
      </p:pic>
    </p:spTree>
    <p:extLst>
      <p:ext uri="{BB962C8B-B14F-4D97-AF65-F5344CB8AC3E}">
        <p14:creationId xmlns:p14="http://schemas.microsoft.com/office/powerpoint/2010/main" val="1782012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15AF3-0963-476D-86C0-FCF85A5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Organizace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8A346F-858C-4D33-A278-EA47D5E3C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Souhrn vlivů profesních kultur a subkultur, vedení společnosti, národní kultury,</a:t>
            </a:r>
          </a:p>
          <a:p>
            <a:endParaRPr lang="cs-CZ"/>
          </a:p>
          <a:p>
            <a:r>
              <a:rPr lang="cs-CZ"/>
              <a:t> konstrukce, </a:t>
            </a:r>
            <a:r>
              <a:rPr lang="cs-CZ" err="1"/>
              <a:t>gatekeeping</a:t>
            </a:r>
            <a:r>
              <a:rPr lang="cs-CZ"/>
              <a:t>, vlastnictví, inovace organizace</a:t>
            </a:r>
          </a:p>
          <a:p>
            <a:endParaRPr lang="cs-CZ"/>
          </a:p>
          <a:p>
            <a:r>
              <a:rPr lang="cs-CZ"/>
              <a:t>Management inovace</a:t>
            </a:r>
          </a:p>
          <a:p>
            <a:pPr lvl="1"/>
            <a:r>
              <a:rPr lang="cs-CZ"/>
              <a:t>Potenciál narušení státu quo nástupem nové inovace</a:t>
            </a:r>
          </a:p>
        </p:txBody>
      </p:sp>
    </p:spTree>
    <p:extLst>
      <p:ext uri="{BB962C8B-B14F-4D97-AF65-F5344CB8AC3E}">
        <p14:creationId xmlns:p14="http://schemas.microsoft.com/office/powerpoint/2010/main" val="37555684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0D0D8-89B8-07EF-9812-5515814D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Československo </a:t>
            </a:r>
            <a:br>
              <a:rPr lang="cs-CZ" dirty="0"/>
            </a:br>
            <a:r>
              <a:rPr lang="cs-CZ" dirty="0"/>
              <a:t>Censurní sbor kinematografický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B921FC-7805-322B-CC79-9ADD8412F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základní: </a:t>
            </a:r>
          </a:p>
          <a:p>
            <a:pPr lvl="1"/>
            <a:r>
              <a:rPr lang="cs-CZ" dirty="0"/>
              <a:t>Masarykův lidovýchovný ústav </a:t>
            </a:r>
          </a:p>
          <a:p>
            <a:pPr lvl="1"/>
            <a:r>
              <a:rPr lang="cs-CZ" dirty="0"/>
              <a:t>Zástupkyně žen kruhů vychovatelských </a:t>
            </a:r>
          </a:p>
          <a:p>
            <a:pPr lvl="1"/>
            <a:r>
              <a:rPr lang="cs-CZ" dirty="0"/>
              <a:t>Ministerstvo spravedlnosti</a:t>
            </a:r>
          </a:p>
          <a:p>
            <a:pPr lvl="1"/>
            <a:r>
              <a:rPr lang="cs-CZ" dirty="0"/>
              <a:t>Ministerstvo školství a národní osvěty</a:t>
            </a:r>
          </a:p>
          <a:p>
            <a:pPr lvl="1"/>
            <a:r>
              <a:rPr lang="cs-CZ" dirty="0"/>
              <a:t>Ministerstvo národní obrany</a:t>
            </a:r>
          </a:p>
          <a:p>
            <a:pPr lvl="1"/>
            <a:r>
              <a:rPr lang="cs-CZ" dirty="0"/>
              <a:t>Ministerstvo vnitra – jeho zástupce předsedou 	</a:t>
            </a:r>
          </a:p>
          <a:p>
            <a:r>
              <a:rPr lang="cs-CZ" dirty="0"/>
              <a:t>rozšířený: </a:t>
            </a:r>
          </a:p>
          <a:p>
            <a:pPr lvl="1"/>
            <a:r>
              <a:rPr lang="cs-CZ" dirty="0"/>
              <a:t>členové stálí: MLÚ, MO, MSP, </a:t>
            </a:r>
            <a:r>
              <a:rPr lang="cs-CZ" dirty="0" err="1"/>
              <a:t>MSpravedl</a:t>
            </a:r>
            <a:r>
              <a:rPr lang="cs-CZ" dirty="0"/>
              <a:t>, MŠANO, MNO, MV a zástupce domácího filmového obchodu a průmyslu </a:t>
            </a:r>
          </a:p>
          <a:p>
            <a:pPr lvl="1"/>
            <a:r>
              <a:rPr lang="cs-CZ" dirty="0"/>
              <a:t>členové střídaví: </a:t>
            </a:r>
          </a:p>
          <a:p>
            <a:pPr lvl="2"/>
            <a:r>
              <a:rPr lang="cs-CZ" dirty="0"/>
              <a:t>a) zástupce Dělnické akademie, Spolku výtvarných umělců Mánes, Syndikátu denního tisku československého </a:t>
            </a:r>
          </a:p>
          <a:p>
            <a:pPr lvl="2"/>
            <a:r>
              <a:rPr lang="cs-CZ" dirty="0"/>
              <a:t>b) Zástupce Jednoty výtvarných umělců a Ústřední školy dělnické </a:t>
            </a:r>
          </a:p>
          <a:p>
            <a:pPr lvl="2"/>
            <a:r>
              <a:rPr lang="cs-CZ" dirty="0"/>
              <a:t>c) zástupce České zemské komise pro péči o mládež, Syndikátu československých spisovatelů a Umělecké besedy</a:t>
            </a:r>
          </a:p>
        </p:txBody>
      </p:sp>
    </p:spTree>
    <p:extLst>
      <p:ext uri="{BB962C8B-B14F-4D97-AF65-F5344CB8AC3E}">
        <p14:creationId xmlns:p14="http://schemas.microsoft.com/office/powerpoint/2010/main" val="23834563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0E03C-65CC-39B1-D73A-E4232361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D823C5-DB29-38CB-EEE3-3C587466D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141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99BDCF-9208-4B1D-899F-B475E00D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3" y="365125"/>
            <a:ext cx="11148646" cy="1325563"/>
          </a:xfrm>
        </p:spPr>
        <p:txBody>
          <a:bodyPr>
            <a:normAutofit fontScale="90000"/>
          </a:bodyPr>
          <a:lstStyle/>
          <a:p>
            <a:r>
              <a:rPr lang="cs-CZ" err="1"/>
              <a:t>Loiperdinger</a:t>
            </a:r>
            <a:r>
              <a:rPr lang="cs-CZ"/>
              <a:t> – </a:t>
            </a:r>
            <a:r>
              <a:rPr lang="en-US"/>
              <a:t>Film Censorship in Germany:</a:t>
            </a:r>
            <a:r>
              <a:rPr lang="cs-CZ"/>
              <a:t> </a:t>
            </a:r>
            <a:r>
              <a:rPr lang="en-US"/>
              <a:t>Continuity and Change through</a:t>
            </a:r>
            <a:r>
              <a:rPr lang="cs-CZ"/>
              <a:t> </a:t>
            </a:r>
            <a:r>
              <a:rPr lang="en-US"/>
              <a:t>Five Political Systems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10B983-C7E4-4AFE-A30B-EB8290E03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8656" cy="4351338"/>
          </a:xfrm>
        </p:spPr>
        <p:txBody>
          <a:bodyPr>
            <a:normAutofit/>
          </a:bodyPr>
          <a:lstStyle/>
          <a:p>
            <a:r>
              <a:rPr lang="cs-CZ" dirty="0"/>
              <a:t>Jak je text strukturovaný? Jaké vývojové fáze jsou viditelné?</a:t>
            </a:r>
          </a:p>
          <a:p>
            <a:r>
              <a:rPr lang="cs-CZ" dirty="0"/>
              <a:t>Jaké vidíte kontinuity a změny?</a:t>
            </a:r>
          </a:p>
          <a:p>
            <a:r>
              <a:rPr lang="cs-CZ" dirty="0"/>
              <a:t>Co měly jednotlivé systémy společné a co společné neměly?</a:t>
            </a:r>
          </a:p>
          <a:p>
            <a:r>
              <a:rPr lang="cs-CZ" dirty="0"/>
              <a:t>Proměňující se struktura cenzury?</a:t>
            </a:r>
          </a:p>
          <a:p>
            <a:r>
              <a:rPr lang="cs-CZ" dirty="0"/>
              <a:t>Jaké historické události ovlivnily cenzuru? Jakým způsobem?</a:t>
            </a:r>
          </a:p>
          <a:p>
            <a:r>
              <a:rPr lang="cs-CZ" dirty="0"/>
              <a:t>Citlivá témata?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Anders als die Andern">
            <a:extLst>
              <a:ext uri="{FF2B5EF4-FFF2-40B4-BE49-F238E27FC236}">
                <a16:creationId xmlns:a16="http://schemas.microsoft.com/office/drawing/2014/main" id="{1D86DE68-6E24-B895-9247-86D478DAC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57" y="1591709"/>
            <a:ext cx="3949212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1439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E0320E5-28E8-5E44-DEAE-A38EDB291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49" y="0"/>
            <a:ext cx="10157701" cy="662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669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52F1CA-36F1-4608-B3D9-68139F18A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Jäckel</a:t>
            </a:r>
            <a:r>
              <a:rPr lang="cs-CZ" dirty="0"/>
              <a:t>, Anne – Financování výroby a koprodukční činnost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B60329-3736-418D-BCBE-35976497A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Struktura financování v různých zemích?</a:t>
            </a:r>
          </a:p>
          <a:p>
            <a:endParaRPr lang="cs-CZ" dirty="0"/>
          </a:p>
          <a:p>
            <a:r>
              <a:rPr lang="cs-CZ" dirty="0"/>
              <a:t>Evropské investice </a:t>
            </a:r>
            <a:r>
              <a:rPr lang="cs-CZ"/>
              <a:t>do filmové </a:t>
            </a:r>
            <a:r>
              <a:rPr lang="cs-CZ" dirty="0"/>
              <a:t>výroby?</a:t>
            </a:r>
          </a:p>
          <a:p>
            <a:endParaRPr lang="cs-CZ" dirty="0"/>
          </a:p>
          <a:p>
            <a:r>
              <a:rPr lang="cs-CZ" dirty="0"/>
              <a:t>Zdroje financování?</a:t>
            </a:r>
          </a:p>
          <a:p>
            <a:pPr lvl="1"/>
            <a:r>
              <a:rPr lang="cs-CZ" dirty="0"/>
              <a:t>Soukromé x veřejné</a:t>
            </a:r>
          </a:p>
          <a:p>
            <a:pPr lvl="2"/>
            <a:r>
              <a:rPr lang="cs-CZ" dirty="0"/>
              <a:t>Instituce, fondy, </a:t>
            </a:r>
          </a:p>
          <a:p>
            <a:pPr lvl="1"/>
            <a:r>
              <a:rPr lang="cs-CZ" dirty="0"/>
              <a:t>Státní - Formy</a:t>
            </a:r>
          </a:p>
          <a:p>
            <a:pPr lvl="2"/>
            <a:r>
              <a:rPr lang="cs-CZ" dirty="0"/>
              <a:t>Objem, subvence</a:t>
            </a:r>
          </a:p>
        </p:txBody>
      </p:sp>
    </p:spTree>
    <p:extLst>
      <p:ext uri="{BB962C8B-B14F-4D97-AF65-F5344CB8AC3E}">
        <p14:creationId xmlns:p14="http://schemas.microsoft.com/office/powerpoint/2010/main" val="2644716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73ED2D3-D10F-7238-4C9A-9AC3F767A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9380"/>
            <a:ext cx="12191999" cy="59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735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C6973DD-C556-DF54-F17D-F754E21F8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5" y="69317"/>
            <a:ext cx="11980029" cy="678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279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B0F3A-EB75-4805-8800-6D1719F22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Jäckel</a:t>
            </a:r>
            <a:r>
              <a:rPr lang="cs-CZ" dirty="0"/>
              <a:t>, Anne – Financování výroby a koprodukční činnost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1E9239-9307-4A74-ABA2-5D1D2C6DD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Francie</a:t>
            </a:r>
          </a:p>
          <a:p>
            <a:pPr lvl="1"/>
            <a:r>
              <a:rPr lang="cs-CZ" dirty="0"/>
              <a:t>Atraktivita pro investory</a:t>
            </a:r>
          </a:p>
          <a:p>
            <a:pPr lvl="1"/>
            <a:endParaRPr lang="cs-CZ" dirty="0"/>
          </a:p>
          <a:p>
            <a:r>
              <a:rPr lang="cs-CZ" dirty="0"/>
              <a:t>Automatické a selektivní formy podpory</a:t>
            </a:r>
          </a:p>
          <a:p>
            <a:endParaRPr lang="cs-CZ" dirty="0"/>
          </a:p>
          <a:p>
            <a:r>
              <a:rPr lang="cs-CZ" dirty="0"/>
              <a:t>Daňové úlevy – Irsko, Island, Lucembursko</a:t>
            </a:r>
          </a:p>
          <a:p>
            <a:endParaRPr lang="cs-CZ" dirty="0"/>
          </a:p>
          <a:p>
            <a:r>
              <a:rPr lang="cs-CZ" dirty="0"/>
              <a:t>Konkurence a koordinace</a:t>
            </a:r>
          </a:p>
        </p:txBody>
      </p:sp>
    </p:spTree>
    <p:extLst>
      <p:ext uri="{BB962C8B-B14F-4D97-AF65-F5344CB8AC3E}">
        <p14:creationId xmlns:p14="http://schemas.microsoft.com/office/powerpoint/2010/main" val="33201090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BF45AA-AA9B-405E-8942-409EAE50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Jäckel</a:t>
            </a:r>
            <a:r>
              <a:rPr lang="cs-CZ" dirty="0"/>
              <a:t>, Anne – Financování výroby a koprodukční činnost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6CED1B-4D0E-4ADF-8FF5-92D1D9F23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Financování televize</a:t>
            </a:r>
          </a:p>
          <a:p>
            <a:endParaRPr lang="cs-CZ" dirty="0"/>
          </a:p>
          <a:p>
            <a:r>
              <a:rPr lang="cs-CZ" dirty="0"/>
              <a:t>Jakou role mají televize?</a:t>
            </a:r>
          </a:p>
          <a:p>
            <a:endParaRPr lang="cs-CZ" dirty="0"/>
          </a:p>
          <a:p>
            <a:r>
              <a:rPr lang="cs-CZ" dirty="0"/>
              <a:t>V jakých typech projektů se televize účastní?</a:t>
            </a:r>
          </a:p>
          <a:p>
            <a:endParaRPr lang="cs-CZ" dirty="0"/>
          </a:p>
          <a:p>
            <a:r>
              <a:rPr lang="cs-CZ" dirty="0"/>
              <a:t>Jsou televize ve svém rozhodování zcela volné?</a:t>
            </a:r>
          </a:p>
          <a:p>
            <a:endParaRPr lang="cs-CZ" dirty="0"/>
          </a:p>
          <a:p>
            <a:r>
              <a:rPr lang="cs-CZ" dirty="0"/>
              <a:t>Situace v různých zemích?</a:t>
            </a:r>
          </a:p>
          <a:p>
            <a:pPr lvl="1"/>
            <a:r>
              <a:rPr lang="cs-CZ" dirty="0"/>
              <a:t>Východ x Západ?</a:t>
            </a:r>
          </a:p>
        </p:txBody>
      </p:sp>
    </p:spTree>
    <p:extLst>
      <p:ext uri="{BB962C8B-B14F-4D97-AF65-F5344CB8AC3E}">
        <p14:creationId xmlns:p14="http://schemas.microsoft.com/office/powerpoint/2010/main" val="21833203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A8D362B-AE1D-B0CC-C347-0094BF5AE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43" y="169606"/>
            <a:ext cx="9349313" cy="65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373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EBF14C905DA994A94741BB3EB558898" ma:contentTypeVersion="13" ma:contentTypeDescription="Vytvoří nový dokument" ma:contentTypeScope="" ma:versionID="3d41035ff6bb99f752f3ddc8433ec754">
  <xsd:schema xmlns:xsd="http://www.w3.org/2001/XMLSchema" xmlns:xs="http://www.w3.org/2001/XMLSchema" xmlns:p="http://schemas.microsoft.com/office/2006/metadata/properties" xmlns:ns3="698d4693-b845-4eea-a2ab-79337e6936d2" xmlns:ns4="6ece9e18-de0b-4f92-8bc3-c96f1f3922e7" targetNamespace="http://schemas.microsoft.com/office/2006/metadata/properties" ma:root="true" ma:fieldsID="3f5aeba1316f496d43a20c9869dfa93b" ns3:_="" ns4:_="">
    <xsd:import namespace="698d4693-b845-4eea-a2ab-79337e6936d2"/>
    <xsd:import namespace="6ece9e18-de0b-4f92-8bc3-c96f1f3922e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8d4693-b845-4eea-a2ab-79337e6936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e9e18-de0b-4f92-8bc3-c96f1f3922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10DFEB-19EA-4CCA-A9BF-AA57FBDFF6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034ECF-4F32-4EFB-8AF3-EE8963A26981}">
  <ds:schemaRefs>
    <ds:schemaRef ds:uri="698d4693-b845-4eea-a2ab-79337e6936d2"/>
    <ds:schemaRef ds:uri="6ece9e18-de0b-4f92-8bc3-c96f1f3922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7CE1548-1A49-45B7-8948-E349120D4D6B}">
  <ds:schemaRefs>
    <ds:schemaRef ds:uri="http://schemas.microsoft.com/office/2006/metadata/properties"/>
    <ds:schemaRef ds:uri="http://schemas.microsoft.com/office/2006/documentManagement/types"/>
    <ds:schemaRef ds:uri="698d4693-b845-4eea-a2ab-79337e6936d2"/>
    <ds:schemaRef ds:uri="6ece9e18-de0b-4f92-8bc3-c96f1f3922e7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43566</TotalTime>
  <Words>7238</Words>
  <Application>Microsoft Office PowerPoint</Application>
  <PresentationFormat>Širokoúhlá obrazovka</PresentationFormat>
  <Paragraphs>1687</Paragraphs>
  <Slides>208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208</vt:i4>
      </vt:variant>
    </vt:vector>
  </HeadingPairs>
  <TitlesOfParts>
    <vt:vector size="219" baseType="lpstr">
      <vt:lpstr>AdvP8585</vt:lpstr>
      <vt:lpstr>Aptos</vt:lpstr>
      <vt:lpstr>Arial</vt:lpstr>
      <vt:lpstr>Calibri</vt:lpstr>
      <vt:lpstr>Calibri Light</vt:lpstr>
      <vt:lpstr>ICSAldusOS-Roman</vt:lpstr>
      <vt:lpstr>Open Sans</vt:lpstr>
      <vt:lpstr>Roboto</vt:lpstr>
      <vt:lpstr>StoneSansStd-Semibold</vt:lpstr>
      <vt:lpstr>Times New Roman</vt:lpstr>
      <vt:lpstr>Motiv Office</vt:lpstr>
      <vt:lpstr>FAVMPa070  Filmový průmysl</vt:lpstr>
      <vt:lpstr>Cíle předmětu</vt:lpstr>
      <vt:lpstr>Organizace kurzu</vt:lpstr>
      <vt:lpstr>Závěrečná zkouška</vt:lpstr>
      <vt:lpstr>Průmysl</vt:lpstr>
      <vt:lpstr>Co je to kulturní průmysl?</vt:lpstr>
      <vt:lpstr>Rámce pro zkoumání průmyslů</vt:lpstr>
      <vt:lpstr>Rámce pro zkoumání průmyslů</vt:lpstr>
      <vt:lpstr>Organizace práce</vt:lpstr>
      <vt:lpstr>Dílčí oblasti výzkumu</vt:lpstr>
      <vt:lpstr>Otázka a předpoklady</vt:lpstr>
      <vt:lpstr>Pojmy</vt:lpstr>
      <vt:lpstr>Kinematografie malého národa </vt:lpstr>
      <vt:lpstr>Kinematografie malého národa</vt:lpstr>
      <vt:lpstr>Kinematografie malého národa</vt:lpstr>
      <vt:lpstr>Charakteristiky médií</vt:lpstr>
      <vt:lpstr>Charakteristiky médií</vt:lpstr>
      <vt:lpstr>Marxistická kritika</vt:lpstr>
      <vt:lpstr>Průmyslová analýza</vt:lpstr>
      <vt:lpstr>Ekonomická struktura</vt:lpstr>
      <vt:lpstr>Ekonomické chování</vt:lpstr>
      <vt:lpstr>Performance - Výkon</vt:lpstr>
      <vt:lpstr>Příklady médií</vt:lpstr>
      <vt:lpstr>Case study</vt:lpstr>
      <vt:lpstr>Case study – utváření USA film průmyslu Přechod o volné soutěže k oligopolu</vt:lpstr>
      <vt:lpstr>Digital Humanities </vt:lpstr>
      <vt:lpstr>Prezentace aplikace PowerPoint</vt:lpstr>
      <vt:lpstr>FAVMPa070 – Filmový průmysl</vt:lpstr>
      <vt:lpstr>Keith Acheson &amp; Christopher J. Maule - Understanding Hollywood’s organisation and continuing success</vt:lpstr>
      <vt:lpstr>Understanding Hollywood’s organisation and continuing success</vt:lpstr>
      <vt:lpstr>Understanding Hollywood’s organisation and continuing success</vt:lpstr>
      <vt:lpstr>Understanding Hollywood’s organisation and continuing success</vt:lpstr>
      <vt:lpstr>Understanding Hollywood’s organisation and continuing success</vt:lpstr>
      <vt:lpstr>Understanding Hollywood’s organisation and continuing success</vt:lpstr>
      <vt:lpstr>Understanding Hollywood’s organisation and continuing success</vt:lpstr>
      <vt:lpstr>BACON, Henry. Introduction to the Study of Transnational Small Nation Cinema.</vt:lpstr>
      <vt:lpstr>BACON, Henry. Introduction to the Study of Transnational Small Nation Cinema.</vt:lpstr>
      <vt:lpstr>BACON, Henry. Introduction to the Study of Transnational Small Nation Cinema.</vt:lpstr>
      <vt:lpstr>FAVMPa070 – Filmový průmysl</vt:lpstr>
      <vt:lpstr>BAKKER, Gerben. The Decline and Fall of the European Film Industry: Sunk Costs, Market Size, and Market Structure, 1890–1927. </vt:lpstr>
      <vt:lpstr>BAKKER, Gerben. The Decline and Fall of the European Film Industry: Sunk Costs, Market Size, and Market Structure, 1890–1927.</vt:lpstr>
      <vt:lpstr>BAKKER, Gerben. The Decline and Fall of the European Film Industry: Sunk Costs, Market Size, and Market Structure, 1890–1927.</vt:lpstr>
      <vt:lpstr>BAKKER, Gerben. The Decline and Fall of the European Film Industry: Sunk Costs, Market Size, and Market Structure, 1890–1927.</vt:lpstr>
      <vt:lpstr>Prezentace aplikace PowerPoint</vt:lpstr>
      <vt:lpstr>Prezentace aplikace PowerPoint</vt:lpstr>
      <vt:lpstr>Prezentace aplikace PowerPoint</vt:lpstr>
      <vt:lpstr>BAKKER, Gerben. The Decline and Fall of the European Film Industry: Sunk Costs, Market Size, and Market Structure, 1890–1927.</vt:lpstr>
      <vt:lpstr>BAKKER, Gerben. The Decline and Fall of the European Film Industry: Sunk Costs, Market Size, and Market Structure, 1890–1927.</vt:lpstr>
      <vt:lpstr>FAVMPa070 – Filmový průmysl</vt:lpstr>
      <vt:lpstr>Mody produkce – Janet Staiger</vt:lpstr>
      <vt:lpstr>Mody produkce – Janet Staiger</vt:lpstr>
      <vt:lpstr>Mody produkce – Janet Staiger</vt:lpstr>
      <vt:lpstr>Mody produkce – Janet Staiger</vt:lpstr>
      <vt:lpstr>Mody produkce – Janet Staiger</vt:lpstr>
      <vt:lpstr>Mody produkce – Janet Staiger</vt:lpstr>
      <vt:lpstr>Mody produkce – Janet Staiger</vt:lpstr>
      <vt:lpstr>Janet Staiger – Hollywood mode of production</vt:lpstr>
      <vt:lpstr>Hollywoodský modus produkce</vt:lpstr>
      <vt:lpstr>Kristin Thompson – Early alternatives to the Hollywood mode of production</vt:lpstr>
      <vt:lpstr>FAVMPa070 – Filmový průmysl</vt:lpstr>
      <vt:lpstr>Kaapa Pietääri – Producer-led mode of production</vt:lpstr>
      <vt:lpstr>Kaapa Pietääri – Producer-led mode of production</vt:lpstr>
      <vt:lpstr>Petr Szczepanik – Státně-socialistický modus produkce</vt:lpstr>
      <vt:lpstr>Petr Szczepanik – Státně-socialistický modus produkce</vt:lpstr>
      <vt:lpstr>Petr Szczepanik – Státně-socialistický modus produkce</vt:lpstr>
      <vt:lpstr>Petr Szczepanik – Státně-socialistický modus produkce</vt:lpstr>
      <vt:lpstr>Petr Szczepanik – Státně-socialistický modus produkce</vt:lpstr>
      <vt:lpstr>Petr Szczepanik – Státně-socialistický modus produkce</vt:lpstr>
      <vt:lpstr>Petr Szczepanik – Státně-socialistický modus produkce</vt:lpstr>
      <vt:lpstr>Petr Szczepanik – Státně-socialistický modus produkce</vt:lpstr>
      <vt:lpstr>Petr Szczepanik – Státně-socialistický modus produkce</vt:lpstr>
      <vt:lpstr>Filmový poradní sbor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FAVMPa070 – Filmový průmysl</vt:lpstr>
      <vt:lpstr>Vnější vlivy na průmysl</vt:lpstr>
      <vt:lpstr>Prezentace aplikace PowerPoint</vt:lpstr>
      <vt:lpstr>Grieveson, Lee – Policing cinema</vt:lpstr>
      <vt:lpstr>Grieveson, Lee – Policing cinema</vt:lpstr>
      <vt:lpstr>Grieveson, Lee – Policing cinema</vt:lpstr>
      <vt:lpstr>Grieveson, Lee – Policing cinema</vt:lpstr>
      <vt:lpstr>Grieveson, Lee – Policing cinema</vt:lpstr>
      <vt:lpstr>Grieveson, Lee – Policing cinema</vt:lpstr>
      <vt:lpstr>Grieveson, Lee – Policing cinema</vt:lpstr>
      <vt:lpstr>Děti v brlohu – Petr Dejmek</vt:lpstr>
      <vt:lpstr>Československo  Censurní sbor kinematografický</vt:lpstr>
      <vt:lpstr>Prezentace aplikace PowerPoint</vt:lpstr>
      <vt:lpstr>Loiperdinger – Film Censorship in Germany: Continuity and Change through Five Political Systems</vt:lpstr>
      <vt:lpstr>Prezentace aplikace PowerPoint</vt:lpstr>
      <vt:lpstr>Jäckel, Anne – Financování výroby a koprodukční činnost</vt:lpstr>
      <vt:lpstr>Prezentace aplikace PowerPoint</vt:lpstr>
      <vt:lpstr>Prezentace aplikace PowerPoint</vt:lpstr>
      <vt:lpstr>Jäckel, Anne – Financování výroby a koprodukční činnost</vt:lpstr>
      <vt:lpstr>Jäckel, Anne – Financování výroby a koprodukční činnost</vt:lpstr>
      <vt:lpstr>Prezentace aplikace PowerPoint</vt:lpstr>
      <vt:lpstr>Jäckel, Anne – Financování výroby a koprodukční činnost</vt:lpstr>
      <vt:lpstr>Jäckel, Anne – Financování výroby a koprodukční činnost</vt:lpstr>
      <vt:lpstr>Jäckel, Anne – Financování výroby a koprodukční činnost</vt:lpstr>
      <vt:lpstr>FAVMPa070 – Filmový průmysl</vt:lpstr>
      <vt:lpstr>Španihelová, Magda – Ekosystém institucí dokumentárního filmu</vt:lpstr>
      <vt:lpstr>Španihelová, Magda – Ekosystém institucí dokumentárního filmu</vt:lpstr>
      <vt:lpstr>Španihelová, Magda – Ekosystém institucí dokumentárního filmu</vt:lpstr>
      <vt:lpstr>Španihelová, Magda – Ekosystém institucí dokumentárního filmu</vt:lpstr>
      <vt:lpstr>FAVMPa070 – Filmový průmysl</vt:lpstr>
      <vt:lpstr>Allen &amp; Gomery – Technologická filmová historie</vt:lpstr>
      <vt:lpstr>ALTMAN, Rick (2003): Úvod: Zvuk/dejiny.</vt:lpstr>
      <vt:lpstr>ALTMAN, Rick (2003): Úvod: Zvuk/dejiny.</vt:lpstr>
      <vt:lpstr>GAUDREAULT, André a Philippe Marion. Médium se rodí vždycky dvakrát</vt:lpstr>
      <vt:lpstr>GAUDREAULT, André a Philippe Marion. Médium se rodí vždycky dvakrát</vt:lpstr>
      <vt:lpstr>GAUDREAULT, André a Philippe Marion. Médium se rodí vždycky dvakrát</vt:lpstr>
      <vt:lpstr>GAUDREAULT, André a Philippe Marion. Médium se rodí vždycky dvakrát</vt:lpstr>
      <vt:lpstr>The Social Construction of Facts and Artifacts: Or How the Sociology of Science and the Sociology of Technology Might Benefit Each Other</vt:lpstr>
      <vt:lpstr>The Social Construction of Facts and Artifacts: Or How the Sociology of Science and the Sociology of Technology Might Benefit Each Other</vt:lpstr>
      <vt:lpstr>The Social Construction of Facts and Artifacts: Or How the Sociology of Science and the Sociology of Technology Might Benefit Each Other</vt:lpstr>
      <vt:lpstr>The Social Construction of Facts and Artifacts: Or How the Sociology of Science and the Sociology of Technology Might Benefit Each Other</vt:lpstr>
      <vt:lpstr>The Social Construction of Facts and Artifacts: Or How the Sociology of Science and the Sociology of Technology Might Benefit Each Other</vt:lpstr>
      <vt:lpstr>The Social Construction of Facts and Artifacts: Or How the Sociology of Science and the Sociology of Technology Might Benefit Each Other</vt:lpstr>
      <vt:lpstr>The Social Construction of Facts and Artifacts: Or How the Sociology of Science and the Sociology of Technology Might Benefit Each Other</vt:lpstr>
      <vt:lpstr>The Social Construction of Facts and Artifacts: Or How the Sociology of Science and the Sociology of Technology Might Benefit Each Other</vt:lpstr>
      <vt:lpstr>Prezentace aplikace PowerPoint</vt:lpstr>
      <vt:lpstr>FRODLOVÁ, Tereza. V barvách Agfacoloru. </vt:lpstr>
      <vt:lpstr>FRODLOVÁ, Tereza. V barvách Agfacoloru. </vt:lpstr>
      <vt:lpstr>Prezentace aplikace PowerPoint</vt:lpstr>
      <vt:lpstr>FRODLOVÁ, Tereza. V barvách Agfacoloru. </vt:lpstr>
      <vt:lpstr>FRODLOVÁ, Tereza. V barvách Agfacoloru. </vt:lpstr>
      <vt:lpstr>FRODLOVÁ, Tereza. V barvách Agfacoloru. </vt:lpstr>
      <vt:lpstr>FRODLOVÁ, Tereza. V barvách Agfacoloru. </vt:lpstr>
      <vt:lpstr>Prezentace aplikace PowerPoint</vt:lpstr>
      <vt:lpstr>Robert Allan Brookey – Format wars</vt:lpstr>
      <vt:lpstr>Robert Allan Brookey – Format wars</vt:lpstr>
      <vt:lpstr>Robert Allan Brookey – Format wars</vt:lpstr>
      <vt:lpstr>Robert Allan Brookey – Format wars</vt:lpstr>
      <vt:lpstr>Robert Allan Brookey – Format wars</vt:lpstr>
      <vt:lpstr>FAVMPa070 – Filmový průmysl</vt:lpstr>
      <vt:lpstr>Prezentace aplikace PowerPoint</vt:lpstr>
      <vt:lpstr>ELIASHBERG, Jehoshua. The Film Exhibition Business: Critical Issues, Practice, and Research</vt:lpstr>
      <vt:lpstr>Prezentace aplikace PowerPoint</vt:lpstr>
      <vt:lpstr>ELIASHBERG, Jehoshua. The Film Exhibition Business: Critical Issues, Practice, and Research</vt:lpstr>
      <vt:lpstr>ELIASHBERG, Jehoshua. The Film Exhibition Business: Critical Issues, Practice, and Research</vt:lpstr>
      <vt:lpstr>ELIASHBERG, Jehoshua. The Film Exhibition Business: Critical Issues, Practice, and Research</vt:lpstr>
      <vt:lpstr>ELIASHBERG, Jehoshua. The Film Exhibition Business: Critical Issues, Practice, and Research</vt:lpstr>
      <vt:lpstr>ELIASHBERG, Jehoshua. The Film Exhibition Business: Critical Issues, Practice, and Research</vt:lpstr>
      <vt:lpstr>ELIASHBERG, Jehoshua. The Film Exhibition Business: Critical Issues, Practice, and Research</vt:lpstr>
      <vt:lpstr>ELIASHBERG, Jehoshua. The Film Exhibition Business: Critical Issues, Practice, and Research</vt:lpstr>
      <vt:lpstr>LEHTISALO, Anneli. Exporting Finnish Films. </vt:lpstr>
      <vt:lpstr>LEHTISALO, Anneli. Exporting Finnish Films. </vt:lpstr>
      <vt:lpstr>LEHTISALO, Anneli. Exporting Finnish Films. </vt:lpstr>
      <vt:lpstr>LEHTISALO, Anneli. Exporting Finnish Films. </vt:lpstr>
      <vt:lpstr>LEHTISALO, Anneli. Exporting Finnish Films. </vt:lpstr>
      <vt:lpstr>FAVMPa070 – Filmový průmysl</vt:lpstr>
      <vt:lpstr>Za "vysokou ideovou úroveň", a/nebo za vyšší tržby? </vt:lpstr>
      <vt:lpstr>Za "vysokou ideovou úroveň", a/nebo za vyšší tržby? </vt:lpstr>
      <vt:lpstr>Za "vysokou ideovou úroveň", a/nebo za vyšší tržby? </vt:lpstr>
      <vt:lpstr>Za "vysokou ideovou úroveň", a/nebo za vyšší tržby? </vt:lpstr>
      <vt:lpstr>Za "vysokou ideovou úroveň", a/nebo za vyšší tržby? </vt:lpstr>
      <vt:lpstr>Za "vysokou ideovou úroveň", a/nebo za vyšší tržby? </vt:lpstr>
      <vt:lpstr>Za "vysokou ideovou úroveň", a/nebo za vyšší tržby? </vt:lpstr>
      <vt:lpstr>Janet Staiger – Ohlašování zboží, získávání zákazníků a vyjadřování ideálů</vt:lpstr>
      <vt:lpstr>Stars and Stories. How films became branded products</vt:lpstr>
      <vt:lpstr>Stars and Stories. How films became branded products</vt:lpstr>
      <vt:lpstr>Stars and Stories. How films became branded products</vt:lpstr>
      <vt:lpstr>Stars and Stories. How films became branded products</vt:lpstr>
      <vt:lpstr>Stars and Stories. How films became branded products</vt:lpstr>
      <vt:lpstr>Stars and Stories. How films became branded products</vt:lpstr>
      <vt:lpstr>Prezentace aplikace PowerPoint</vt:lpstr>
      <vt:lpstr>Prezentace aplikace PowerPoint</vt:lpstr>
      <vt:lpstr>Prezentace aplikace PowerPoint</vt:lpstr>
      <vt:lpstr>Prezentace aplikace PowerPoint</vt:lpstr>
      <vt:lpstr>Stars and Stories. How films became branded products</vt:lpstr>
      <vt:lpstr>Stars and Stories. How films became branded products - Stars</vt:lpstr>
      <vt:lpstr>Stars and Stories. How films became branded products</vt:lpstr>
      <vt:lpstr>Stars and Stories. How films became branded products</vt:lpstr>
      <vt:lpstr>Prezentace aplikace PowerPoint</vt:lpstr>
      <vt:lpstr>Stars and Stories. How films became branded products – Stories</vt:lpstr>
      <vt:lpstr>FAVMPa070 – Filmový průmysl</vt:lpstr>
      <vt:lpstr>Prezentace aplikace PowerPoint</vt:lpstr>
      <vt:lpstr>NEALE, Steve. Genre and Hollywood</vt:lpstr>
      <vt:lpstr>NEALE, Steve. Genre and Hollywood</vt:lpstr>
      <vt:lpstr>NEALE, Steve. Genre and Hollywood</vt:lpstr>
      <vt:lpstr>NEALE, Steve. Genre and Hollywood</vt:lpstr>
      <vt:lpstr>NEALE, Steve. Genre and Hollywood</vt:lpstr>
      <vt:lpstr>NEALE, Steve. Genre and Hollywood</vt:lpstr>
      <vt:lpstr>NEALE, Steve. Genre and Hollywood</vt:lpstr>
      <vt:lpstr>GARNCARZ, Joseph. Hvězdný systém ve výmarské kinematografii</vt:lpstr>
      <vt:lpstr>GARNCARZ, Joseph. Hvězdný systém ve výmarské kinematografii</vt:lpstr>
      <vt:lpstr>GARNCARZ, Joseph. Hvězdný systém ve výmarské kinematografii</vt:lpstr>
      <vt:lpstr>GARNCARZ, Joseph. Hvězdný systém ve výmarské kinematografii</vt:lpstr>
      <vt:lpstr>FAVMPa070 – Filmový průmysl</vt:lpstr>
      <vt:lpstr>Theorizing Digital Peripheries</vt:lpstr>
      <vt:lpstr>Theorizing Digital Peripheries</vt:lpstr>
      <vt:lpstr>Theorizing Digital Peripheries</vt:lpstr>
      <vt:lpstr>Theorizing Digital Peripheries</vt:lpstr>
      <vt:lpstr>Theorizing Digital Peripheries</vt:lpstr>
      <vt:lpstr>FOSSATI, Giovanna. Od zrn k pixelům. Digitální technologie a filmový archiv.</vt:lpstr>
      <vt:lpstr>FOSSATI, Giovanna. Od zrn k pixelům. Digitální technologie a filmový archiv.</vt:lpstr>
      <vt:lpstr>FOSSATI, Giovanna. Od zrn k pixelům. Digitální technologie a filmový archiv.</vt:lpstr>
      <vt:lpstr>FOSSATI, Giovanna. Od zrn k pixelům. Digitální technologie a filmový archiv.</vt:lpstr>
      <vt:lpstr>FOSSATI, Giovanna. Od zrn k pixelům. Digitální technologie a filmový archiv.</vt:lpstr>
      <vt:lpstr>FOSSATI, Giovanna. Od zrn k pixelům. Digitální technologie a filmový archiv.</vt:lpstr>
      <vt:lpstr>FOSSATI, Giovanna. Od zrn k pixelům. Digitální technologie a filmový archiv.</vt:lpstr>
      <vt:lpstr>FOSSATI, Giovanna. Od zrn k pixelům. Digitální technologie a filmový archiv.</vt:lpstr>
      <vt:lpstr>Heftberger Adelheid – Hanley Oliver. Digitální přístup k archivním sbírkám spojeným s filmem pohledem zasvěcených</vt:lpstr>
      <vt:lpstr>Heftberger Adelheid – Hanley Oliver. Digitální přístup k archivním sbírkám spojeným s filmem pohledem zasvěcených</vt:lpstr>
      <vt:lpstr>Heftberger Adelheid – Hanley Oliver. Digitální přístup k archivním sbírkám spojeným s filmem pohledem zasvěcených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FAVMPa070  Filmový průmysl</dc:title>
  <dc:creator>Michal Večeřa</dc:creator>
  <cp:lastModifiedBy>Michal Večeřa</cp:lastModifiedBy>
  <cp:revision>2</cp:revision>
  <dcterms:created xsi:type="dcterms:W3CDTF">2022-02-14T20:46:11Z</dcterms:created>
  <dcterms:modified xsi:type="dcterms:W3CDTF">2024-05-19T21:23:06Z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0x010100EEBF14C905DA994A94741BB3EB558898</vt:lpwstr>
  </property>
</Properties>
</file>