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6" r:id="rId3"/>
    <p:sldId id="259" r:id="rId4"/>
    <p:sldId id="264" r:id="rId5"/>
    <p:sldId id="277" r:id="rId6"/>
    <p:sldId id="265" r:id="rId7"/>
    <p:sldId id="266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1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88700-3257-D44C-BA57-4FE065229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EE3E0F-7BFA-0448-A901-1F3C1DBCD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924B96-3813-584C-854E-2DFFA3A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437655-89A3-744E-AF34-FDFE31B6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E37992-53B3-F049-A7A0-27BDEE73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04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16F05-DA32-2C4E-92A5-E0ED0BA9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C5E5A0-9AB2-0D4F-99BB-7ABE84E4C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7B590D-031E-AF4B-A28F-09D73EED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AFE515-87AB-B745-B69C-A43C28EC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22B07F-9E62-9C48-8FFD-EBADAC82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45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926FA3-8419-F34F-97AA-0DBFC8861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5661E3-6EB1-644E-B570-951BFDD18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9CF631-D4B5-1F47-8066-15546FE1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8067B0-BEA9-954A-ACF0-1B4CAA20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0F0232-2720-6744-9475-574F1F74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21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94C0C-EE55-DB4F-AD58-C86D74E8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2315B-33F7-4349-8E8A-BBFDE18C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7F353C-BA59-C746-AE4E-02688D40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EC21C2-D4AB-D249-A860-B3B2FD1B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7DDE4-CBC2-5A4A-BA47-6CA828EB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04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91D07-B7AF-2F4E-8A4C-BE519F11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CDDC57-491C-E34E-AD59-1E6E3088F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5DBC9F-F42D-374C-955E-374CBD07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9BFB4B-4945-204C-AB84-00C7D61D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B8C11F-FDE6-7845-B649-A73BBA65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32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4C4A4-62FB-854E-867F-7DE36A0B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D2AE71-5F6E-2147-8563-6FB114B8B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4BE70E-2A57-AC47-826B-4A88E1871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E3C150-E355-5044-973F-80B915A5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9A5673-F8D4-6E4E-8E00-57009FAD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4F47E1-02C6-C04F-8C60-426C6FEA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15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89ECB-5B98-2642-9253-17053842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528A6-20AA-0346-8B31-E875615F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6C8CE6-3C08-2243-B6AC-AF198882E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933E2E-3C33-D048-8039-103D39894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15034F-8A12-ED46-9957-9E5433A52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68A789-593A-8A48-B2D2-DD7FB4E9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414F0A-BDEF-B24A-803D-4BE77689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1A840F-9A9D-D945-847D-9B43D9A2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43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FFDB2-3ABB-A94B-8B8C-140C2058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38F547-2CCB-0449-9C61-B2097ED9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729916-1BBA-424D-84E6-349A5242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254D52-C697-0F47-B34A-14818F4A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67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E64D93E-EAAB-E640-8126-E4DE64AC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981D1E-5A63-7E48-8171-0C927108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272988-FA29-B045-9153-39918773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90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0885C-4904-A04E-92D4-62AE8487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C718ED-4669-054F-9D98-18D013DDF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33BB32-ED48-BA4B-9DEF-5034321A1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7C1F5A-0D58-D54F-B814-D6CF3594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7C44A1-5BB6-484D-B337-2E8DD385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8B8953-D3AD-2146-9A49-DD659201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47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DA31E-7861-DC4E-A6F7-88E6AC06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0436D9-16E7-1248-9E28-05B69FE30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F1133A-C25A-9D4F-97DC-C471DCCB0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CF0990-A0E7-D447-A3B7-93A116A5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926B77-6CB9-FD49-AC56-3E0E2812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CA0D8B-F08E-624A-A88D-373AF55F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4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83DBC3-B2C2-6643-ADFD-EE9FCC05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E0770A-6833-8845-A4E2-6692672C6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ED7807-0AFA-E846-B81C-1A592E45D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F877-B668-DE43-90F6-408EB3E16B8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58F06D-8A75-2441-8694-C5C9A8524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409E51-98B2-C245-A850-C027DAF3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19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9DADD-8C68-484A-A204-835AB30C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56" b="2239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9C720E-1294-A64C-B647-D50AB1D13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6425" y="3834174"/>
            <a:ext cx="6286500" cy="1701570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Akademické čtení a psaní</a:t>
            </a:r>
            <a:br>
              <a:rPr lang="cs-CZ" sz="3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FAVMKa080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A791B-7322-7A4F-BED9-811D507FF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951317"/>
            <a:ext cx="5147960" cy="646785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 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JS 2024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1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57B26-14D3-664E-8F51-A7F72302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Abstrakt / Projekt / Konspekt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11621-EF5B-7145-847E-D82EE5412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Měl by nám říct jak, proč a čím obohatí vybranou oblast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Měl by VŽDY obsahovat pět bodů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Téma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 čem projekt bude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Argumentace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 o tématu řeknete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Intervence/Relevance</a:t>
            </a:r>
            <a:r>
              <a:rPr lang="cs-CZ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jak Vaše poznatky obohatí dosavadní vědění v dané oblasti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 jaké hlavní body, případy nebo přístupy se budete opírat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nakolik Vaše poznatky mohou přispět nejen k dosavadnímu vědění v dané oblasti, ale k obecnějším dějinám/způsobům uvažování/kultuře jako takové…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A9C4C8-F118-2345-A60B-BD97AA78C5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39D81A-3E47-5448-AFAE-F89442AC6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779DC2-3F9F-6048-8236-7C05F74A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Abstrakty – shrnutí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DFC6E0-4E43-5447-872E-E1CE0FEA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rgbClr val="000000"/>
                </a:solidFill>
              </a:rPr>
              <a:t>Ideální jeden odstavec – snadnou orientaci v textu by měl zaručit styl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Pokud nemáte nějakou část abstraktu barevně vyznačenou, znamená to, že do něj nepatří; pokud je barevně vytažené písmo, znamená to, že pasáž tu v náznaku je, ale je potřeba ji rozpracovat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Velkou část prostoru většině z vás zabralo Téma (pochopitelné pro projekty v rané fázi); naopak nejčastěji chybí Argumentace a Organizace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Metodologicky silně zaštítěné projekty mají naopak tendenci sekci téma potlačovat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Relevence</a:t>
            </a:r>
            <a:r>
              <a:rPr lang="cs-CZ" sz="2000" dirty="0">
                <a:solidFill>
                  <a:srgbClr val="000000"/>
                </a:solidFill>
              </a:rPr>
              <a:t>/Intervence – téma, které řešíte, můžete být pro metodologii přínosné (jde o lokálně i kulturně specifické téma)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Přínos – v kontextu domácího prostředí – které mýty vyvracíte, které mezery ve vědění vyplňujete, které poznatky prohlubujete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1589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F940E9-7564-284A-8186-AA843DA205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32F50A-53DB-CD4A-A0DD-4184BDA76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8678F3F-284C-E246-B8E8-06C3905A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Richard DYER: </a:t>
            </a:r>
            <a:r>
              <a:rPr lang="cs-CZ" dirty="0" err="1"/>
              <a:t>Entertainment</a:t>
            </a:r>
            <a:r>
              <a:rPr lang="cs-CZ" dirty="0"/>
              <a:t> and Utopia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05702F-B869-5441-8D1F-004B15F0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se Vám text četl?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hlavní teze textu?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které části byste hledali klíčovou pasáž k pochopení hlavního argumentu?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výzkumné otázky text umožňuje klást?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Vám v textu chybí?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konkrétní témata byste s pomocí tohoto textu řešili/zaštítili (cca 3)?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Hodí se text jako metodologická záštita pro Vaše výzkumné téma a proč?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69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CF8EC-C49E-E24B-BD59-D198E961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Resumé: </a:t>
            </a:r>
            <a:r>
              <a:rPr lang="cs-CZ" dirty="0" err="1"/>
              <a:t>Entertainment</a:t>
            </a:r>
            <a:r>
              <a:rPr lang="cs-CZ" dirty="0"/>
              <a:t> and Utopia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BDC4D-A9DD-EE41-AC4F-7CE5EEBA9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</a:t>
            </a:r>
            <a:r>
              <a:rPr lang="cs-CZ" dirty="0" err="1"/>
              <a:t>Dyer</a:t>
            </a:r>
            <a:r>
              <a:rPr lang="cs-CZ" dirty="0"/>
              <a:t> prozkoumává skrze příklady muzikálů otázku zábavy a její implikace. Zároveň tuto otázku staví do kulturní a historické specifičnosti. Zábavu charakterizuje, jako </a:t>
            </a:r>
            <a:r>
              <a:rPr lang="cs-CZ" u="sng" dirty="0"/>
              <a:t>představení před veřejným často vyškoleným publikem</a:t>
            </a:r>
            <a:r>
              <a:rPr lang="cs-CZ" dirty="0"/>
              <a:t>, jenž produkuje potěšení, a které je motivováno ziskem. </a:t>
            </a:r>
            <a:r>
              <a:rPr lang="cs-CZ" b="1" dirty="0"/>
              <a:t>Specifičnost zábavy spočívá v tvorbě formy oproti tvorbě materiálního předmětu</a:t>
            </a:r>
            <a:r>
              <a:rPr lang="cs-CZ" dirty="0"/>
              <a:t>.“ (DL)</a:t>
            </a:r>
          </a:p>
          <a:p>
            <a:r>
              <a:rPr lang="cs-CZ" dirty="0"/>
              <a:t>„</a:t>
            </a:r>
            <a:r>
              <a:rPr lang="cs-CZ" b="1" dirty="0"/>
              <a:t>Zábava nabízí obraz lepšího světa, který se projevuje například v kráse hlavních postav, přímočařejších jednáních, barvách, melodiích, pracích s kamerou.</a:t>
            </a:r>
            <a:r>
              <a:rPr lang="cs-CZ" dirty="0"/>
              <a:t> … Aby se stal muzikál zábavou, musí se ale odpoutat od skutečných zkušeností ­publika. K tomu podle </a:t>
            </a:r>
            <a:r>
              <a:rPr lang="cs-CZ" dirty="0" err="1"/>
              <a:t>Dyera</a:t>
            </a:r>
            <a:r>
              <a:rPr lang="cs-CZ" dirty="0"/>
              <a:t> využívá směs dvou režimů – vyprávění a čísla.“</a:t>
            </a:r>
            <a:r>
              <a:rPr lang="cs-CZ" dirty="0">
                <a:effectLst/>
              </a:rPr>
              <a:t> (MB)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13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3090AB-F42C-904D-926D-F265A1CD4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5F805D-9740-8D4A-BDF1-FF3EE983A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90B426-0617-D047-991C-EE429BCE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Richard DYER: </a:t>
            </a:r>
            <a:r>
              <a:rPr lang="cs-CZ" dirty="0" err="1"/>
              <a:t>Entertainment</a:t>
            </a:r>
            <a:r>
              <a:rPr lang="cs-CZ" dirty="0"/>
              <a:t> and Utopia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1388EC-B00B-EE46-8932-D0D41DCBD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000" y="1398088"/>
            <a:ext cx="8064900" cy="413999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Analýza konceptu a funkce zábavy v kapitalistické společnosti</a:t>
            </a:r>
          </a:p>
          <a:p>
            <a:r>
              <a:rPr lang="cs-CZ" dirty="0"/>
              <a:t>Zábava stojí na efektu „utopické vnímavosti“ – dává nám pocítit, jaké by bylo žít ve společnosti, z níž by zmizely pociťované nedostatky </a:t>
            </a:r>
          </a:p>
          <a:p>
            <a:r>
              <a:rPr lang="cs-CZ" dirty="0"/>
              <a:t>Zatímco narace bývá v muzikálech vnímaná skrz artikulaci nedostatků, hudební čísla naopak přinášejí utopická řešení (</a:t>
            </a:r>
            <a:r>
              <a:rPr lang="cs-CZ" dirty="0" err="1"/>
              <a:t>backstage</a:t>
            </a:r>
            <a:r>
              <a:rPr lang="cs-CZ" dirty="0"/>
              <a:t> </a:t>
            </a:r>
            <a:r>
              <a:rPr lang="cs-CZ" dirty="0" err="1"/>
              <a:t>musicals</a:t>
            </a:r>
            <a:r>
              <a:rPr lang="cs-CZ" dirty="0"/>
              <a:t>)</a:t>
            </a:r>
          </a:p>
          <a:p>
            <a:r>
              <a:rPr lang="cs-CZ" dirty="0"/>
              <a:t>Zároveň přináší analýzu přímých a nepřímých reprezentačních znaků &gt;&gt; druhá skupina bývá často upozaďovaná nebo vnímaná skrz ty první </a:t>
            </a:r>
          </a:p>
          <a:p>
            <a:r>
              <a:rPr lang="cs-CZ" dirty="0"/>
              <a:t>S pomocí textu lze zkoumat vztah narace a hudebních čísel nejen z hlediska esteticko-narativního, ale i významového</a:t>
            </a:r>
          </a:p>
          <a:p>
            <a:r>
              <a:rPr lang="cs-CZ" dirty="0"/>
              <a:t>Lze závěry aplikovat i na socialistickou zábavu?</a:t>
            </a:r>
          </a:p>
        </p:txBody>
      </p:sp>
    </p:spTree>
    <p:extLst>
      <p:ext uri="{BB962C8B-B14F-4D97-AF65-F5344CB8AC3E}">
        <p14:creationId xmlns:p14="http://schemas.microsoft.com/office/powerpoint/2010/main" val="317726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8E717A-6D48-834C-8E4D-224551D68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D0E5A4-40B2-1B43-BACA-150A3E648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D4C799-DD68-F346-B1B5-2433C0B3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Resumé odborných/metodologických textů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F2F76-9AEE-A94D-A2AD-EDB8B24A4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Rozsahem spíš kratší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obsáhnout všechny pojmy, které se v textu objeví – pouze ty, které budete potřebovat pro dané téma a pro svůj výzkum (pak to ale znamená, že pokud budete text v budoucnu potřebovat pro jiné téma, budete se muset k němu vrátit a číst ho „novýma očima“ a napsat nové resumé)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Stejně tak není nezbytně nutné pojmout vše, co se v textu objeví; stačí Vám si odnést jeden pojem/koncept/tezi, které jsou pro Vás důležité. Zároveň si ale musíte být jisti, že jste věc správně pochopili!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Snažte se přeložit si text pro potřeby resumé do vlastních slov, nepapouškovat autorův jazyk ani způsob vyjadřování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038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664</Words>
  <Application>Microsoft Macintosh PowerPoint</Application>
  <PresentationFormat>Širokoúhlá obrazovka</PresentationFormat>
  <Paragraphs>51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Akademické čtení a psaní FAVMKa080</vt:lpstr>
      <vt:lpstr>Abstrakt / Projekt / Konspekt</vt:lpstr>
      <vt:lpstr>Abstrakty – shrnutí </vt:lpstr>
      <vt:lpstr>Richard DYER: Entertainment and Utopia</vt:lpstr>
      <vt:lpstr>Resumé: Entertainment and Utopia</vt:lpstr>
      <vt:lpstr>Richard DYER: Entertainment and Utopia</vt:lpstr>
      <vt:lpstr>Resumé odborných/metodologických textů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Akademické čtení a psaní FAVMKa080</dc:title>
  <dc:creator>Šárka Gmiterková</dc:creator>
  <cp:lastModifiedBy>Šárka Jelínek Gmiterková</cp:lastModifiedBy>
  <cp:revision>2</cp:revision>
  <dcterms:created xsi:type="dcterms:W3CDTF">2022-05-07T03:07:53Z</dcterms:created>
  <dcterms:modified xsi:type="dcterms:W3CDTF">2024-03-15T13:06:44Z</dcterms:modified>
</cp:coreProperties>
</file>