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p:cViewPr varScale="1">
        <p:scale>
          <a:sx n="76" d="100"/>
          <a:sy n="76" d="100"/>
        </p:scale>
        <p:origin x="4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B5ACD09B-65FB-46DB-9DFC-E5BE9D91CDD1}" type="datetimeFigureOut">
              <a:rPr lang="cs-CZ" smtClean="0"/>
              <a:t>11.03.2021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355370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5ACD09B-65FB-46DB-9DFC-E5BE9D91CDD1}" type="datetimeFigureOut">
              <a:rPr lang="cs-CZ" smtClean="0"/>
              <a:t>11.03.2021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331205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5ACD09B-65FB-46DB-9DFC-E5BE9D91CDD1}" type="datetimeFigureOut">
              <a:rPr lang="cs-CZ" smtClean="0"/>
              <a:t>11.03.2021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1701980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5ACD09B-65FB-46DB-9DFC-E5BE9D91CDD1}" type="datetimeFigureOut">
              <a:rPr lang="cs-CZ" smtClean="0"/>
              <a:t>11.03.2021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314896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B5ACD09B-65FB-46DB-9DFC-E5BE9D91CDD1}" type="datetimeFigureOut">
              <a:rPr lang="cs-CZ" smtClean="0"/>
              <a:t>11.03.2021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273671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5ACD09B-65FB-46DB-9DFC-E5BE9D91CDD1}" type="datetimeFigureOut">
              <a:rPr lang="cs-CZ" smtClean="0"/>
              <a:t>11.03.2021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368375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5ACD09B-65FB-46DB-9DFC-E5BE9D91CDD1}" type="datetimeFigureOut">
              <a:rPr lang="cs-CZ" smtClean="0"/>
              <a:t>11.03.2021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370510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5ACD09B-65FB-46DB-9DFC-E5BE9D91CDD1}" type="datetimeFigureOut">
              <a:rPr lang="cs-CZ" smtClean="0"/>
              <a:t>11.03.2021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68712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5ACD09B-65FB-46DB-9DFC-E5BE9D91CDD1}" type="datetimeFigureOut">
              <a:rPr lang="cs-CZ" smtClean="0"/>
              <a:t>11.03.2021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248495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B5ACD09B-65FB-46DB-9DFC-E5BE9D91CDD1}" type="datetimeFigureOut">
              <a:rPr lang="cs-CZ" smtClean="0"/>
              <a:t>11.03.2021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279875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B5ACD09B-65FB-46DB-9DFC-E5BE9D91CDD1}" type="datetimeFigureOut">
              <a:rPr lang="cs-CZ" smtClean="0"/>
              <a:t>11.03.2021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406673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CD09B-65FB-46DB-9DFC-E5BE9D91CDD1}" type="datetimeFigureOut">
              <a:rPr lang="cs-CZ" smtClean="0"/>
              <a:t>11.03.2021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3269F-073C-499A-920E-6F19E71161D5}" type="slidenum">
              <a:rPr lang="cs-CZ" smtClean="0"/>
              <a:t>‹#›</a:t>
            </a:fld>
            <a:endParaRPr lang="cs-CZ"/>
          </a:p>
        </p:txBody>
      </p:sp>
    </p:spTree>
    <p:extLst>
      <p:ext uri="{BB962C8B-B14F-4D97-AF65-F5344CB8AC3E}">
        <p14:creationId xmlns:p14="http://schemas.microsoft.com/office/powerpoint/2010/main" val="2616966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ff.cuni.cz/wp-content/uploads/2014/07/rgb3-1.png" TargetMode="Externa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jpeg"/><Relationship Id="rId7"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hyperlink" Target="http://www.ff.cuni.cz/wp-content/uploads/2014/07/rgb3-1.png" TargetMode="External"/><Relationship Id="rId5" Type="http://schemas.openxmlformats.org/officeDocument/2006/relationships/image" Target="../media/image14.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3.jpeg"/><Relationship Id="rId7" Type="http://schemas.openxmlformats.org/officeDocument/2006/relationships/hyperlink" Target="http://www.ff.cuni.cz/wp-content/uploads/2014/07/rgb3-1.png" TargetMode="External"/><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10" Type="http://schemas.openxmlformats.org/officeDocument/2006/relationships/image" Target="../media/image14.jpeg"/><Relationship Id="rId4" Type="http://schemas.openxmlformats.org/officeDocument/2006/relationships/image" Target="../media/image34.jpe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8.jpg"/><Relationship Id="rId7" Type="http://schemas.openxmlformats.org/officeDocument/2006/relationships/hyperlink" Target="http://www.ff.cuni.cz/wp-content/uploads/2014/07/rgb3-1.png" TargetMode="External"/><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ff.cuni.cz/wp-content/uploads/2014/07/rgb3-1.png"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ff.cuni.cz/wp-content/uploads/2014/07/rgb3-1.png" TargetMode="External"/><Relationship Id="rId5" Type="http://schemas.openxmlformats.org/officeDocument/2006/relationships/image" Target="../media/image14.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ff.cuni.cz/wp-content/uploads/2014/07/rgb3-1.png"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jpg"/><Relationship Id="rId7"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hyperlink" Target="http://www.ff.cuni.cz/wp-content/uploads/2014/07/rgb3-1.png" TargetMode="External"/><Relationship Id="rId5" Type="http://schemas.openxmlformats.org/officeDocument/2006/relationships/image" Target="../media/image10.jpe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hyperlink" Target="http://www.ff.cuni.cz/wp-content/uploads/2014/07/rgb3-1.png" TargetMode="External"/><Relationship Id="rId3" Type="http://schemas.microsoft.com/office/2007/relationships/hdphoto" Target="../media/hdphoto1.wdp"/><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eg"/><Relationship Id="rId10" Type="http://schemas.openxmlformats.org/officeDocument/2006/relationships/image" Target="../media/image5.png"/><Relationship Id="rId4" Type="http://schemas.openxmlformats.org/officeDocument/2006/relationships/image" Target="../media/image11.jpe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hyperlink" Target="http://www.ff.cuni.cz/wp-content/uploads/2014/07/rgb3-1.png" TargetMode="External"/><Relationship Id="rId3" Type="http://schemas.openxmlformats.org/officeDocument/2006/relationships/image" Target="../media/image16.png"/><Relationship Id="rId7"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gif"/><Relationship Id="rId10" Type="http://schemas.openxmlformats.org/officeDocument/2006/relationships/image" Target="../media/image5.png"/><Relationship Id="rId4" Type="http://schemas.openxmlformats.org/officeDocument/2006/relationships/image" Target="../media/image17.jpe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ff.cuni.cz/wp-content/uploads/2014/07/rgb3-1.png" TargetMode="External"/><Relationship Id="rId5" Type="http://schemas.openxmlformats.org/officeDocument/2006/relationships/image" Target="../media/image14.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hyperlink" Target="http://www.ff.cuni.cz/wp-content/uploads/2014/07/rgb3-1.png" TargetMode="External"/><Relationship Id="rId5" Type="http://schemas.openxmlformats.org/officeDocument/2006/relationships/image" Target="../media/image14.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jpeg"/><Relationship Id="rId7"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hyperlink" Target="http://www.ff.cuni.cz/wp-content/uploads/2014/07/rgb3-1.png" TargetMode="External"/><Relationship Id="rId5" Type="http://schemas.openxmlformats.org/officeDocument/2006/relationships/image" Target="../media/image14.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7.jpeg"/><Relationship Id="rId7"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hyperlink" Target="http://www.ff.cuni.cz/wp-content/uploads/2014/07/rgb3-1.png" TargetMode="External"/><Relationship Id="rId5" Type="http://schemas.openxmlformats.org/officeDocument/2006/relationships/image" Target="../media/image14.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000"/>
          </a:schemeClr>
        </a:solidFill>
        <a:effectLst/>
      </p:bgPr>
    </p:bg>
    <p:spTree>
      <p:nvGrpSpPr>
        <p:cNvPr id="1" name=""/>
        <p:cNvGrpSpPr/>
        <p:nvPr/>
      </p:nvGrpSpPr>
      <p:grpSpPr>
        <a:xfrm>
          <a:off x="0" y="0"/>
          <a:ext cx="0" cy="0"/>
          <a:chOff x="0" y="0"/>
          <a:chExt cx="0" cy="0"/>
        </a:xfrm>
      </p:grpSpPr>
      <p:sp>
        <p:nvSpPr>
          <p:cNvPr id="5" name="Obdélník 4"/>
          <p:cNvSpPr/>
          <p:nvPr/>
        </p:nvSpPr>
        <p:spPr>
          <a:xfrm>
            <a:off x="-1" y="-43202"/>
            <a:ext cx="12256655"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p:cNvPicPr/>
          <p:nvPr/>
        </p:nvPicPr>
        <p:blipFill>
          <a:blip r:embed="rId2">
            <a:extLst>
              <a:ext uri="{28A0092B-C50C-407E-A947-70E740481C1C}">
                <a14:useLocalDpi xmlns:a14="http://schemas.microsoft.com/office/drawing/2010/main" val="0"/>
              </a:ext>
            </a:extLst>
          </a:blip>
          <a:stretch>
            <a:fillRect/>
          </a:stretch>
        </p:blipFill>
        <p:spPr>
          <a:xfrm>
            <a:off x="1570209" y="354012"/>
            <a:ext cx="4566177" cy="3048000"/>
          </a:xfrm>
          <a:prstGeom prst="rect">
            <a:avLst/>
          </a:prstGeom>
          <a:effectLst>
            <a:reflection endPos="65000" dir="5400000" sy="-100000" algn="bl" rotWithShape="0"/>
          </a:effectLst>
        </p:spPr>
      </p:pic>
      <p:pic>
        <p:nvPicPr>
          <p:cNvPr id="8" name="Obrázek 7"/>
          <p:cNvPicPr>
            <a:picLocks noChangeAspect="1"/>
          </p:cNvPicPr>
          <p:nvPr/>
        </p:nvPicPr>
        <p:blipFill>
          <a:blip r:embed="rId3">
            <a:extLst>
              <a:ext uri="{BEBA8EAE-BF5A-486C-A8C5-ECC9F3942E4B}">
                <a14:imgProps xmlns:a14="http://schemas.microsoft.com/office/drawing/2010/main">
                  <a14:imgLayer r:embed="rId4">
                    <a14:imgEffect>
                      <a14:saturation sat="376000"/>
                    </a14:imgEffect>
                    <a14:imgEffect>
                      <a14:brightnessContrast bright="7000"/>
                    </a14:imgEffect>
                  </a14:imgLayer>
                </a14:imgProps>
              </a:ext>
              <a:ext uri="{28A0092B-C50C-407E-A947-70E740481C1C}">
                <a14:useLocalDpi xmlns:a14="http://schemas.microsoft.com/office/drawing/2010/main" val="0"/>
              </a:ext>
            </a:extLst>
          </a:blip>
          <a:stretch>
            <a:fillRect/>
          </a:stretch>
        </p:blipFill>
        <p:spPr>
          <a:xfrm>
            <a:off x="6635516" y="356060"/>
            <a:ext cx="3990251" cy="5064824"/>
          </a:xfrm>
          <a:prstGeom prst="rect">
            <a:avLst/>
          </a:prstGeom>
          <a:effectLst>
            <a:outerShdw blurRad="50800" dist="50800" dir="5400000" algn="ctr" rotWithShape="0">
              <a:srgbClr val="000000"/>
            </a:outerShdw>
          </a:effectLst>
        </p:spPr>
      </p:pic>
      <p:sp>
        <p:nvSpPr>
          <p:cNvPr id="9" name="TextovéPole 8"/>
          <p:cNvSpPr txBox="1"/>
          <p:nvPr/>
        </p:nvSpPr>
        <p:spPr>
          <a:xfrm>
            <a:off x="3172976" y="3799226"/>
            <a:ext cx="5926819" cy="1754326"/>
          </a:xfrm>
          <a:prstGeom prst="rect">
            <a:avLst/>
          </a:prstGeom>
          <a:solidFill>
            <a:schemeClr val="accent1">
              <a:lumMod val="50000"/>
            </a:schemeClr>
          </a:solidFill>
          <a:ln w="38100">
            <a:solidFill>
              <a:schemeClr val="accent1">
                <a:lumMod val="50000"/>
              </a:schemeClr>
            </a:solidFill>
          </a:ln>
        </p:spPr>
        <p:txBody>
          <a:bodyPr wrap="square" rtlCol="0">
            <a:spAutoFit/>
          </a:bodyPr>
          <a:lstStyle/>
          <a:p>
            <a:pPr algn="just"/>
            <a:r>
              <a:rPr lang="cs-CZ" b="1" dirty="0">
                <a:solidFill>
                  <a:srgbClr val="FF0000"/>
                </a:solidFill>
                <a:latin typeface="Verdana" panose="020B0604030504040204" pitchFamily="34" charset="0"/>
                <a:ea typeface="Verdana" panose="020B0604030504040204" pitchFamily="34" charset="0"/>
              </a:rPr>
              <a:t>AMÉRICANISATION VERSUS AMÉRICANITÉ :</a:t>
            </a:r>
          </a:p>
          <a:p>
            <a:pPr algn="just"/>
            <a:endParaRPr lang="cs-CZ" b="1" dirty="0">
              <a:solidFill>
                <a:schemeClr val="bg1"/>
              </a:solidFill>
              <a:latin typeface="Verdana" panose="020B0604030504040204" pitchFamily="34" charset="0"/>
              <a:ea typeface="Verdana" panose="020B0604030504040204" pitchFamily="34" charset="0"/>
            </a:endParaRPr>
          </a:p>
          <a:p>
            <a:pPr algn="ctr">
              <a:lnSpc>
                <a:spcPct val="150000"/>
              </a:lnSpc>
            </a:pPr>
            <a:r>
              <a:rPr lang="cs-CZ" dirty="0" err="1">
                <a:solidFill>
                  <a:schemeClr val="bg1"/>
                </a:solidFill>
                <a:latin typeface="Verdana" panose="020B0604030504040204" pitchFamily="34" charset="0"/>
                <a:ea typeface="Verdana" panose="020B0604030504040204" pitchFamily="34" charset="0"/>
              </a:rPr>
              <a:t>cadre</a:t>
            </a:r>
            <a:r>
              <a:rPr lang="cs-CZ" dirty="0">
                <a:solidFill>
                  <a:schemeClr val="bg1"/>
                </a:solidFill>
                <a:latin typeface="Verdana" panose="020B0604030504040204" pitchFamily="34" charset="0"/>
                <a:ea typeface="Verdana" panose="020B0604030504040204" pitchFamily="34" charset="0"/>
              </a:rPr>
              <a:t> </a:t>
            </a:r>
            <a:r>
              <a:rPr lang="cs-CZ" dirty="0" err="1">
                <a:solidFill>
                  <a:schemeClr val="bg1"/>
                </a:solidFill>
                <a:latin typeface="Verdana" panose="020B0604030504040204" pitchFamily="34" charset="0"/>
                <a:ea typeface="Verdana" panose="020B0604030504040204" pitchFamily="34" charset="0"/>
              </a:rPr>
              <a:t>théorique</a:t>
            </a:r>
            <a:r>
              <a:rPr lang="cs-CZ" dirty="0">
                <a:solidFill>
                  <a:schemeClr val="bg1"/>
                </a:solidFill>
                <a:latin typeface="Verdana" panose="020B0604030504040204" pitchFamily="34" charset="0"/>
                <a:ea typeface="Verdana" panose="020B0604030504040204" pitchFamily="34" charset="0"/>
              </a:rPr>
              <a:t> et </a:t>
            </a:r>
            <a:r>
              <a:rPr lang="cs-CZ" dirty="0" err="1">
                <a:solidFill>
                  <a:schemeClr val="bg1"/>
                </a:solidFill>
                <a:latin typeface="Verdana" panose="020B0604030504040204" pitchFamily="34" charset="0"/>
                <a:ea typeface="Verdana" panose="020B0604030504040204" pitchFamily="34" charset="0"/>
              </a:rPr>
              <a:t>manifestations</a:t>
            </a:r>
            <a:r>
              <a:rPr lang="cs-CZ" dirty="0">
                <a:solidFill>
                  <a:schemeClr val="bg1"/>
                </a:solidFill>
                <a:latin typeface="Verdana" panose="020B0604030504040204" pitchFamily="34" charset="0"/>
                <a:ea typeface="Verdana" panose="020B0604030504040204" pitchFamily="34" charset="0"/>
              </a:rPr>
              <a:t> </a:t>
            </a:r>
            <a:r>
              <a:rPr lang="cs-CZ" dirty="0" err="1">
                <a:solidFill>
                  <a:schemeClr val="bg1"/>
                </a:solidFill>
                <a:latin typeface="Verdana" panose="020B0604030504040204" pitchFamily="34" charset="0"/>
                <a:ea typeface="Verdana" panose="020B0604030504040204" pitchFamily="34" charset="0"/>
              </a:rPr>
              <a:t>pratiques</a:t>
            </a:r>
            <a:r>
              <a:rPr lang="cs-CZ" dirty="0">
                <a:solidFill>
                  <a:schemeClr val="bg1"/>
                </a:solidFill>
                <a:latin typeface="Verdana" panose="020B0604030504040204" pitchFamily="34" charset="0"/>
                <a:ea typeface="Verdana" panose="020B0604030504040204" pitchFamily="34" charset="0"/>
              </a:rPr>
              <a:t> </a:t>
            </a:r>
            <a:r>
              <a:rPr lang="cs-CZ" dirty="0" err="1">
                <a:solidFill>
                  <a:schemeClr val="bg1"/>
                </a:solidFill>
                <a:latin typeface="Verdana" panose="020B0604030504040204" pitchFamily="34" charset="0"/>
                <a:ea typeface="Verdana" panose="020B0604030504040204" pitchFamily="34" charset="0"/>
              </a:rPr>
              <a:t>dans</a:t>
            </a:r>
            <a:r>
              <a:rPr lang="cs-CZ" dirty="0">
                <a:solidFill>
                  <a:schemeClr val="bg1"/>
                </a:solidFill>
                <a:latin typeface="Verdana" panose="020B0604030504040204" pitchFamily="34" charset="0"/>
                <a:ea typeface="Verdana" panose="020B0604030504040204" pitchFamily="34" charset="0"/>
              </a:rPr>
              <a:t> </a:t>
            </a:r>
            <a:r>
              <a:rPr lang="cs-CZ" dirty="0" err="1">
                <a:solidFill>
                  <a:schemeClr val="bg1"/>
                </a:solidFill>
                <a:latin typeface="Verdana" panose="020B0604030504040204" pitchFamily="34" charset="0"/>
                <a:ea typeface="Verdana" panose="020B0604030504040204" pitchFamily="34" charset="0"/>
              </a:rPr>
              <a:t>le</a:t>
            </a:r>
            <a:r>
              <a:rPr lang="cs-CZ" dirty="0">
                <a:solidFill>
                  <a:schemeClr val="bg1"/>
                </a:solidFill>
                <a:latin typeface="Verdana" panose="020B0604030504040204" pitchFamily="34" charset="0"/>
                <a:ea typeface="Verdana" panose="020B0604030504040204" pitchFamily="34" charset="0"/>
              </a:rPr>
              <a:t> </a:t>
            </a:r>
            <a:r>
              <a:rPr lang="cs-CZ" dirty="0" err="1">
                <a:solidFill>
                  <a:schemeClr val="bg1"/>
                </a:solidFill>
                <a:latin typeface="Verdana" panose="020B0604030504040204" pitchFamily="34" charset="0"/>
                <a:ea typeface="Verdana" panose="020B0604030504040204" pitchFamily="34" charset="0"/>
              </a:rPr>
              <a:t>roman</a:t>
            </a:r>
            <a:r>
              <a:rPr lang="cs-CZ" dirty="0">
                <a:solidFill>
                  <a:schemeClr val="bg1"/>
                </a:solidFill>
                <a:latin typeface="Verdana" panose="020B0604030504040204" pitchFamily="34" charset="0"/>
                <a:ea typeface="Verdana" panose="020B0604030504040204" pitchFamily="34" charset="0"/>
              </a:rPr>
              <a:t> </a:t>
            </a:r>
            <a:r>
              <a:rPr lang="cs-CZ" dirty="0" err="1">
                <a:solidFill>
                  <a:schemeClr val="bg1"/>
                </a:solidFill>
                <a:latin typeface="Verdana" panose="020B0604030504040204" pitchFamily="34" charset="0"/>
                <a:ea typeface="Verdana" panose="020B0604030504040204" pitchFamily="34" charset="0"/>
              </a:rPr>
              <a:t>québécois</a:t>
            </a:r>
            <a:r>
              <a:rPr lang="cs-CZ" dirty="0">
                <a:solidFill>
                  <a:schemeClr val="bg1"/>
                </a:solidFill>
                <a:latin typeface="Verdana" panose="020B0604030504040204" pitchFamily="34" charset="0"/>
                <a:ea typeface="Verdana" panose="020B0604030504040204" pitchFamily="34" charset="0"/>
              </a:rPr>
              <a:t> </a:t>
            </a:r>
            <a:r>
              <a:rPr lang="cs-CZ" dirty="0" err="1">
                <a:solidFill>
                  <a:schemeClr val="bg1"/>
                </a:solidFill>
                <a:latin typeface="Verdana" panose="020B0604030504040204" pitchFamily="34" charset="0"/>
                <a:ea typeface="Verdana" panose="020B0604030504040204" pitchFamily="34" charset="0"/>
              </a:rPr>
              <a:t>contemporain</a:t>
            </a:r>
            <a:endParaRPr lang="cs-CZ" dirty="0">
              <a:solidFill>
                <a:schemeClr val="bg1"/>
              </a:solidFill>
              <a:latin typeface="Verdana" panose="020B0604030504040204" pitchFamily="34" charset="0"/>
              <a:ea typeface="Verdana" panose="020B0604030504040204" pitchFamily="34" charset="0"/>
            </a:endParaRPr>
          </a:p>
          <a:p>
            <a:pPr algn="just"/>
            <a:endParaRPr lang="cs-CZ" dirty="0"/>
          </a:p>
        </p:txBody>
      </p:sp>
      <p:pic>
        <p:nvPicPr>
          <p:cNvPr id="2" name="Obráze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3229" y="6027347"/>
            <a:ext cx="3863425" cy="923793"/>
          </a:xfrm>
          <a:prstGeom prst="rect">
            <a:avLst/>
          </a:prstGeom>
        </p:spPr>
      </p:pic>
      <p:pic>
        <p:nvPicPr>
          <p:cNvPr id="7" name="Obrázek 6" descr="rgb3">
            <a:hlinkClick r:id="rId6" tgtFrame="&quot;&quot;" tooltip="&quot;&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1" y="6027345"/>
            <a:ext cx="2560412" cy="843423"/>
          </a:xfrm>
          <a:prstGeom prst="rect">
            <a:avLst/>
          </a:prstGeom>
          <a:solidFill>
            <a:schemeClr val="bg1"/>
          </a:solidFill>
          <a:ln>
            <a:noFill/>
          </a:ln>
        </p:spPr>
      </p:pic>
      <p:pic>
        <p:nvPicPr>
          <p:cNvPr id="10" name="Obrázek 9"/>
          <p:cNvPicPr/>
          <p:nvPr/>
        </p:nvPicPr>
        <p:blipFill>
          <a:blip r:embed="rId8"/>
          <a:stretch>
            <a:fillRect/>
          </a:stretch>
        </p:blipFill>
        <p:spPr>
          <a:xfrm>
            <a:off x="4697019" y="6027346"/>
            <a:ext cx="1431308" cy="843421"/>
          </a:xfrm>
          <a:prstGeom prst="rect">
            <a:avLst/>
          </a:prstGeom>
        </p:spPr>
      </p:pic>
      <p:sp>
        <p:nvSpPr>
          <p:cNvPr id="4" name="Obdélník 3"/>
          <p:cNvSpPr/>
          <p:nvPr/>
        </p:nvSpPr>
        <p:spPr>
          <a:xfrm>
            <a:off x="2560412" y="6027345"/>
            <a:ext cx="2136606" cy="830655"/>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6128326" y="6027347"/>
            <a:ext cx="2426486" cy="83703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3963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43202"/>
            <a:ext cx="12192000"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3195781" y="846606"/>
            <a:ext cx="8357985" cy="307777"/>
          </a:xfrm>
          <a:prstGeom prst="rect">
            <a:avLst/>
          </a:prstGeom>
          <a:noFill/>
        </p:spPr>
        <p:txBody>
          <a:bodyPr wrap="square" rtlCol="0">
            <a:spAutoFit/>
          </a:bodyPr>
          <a:lstStyle/>
          <a:p>
            <a:pPr algn="just"/>
            <a:endParaRPr lang="cs-CZ" sz="1400" dirty="0">
              <a:solidFill>
                <a:schemeClr val="bg1"/>
              </a:solidFill>
              <a:latin typeface="Verdana" panose="020B0604030504040204" pitchFamily="34" charset="0"/>
              <a:ea typeface="Verdana" panose="020B0604030504040204" pitchFamily="34" charset="0"/>
            </a:endParaRPr>
          </a:p>
        </p:txBody>
      </p:sp>
      <p:pic>
        <p:nvPicPr>
          <p:cNvPr id="8" name="Obrázek 7"/>
          <p:cNvPicPr/>
          <p:nvPr/>
        </p:nvPicPr>
        <p:blipFill>
          <a:blip r:embed="rId2" cstate="print">
            <a:extLst>
              <a:ext uri="{28A0092B-C50C-407E-A947-70E740481C1C}">
                <a14:useLocalDpi xmlns:a14="http://schemas.microsoft.com/office/drawing/2010/main" val="0"/>
              </a:ext>
            </a:extLst>
          </a:blip>
          <a:stretch>
            <a:fillRect/>
          </a:stretch>
        </p:blipFill>
        <p:spPr>
          <a:xfrm>
            <a:off x="225364" y="206181"/>
            <a:ext cx="2332181" cy="1105384"/>
          </a:xfrm>
          <a:prstGeom prst="rect">
            <a:avLst/>
          </a:prstGeom>
          <a:effectLst>
            <a:reflection endPos="65000" dir="5400000" sy="-100000" algn="bl" rotWithShape="0"/>
          </a:effectLst>
        </p:spPr>
      </p:pic>
      <p:pic>
        <p:nvPicPr>
          <p:cNvPr id="9" name="Obrázek 8"/>
          <p:cNvPicPr/>
          <p:nvPr/>
        </p:nvPicPr>
        <p:blipFill>
          <a:blip r:embed="rId3" cstate="print">
            <a:extLst>
              <a:ext uri="{28A0092B-C50C-407E-A947-70E740481C1C}">
                <a14:useLocalDpi xmlns:a14="http://schemas.microsoft.com/office/drawing/2010/main" val="0"/>
              </a:ext>
            </a:extLst>
          </a:blip>
          <a:stretch>
            <a:fillRect/>
          </a:stretch>
        </p:blipFill>
        <p:spPr>
          <a:xfrm>
            <a:off x="225364" y="2241269"/>
            <a:ext cx="2300781" cy="1120767"/>
          </a:xfrm>
          <a:prstGeom prst="rect">
            <a:avLst/>
          </a:prstGeom>
          <a:effectLst>
            <a:reflection endPos="65000" dir="5400000" sy="-100000" algn="bl" rotWithShape="0"/>
          </a:effectLst>
        </p:spPr>
      </p:pic>
      <p:pic>
        <p:nvPicPr>
          <p:cNvPr id="10" name="Obrázek 9"/>
          <p:cNvPicPr/>
          <p:nvPr/>
        </p:nvPicPr>
        <p:blipFill>
          <a:blip r:embed="rId4" cstate="print">
            <a:extLst>
              <a:ext uri="{28A0092B-C50C-407E-A947-70E740481C1C}">
                <a14:useLocalDpi xmlns:a14="http://schemas.microsoft.com/office/drawing/2010/main" val="0"/>
              </a:ext>
            </a:extLst>
          </a:blip>
          <a:stretch>
            <a:fillRect/>
          </a:stretch>
        </p:blipFill>
        <p:spPr>
          <a:xfrm>
            <a:off x="225364" y="4291740"/>
            <a:ext cx="2300781" cy="1089969"/>
          </a:xfrm>
          <a:prstGeom prst="rect">
            <a:avLst/>
          </a:prstGeom>
          <a:effectLst>
            <a:reflection endPos="65000" dir="5400000" sy="-100000" algn="bl" rotWithShape="0"/>
          </a:effectLst>
        </p:spPr>
      </p:pic>
      <p:sp>
        <p:nvSpPr>
          <p:cNvPr id="3" name="TextovéPole 2"/>
          <p:cNvSpPr txBox="1"/>
          <p:nvPr/>
        </p:nvSpPr>
        <p:spPr>
          <a:xfrm>
            <a:off x="3675609" y="1133357"/>
            <a:ext cx="7398327" cy="3816429"/>
          </a:xfrm>
          <a:prstGeom prst="rect">
            <a:avLst/>
          </a:prstGeom>
          <a:no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II   R</a:t>
            </a:r>
            <a:r>
              <a:rPr lang="cs-CZ" sz="2000" b="1" dirty="0">
                <a:solidFill>
                  <a:srgbClr val="FF0000"/>
                </a:solidFill>
                <a:latin typeface="Verdana" panose="020B0604030504040204" pitchFamily="34" charset="0"/>
                <a:ea typeface="Verdana" panose="020B0604030504040204" pitchFamily="34" charset="0"/>
              </a:rPr>
              <a:t>OMANS </a:t>
            </a:r>
            <a:r>
              <a:rPr lang="fr-FR" sz="2000" b="1" dirty="0">
                <a:solidFill>
                  <a:srgbClr val="FF0000"/>
                </a:solidFill>
                <a:latin typeface="Verdana" panose="020B0604030504040204" pitchFamily="34" charset="0"/>
                <a:ea typeface="Verdana" panose="020B0604030504040204" pitchFamily="34" charset="0"/>
              </a:rPr>
              <a:t>EMBLÉMATIQUES DE LA MODERNITÉ</a:t>
            </a:r>
            <a:endParaRPr lang="cs-CZ" sz="2000" b="1" dirty="0">
              <a:solidFill>
                <a:srgbClr val="FF0000"/>
              </a:solidFill>
              <a:latin typeface="Verdana" panose="020B0604030504040204" pitchFamily="34" charset="0"/>
              <a:ea typeface="Verdana" panose="020B0604030504040204" pitchFamily="34" charset="0"/>
            </a:endParaRPr>
          </a:p>
          <a:p>
            <a:r>
              <a:rPr lang="cs-CZ" sz="2000" b="1" dirty="0">
                <a:solidFill>
                  <a:srgbClr val="FF0000"/>
                </a:solidFill>
                <a:latin typeface="Verdana" panose="020B0604030504040204" pitchFamily="34" charset="0"/>
                <a:ea typeface="Verdana" panose="020B0604030504040204" pitchFamily="34" charset="0"/>
              </a:rPr>
              <a:t>  </a:t>
            </a:r>
            <a:r>
              <a:rPr lang="fr-FR" sz="2000" b="1" dirty="0">
                <a:solidFill>
                  <a:srgbClr val="FF0000"/>
                </a:solidFill>
                <a:latin typeface="Verdana" panose="020B0604030504040204" pitchFamily="34" charset="0"/>
                <a:ea typeface="Verdana" panose="020B0604030504040204" pitchFamily="34" charset="0"/>
              </a:rPr>
              <a:t> </a:t>
            </a:r>
            <a:r>
              <a:rPr lang="cs-CZ" sz="2000" b="1" dirty="0">
                <a:solidFill>
                  <a:srgbClr val="FF0000"/>
                </a:solidFill>
                <a:latin typeface="Verdana" panose="020B0604030504040204" pitchFamily="34" charset="0"/>
                <a:ea typeface="Verdana" panose="020B0604030504040204" pitchFamily="34" charset="0"/>
              </a:rPr>
              <a:t>   </a:t>
            </a:r>
            <a:r>
              <a:rPr lang="fr-FR" sz="2000" b="1" dirty="0">
                <a:solidFill>
                  <a:srgbClr val="FF0000"/>
                </a:solidFill>
                <a:latin typeface="Verdana" panose="020B0604030504040204" pitchFamily="34" charset="0"/>
                <a:ea typeface="Verdana" panose="020B0604030504040204" pitchFamily="34" charset="0"/>
              </a:rPr>
              <a:t>QUÉBÉCOISE</a:t>
            </a:r>
            <a:endParaRPr lang="cs-CZ" sz="2000" b="1" dirty="0">
              <a:solidFill>
                <a:srgbClr val="FF0000"/>
              </a:solidFill>
              <a:latin typeface="Verdana" panose="020B0604030504040204" pitchFamily="34" charset="0"/>
              <a:ea typeface="Verdana" panose="020B0604030504040204" pitchFamily="34" charset="0"/>
            </a:endParaRPr>
          </a:p>
          <a:p>
            <a:endParaRPr lang="fr-FR" sz="2000" b="1" dirty="0">
              <a:solidFill>
                <a:srgbClr val="FF0000"/>
              </a:solidFill>
              <a:latin typeface="Verdana" panose="020B0604030504040204" pitchFamily="34" charset="0"/>
              <a:ea typeface="Verdana" panose="020B0604030504040204" pitchFamily="34" charset="0"/>
            </a:endParaRPr>
          </a:p>
          <a:p>
            <a:endParaRPr lang="fr-FR" sz="2000" b="1" dirty="0">
              <a:solidFill>
                <a:srgbClr val="FF0000"/>
              </a:solidFill>
              <a:latin typeface="Verdana" panose="020B0604030504040204" pitchFamily="34" charset="0"/>
              <a:ea typeface="Verdana" panose="020B0604030504040204" pitchFamily="34" charset="0"/>
            </a:endParaRPr>
          </a:p>
          <a:p>
            <a:endParaRPr lang="fr-FR" dirty="0">
              <a:solidFill>
                <a:schemeClr val="bg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fr-FR" i="1" dirty="0">
                <a:solidFill>
                  <a:schemeClr val="bg1"/>
                </a:solidFill>
                <a:latin typeface="Verdana" panose="020B0604030504040204" pitchFamily="34" charset="0"/>
                <a:ea typeface="Verdana" panose="020B0604030504040204" pitchFamily="34" charset="0"/>
              </a:rPr>
              <a:t>Le Ciel de Bay City</a:t>
            </a:r>
            <a:r>
              <a:rPr lang="fr-FR" dirty="0">
                <a:solidFill>
                  <a:schemeClr val="bg1"/>
                </a:solidFill>
                <a:latin typeface="Verdana" panose="020B0604030504040204" pitchFamily="34" charset="0"/>
                <a:ea typeface="Verdana" panose="020B0604030504040204" pitchFamily="34" charset="0"/>
              </a:rPr>
              <a:t> (2009) de Catherine Mavrikakis</a:t>
            </a:r>
          </a:p>
          <a:p>
            <a:endParaRPr lang="fr-FR" dirty="0">
              <a:solidFill>
                <a:schemeClr val="bg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fr-FR" i="1" dirty="0">
                <a:solidFill>
                  <a:schemeClr val="bg1"/>
                </a:solidFill>
                <a:latin typeface="Verdana" panose="020B0604030504040204" pitchFamily="34" charset="0"/>
                <a:ea typeface="Verdana" panose="020B0604030504040204" pitchFamily="34" charset="0"/>
              </a:rPr>
              <a:t>Lignes de faille</a:t>
            </a:r>
            <a:r>
              <a:rPr lang="fr-FR" dirty="0">
                <a:solidFill>
                  <a:schemeClr val="bg1"/>
                </a:solidFill>
                <a:latin typeface="Verdana" panose="020B0604030504040204" pitchFamily="34" charset="0"/>
                <a:ea typeface="Verdana" panose="020B0604030504040204" pitchFamily="34" charset="0"/>
              </a:rPr>
              <a:t> (2006) de Nancy Huston</a:t>
            </a:r>
          </a:p>
          <a:p>
            <a:endParaRPr lang="fr-FR" dirty="0">
              <a:solidFill>
                <a:schemeClr val="bg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fr-FR" i="1" dirty="0">
                <a:solidFill>
                  <a:schemeClr val="bg1"/>
                </a:solidFill>
                <a:latin typeface="Verdana" panose="020B0604030504040204" pitchFamily="34" charset="0"/>
                <a:ea typeface="Verdana" panose="020B0604030504040204" pitchFamily="34" charset="0"/>
              </a:rPr>
              <a:t>Hollywood </a:t>
            </a:r>
            <a:r>
              <a:rPr lang="fr-FR" dirty="0">
                <a:solidFill>
                  <a:schemeClr val="bg1"/>
                </a:solidFill>
                <a:latin typeface="Verdana" panose="020B0604030504040204" pitchFamily="34" charset="0"/>
                <a:ea typeface="Verdana" panose="020B0604030504040204" pitchFamily="34" charset="0"/>
              </a:rPr>
              <a:t>(2012) de Marc Séguin</a:t>
            </a:r>
          </a:p>
          <a:p>
            <a:endParaRPr lang="fr-FR" dirty="0">
              <a:solidFill>
                <a:schemeClr val="bg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fr-FR" dirty="0">
                <a:solidFill>
                  <a:schemeClr val="bg1"/>
                </a:solidFill>
                <a:latin typeface="Verdana" panose="020B0604030504040204" pitchFamily="34" charset="0"/>
                <a:ea typeface="Verdana" panose="020B0604030504040204" pitchFamily="34" charset="0"/>
              </a:rPr>
              <a:t>...</a:t>
            </a:r>
          </a:p>
          <a:p>
            <a:endParaRPr lang="cs-CZ" dirty="0">
              <a:solidFill>
                <a:schemeClr val="bg1"/>
              </a:solidFill>
              <a:latin typeface="Verdana" panose="020B0604030504040204" pitchFamily="34" charset="0"/>
              <a:ea typeface="Verdana" panose="020B0604030504040204" pitchFamily="34" charset="0"/>
            </a:endParaRPr>
          </a:p>
        </p:txBody>
      </p:sp>
      <p:pic>
        <p:nvPicPr>
          <p:cNvPr id="11" name="Obráze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4812" y="6035272"/>
            <a:ext cx="3701842" cy="822728"/>
          </a:xfrm>
          <a:prstGeom prst="rect">
            <a:avLst/>
          </a:prstGeom>
        </p:spPr>
      </p:pic>
      <p:pic>
        <p:nvPicPr>
          <p:cNvPr id="12" name="Obrázek 11" descr="rgb3">
            <a:hlinkClick r:id="rId6" tgtFrame="&quot;&quot;" tooltip="&quot;&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1" y="6035272"/>
            <a:ext cx="2560412" cy="835496"/>
          </a:xfrm>
          <a:prstGeom prst="rect">
            <a:avLst/>
          </a:prstGeom>
          <a:solidFill>
            <a:schemeClr val="bg1"/>
          </a:solidFill>
          <a:ln>
            <a:noFill/>
          </a:ln>
        </p:spPr>
      </p:pic>
      <p:sp>
        <p:nvSpPr>
          <p:cNvPr id="13" name="Obdélník 12"/>
          <p:cNvSpPr/>
          <p:nvPr/>
        </p:nvSpPr>
        <p:spPr>
          <a:xfrm>
            <a:off x="2560412" y="6035272"/>
            <a:ext cx="2136606" cy="82272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4" name="Obrázek 13"/>
          <p:cNvPicPr/>
          <p:nvPr/>
        </p:nvPicPr>
        <p:blipFill>
          <a:blip r:embed="rId8"/>
          <a:stretch>
            <a:fillRect/>
          </a:stretch>
        </p:blipFill>
        <p:spPr>
          <a:xfrm>
            <a:off x="4697019" y="6035272"/>
            <a:ext cx="1431308" cy="835496"/>
          </a:xfrm>
          <a:prstGeom prst="rect">
            <a:avLst/>
          </a:prstGeom>
        </p:spPr>
      </p:pic>
      <p:sp>
        <p:nvSpPr>
          <p:cNvPr id="15" name="Obdélník 14"/>
          <p:cNvSpPr/>
          <p:nvPr/>
        </p:nvSpPr>
        <p:spPr>
          <a:xfrm>
            <a:off x="6128326" y="6027347"/>
            <a:ext cx="2426486" cy="83703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1300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43202"/>
            <a:ext cx="12192000"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3195781" y="846606"/>
            <a:ext cx="8357985" cy="307777"/>
          </a:xfrm>
          <a:prstGeom prst="rect">
            <a:avLst/>
          </a:prstGeom>
          <a:noFill/>
        </p:spPr>
        <p:txBody>
          <a:bodyPr wrap="square" rtlCol="0">
            <a:spAutoFit/>
          </a:bodyPr>
          <a:lstStyle/>
          <a:p>
            <a:pPr algn="just"/>
            <a:endParaRPr lang="cs-CZ" sz="1400" dirty="0">
              <a:solidFill>
                <a:schemeClr val="bg1"/>
              </a:solidFill>
              <a:latin typeface="Verdana" panose="020B0604030504040204" pitchFamily="34" charset="0"/>
              <a:ea typeface="Verdana" panose="020B0604030504040204" pitchFamily="34" charset="0"/>
            </a:endParaRPr>
          </a:p>
        </p:txBody>
      </p:sp>
      <p:pic>
        <p:nvPicPr>
          <p:cNvPr id="8" name="Obrázek 7"/>
          <p:cNvPicPr/>
          <p:nvPr/>
        </p:nvPicPr>
        <p:blipFill>
          <a:blip r:embed="rId2" cstate="print">
            <a:extLst>
              <a:ext uri="{28A0092B-C50C-407E-A947-70E740481C1C}">
                <a14:useLocalDpi xmlns:a14="http://schemas.microsoft.com/office/drawing/2010/main" val="0"/>
              </a:ext>
            </a:extLst>
          </a:blip>
          <a:stretch>
            <a:fillRect/>
          </a:stretch>
        </p:blipFill>
        <p:spPr>
          <a:xfrm>
            <a:off x="221425" y="326953"/>
            <a:ext cx="2117559" cy="1030209"/>
          </a:xfrm>
          <a:prstGeom prst="rect">
            <a:avLst/>
          </a:prstGeom>
          <a:effectLst>
            <a:reflection endPos="65000" dir="5400000" sy="-100000" algn="bl" rotWithShape="0"/>
          </a:effectLst>
        </p:spPr>
      </p:pic>
      <p:pic>
        <p:nvPicPr>
          <p:cNvPr id="9" name="Obrázek 8"/>
          <p:cNvPicPr/>
          <p:nvPr/>
        </p:nvPicPr>
        <p:blipFill>
          <a:blip r:embed="rId3" cstate="print">
            <a:extLst>
              <a:ext uri="{28A0092B-C50C-407E-A947-70E740481C1C}">
                <a14:useLocalDpi xmlns:a14="http://schemas.microsoft.com/office/drawing/2010/main" val="0"/>
              </a:ext>
            </a:extLst>
          </a:blip>
          <a:stretch>
            <a:fillRect/>
          </a:stretch>
        </p:blipFill>
        <p:spPr>
          <a:xfrm>
            <a:off x="221424" y="2114500"/>
            <a:ext cx="2117559" cy="965583"/>
          </a:xfrm>
          <a:prstGeom prst="rect">
            <a:avLst/>
          </a:prstGeom>
          <a:effectLst>
            <a:reflection endPos="65000" dir="5400000" sy="-100000" algn="bl" rotWithShape="0"/>
          </a:effectLst>
        </p:spPr>
      </p:pic>
      <p:pic>
        <p:nvPicPr>
          <p:cNvPr id="10" name="Obrázek 9"/>
          <p:cNvPicPr/>
          <p:nvPr/>
        </p:nvPicPr>
        <p:blipFill>
          <a:blip r:embed="rId4" cstate="print">
            <a:extLst>
              <a:ext uri="{28A0092B-C50C-407E-A947-70E740481C1C}">
                <a14:useLocalDpi xmlns:a14="http://schemas.microsoft.com/office/drawing/2010/main" val="0"/>
              </a:ext>
            </a:extLst>
          </a:blip>
          <a:stretch>
            <a:fillRect/>
          </a:stretch>
        </p:blipFill>
        <p:spPr>
          <a:xfrm>
            <a:off x="202217" y="3927107"/>
            <a:ext cx="2117558" cy="988117"/>
          </a:xfrm>
          <a:prstGeom prst="rect">
            <a:avLst/>
          </a:prstGeom>
          <a:effectLst>
            <a:reflection endPos="65000" dir="5400000" sy="-100000" algn="bl" rotWithShape="0"/>
          </a:effectLst>
        </p:spPr>
      </p:pic>
      <p:sp>
        <p:nvSpPr>
          <p:cNvPr id="3" name="TextovéPole 2"/>
          <p:cNvSpPr txBox="1"/>
          <p:nvPr/>
        </p:nvSpPr>
        <p:spPr>
          <a:xfrm>
            <a:off x="3195781" y="1357162"/>
            <a:ext cx="7711900" cy="3477875"/>
          </a:xfrm>
          <a:prstGeom prst="rect">
            <a:avLst/>
          </a:prstGeom>
          <a:no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III   ÉCOLE DE LA TCHÉN’SSÂ</a:t>
            </a:r>
          </a:p>
          <a:p>
            <a:endParaRPr lang="fr-FR" sz="2000" b="1" dirty="0">
              <a:solidFill>
                <a:srgbClr val="FF0000"/>
              </a:solidFill>
              <a:latin typeface="Verdana" panose="020B0604030504040204" pitchFamily="34" charset="0"/>
              <a:ea typeface="Verdana" panose="020B0604030504040204" pitchFamily="34" charset="0"/>
            </a:endParaRPr>
          </a:p>
          <a:p>
            <a:endParaRPr lang="fr-FR" dirty="0">
              <a:solidFill>
                <a:schemeClr val="bg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fr-CA" dirty="0">
                <a:solidFill>
                  <a:schemeClr val="bg1"/>
                </a:solidFill>
                <a:latin typeface="Verdana" panose="020B0604030504040204" pitchFamily="34" charset="0"/>
                <a:ea typeface="Verdana" panose="020B0604030504040204" pitchFamily="34" charset="0"/>
              </a:rPr>
              <a:t>Samuel Archibald (1978)</a:t>
            </a:r>
          </a:p>
          <a:p>
            <a:endParaRPr lang="fr-CA" dirty="0">
              <a:solidFill>
                <a:schemeClr val="bg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fr-CA" dirty="0">
                <a:solidFill>
                  <a:schemeClr val="bg1"/>
                </a:solidFill>
                <a:latin typeface="Verdana" panose="020B0604030504040204" pitchFamily="34" charset="0"/>
                <a:ea typeface="Verdana" panose="020B0604030504040204" pitchFamily="34" charset="0"/>
              </a:rPr>
              <a:t>Raymond Bock (1981)</a:t>
            </a:r>
          </a:p>
          <a:p>
            <a:endParaRPr lang="fr-FR" dirty="0">
              <a:solidFill>
                <a:schemeClr val="bg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fr-CA" dirty="0">
                <a:solidFill>
                  <a:schemeClr val="bg1"/>
                </a:solidFill>
                <a:latin typeface="Verdana" panose="020B0604030504040204" pitchFamily="34" charset="0"/>
                <a:ea typeface="Verdana" panose="020B0604030504040204" pitchFamily="34" charset="0"/>
              </a:rPr>
              <a:t>William M. Messier (1984)</a:t>
            </a:r>
          </a:p>
          <a:p>
            <a:endParaRPr lang="fr-CA" dirty="0">
              <a:solidFill>
                <a:schemeClr val="bg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fr-CA" dirty="0">
                <a:solidFill>
                  <a:schemeClr val="bg1"/>
                </a:solidFill>
                <a:latin typeface="Verdana" panose="020B0604030504040204" pitchFamily="34" charset="0"/>
                <a:ea typeface="Verdana" panose="020B0604030504040204" pitchFamily="34" charset="0"/>
              </a:rPr>
              <a:t>Daniel Grenier (1972)</a:t>
            </a:r>
          </a:p>
          <a:p>
            <a:endParaRPr lang="fr-CA" dirty="0">
              <a:solidFill>
                <a:schemeClr val="bg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r>
              <a:rPr lang="fr-CA" dirty="0">
                <a:solidFill>
                  <a:schemeClr val="bg1"/>
                </a:solidFill>
                <a:latin typeface="Verdana" panose="020B0604030504040204" pitchFamily="34" charset="0"/>
                <a:ea typeface="Verdana" panose="020B0604030504040204" pitchFamily="34" charset="0"/>
              </a:rPr>
              <a:t>Madame Chose (1982)...</a:t>
            </a:r>
            <a:endParaRPr lang="cs-CZ" dirty="0">
              <a:solidFill>
                <a:schemeClr val="bg1"/>
              </a:solidFill>
              <a:latin typeface="Verdana" panose="020B0604030504040204" pitchFamily="34" charset="0"/>
              <a:ea typeface="Verdana" panose="020B0604030504040204" pitchFamily="34" charset="0"/>
            </a:endParaRPr>
          </a:p>
        </p:txBody>
      </p:sp>
      <p:pic>
        <p:nvPicPr>
          <p:cNvPr id="4" name="Obráze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7351" y="409714"/>
            <a:ext cx="3570973" cy="2426527"/>
          </a:xfrm>
          <a:prstGeom prst="rect">
            <a:avLst/>
          </a:prstGeom>
        </p:spPr>
      </p:pic>
      <p:pic>
        <p:nvPicPr>
          <p:cNvPr id="6" name="Obráze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7351" y="3171722"/>
            <a:ext cx="3590489" cy="2528069"/>
          </a:xfrm>
          <a:prstGeom prst="rect">
            <a:avLst/>
          </a:prstGeom>
        </p:spPr>
      </p:pic>
      <p:pic>
        <p:nvPicPr>
          <p:cNvPr id="11" name="Obrázek 10" descr="rgb3">
            <a:hlinkClick r:id="rId7" tgtFrame="&quot;&quot;" tooltip="&quot;&quot;"/>
          </p:cNvPr>
          <p:cNvPicPr/>
          <p:nvPr/>
        </p:nvPicPr>
        <p:blipFill>
          <a:blip r:embed="rId8">
            <a:extLst>
              <a:ext uri="{28A0092B-C50C-407E-A947-70E740481C1C}">
                <a14:useLocalDpi xmlns:a14="http://schemas.microsoft.com/office/drawing/2010/main" val="0"/>
              </a:ext>
            </a:extLst>
          </a:blip>
          <a:srcRect/>
          <a:stretch>
            <a:fillRect/>
          </a:stretch>
        </p:blipFill>
        <p:spPr bwMode="auto">
          <a:xfrm>
            <a:off x="-1" y="6035272"/>
            <a:ext cx="2560412" cy="835496"/>
          </a:xfrm>
          <a:prstGeom prst="rect">
            <a:avLst/>
          </a:prstGeom>
          <a:solidFill>
            <a:schemeClr val="bg1"/>
          </a:solidFill>
          <a:ln>
            <a:noFill/>
          </a:ln>
        </p:spPr>
      </p:pic>
      <p:sp>
        <p:nvSpPr>
          <p:cNvPr id="12" name="Obdélník 11"/>
          <p:cNvSpPr/>
          <p:nvPr/>
        </p:nvSpPr>
        <p:spPr>
          <a:xfrm>
            <a:off x="2560412" y="6035272"/>
            <a:ext cx="2136606" cy="82272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p:cNvPicPr/>
          <p:nvPr/>
        </p:nvPicPr>
        <p:blipFill>
          <a:blip r:embed="rId9"/>
          <a:stretch>
            <a:fillRect/>
          </a:stretch>
        </p:blipFill>
        <p:spPr>
          <a:xfrm>
            <a:off x="4697019" y="6035272"/>
            <a:ext cx="1431308" cy="835496"/>
          </a:xfrm>
          <a:prstGeom prst="rect">
            <a:avLst/>
          </a:prstGeom>
        </p:spPr>
      </p:pic>
      <p:sp>
        <p:nvSpPr>
          <p:cNvPr id="14" name="Obdélník 13"/>
          <p:cNvSpPr/>
          <p:nvPr/>
        </p:nvSpPr>
        <p:spPr>
          <a:xfrm>
            <a:off x="6128326" y="6027347"/>
            <a:ext cx="2426486" cy="83703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54812" y="6035272"/>
            <a:ext cx="3701842" cy="822728"/>
          </a:xfrm>
          <a:prstGeom prst="rect">
            <a:avLst/>
          </a:prstGeom>
        </p:spPr>
      </p:pic>
    </p:spTree>
    <p:extLst>
      <p:ext uri="{BB962C8B-B14F-4D97-AF65-F5344CB8AC3E}">
        <p14:creationId xmlns:p14="http://schemas.microsoft.com/office/powerpoint/2010/main" val="421734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43202"/>
            <a:ext cx="12192000"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3001354" y="1022126"/>
            <a:ext cx="8357985" cy="307777"/>
          </a:xfrm>
          <a:prstGeom prst="rect">
            <a:avLst/>
          </a:prstGeom>
          <a:noFill/>
        </p:spPr>
        <p:txBody>
          <a:bodyPr wrap="square" rtlCol="0">
            <a:spAutoFit/>
          </a:bodyPr>
          <a:lstStyle/>
          <a:p>
            <a:pPr algn="just"/>
            <a:endParaRPr lang="cs-CZ" sz="1400" dirty="0">
              <a:solidFill>
                <a:schemeClr val="bg1"/>
              </a:solidFill>
              <a:latin typeface="Verdana" panose="020B0604030504040204" pitchFamily="34" charset="0"/>
              <a:ea typeface="Verdana" panose="020B0604030504040204" pitchFamily="34" charset="0"/>
            </a:endParaRPr>
          </a:p>
        </p:txBody>
      </p:sp>
      <p:sp>
        <p:nvSpPr>
          <p:cNvPr id="3" name="TextovéPole 2"/>
          <p:cNvSpPr txBox="1"/>
          <p:nvPr/>
        </p:nvSpPr>
        <p:spPr>
          <a:xfrm>
            <a:off x="1835156" y="539101"/>
            <a:ext cx="8898775" cy="400110"/>
          </a:xfrm>
          <a:prstGeom prst="rect">
            <a:avLst/>
          </a:prstGeom>
          <a:noFill/>
        </p:spPr>
        <p:txBody>
          <a:bodyPr wrap="square" rtlCol="0">
            <a:spAutoFit/>
          </a:bodyPr>
          <a:lstStyle/>
          <a:p>
            <a:r>
              <a:rPr lang="fr-FR" sz="2000" dirty="0">
                <a:solidFill>
                  <a:schemeClr val="bg1"/>
                </a:solidFill>
                <a:latin typeface="Verdana" panose="020B0604030504040204" pitchFamily="34" charset="0"/>
                <a:ea typeface="Verdana" panose="020B0604030504040204" pitchFamily="34" charset="0"/>
              </a:rPr>
              <a:t> </a:t>
            </a:r>
            <a:r>
              <a:rPr lang="fr-FR" sz="2000" b="1" dirty="0">
                <a:solidFill>
                  <a:srgbClr val="FF0000"/>
                </a:solidFill>
                <a:latin typeface="Verdana" panose="020B0604030504040204" pitchFamily="34" charset="0"/>
                <a:ea typeface="Verdana" panose="020B0604030504040204" pitchFamily="34" charset="0"/>
              </a:rPr>
              <a:t>IV   </a:t>
            </a:r>
            <a:r>
              <a:rPr lang="fr-CA" sz="2000" b="1" dirty="0">
                <a:solidFill>
                  <a:srgbClr val="FF0000"/>
                </a:solidFill>
                <a:latin typeface="Verdana" panose="020B0604030504040204" pitchFamily="34" charset="0"/>
                <a:ea typeface="Verdana" panose="020B0604030504040204" pitchFamily="34" charset="0"/>
              </a:rPr>
              <a:t>RÉÉCRITURES IRONIQUES DES MYTHES ÉTATS-UNIENS</a:t>
            </a:r>
            <a:endParaRPr lang="fr-FR" sz="2000" b="1" dirty="0">
              <a:solidFill>
                <a:srgbClr val="FF0000"/>
              </a:solidFill>
              <a:latin typeface="Verdana" panose="020B0604030504040204" pitchFamily="34" charset="0"/>
              <a:ea typeface="Verdana" panose="020B0604030504040204" pitchFamily="34" charset="0"/>
            </a:endParaRPr>
          </a:p>
        </p:txBody>
      </p:sp>
      <p:pic>
        <p:nvPicPr>
          <p:cNvPr id="7" name="Obrázek 6"/>
          <p:cNvPicPr>
            <a:picLocks noChangeAspect="1"/>
          </p:cNvPicPr>
          <p:nvPr/>
        </p:nvPicPr>
        <p:blipFill>
          <a:blip r:embed="rId2"/>
          <a:stretch>
            <a:fillRect/>
          </a:stretch>
        </p:blipFill>
        <p:spPr>
          <a:xfrm>
            <a:off x="292173" y="1329903"/>
            <a:ext cx="2552209" cy="4207695"/>
          </a:xfrm>
          <a:prstGeom prst="rect">
            <a:avLst/>
          </a:prstGeom>
          <a:ln w="38100">
            <a:solidFill>
              <a:schemeClr val="tx1"/>
            </a:solidFill>
          </a:ln>
        </p:spPr>
      </p:pic>
      <p:pic>
        <p:nvPicPr>
          <p:cNvPr id="11" name="Obráze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721" y="1314834"/>
            <a:ext cx="2906673" cy="4256200"/>
          </a:xfrm>
          <a:prstGeom prst="rect">
            <a:avLst/>
          </a:prstGeom>
          <a:ln w="28575">
            <a:solidFill>
              <a:schemeClr val="tx1"/>
            </a:solidFill>
          </a:ln>
        </p:spPr>
      </p:pic>
      <p:pic>
        <p:nvPicPr>
          <p:cNvPr id="12" name="Obrázek 11"/>
          <p:cNvPicPr>
            <a:picLocks noChangeAspect="1"/>
          </p:cNvPicPr>
          <p:nvPr/>
        </p:nvPicPr>
        <p:blipFill>
          <a:blip r:embed="rId4"/>
          <a:stretch>
            <a:fillRect/>
          </a:stretch>
        </p:blipFill>
        <p:spPr>
          <a:xfrm>
            <a:off x="6006047" y="1336150"/>
            <a:ext cx="2887421" cy="4234884"/>
          </a:xfrm>
          <a:prstGeom prst="rect">
            <a:avLst/>
          </a:prstGeom>
          <a:ln w="38100">
            <a:solidFill>
              <a:schemeClr val="tx1"/>
            </a:solidFill>
          </a:ln>
        </p:spPr>
      </p:pic>
      <p:pic>
        <p:nvPicPr>
          <p:cNvPr id="13" name="Obrázek 12"/>
          <p:cNvPicPr>
            <a:picLocks noChangeAspect="1"/>
          </p:cNvPicPr>
          <p:nvPr/>
        </p:nvPicPr>
        <p:blipFill>
          <a:blip r:embed="rId5"/>
          <a:stretch>
            <a:fillRect/>
          </a:stretch>
        </p:blipFill>
        <p:spPr>
          <a:xfrm>
            <a:off x="9026721" y="1337828"/>
            <a:ext cx="2895679" cy="4233206"/>
          </a:xfrm>
          <a:prstGeom prst="rect">
            <a:avLst/>
          </a:prstGeom>
          <a:ln w="38100">
            <a:solidFill>
              <a:schemeClr val="tx1"/>
            </a:solidFill>
          </a:ln>
        </p:spPr>
      </p:pic>
      <p:pic>
        <p:nvPicPr>
          <p:cNvPr id="9" name="Obráze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4812" y="6035272"/>
            <a:ext cx="3701842" cy="822728"/>
          </a:xfrm>
          <a:prstGeom prst="rect">
            <a:avLst/>
          </a:prstGeom>
        </p:spPr>
      </p:pic>
      <p:pic>
        <p:nvPicPr>
          <p:cNvPr id="10" name="Obrázek 9" descr="rgb3">
            <a:hlinkClick r:id="rId7" tgtFrame="&quot;&quot;" tooltip="&quot;&quot;"/>
          </p:cNvPr>
          <p:cNvPicPr/>
          <p:nvPr/>
        </p:nvPicPr>
        <p:blipFill>
          <a:blip r:embed="rId8">
            <a:extLst>
              <a:ext uri="{28A0092B-C50C-407E-A947-70E740481C1C}">
                <a14:useLocalDpi xmlns:a14="http://schemas.microsoft.com/office/drawing/2010/main" val="0"/>
              </a:ext>
            </a:extLst>
          </a:blip>
          <a:srcRect/>
          <a:stretch>
            <a:fillRect/>
          </a:stretch>
        </p:blipFill>
        <p:spPr bwMode="auto">
          <a:xfrm>
            <a:off x="-1" y="6027347"/>
            <a:ext cx="2560412" cy="843421"/>
          </a:xfrm>
          <a:prstGeom prst="rect">
            <a:avLst/>
          </a:prstGeom>
          <a:solidFill>
            <a:schemeClr val="bg1"/>
          </a:solidFill>
          <a:ln>
            <a:noFill/>
          </a:ln>
        </p:spPr>
      </p:pic>
      <p:sp>
        <p:nvSpPr>
          <p:cNvPr id="14" name="Obdélník 13"/>
          <p:cNvSpPr/>
          <p:nvPr/>
        </p:nvSpPr>
        <p:spPr>
          <a:xfrm>
            <a:off x="2560412" y="6035272"/>
            <a:ext cx="2136606" cy="82272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p:cNvPicPr/>
          <p:nvPr/>
        </p:nvPicPr>
        <p:blipFill>
          <a:blip r:embed="rId9"/>
          <a:stretch>
            <a:fillRect/>
          </a:stretch>
        </p:blipFill>
        <p:spPr>
          <a:xfrm>
            <a:off x="4697019" y="6035272"/>
            <a:ext cx="1431308" cy="835496"/>
          </a:xfrm>
          <a:prstGeom prst="rect">
            <a:avLst/>
          </a:prstGeom>
        </p:spPr>
      </p:pic>
      <p:sp>
        <p:nvSpPr>
          <p:cNvPr id="16" name="Obdélník 15"/>
          <p:cNvSpPr/>
          <p:nvPr/>
        </p:nvSpPr>
        <p:spPr>
          <a:xfrm>
            <a:off x="6128326" y="6027347"/>
            <a:ext cx="2426486" cy="83703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7302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 y="-43202"/>
            <a:ext cx="12256655"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p:cNvPicPr/>
          <p:nvPr/>
        </p:nvPicPr>
        <p:blipFill>
          <a:blip r:embed="rId2" cstate="print">
            <a:extLst>
              <a:ext uri="{28A0092B-C50C-407E-A947-70E740481C1C}">
                <a14:useLocalDpi xmlns:a14="http://schemas.microsoft.com/office/drawing/2010/main" val="0"/>
              </a:ext>
            </a:extLst>
          </a:blip>
          <a:stretch>
            <a:fillRect/>
          </a:stretch>
        </p:blipFill>
        <p:spPr>
          <a:xfrm>
            <a:off x="429031" y="239723"/>
            <a:ext cx="2224576" cy="1515138"/>
          </a:xfrm>
          <a:prstGeom prst="rect">
            <a:avLst/>
          </a:prstGeom>
          <a:effectLst>
            <a:reflection endPos="65000" dir="5400000" sy="-100000" algn="bl" rotWithShape="0"/>
          </a:effectLst>
        </p:spPr>
      </p:pic>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7776" y="2911851"/>
            <a:ext cx="2272708" cy="1515138"/>
          </a:xfrm>
          <a:prstGeom prst="rect">
            <a:avLst/>
          </a:prstGeom>
          <a:ln w="19050">
            <a:solidFill>
              <a:schemeClr val="bg1"/>
            </a:solidFill>
          </a:ln>
          <a:effectLst>
            <a:outerShdw blurRad="50800" dist="50800" dir="5400000" algn="ctr" rotWithShape="0">
              <a:srgbClr val="000000"/>
            </a:outerShdw>
            <a:reflection stA="35000" endPos="65000" dist="50800" dir="5400000" sy="-100000" algn="bl" rotWithShape="0"/>
          </a:effectLst>
        </p:spPr>
      </p:pic>
      <p:sp>
        <p:nvSpPr>
          <p:cNvPr id="3" name="TextovéPole 2"/>
          <p:cNvSpPr txBox="1"/>
          <p:nvPr/>
        </p:nvSpPr>
        <p:spPr>
          <a:xfrm>
            <a:off x="2745046" y="1260204"/>
            <a:ext cx="6766560" cy="3877985"/>
          </a:xfrm>
          <a:prstGeom prst="rect">
            <a:avLst/>
          </a:prstGeom>
          <a:noFill/>
        </p:spPr>
        <p:txBody>
          <a:bodyPr wrap="square" rtlCol="0">
            <a:spAutoFit/>
          </a:bodyPr>
          <a:lstStyle/>
          <a:p>
            <a:pPr algn="just"/>
            <a:r>
              <a:rPr lang="fr-FR" b="1" dirty="0">
                <a:solidFill>
                  <a:srgbClr val="FF0000"/>
                </a:solidFill>
                <a:latin typeface="Verdana" panose="020B0604030504040204" pitchFamily="34" charset="0"/>
                <a:ea typeface="Verdana" panose="020B0604030504040204" pitchFamily="34" charset="0"/>
              </a:rPr>
              <a:t>[L]e roman français s’intéresse plutôt aux idées, tandis que le roman américain s’intéresse davantage à l’action. </a:t>
            </a:r>
            <a:r>
              <a:rPr lang="fr-FR" b="1" dirty="0">
                <a:solidFill>
                  <a:schemeClr val="bg1"/>
                </a:solidFill>
                <a:latin typeface="Verdana" panose="020B0604030504040204" pitchFamily="34" charset="0"/>
                <a:ea typeface="Verdana" panose="020B0604030504040204" pitchFamily="34" charset="0"/>
              </a:rPr>
              <a:t>Or, nous sommes des Français d’Amérique, ou des Américains d’origine française, si vous aimez mieux. Nous avons donc la possibilité au Québec, d’écrire un roman qui sera le produit de la tendance française et de la tendance américaine. C’est ça que j’appelle le grand roman de l’Amérique.</a:t>
            </a:r>
          </a:p>
          <a:p>
            <a:pPr algn="just"/>
            <a:endParaRPr lang="fr-FR" dirty="0">
              <a:solidFill>
                <a:schemeClr val="bg1"/>
              </a:solidFill>
              <a:latin typeface="Verdana" panose="020B0604030504040204" pitchFamily="34" charset="0"/>
              <a:ea typeface="Verdana" panose="020B0604030504040204" pitchFamily="34" charset="0"/>
            </a:endParaRPr>
          </a:p>
          <a:p>
            <a:pPr algn="just"/>
            <a:endParaRPr lang="cs-CZ" sz="1600" dirty="0">
              <a:solidFill>
                <a:schemeClr val="bg1"/>
              </a:solidFill>
              <a:latin typeface="Verdana" panose="020B0604030504040204" pitchFamily="34" charset="0"/>
              <a:ea typeface="Verdana" panose="020B0604030504040204" pitchFamily="34" charset="0"/>
            </a:endParaRPr>
          </a:p>
          <a:p>
            <a:pPr algn="just"/>
            <a:r>
              <a:rPr lang="cs-CZ" sz="1600" dirty="0">
                <a:solidFill>
                  <a:schemeClr val="bg1"/>
                </a:solidFill>
                <a:latin typeface="Verdana" panose="020B0604030504040204" pitchFamily="34" charset="0"/>
                <a:ea typeface="Verdana" panose="020B0604030504040204" pitchFamily="34" charset="0"/>
              </a:rPr>
              <a:t>POULIN, Jacques. </a:t>
            </a:r>
            <a:r>
              <a:rPr lang="cs-CZ" sz="1600" i="1" dirty="0">
                <a:solidFill>
                  <a:schemeClr val="bg1"/>
                </a:solidFill>
                <a:latin typeface="Verdana" panose="020B0604030504040204" pitchFamily="34" charset="0"/>
                <a:ea typeface="Verdana" panose="020B0604030504040204" pitchFamily="34" charset="0"/>
              </a:rPr>
              <a:t>Les </a:t>
            </a:r>
            <a:r>
              <a:rPr lang="cs-CZ" sz="1600" i="1" dirty="0" err="1">
                <a:solidFill>
                  <a:schemeClr val="bg1"/>
                </a:solidFill>
                <a:latin typeface="Verdana" panose="020B0604030504040204" pitchFamily="34" charset="0"/>
                <a:ea typeface="Verdana" panose="020B0604030504040204" pitchFamily="34" charset="0"/>
              </a:rPr>
              <a:t>grandes</a:t>
            </a:r>
            <a:r>
              <a:rPr lang="cs-CZ" sz="1600" i="1" dirty="0">
                <a:solidFill>
                  <a:schemeClr val="bg1"/>
                </a:solidFill>
                <a:latin typeface="Verdana" panose="020B0604030504040204" pitchFamily="34" charset="0"/>
                <a:ea typeface="Verdana" panose="020B0604030504040204" pitchFamily="34" charset="0"/>
              </a:rPr>
              <a:t> </a:t>
            </a:r>
            <a:r>
              <a:rPr lang="cs-CZ" sz="1600" i="1" dirty="0" err="1">
                <a:solidFill>
                  <a:schemeClr val="bg1"/>
                </a:solidFill>
                <a:latin typeface="Verdana" panose="020B0604030504040204" pitchFamily="34" charset="0"/>
                <a:ea typeface="Verdana" panose="020B0604030504040204" pitchFamily="34" charset="0"/>
              </a:rPr>
              <a:t>marées</a:t>
            </a:r>
            <a:r>
              <a:rPr lang="cs-CZ" sz="1600" dirty="0">
                <a:solidFill>
                  <a:schemeClr val="bg1"/>
                </a:solidFill>
                <a:latin typeface="Verdana" panose="020B0604030504040204" pitchFamily="34" charset="0"/>
                <a:ea typeface="Verdana" panose="020B0604030504040204" pitchFamily="34" charset="0"/>
              </a:rPr>
              <a:t>. </a:t>
            </a:r>
            <a:r>
              <a:rPr lang="cs-CZ" sz="1600" dirty="0" err="1">
                <a:solidFill>
                  <a:schemeClr val="bg1"/>
                </a:solidFill>
                <a:latin typeface="Verdana" panose="020B0604030504040204" pitchFamily="34" charset="0"/>
                <a:ea typeface="Verdana" panose="020B0604030504040204" pitchFamily="34" charset="0"/>
              </a:rPr>
              <a:t>Montréal</a:t>
            </a:r>
            <a:r>
              <a:rPr lang="cs-CZ" sz="1600" dirty="0">
                <a:solidFill>
                  <a:schemeClr val="bg1"/>
                </a:solidFill>
                <a:latin typeface="Verdana" panose="020B0604030504040204" pitchFamily="34" charset="0"/>
                <a:ea typeface="Verdana" panose="020B0604030504040204" pitchFamily="34" charset="0"/>
              </a:rPr>
              <a:t> : </a:t>
            </a:r>
            <a:r>
              <a:rPr lang="cs-CZ" sz="1600" dirty="0" err="1">
                <a:solidFill>
                  <a:schemeClr val="bg1"/>
                </a:solidFill>
                <a:latin typeface="Verdana" panose="020B0604030504040204" pitchFamily="34" charset="0"/>
                <a:ea typeface="Verdana" panose="020B0604030504040204" pitchFamily="34" charset="0"/>
              </a:rPr>
              <a:t>Leméac</a:t>
            </a:r>
            <a:r>
              <a:rPr lang="cs-CZ" sz="1600" dirty="0">
                <a:solidFill>
                  <a:schemeClr val="bg1"/>
                </a:solidFill>
                <a:latin typeface="Verdana" panose="020B0604030504040204" pitchFamily="34" charset="0"/>
                <a:ea typeface="Verdana" panose="020B0604030504040204" pitchFamily="34" charset="0"/>
              </a:rPr>
              <a:t>, 1978, pp. 175-176.</a:t>
            </a:r>
          </a:p>
          <a:p>
            <a:pPr algn="just"/>
            <a:endParaRPr lang="cs-CZ" dirty="0"/>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4812" y="6035272"/>
            <a:ext cx="3701842" cy="822728"/>
          </a:xfrm>
          <a:prstGeom prst="rect">
            <a:avLst/>
          </a:prstGeom>
        </p:spPr>
      </p:pic>
      <p:pic>
        <p:nvPicPr>
          <p:cNvPr id="8" name="Obrázek 7" descr="rgb3">
            <a:hlinkClick r:id="rId5" tgtFrame="&quot;&quot;" tooltip="&quot;&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1" y="6035272"/>
            <a:ext cx="2560412" cy="835496"/>
          </a:xfrm>
          <a:prstGeom prst="rect">
            <a:avLst/>
          </a:prstGeom>
          <a:solidFill>
            <a:schemeClr val="bg1"/>
          </a:solidFill>
          <a:ln>
            <a:noFill/>
          </a:ln>
        </p:spPr>
      </p:pic>
      <p:sp>
        <p:nvSpPr>
          <p:cNvPr id="9" name="Obdélník 8"/>
          <p:cNvSpPr/>
          <p:nvPr/>
        </p:nvSpPr>
        <p:spPr>
          <a:xfrm>
            <a:off x="2560412" y="6035272"/>
            <a:ext cx="2136606" cy="82272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p:cNvPicPr/>
          <p:nvPr/>
        </p:nvPicPr>
        <p:blipFill>
          <a:blip r:embed="rId7"/>
          <a:stretch>
            <a:fillRect/>
          </a:stretch>
        </p:blipFill>
        <p:spPr>
          <a:xfrm>
            <a:off x="4697019" y="6035272"/>
            <a:ext cx="1431308" cy="835496"/>
          </a:xfrm>
          <a:prstGeom prst="rect">
            <a:avLst/>
          </a:prstGeom>
        </p:spPr>
      </p:pic>
      <p:sp>
        <p:nvSpPr>
          <p:cNvPr id="11" name="Obdélník 10"/>
          <p:cNvSpPr/>
          <p:nvPr/>
        </p:nvSpPr>
        <p:spPr>
          <a:xfrm>
            <a:off x="6128326" y="6027347"/>
            <a:ext cx="2426486" cy="83703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53530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 y="-43202"/>
            <a:ext cx="12256655"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p:cNvPicPr/>
          <p:nvPr/>
        </p:nvPicPr>
        <p:blipFill>
          <a:blip r:embed="rId2">
            <a:extLst>
              <a:ext uri="{28A0092B-C50C-407E-A947-70E740481C1C}">
                <a14:useLocalDpi xmlns:a14="http://schemas.microsoft.com/office/drawing/2010/main" val="0"/>
              </a:ext>
            </a:extLst>
          </a:blip>
          <a:stretch>
            <a:fillRect/>
          </a:stretch>
        </p:blipFill>
        <p:spPr>
          <a:xfrm>
            <a:off x="1437341" y="507626"/>
            <a:ext cx="4285673" cy="2743201"/>
          </a:xfrm>
          <a:prstGeom prst="rect">
            <a:avLst/>
          </a:prstGeom>
          <a:effectLst>
            <a:reflection endPos="65000" dir="5400000" sy="-100000" algn="bl" rotWithShape="0"/>
          </a:effectLst>
        </p:spPr>
      </p:pic>
      <p:pic>
        <p:nvPicPr>
          <p:cNvPr id="8" name="Obrázek 7"/>
          <p:cNvPicPr>
            <a:picLocks noChangeAspect="1"/>
          </p:cNvPicPr>
          <p:nvPr/>
        </p:nvPicPr>
        <p:blipFill>
          <a:blip r:embed="rId3">
            <a:extLst>
              <a:ext uri="{BEBA8EAE-BF5A-486C-A8C5-ECC9F3942E4B}">
                <a14:imgProps xmlns:a14="http://schemas.microsoft.com/office/drawing/2010/main">
                  <a14:imgLayer r:embed="rId4">
                    <a14:imgEffect>
                      <a14:saturation sat="376000"/>
                    </a14:imgEffect>
                    <a14:imgEffect>
                      <a14:brightnessContrast bright="7000"/>
                    </a14:imgEffect>
                  </a14:imgLayer>
                </a14:imgProps>
              </a:ext>
              <a:ext uri="{28A0092B-C50C-407E-A947-70E740481C1C}">
                <a14:useLocalDpi xmlns:a14="http://schemas.microsoft.com/office/drawing/2010/main" val="0"/>
              </a:ext>
            </a:extLst>
          </a:blip>
          <a:stretch>
            <a:fillRect/>
          </a:stretch>
        </p:blipFill>
        <p:spPr>
          <a:xfrm>
            <a:off x="6622472" y="507626"/>
            <a:ext cx="3754809" cy="4765978"/>
          </a:xfrm>
          <a:prstGeom prst="rect">
            <a:avLst/>
          </a:prstGeom>
          <a:effectLst>
            <a:outerShdw blurRad="50800" dist="50800" dir="5400000" algn="ctr" rotWithShape="0">
              <a:srgbClr val="000000"/>
            </a:outerShdw>
          </a:effectLst>
        </p:spPr>
      </p:pic>
      <p:sp>
        <p:nvSpPr>
          <p:cNvPr id="9" name="TextovéPole 8"/>
          <p:cNvSpPr txBox="1"/>
          <p:nvPr/>
        </p:nvSpPr>
        <p:spPr>
          <a:xfrm>
            <a:off x="2591216" y="4430102"/>
            <a:ext cx="6423475" cy="984885"/>
          </a:xfrm>
          <a:prstGeom prst="rect">
            <a:avLst/>
          </a:prstGeom>
          <a:solidFill>
            <a:schemeClr val="accent1">
              <a:lumMod val="50000"/>
            </a:schemeClr>
          </a:solidFill>
          <a:ln w="38100">
            <a:solidFill>
              <a:schemeClr val="accent1">
                <a:lumMod val="50000"/>
              </a:schemeClr>
            </a:solidFill>
          </a:ln>
        </p:spPr>
        <p:txBody>
          <a:bodyPr wrap="square" rtlCol="0">
            <a:spAutoFit/>
          </a:bodyPr>
          <a:lstStyle/>
          <a:p>
            <a:pPr algn="just"/>
            <a:endParaRPr lang="cs-CZ" sz="2000" b="1" dirty="0">
              <a:solidFill>
                <a:srgbClr val="FF0000"/>
              </a:solidFill>
              <a:latin typeface="Verdana" panose="020B0604030504040204" pitchFamily="34" charset="0"/>
              <a:ea typeface="Verdana" panose="020B0604030504040204" pitchFamily="34" charset="0"/>
            </a:endParaRPr>
          </a:p>
          <a:p>
            <a:pPr algn="just"/>
            <a:r>
              <a:rPr lang="fr-FR" sz="2000" b="1" dirty="0">
                <a:solidFill>
                  <a:srgbClr val="FF0000"/>
                </a:solidFill>
                <a:latin typeface="Verdana" panose="020B0604030504040204" pitchFamily="34" charset="0"/>
                <a:ea typeface="Verdana" panose="020B0604030504040204" pitchFamily="34" charset="0"/>
              </a:rPr>
              <a:t>JE </a:t>
            </a:r>
            <a:r>
              <a:rPr lang="fr-FR" sz="2000" b="1" dirty="0">
                <a:solidFill>
                  <a:schemeClr val="bg1"/>
                </a:solidFill>
                <a:latin typeface="Verdana" panose="020B0604030504040204" pitchFamily="34" charset="0"/>
                <a:ea typeface="Verdana" panose="020B0604030504040204" pitchFamily="34" charset="0"/>
              </a:rPr>
              <a:t>VOUS</a:t>
            </a:r>
            <a:r>
              <a:rPr lang="cs-CZ" sz="2000" b="1" dirty="0">
                <a:solidFill>
                  <a:srgbClr val="FF0000"/>
                </a:solidFill>
                <a:latin typeface="Verdana" panose="020B0604030504040204" pitchFamily="34" charset="0"/>
                <a:ea typeface="Verdana" panose="020B0604030504040204" pitchFamily="34" charset="0"/>
              </a:rPr>
              <a:t> </a:t>
            </a:r>
            <a:r>
              <a:rPr lang="fr-FR" sz="2000" b="1" dirty="0">
                <a:solidFill>
                  <a:srgbClr val="FF0000"/>
                </a:solidFill>
                <a:latin typeface="Verdana" panose="020B0604030504040204" pitchFamily="34" charset="0"/>
                <a:ea typeface="Verdana" panose="020B0604030504040204" pitchFamily="34" charset="0"/>
              </a:rPr>
              <a:t>REMERCIE </a:t>
            </a:r>
            <a:r>
              <a:rPr lang="fr-FR" sz="2000" b="1" dirty="0">
                <a:solidFill>
                  <a:schemeClr val="bg1"/>
                </a:solidFill>
                <a:latin typeface="Verdana" panose="020B0604030504040204" pitchFamily="34" charset="0"/>
                <a:ea typeface="Verdana" panose="020B0604030504040204" pitchFamily="34" charset="0"/>
              </a:rPr>
              <a:t>DE</a:t>
            </a:r>
            <a:r>
              <a:rPr lang="fr-FR" sz="2000" b="1" dirty="0">
                <a:solidFill>
                  <a:srgbClr val="FF0000"/>
                </a:solidFill>
                <a:latin typeface="Verdana" panose="020B0604030504040204" pitchFamily="34" charset="0"/>
                <a:ea typeface="Verdana" panose="020B0604030504040204" pitchFamily="34" charset="0"/>
              </a:rPr>
              <a:t> VOTRE </a:t>
            </a:r>
            <a:r>
              <a:rPr lang="fr-FR" sz="2000" b="1" dirty="0">
                <a:solidFill>
                  <a:schemeClr val="bg1"/>
                </a:solidFill>
                <a:latin typeface="Verdana" panose="020B0604030504040204" pitchFamily="34" charset="0"/>
                <a:ea typeface="Verdana" panose="020B0604030504040204" pitchFamily="34" charset="0"/>
              </a:rPr>
              <a:t>ATTENTION</a:t>
            </a:r>
            <a:r>
              <a:rPr lang="cs-CZ" sz="2000" b="1" dirty="0">
                <a:solidFill>
                  <a:schemeClr val="bg1"/>
                </a:solidFill>
                <a:latin typeface="Verdana" panose="020B0604030504040204" pitchFamily="34" charset="0"/>
                <a:ea typeface="Verdana" panose="020B0604030504040204" pitchFamily="34" charset="0"/>
              </a:rPr>
              <a:t> </a:t>
            </a:r>
            <a:r>
              <a:rPr lang="cs-CZ" sz="2000" b="1" dirty="0">
                <a:solidFill>
                  <a:srgbClr val="FF0000"/>
                </a:solidFill>
                <a:latin typeface="Verdana" panose="020B0604030504040204" pitchFamily="34" charset="0"/>
                <a:ea typeface="Verdana" panose="020B0604030504040204" pitchFamily="34" charset="0"/>
              </a:rPr>
              <a:t>!</a:t>
            </a:r>
          </a:p>
          <a:p>
            <a:pPr algn="just"/>
            <a:endParaRPr lang="cs-CZ" dirty="0"/>
          </a:p>
        </p:txBody>
      </p:sp>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4812" y="6035272"/>
            <a:ext cx="3701842" cy="822728"/>
          </a:xfrm>
          <a:prstGeom prst="rect">
            <a:avLst/>
          </a:prstGeom>
        </p:spPr>
      </p:pic>
      <p:pic>
        <p:nvPicPr>
          <p:cNvPr id="10" name="Obrázek 9" descr="rgb3">
            <a:hlinkClick r:id="rId6" tgtFrame="&quot;&quot;" tooltip="&quot;&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1" y="6035273"/>
            <a:ext cx="2560412" cy="835496"/>
          </a:xfrm>
          <a:prstGeom prst="rect">
            <a:avLst/>
          </a:prstGeom>
          <a:solidFill>
            <a:schemeClr val="bg1"/>
          </a:solidFill>
          <a:ln>
            <a:noFill/>
          </a:ln>
        </p:spPr>
      </p:pic>
      <p:sp>
        <p:nvSpPr>
          <p:cNvPr id="11" name="Obdélník 10"/>
          <p:cNvSpPr/>
          <p:nvPr/>
        </p:nvSpPr>
        <p:spPr>
          <a:xfrm>
            <a:off x="2560412" y="6035272"/>
            <a:ext cx="2136606" cy="82272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11"/>
          <p:cNvPicPr/>
          <p:nvPr/>
        </p:nvPicPr>
        <p:blipFill>
          <a:blip r:embed="rId8"/>
          <a:stretch>
            <a:fillRect/>
          </a:stretch>
        </p:blipFill>
        <p:spPr>
          <a:xfrm>
            <a:off x="4697019" y="6035272"/>
            <a:ext cx="1431308" cy="835496"/>
          </a:xfrm>
          <a:prstGeom prst="rect">
            <a:avLst/>
          </a:prstGeom>
        </p:spPr>
      </p:pic>
      <p:sp>
        <p:nvSpPr>
          <p:cNvPr id="13" name="Obdélník 12"/>
          <p:cNvSpPr/>
          <p:nvPr/>
        </p:nvSpPr>
        <p:spPr>
          <a:xfrm>
            <a:off x="6128326" y="6027347"/>
            <a:ext cx="2426486" cy="83703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9680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43202"/>
            <a:ext cx="12192000"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p:cNvPicPr>
            <a:picLocks noChangeAspect="1"/>
          </p:cNvPicPr>
          <p:nvPr/>
        </p:nvPicPr>
        <p:blipFill>
          <a:blip r:embed="rId2" cstate="print">
            <a:extLst>
              <a:ext uri="{BEBA8EAE-BF5A-486C-A8C5-ECC9F3942E4B}">
                <a14:imgProps xmlns:a14="http://schemas.microsoft.com/office/drawing/2010/main">
                  <a14:imgLayer r:embed="rId3">
                    <a14:imgEffect>
                      <a14:saturation sat="376000"/>
                    </a14:imgEffect>
                    <a14:imgEffect>
                      <a14:brightnessContrast bright="7000"/>
                    </a14:imgEffect>
                  </a14:imgLayer>
                </a14:imgProps>
              </a:ext>
              <a:ext uri="{28A0092B-C50C-407E-A947-70E740481C1C}">
                <a14:useLocalDpi xmlns:a14="http://schemas.microsoft.com/office/drawing/2010/main" val="0"/>
              </a:ext>
            </a:extLst>
          </a:blip>
          <a:stretch>
            <a:fillRect/>
          </a:stretch>
        </p:blipFill>
        <p:spPr>
          <a:xfrm>
            <a:off x="1" y="-43200"/>
            <a:ext cx="1579809" cy="2005251"/>
          </a:xfrm>
          <a:prstGeom prst="rect">
            <a:avLst/>
          </a:prstGeom>
          <a:effectLst>
            <a:outerShdw blurRad="50800" dist="50800" dir="5400000" algn="ctr" rotWithShape="0">
              <a:srgbClr val="000000"/>
            </a:outerShdw>
            <a:softEdge rad="0"/>
          </a:effectLst>
        </p:spPr>
      </p:pic>
      <p:pic>
        <p:nvPicPr>
          <p:cNvPr id="12" name="Obrázek 11"/>
          <p:cNvPicPr>
            <a:picLocks noChangeAspect="1"/>
          </p:cNvPicPr>
          <p:nvPr/>
        </p:nvPicPr>
        <p:blipFill>
          <a:blip r:embed="rId2" cstate="print">
            <a:extLst>
              <a:ext uri="{BEBA8EAE-BF5A-486C-A8C5-ECC9F3942E4B}">
                <a14:imgProps xmlns:a14="http://schemas.microsoft.com/office/drawing/2010/main">
                  <a14:imgLayer r:embed="rId3">
                    <a14:imgEffect>
                      <a14:saturation sat="376000"/>
                    </a14:imgEffect>
                    <a14:imgEffect>
                      <a14:brightnessContrast bright="7000"/>
                    </a14:imgEffect>
                  </a14:imgLayer>
                </a14:imgProps>
              </a:ext>
              <a:ext uri="{28A0092B-C50C-407E-A947-70E740481C1C}">
                <a14:useLocalDpi xmlns:a14="http://schemas.microsoft.com/office/drawing/2010/main" val="0"/>
              </a:ext>
            </a:extLst>
          </a:blip>
          <a:stretch>
            <a:fillRect/>
          </a:stretch>
        </p:blipFill>
        <p:spPr>
          <a:xfrm>
            <a:off x="-1490" y="2000360"/>
            <a:ext cx="1566987" cy="1988976"/>
          </a:xfrm>
          <a:prstGeom prst="rect">
            <a:avLst/>
          </a:prstGeom>
          <a:effectLst>
            <a:outerShdw blurRad="50800" dist="50800" dir="5400000" algn="ctr" rotWithShape="0">
              <a:srgbClr val="000000"/>
            </a:outerShdw>
            <a:softEdge rad="0"/>
          </a:effectLst>
        </p:spPr>
      </p:pic>
      <p:pic>
        <p:nvPicPr>
          <p:cNvPr id="13" name="Obrázek 12"/>
          <p:cNvPicPr>
            <a:picLocks noChangeAspect="1"/>
          </p:cNvPicPr>
          <p:nvPr/>
        </p:nvPicPr>
        <p:blipFill>
          <a:blip r:embed="rId2" cstate="print">
            <a:extLst>
              <a:ext uri="{BEBA8EAE-BF5A-486C-A8C5-ECC9F3942E4B}">
                <a14:imgProps xmlns:a14="http://schemas.microsoft.com/office/drawing/2010/main">
                  <a14:imgLayer r:embed="rId3">
                    <a14:imgEffect>
                      <a14:saturation sat="376000"/>
                    </a14:imgEffect>
                    <a14:imgEffect>
                      <a14:brightnessContrast bright="7000"/>
                    </a14:imgEffect>
                  </a14:imgLayer>
                </a14:imgProps>
              </a:ext>
              <a:ext uri="{28A0092B-C50C-407E-A947-70E740481C1C}">
                <a14:useLocalDpi xmlns:a14="http://schemas.microsoft.com/office/drawing/2010/main" val="0"/>
              </a:ext>
            </a:extLst>
          </a:blip>
          <a:stretch>
            <a:fillRect/>
          </a:stretch>
        </p:blipFill>
        <p:spPr>
          <a:xfrm>
            <a:off x="-1490" y="4027643"/>
            <a:ext cx="1560350" cy="1980552"/>
          </a:xfrm>
          <a:prstGeom prst="rect">
            <a:avLst/>
          </a:prstGeom>
          <a:effectLst>
            <a:outerShdw blurRad="50800" dist="50800" dir="5400000" algn="ctr" rotWithShape="0">
              <a:srgbClr val="000000"/>
            </a:outerShdw>
            <a:softEdge rad="0"/>
          </a:effectLst>
        </p:spPr>
      </p:pic>
      <p:sp>
        <p:nvSpPr>
          <p:cNvPr id="2" name="TextovéPole 1"/>
          <p:cNvSpPr txBox="1"/>
          <p:nvPr/>
        </p:nvSpPr>
        <p:spPr>
          <a:xfrm>
            <a:off x="2400434" y="649227"/>
            <a:ext cx="8940800" cy="4708981"/>
          </a:xfrm>
          <a:prstGeom prst="rect">
            <a:avLst/>
          </a:prstGeom>
          <a:noFill/>
        </p:spPr>
        <p:txBody>
          <a:bodyPr wrap="square" rtlCol="0">
            <a:spAutoFit/>
          </a:bodyPr>
          <a:lstStyle/>
          <a:p>
            <a:pPr algn="just"/>
            <a:r>
              <a:rPr lang="cs-CZ" sz="2000" b="1" dirty="0">
                <a:solidFill>
                  <a:srgbClr val="FF0000"/>
                </a:solidFill>
                <a:latin typeface="Verdana" panose="020B0604030504040204" pitchFamily="34" charset="0"/>
                <a:ea typeface="Verdana" panose="020B0604030504040204" pitchFamily="34" charset="0"/>
              </a:rPr>
              <a:t>Jacques </a:t>
            </a:r>
            <a:r>
              <a:rPr lang="cs-CZ" sz="2000" b="1" dirty="0" err="1">
                <a:solidFill>
                  <a:srgbClr val="FF0000"/>
                </a:solidFill>
                <a:latin typeface="Verdana" panose="020B0604030504040204" pitchFamily="34" charset="0"/>
                <a:ea typeface="Verdana" panose="020B0604030504040204" pitchFamily="34" charset="0"/>
              </a:rPr>
              <a:t>Godbout</a:t>
            </a:r>
            <a:r>
              <a:rPr lang="cs-CZ" sz="2000" b="1" dirty="0">
                <a:solidFill>
                  <a:srgbClr val="FF0000"/>
                </a:solidFill>
                <a:latin typeface="Verdana" panose="020B0604030504040204" pitchFamily="34" charset="0"/>
                <a:ea typeface="Verdana" panose="020B0604030504040204" pitchFamily="34" charset="0"/>
              </a:rPr>
              <a:t> </a:t>
            </a:r>
            <a:r>
              <a:rPr lang="cs-CZ" sz="2000" dirty="0">
                <a:solidFill>
                  <a:schemeClr val="bg1"/>
                </a:solidFill>
                <a:latin typeface="Verdana" panose="020B0604030504040204" pitchFamily="34" charset="0"/>
                <a:ea typeface="Verdana" panose="020B0604030504040204" pitchFamily="34" charset="0"/>
              </a:rPr>
              <a:t>(1966) : </a:t>
            </a:r>
            <a:r>
              <a:rPr lang="fr-FR" sz="2000" dirty="0">
                <a:solidFill>
                  <a:schemeClr val="bg1"/>
                </a:solidFill>
                <a:latin typeface="Verdana" panose="020B0604030504040204" pitchFamily="34" charset="0"/>
                <a:ea typeface="Verdana" panose="020B0604030504040204" pitchFamily="34" charset="0"/>
              </a:rPr>
              <a:t>« la nord américanité »</a:t>
            </a:r>
            <a:r>
              <a:rPr lang="cs-CZ" sz="2000" dirty="0">
                <a:solidFill>
                  <a:schemeClr val="bg1"/>
                </a:solidFill>
                <a:latin typeface="Verdana" panose="020B0604030504040204" pitchFamily="34" charset="0"/>
                <a:ea typeface="Verdana" panose="020B0604030504040204" pitchFamily="34" charset="0"/>
              </a:rPr>
              <a:t> = </a:t>
            </a:r>
            <a:r>
              <a:rPr lang="cs-CZ" sz="2000" dirty="0" err="1">
                <a:solidFill>
                  <a:schemeClr val="bg1"/>
                </a:solidFill>
                <a:latin typeface="Verdana" panose="020B0604030504040204" pitchFamily="34" charset="0"/>
                <a:ea typeface="Verdana" panose="020B0604030504040204" pitchFamily="34" charset="0"/>
              </a:rPr>
              <a:t>une</a:t>
            </a:r>
            <a:r>
              <a:rPr lang="cs-CZ" sz="2000" dirty="0">
                <a:solidFill>
                  <a:schemeClr val="bg1"/>
                </a:solidFill>
                <a:latin typeface="Verdana" panose="020B0604030504040204" pitchFamily="34" charset="0"/>
                <a:ea typeface="Verdana" panose="020B0604030504040204" pitchFamily="34" charset="0"/>
              </a:rPr>
              <a:t> </a:t>
            </a:r>
            <a:r>
              <a:rPr lang="fr-FR" sz="2000" dirty="0">
                <a:solidFill>
                  <a:schemeClr val="bg1"/>
                </a:solidFill>
                <a:latin typeface="Verdana" panose="020B0604030504040204" pitchFamily="34" charset="0"/>
                <a:ea typeface="Verdana" panose="020B0604030504040204" pitchFamily="34" charset="0"/>
              </a:rPr>
              <a:t>dimension constitutive des écrivains québécois francophones</a:t>
            </a:r>
            <a:endParaRPr lang="cs-CZ" sz="2000" dirty="0">
              <a:solidFill>
                <a:schemeClr val="bg1"/>
              </a:solidFill>
              <a:latin typeface="Verdana" panose="020B0604030504040204" pitchFamily="34" charset="0"/>
              <a:ea typeface="Verdana" panose="020B0604030504040204" pitchFamily="34" charset="0"/>
            </a:endParaRPr>
          </a:p>
          <a:p>
            <a:pPr algn="just"/>
            <a:endParaRPr lang="cs-CZ" sz="2000" dirty="0">
              <a:solidFill>
                <a:schemeClr val="bg1"/>
              </a:solidFill>
              <a:latin typeface="Verdana" panose="020B0604030504040204" pitchFamily="34" charset="0"/>
              <a:ea typeface="Verdana" panose="020B0604030504040204" pitchFamily="34" charset="0"/>
            </a:endParaRPr>
          </a:p>
          <a:p>
            <a:pPr algn="just"/>
            <a:endParaRPr lang="cs-CZ" sz="2000" dirty="0">
              <a:solidFill>
                <a:schemeClr val="bg1"/>
              </a:solidFill>
              <a:latin typeface="Verdana" panose="020B0604030504040204" pitchFamily="34" charset="0"/>
              <a:ea typeface="Verdana" panose="020B0604030504040204" pitchFamily="34" charset="0"/>
            </a:endParaRPr>
          </a:p>
          <a:p>
            <a:pPr algn="just"/>
            <a:r>
              <a:rPr lang="fr-FR" sz="2000" b="1" dirty="0">
                <a:solidFill>
                  <a:srgbClr val="FF0000"/>
                </a:solidFill>
                <a:latin typeface="Verdana" panose="020B0604030504040204" pitchFamily="34" charset="0"/>
                <a:ea typeface="Verdana" panose="020B0604030504040204" pitchFamily="34" charset="0"/>
              </a:rPr>
              <a:t>Jean-Guy Pilon </a:t>
            </a:r>
            <a:r>
              <a:rPr lang="cs-CZ" sz="2000" dirty="0">
                <a:solidFill>
                  <a:schemeClr val="bg1"/>
                </a:solidFill>
                <a:latin typeface="Verdana" panose="020B0604030504040204" pitchFamily="34" charset="0"/>
                <a:ea typeface="Verdana" panose="020B0604030504040204" pitchFamily="34" charset="0"/>
              </a:rPr>
              <a:t>(1967) :</a:t>
            </a:r>
            <a:r>
              <a:rPr lang="fr-FR" sz="2000" dirty="0">
                <a:solidFill>
                  <a:schemeClr val="bg1"/>
                </a:solidFill>
                <a:latin typeface="Verdana" panose="020B0604030504040204" pitchFamily="34" charset="0"/>
                <a:ea typeface="Verdana" panose="020B0604030504040204" pitchFamily="34" charset="0"/>
              </a:rPr>
              <a:t> </a:t>
            </a:r>
            <a:r>
              <a:rPr lang="cs-CZ" sz="2000" dirty="0">
                <a:solidFill>
                  <a:schemeClr val="bg1"/>
                </a:solidFill>
                <a:latin typeface="Verdana" panose="020B0604030504040204" pitchFamily="34" charset="0"/>
                <a:ea typeface="Verdana" panose="020B0604030504040204" pitchFamily="34" charset="0"/>
              </a:rPr>
              <a:t>la </a:t>
            </a:r>
            <a:r>
              <a:rPr lang="fr-FR" sz="2000" dirty="0">
                <a:solidFill>
                  <a:schemeClr val="bg1"/>
                </a:solidFill>
                <a:latin typeface="Verdana" panose="020B0604030504040204" pitchFamily="34" charset="0"/>
                <a:ea typeface="Verdana" panose="020B0604030504040204" pitchFamily="34" charset="0"/>
              </a:rPr>
              <a:t>poésie québécoise </a:t>
            </a:r>
            <a:r>
              <a:rPr lang="cs-CZ" sz="2000" dirty="0">
                <a:solidFill>
                  <a:schemeClr val="bg1"/>
                </a:solidFill>
                <a:latin typeface="Verdana" panose="020B0604030504040204" pitchFamily="34" charset="0"/>
                <a:ea typeface="Verdana" panose="020B0604030504040204" pitchFamily="34" charset="0"/>
              </a:rPr>
              <a:t>=</a:t>
            </a:r>
            <a:r>
              <a:rPr lang="fr-FR" sz="2000" dirty="0">
                <a:solidFill>
                  <a:schemeClr val="bg1"/>
                </a:solidFill>
                <a:latin typeface="Verdana" panose="020B0604030504040204" pitchFamily="34" charset="0"/>
                <a:ea typeface="Verdana" panose="020B0604030504040204" pitchFamily="34" charset="0"/>
              </a:rPr>
              <a:t> </a:t>
            </a:r>
            <a:r>
              <a:rPr lang="cs-CZ" sz="2000" dirty="0" err="1">
                <a:solidFill>
                  <a:schemeClr val="bg1"/>
                </a:solidFill>
                <a:latin typeface="Verdana" panose="020B0604030504040204" pitchFamily="34" charset="0"/>
                <a:ea typeface="Verdana" panose="020B0604030504040204" pitchFamily="34" charset="0"/>
              </a:rPr>
              <a:t>une</a:t>
            </a:r>
            <a:r>
              <a:rPr lang="cs-CZ" sz="2000" dirty="0">
                <a:solidFill>
                  <a:schemeClr val="bg1"/>
                </a:solidFill>
                <a:latin typeface="Verdana" panose="020B0604030504040204" pitchFamily="34" charset="0"/>
                <a:ea typeface="Verdana" panose="020B0604030504040204" pitchFamily="34" charset="0"/>
              </a:rPr>
              <a:t> </a:t>
            </a:r>
            <a:r>
              <a:rPr lang="fr-FR" sz="2000" dirty="0">
                <a:solidFill>
                  <a:schemeClr val="bg1"/>
                </a:solidFill>
                <a:latin typeface="Verdana" panose="020B0604030504040204" pitchFamily="34" charset="0"/>
                <a:ea typeface="Verdana" panose="020B0604030504040204" pitchFamily="34" charset="0"/>
              </a:rPr>
              <a:t>« réalité issue de l’Amérique »</a:t>
            </a:r>
            <a:endParaRPr lang="cs-CZ" sz="2000" dirty="0">
              <a:solidFill>
                <a:schemeClr val="bg1"/>
              </a:solidFill>
              <a:latin typeface="Verdana" panose="020B0604030504040204" pitchFamily="34" charset="0"/>
              <a:ea typeface="Verdana" panose="020B0604030504040204" pitchFamily="34" charset="0"/>
            </a:endParaRPr>
          </a:p>
          <a:p>
            <a:pPr algn="just"/>
            <a:endParaRPr lang="cs-CZ" sz="2000" dirty="0">
              <a:solidFill>
                <a:schemeClr val="bg1"/>
              </a:solidFill>
              <a:latin typeface="Verdana" panose="020B0604030504040204" pitchFamily="34" charset="0"/>
              <a:ea typeface="Verdana" panose="020B0604030504040204" pitchFamily="34" charset="0"/>
            </a:endParaRPr>
          </a:p>
          <a:p>
            <a:endParaRPr lang="cs-CZ" sz="2000" dirty="0">
              <a:solidFill>
                <a:schemeClr val="bg1"/>
              </a:solidFill>
              <a:latin typeface="Verdana" panose="020B0604030504040204" pitchFamily="34" charset="0"/>
              <a:ea typeface="Verdana" panose="020B0604030504040204" pitchFamily="34" charset="0"/>
            </a:endParaRPr>
          </a:p>
          <a:p>
            <a:pPr algn="just"/>
            <a:r>
              <a:rPr lang="fr-FR" sz="2000" b="1" dirty="0">
                <a:solidFill>
                  <a:srgbClr val="FF0000"/>
                </a:solidFill>
                <a:latin typeface="Verdana" panose="020B0604030504040204" pitchFamily="34" charset="0"/>
                <a:ea typeface="Verdana" panose="020B0604030504040204" pitchFamily="34" charset="0"/>
              </a:rPr>
              <a:t>Michel Tétu </a:t>
            </a:r>
            <a:r>
              <a:rPr lang="cs-CZ" sz="2000" dirty="0">
                <a:solidFill>
                  <a:schemeClr val="bg1"/>
                </a:solidFill>
                <a:latin typeface="Verdana" panose="020B0604030504040204" pitchFamily="34" charset="0"/>
                <a:ea typeface="Verdana" panose="020B0604030504040204" pitchFamily="34" charset="0"/>
              </a:rPr>
              <a:t>(1971) : </a:t>
            </a:r>
            <a:r>
              <a:rPr lang="fr-FR" sz="2000" dirty="0">
                <a:solidFill>
                  <a:schemeClr val="bg1"/>
                </a:solidFill>
                <a:latin typeface="Verdana" panose="020B0604030504040204" pitchFamily="34" charset="0"/>
                <a:ea typeface="Verdana" panose="020B0604030504040204" pitchFamily="34" charset="0"/>
              </a:rPr>
              <a:t>l’américanité</a:t>
            </a:r>
            <a:r>
              <a:rPr lang="cs-CZ" sz="2000" dirty="0">
                <a:solidFill>
                  <a:schemeClr val="bg1"/>
                </a:solidFill>
                <a:latin typeface="Verdana" panose="020B0604030504040204" pitchFamily="34" charset="0"/>
                <a:ea typeface="Verdana" panose="020B0604030504040204" pitchFamily="34" charset="0"/>
              </a:rPr>
              <a:t> =</a:t>
            </a:r>
            <a:r>
              <a:rPr lang="fr-FR" sz="2000" dirty="0">
                <a:solidFill>
                  <a:schemeClr val="bg1"/>
                </a:solidFill>
                <a:latin typeface="Verdana" panose="020B0604030504040204" pitchFamily="34" charset="0"/>
                <a:ea typeface="Verdana" panose="020B0604030504040204" pitchFamily="34" charset="0"/>
              </a:rPr>
              <a:t> « une notion anthropologique et sociologique » indispensable à l’émancipation du Nouveau Monde par rapport à des modèles européens</a:t>
            </a:r>
            <a:endParaRPr lang="cs-CZ" sz="2000" dirty="0">
              <a:solidFill>
                <a:schemeClr val="bg1"/>
              </a:solidFill>
              <a:latin typeface="Verdana" panose="020B0604030504040204" pitchFamily="34" charset="0"/>
              <a:ea typeface="Verdana" panose="020B0604030504040204" pitchFamily="34" charset="0"/>
            </a:endParaRPr>
          </a:p>
          <a:p>
            <a:pPr algn="just"/>
            <a:endParaRPr lang="cs-CZ" sz="2000" dirty="0">
              <a:solidFill>
                <a:schemeClr val="bg1"/>
              </a:solidFill>
              <a:latin typeface="Verdana" panose="020B0604030504040204" pitchFamily="34" charset="0"/>
              <a:ea typeface="Verdana" panose="020B0604030504040204" pitchFamily="34" charset="0"/>
            </a:endParaRPr>
          </a:p>
          <a:p>
            <a:pPr algn="just"/>
            <a:endParaRPr lang="cs-CZ" sz="2000" dirty="0">
              <a:solidFill>
                <a:schemeClr val="bg1"/>
              </a:solidFill>
              <a:latin typeface="Verdana" panose="020B0604030504040204" pitchFamily="34" charset="0"/>
              <a:ea typeface="Verdana" panose="020B0604030504040204" pitchFamily="34" charset="0"/>
            </a:endParaRPr>
          </a:p>
          <a:p>
            <a:pPr algn="just"/>
            <a:r>
              <a:rPr lang="fr-FR" sz="2000" b="1" dirty="0">
                <a:solidFill>
                  <a:srgbClr val="FF0000"/>
                </a:solidFill>
                <a:latin typeface="Verdana" panose="020B0604030504040204" pitchFamily="34" charset="0"/>
                <a:ea typeface="Verdana" panose="020B0604030504040204" pitchFamily="34" charset="0"/>
              </a:rPr>
              <a:t>Paul-André Bourque</a:t>
            </a:r>
            <a:r>
              <a:rPr lang="cs-CZ" sz="2000" b="1" dirty="0">
                <a:solidFill>
                  <a:srgbClr val="FF0000"/>
                </a:solidFill>
                <a:latin typeface="Verdana" panose="020B0604030504040204" pitchFamily="34" charset="0"/>
                <a:ea typeface="Verdana" panose="020B0604030504040204" pitchFamily="34" charset="0"/>
              </a:rPr>
              <a:t> </a:t>
            </a:r>
            <a:r>
              <a:rPr lang="cs-CZ" sz="2000" dirty="0">
                <a:solidFill>
                  <a:schemeClr val="bg1"/>
                </a:solidFill>
                <a:latin typeface="Verdana" panose="020B0604030504040204" pitchFamily="34" charset="0"/>
                <a:ea typeface="Verdana" panose="020B0604030504040204" pitchFamily="34" charset="0"/>
              </a:rPr>
              <a:t>(1975) : </a:t>
            </a:r>
            <a:r>
              <a:rPr lang="fr-FR" sz="2000" dirty="0">
                <a:solidFill>
                  <a:schemeClr val="bg1"/>
                </a:solidFill>
                <a:latin typeface="Verdana" panose="020B0604030504040204" pitchFamily="34" charset="0"/>
                <a:ea typeface="Verdana" panose="020B0604030504040204" pitchFamily="34" charset="0"/>
              </a:rPr>
              <a:t>l’américanité</a:t>
            </a:r>
            <a:r>
              <a:rPr lang="cs-CZ" sz="2000" dirty="0">
                <a:solidFill>
                  <a:schemeClr val="bg1"/>
                </a:solidFill>
                <a:latin typeface="Verdana" panose="020B0604030504040204" pitchFamily="34" charset="0"/>
                <a:ea typeface="Verdana" panose="020B0604030504040204" pitchFamily="34" charset="0"/>
              </a:rPr>
              <a:t> =</a:t>
            </a:r>
            <a:r>
              <a:rPr lang="fr-FR" sz="2000" dirty="0">
                <a:solidFill>
                  <a:schemeClr val="bg1"/>
                </a:solidFill>
                <a:latin typeface="Verdana" panose="020B0604030504040204" pitchFamily="34" charset="0"/>
                <a:ea typeface="Verdana" panose="020B0604030504040204" pitchFamily="34" charset="0"/>
              </a:rPr>
              <a:t> « une zone grise de l’inconscient collectif »</a:t>
            </a:r>
            <a:endParaRPr lang="cs-CZ" sz="2000" dirty="0">
              <a:solidFill>
                <a:schemeClr val="bg1"/>
              </a:solidFill>
              <a:latin typeface="Verdana" panose="020B0604030504040204" pitchFamily="34" charset="0"/>
              <a:ea typeface="Verdana" panose="020B0604030504040204" pitchFamily="34" charset="0"/>
            </a:endParaRPr>
          </a:p>
        </p:txBody>
      </p:sp>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981" y="6046503"/>
            <a:ext cx="3741019" cy="820204"/>
          </a:xfrm>
          <a:prstGeom prst="rect">
            <a:avLst/>
          </a:prstGeom>
        </p:spPr>
      </p:pic>
      <p:pic>
        <p:nvPicPr>
          <p:cNvPr id="9" name="Obrázek 8" descr="rgb3">
            <a:hlinkClick r:id="rId5" tgtFrame="&quot;&quot;" tooltip="&quot;&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0" y="6046503"/>
            <a:ext cx="2560412" cy="824267"/>
          </a:xfrm>
          <a:prstGeom prst="rect">
            <a:avLst/>
          </a:prstGeom>
          <a:solidFill>
            <a:schemeClr val="bg1"/>
          </a:solidFill>
          <a:ln>
            <a:noFill/>
          </a:ln>
        </p:spPr>
      </p:pic>
      <p:pic>
        <p:nvPicPr>
          <p:cNvPr id="10" name="Obrázek 9"/>
          <p:cNvPicPr/>
          <p:nvPr/>
        </p:nvPicPr>
        <p:blipFill>
          <a:blip r:embed="rId7"/>
          <a:stretch>
            <a:fillRect/>
          </a:stretch>
        </p:blipFill>
        <p:spPr>
          <a:xfrm>
            <a:off x="4668326" y="6046503"/>
            <a:ext cx="1459345" cy="837037"/>
          </a:xfrm>
          <a:prstGeom prst="rect">
            <a:avLst/>
          </a:prstGeom>
        </p:spPr>
      </p:pic>
      <p:sp>
        <p:nvSpPr>
          <p:cNvPr id="11" name="Obdélník 10"/>
          <p:cNvSpPr/>
          <p:nvPr/>
        </p:nvSpPr>
        <p:spPr>
          <a:xfrm>
            <a:off x="2560412" y="6046503"/>
            <a:ext cx="2136606" cy="83703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6096000" y="6046503"/>
            <a:ext cx="2426486" cy="830651"/>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1410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43202"/>
            <a:ext cx="12192000"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2687559" y="773891"/>
            <a:ext cx="8940800" cy="4647426"/>
          </a:xfrm>
          <a:prstGeom prst="rect">
            <a:avLst/>
          </a:prstGeom>
          <a:noFill/>
        </p:spPr>
        <p:txBody>
          <a:bodyPr wrap="square" rtlCol="0">
            <a:spAutoFit/>
          </a:bodyPr>
          <a:lstStyle/>
          <a:p>
            <a:pPr algn="just"/>
            <a:r>
              <a:rPr lang="fr-FR" sz="2400" dirty="0">
                <a:solidFill>
                  <a:schemeClr val="bg1"/>
                </a:solidFill>
                <a:latin typeface="Verdana" panose="020B0604030504040204" pitchFamily="34" charset="0"/>
                <a:ea typeface="Verdana" panose="020B0604030504040204" pitchFamily="34" charset="0"/>
              </a:rPr>
              <a:t>L’Amérique est fondamentalement le lieu d’un </a:t>
            </a:r>
            <a:r>
              <a:rPr lang="fr-FR" sz="2400" b="1" dirty="0">
                <a:solidFill>
                  <a:srgbClr val="FF0000"/>
                </a:solidFill>
                <a:latin typeface="Verdana" panose="020B0604030504040204" pitchFamily="34" charset="0"/>
                <a:ea typeface="Verdana" panose="020B0604030504040204" pitchFamily="34" charset="0"/>
              </a:rPr>
              <a:t>conflit entre l’Européen et l’Amérindien</a:t>
            </a:r>
            <a:r>
              <a:rPr lang="fr-FR" sz="2400" dirty="0">
                <a:solidFill>
                  <a:schemeClr val="bg1"/>
                </a:solidFill>
                <a:latin typeface="Verdana" panose="020B0604030504040204" pitchFamily="34" charset="0"/>
                <a:ea typeface="Verdana" panose="020B0604030504040204" pitchFamily="34" charset="0"/>
              </a:rPr>
              <a:t>. Ce lien peut fort bien se métamorphoser en lutte des Noirs et des Blancs, comme ce fut le cas en Haïti, mais à l’arrière-plan, quand ce n’est pas au premier plan, de toutes les luttes, en Amérique, il y a l’Amérindien. Et c’est dans le mode d’identification des antagonistes à ce combattant premier que se reconnaît l’image de l’américanité, de l’Américain qu’ils défendent, imposent ou souhaitent.</a:t>
            </a:r>
            <a:endParaRPr lang="cs-CZ" sz="2400" dirty="0">
              <a:solidFill>
                <a:schemeClr val="bg1"/>
              </a:solidFill>
              <a:latin typeface="Verdana" panose="020B0604030504040204" pitchFamily="34" charset="0"/>
              <a:ea typeface="Verdana" panose="020B0604030504040204" pitchFamily="34" charset="0"/>
            </a:endParaRPr>
          </a:p>
          <a:p>
            <a:endParaRPr lang="cs-CZ" sz="2400" dirty="0">
              <a:solidFill>
                <a:schemeClr val="bg1"/>
              </a:solidFill>
              <a:latin typeface="Verdana" panose="020B0604030504040204" pitchFamily="34" charset="0"/>
              <a:ea typeface="Verdana" panose="020B0604030504040204" pitchFamily="34" charset="0"/>
            </a:endParaRPr>
          </a:p>
          <a:p>
            <a:r>
              <a:rPr lang="fr-FR" dirty="0">
                <a:solidFill>
                  <a:schemeClr val="bg1"/>
                </a:solidFill>
                <a:latin typeface="Verdana" panose="020B0604030504040204" pitchFamily="34" charset="0"/>
                <a:ea typeface="Verdana" panose="020B0604030504040204" pitchFamily="34" charset="0"/>
              </a:rPr>
              <a:t>LAROCHE, M. « L’américainité ou l’ambiguïté du je », </a:t>
            </a:r>
            <a:r>
              <a:rPr lang="fr-FR" i="1" dirty="0">
                <a:solidFill>
                  <a:schemeClr val="bg1"/>
                </a:solidFill>
                <a:latin typeface="Verdana" panose="020B0604030504040204" pitchFamily="34" charset="0"/>
                <a:ea typeface="Verdana" panose="020B0604030504040204" pitchFamily="34" charset="0"/>
              </a:rPr>
              <a:t>Études littéraires</a:t>
            </a:r>
            <a:r>
              <a:rPr lang="fr-FR" dirty="0">
                <a:solidFill>
                  <a:schemeClr val="bg1"/>
                </a:solidFill>
                <a:latin typeface="Verdana" panose="020B0604030504040204" pitchFamily="34" charset="0"/>
                <a:ea typeface="Verdana" panose="020B0604030504040204" pitchFamily="34" charset="0"/>
              </a:rPr>
              <a:t>, vol. VIII, n. 1, avril 1975, « Littérature québécoise et américanité », p. 128.</a:t>
            </a:r>
            <a:endParaRPr lang="cs-CZ" dirty="0">
              <a:solidFill>
                <a:schemeClr val="bg1"/>
              </a:solidFill>
              <a:latin typeface="Verdana" panose="020B0604030504040204" pitchFamily="34" charset="0"/>
              <a:ea typeface="Verdana" panose="020B0604030504040204" pitchFamily="34" charset="0"/>
            </a:endParaRPr>
          </a:p>
          <a:p>
            <a:pPr algn="just"/>
            <a:endParaRPr lang="cs-CZ" sz="2000" dirty="0">
              <a:solidFill>
                <a:schemeClr val="bg1"/>
              </a:solidFill>
              <a:latin typeface="Verdana" panose="020B0604030504040204" pitchFamily="34" charset="0"/>
              <a:ea typeface="Verdana" panose="020B0604030504040204" pitchFamily="34" charset="0"/>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79" y="124479"/>
            <a:ext cx="1979540" cy="1979540"/>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64" y="2226318"/>
            <a:ext cx="1969955" cy="1525126"/>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049" y="3838453"/>
            <a:ext cx="1917159" cy="2095500"/>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5479" y="6035271"/>
            <a:ext cx="3856522" cy="857105"/>
          </a:xfrm>
          <a:prstGeom prst="rect">
            <a:avLst/>
          </a:prstGeom>
        </p:spPr>
      </p:pic>
      <p:pic>
        <p:nvPicPr>
          <p:cNvPr id="8" name="Obrázek 7" descr="rgb3">
            <a:hlinkClick r:id="rId6" tgtFrame="&quot;&quot;" tooltip="&quot;&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1" y="6035270"/>
            <a:ext cx="2560412" cy="835498"/>
          </a:xfrm>
          <a:prstGeom prst="rect">
            <a:avLst/>
          </a:prstGeom>
          <a:solidFill>
            <a:schemeClr val="bg1"/>
          </a:solidFill>
          <a:ln>
            <a:noFill/>
          </a:ln>
        </p:spPr>
      </p:pic>
      <p:sp>
        <p:nvSpPr>
          <p:cNvPr id="9" name="Obdélník 8"/>
          <p:cNvSpPr/>
          <p:nvPr/>
        </p:nvSpPr>
        <p:spPr>
          <a:xfrm>
            <a:off x="2560412" y="6035270"/>
            <a:ext cx="2136606" cy="822730"/>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p:cNvPicPr/>
          <p:nvPr/>
        </p:nvPicPr>
        <p:blipFill>
          <a:blip r:embed="rId8"/>
          <a:stretch>
            <a:fillRect/>
          </a:stretch>
        </p:blipFill>
        <p:spPr>
          <a:xfrm>
            <a:off x="4697019" y="6035270"/>
            <a:ext cx="1431308" cy="835497"/>
          </a:xfrm>
          <a:prstGeom prst="rect">
            <a:avLst/>
          </a:prstGeom>
        </p:spPr>
      </p:pic>
      <p:sp>
        <p:nvSpPr>
          <p:cNvPr id="11" name="Obdélník 10"/>
          <p:cNvSpPr/>
          <p:nvPr/>
        </p:nvSpPr>
        <p:spPr>
          <a:xfrm>
            <a:off x="6128326" y="6027347"/>
            <a:ext cx="2426486" cy="83703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2212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43202"/>
            <a:ext cx="12192000"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p:cNvPicPr>
            <a:picLocks noChangeAspect="1"/>
          </p:cNvPicPr>
          <p:nvPr/>
        </p:nvPicPr>
        <p:blipFill>
          <a:blip r:embed="rId2" cstate="print">
            <a:extLst>
              <a:ext uri="{BEBA8EAE-BF5A-486C-A8C5-ECC9F3942E4B}">
                <a14:imgProps xmlns:a14="http://schemas.microsoft.com/office/drawing/2010/main">
                  <a14:imgLayer r:embed="rId3">
                    <a14:imgEffect>
                      <a14:saturation sat="376000"/>
                    </a14:imgEffect>
                    <a14:imgEffect>
                      <a14:brightnessContrast bright="7000"/>
                    </a14:imgEffect>
                  </a14:imgLayer>
                </a14:imgProps>
              </a:ext>
              <a:ext uri="{28A0092B-C50C-407E-A947-70E740481C1C}">
                <a14:useLocalDpi xmlns:a14="http://schemas.microsoft.com/office/drawing/2010/main" val="0"/>
              </a:ext>
            </a:extLst>
          </a:blip>
          <a:stretch>
            <a:fillRect/>
          </a:stretch>
        </p:blipFill>
        <p:spPr>
          <a:xfrm>
            <a:off x="123368" y="129524"/>
            <a:ext cx="1664408" cy="2112633"/>
          </a:xfrm>
          <a:prstGeom prst="rect">
            <a:avLst/>
          </a:prstGeom>
          <a:effectLst>
            <a:outerShdw blurRad="50800" dist="50800" dir="5400000" algn="ctr" rotWithShape="0">
              <a:srgbClr val="000000"/>
            </a:outerShdw>
            <a:softEdge rad="0"/>
          </a:effectLst>
        </p:spPr>
      </p:pic>
      <p:pic>
        <p:nvPicPr>
          <p:cNvPr id="13" name="Obrázek 12"/>
          <p:cNvPicPr>
            <a:picLocks noChangeAspect="1"/>
          </p:cNvPicPr>
          <p:nvPr/>
        </p:nvPicPr>
        <p:blipFill>
          <a:blip r:embed="rId2" cstate="print">
            <a:extLst>
              <a:ext uri="{BEBA8EAE-BF5A-486C-A8C5-ECC9F3942E4B}">
                <a14:imgProps xmlns:a14="http://schemas.microsoft.com/office/drawing/2010/main">
                  <a14:imgLayer r:embed="rId3">
                    <a14:imgEffect>
                      <a14:saturation sat="376000"/>
                    </a14:imgEffect>
                    <a14:imgEffect>
                      <a14:brightnessContrast bright="7000"/>
                    </a14:imgEffect>
                  </a14:imgLayer>
                </a14:imgProps>
              </a:ext>
              <a:ext uri="{28A0092B-C50C-407E-A947-70E740481C1C}">
                <a14:useLocalDpi xmlns:a14="http://schemas.microsoft.com/office/drawing/2010/main" val="0"/>
              </a:ext>
            </a:extLst>
          </a:blip>
          <a:stretch>
            <a:fillRect/>
          </a:stretch>
        </p:blipFill>
        <p:spPr>
          <a:xfrm>
            <a:off x="123368" y="3772425"/>
            <a:ext cx="1664408" cy="2112632"/>
          </a:xfrm>
          <a:prstGeom prst="rect">
            <a:avLst/>
          </a:prstGeom>
          <a:effectLst>
            <a:outerShdw blurRad="50800" dist="50800" dir="5400000" algn="ctr" rotWithShape="0">
              <a:srgbClr val="000000"/>
            </a:outerShdw>
            <a:softEdge rad="0"/>
          </a:effectLst>
        </p:spPr>
      </p:pic>
      <p:sp>
        <p:nvSpPr>
          <p:cNvPr id="2" name="TextovéPole 1"/>
          <p:cNvSpPr txBox="1"/>
          <p:nvPr/>
        </p:nvSpPr>
        <p:spPr>
          <a:xfrm>
            <a:off x="2535110" y="2204704"/>
            <a:ext cx="8839200" cy="3416320"/>
          </a:xfrm>
          <a:prstGeom prst="rect">
            <a:avLst/>
          </a:prstGeom>
          <a:noFill/>
        </p:spPr>
        <p:txBody>
          <a:bodyPr wrap="square" rtlCol="0">
            <a:spAutoFit/>
          </a:bodyPr>
          <a:lstStyle/>
          <a:p>
            <a:pPr algn="just"/>
            <a:r>
              <a:rPr lang="fr-FR" b="1" dirty="0">
                <a:solidFill>
                  <a:srgbClr val="FF0000"/>
                </a:solidFill>
                <a:latin typeface="Verdana" panose="020B0604030504040204" pitchFamily="34" charset="0"/>
                <a:ea typeface="Verdana" panose="020B0604030504040204" pitchFamily="34" charset="0"/>
              </a:rPr>
              <a:t>MORENCY, Jean</a:t>
            </a:r>
            <a:r>
              <a:rPr lang="fr-FR" b="1" dirty="0">
                <a:solidFill>
                  <a:schemeClr val="bg1"/>
                </a:solidFill>
                <a:latin typeface="Verdana" panose="020B0604030504040204" pitchFamily="34" charset="0"/>
                <a:ea typeface="Verdana" panose="020B0604030504040204" pitchFamily="34" charset="0"/>
              </a:rPr>
              <a:t>. </a:t>
            </a:r>
            <a:r>
              <a:rPr lang="fr-FR" b="1" i="1" dirty="0">
                <a:solidFill>
                  <a:schemeClr val="bg1"/>
                </a:solidFill>
                <a:latin typeface="Verdana" panose="020B0604030504040204" pitchFamily="34" charset="0"/>
                <a:ea typeface="Verdana" panose="020B0604030504040204" pitchFamily="34" charset="0"/>
              </a:rPr>
              <a:t>Le mythe américain dans les fictions d’Amérique de Washington Irving à Jacques Poulin</a:t>
            </a:r>
            <a:r>
              <a:rPr lang="fr-FR" b="1" dirty="0">
                <a:solidFill>
                  <a:schemeClr val="bg1"/>
                </a:solidFill>
                <a:latin typeface="Verdana" panose="020B0604030504040204" pitchFamily="34" charset="0"/>
                <a:ea typeface="Verdana" panose="020B0604030504040204" pitchFamily="34" charset="0"/>
              </a:rPr>
              <a:t>. Québec : Nuit blanche éditeur, 1994.</a:t>
            </a:r>
            <a:endParaRPr lang="cs-CZ" b="1" dirty="0">
              <a:solidFill>
                <a:schemeClr val="bg1"/>
              </a:solidFill>
              <a:latin typeface="Verdana" panose="020B0604030504040204" pitchFamily="34" charset="0"/>
              <a:ea typeface="Verdana" panose="020B0604030504040204" pitchFamily="34" charset="0"/>
            </a:endParaRPr>
          </a:p>
          <a:p>
            <a:pPr algn="just"/>
            <a:endParaRPr lang="cs-CZ" b="1" dirty="0">
              <a:solidFill>
                <a:schemeClr val="bg1"/>
              </a:solidFill>
              <a:latin typeface="Verdana" panose="020B0604030504040204" pitchFamily="34" charset="0"/>
              <a:ea typeface="Verdana" panose="020B0604030504040204" pitchFamily="34" charset="0"/>
            </a:endParaRPr>
          </a:p>
          <a:p>
            <a:pPr algn="just"/>
            <a:endParaRPr lang="cs-CZ" b="1" dirty="0">
              <a:solidFill>
                <a:schemeClr val="bg1"/>
              </a:solidFill>
              <a:latin typeface="Verdana" panose="020B0604030504040204" pitchFamily="34" charset="0"/>
              <a:ea typeface="Verdana" panose="020B0604030504040204" pitchFamily="34" charset="0"/>
            </a:endParaRPr>
          </a:p>
          <a:p>
            <a:pPr algn="just"/>
            <a:endParaRPr lang="cs-CZ" b="1" dirty="0">
              <a:solidFill>
                <a:schemeClr val="bg1"/>
              </a:solidFill>
              <a:latin typeface="Verdana" panose="020B0604030504040204" pitchFamily="34" charset="0"/>
              <a:ea typeface="Verdana" panose="020B0604030504040204" pitchFamily="34" charset="0"/>
            </a:endParaRPr>
          </a:p>
          <a:p>
            <a:pPr algn="just"/>
            <a:endParaRPr lang="cs-CZ" b="1" dirty="0">
              <a:solidFill>
                <a:schemeClr val="bg1"/>
              </a:solidFill>
              <a:latin typeface="Verdana" panose="020B0604030504040204" pitchFamily="34" charset="0"/>
              <a:ea typeface="Verdana" panose="020B0604030504040204" pitchFamily="34" charset="0"/>
            </a:endParaRPr>
          </a:p>
          <a:p>
            <a:pPr algn="just"/>
            <a:endParaRPr lang="cs-CZ" b="1" dirty="0">
              <a:solidFill>
                <a:schemeClr val="bg1"/>
              </a:solidFill>
              <a:latin typeface="Verdana" panose="020B0604030504040204" pitchFamily="34" charset="0"/>
              <a:ea typeface="Verdana" panose="020B0604030504040204" pitchFamily="34" charset="0"/>
            </a:endParaRPr>
          </a:p>
          <a:p>
            <a:pPr algn="just"/>
            <a:endParaRPr lang="cs-CZ" b="1" dirty="0">
              <a:solidFill>
                <a:schemeClr val="bg1"/>
              </a:solidFill>
              <a:latin typeface="Verdana" panose="020B0604030504040204" pitchFamily="34" charset="0"/>
              <a:ea typeface="Verdana" panose="020B0604030504040204" pitchFamily="34" charset="0"/>
            </a:endParaRPr>
          </a:p>
          <a:p>
            <a:pPr algn="just"/>
            <a:endParaRPr lang="cs-CZ" b="1" dirty="0">
              <a:solidFill>
                <a:schemeClr val="bg1"/>
              </a:solidFill>
              <a:latin typeface="Verdana" panose="020B0604030504040204" pitchFamily="34" charset="0"/>
              <a:ea typeface="Verdana" panose="020B0604030504040204" pitchFamily="34" charset="0"/>
            </a:endParaRPr>
          </a:p>
          <a:p>
            <a:pPr algn="just"/>
            <a:r>
              <a:rPr lang="fr-FR" b="1" dirty="0">
                <a:solidFill>
                  <a:srgbClr val="FF0000"/>
                </a:solidFill>
                <a:latin typeface="Verdana" panose="020B0604030504040204" pitchFamily="34" charset="0"/>
                <a:ea typeface="Verdana" panose="020B0604030504040204" pitchFamily="34" charset="0"/>
              </a:rPr>
              <a:t>CHASSAY, Jean-François</a:t>
            </a:r>
            <a:r>
              <a:rPr lang="fr-FR" b="1" dirty="0">
                <a:solidFill>
                  <a:schemeClr val="bg1"/>
                </a:solidFill>
                <a:latin typeface="Verdana" panose="020B0604030504040204" pitchFamily="34" charset="0"/>
                <a:ea typeface="Verdana" panose="020B0604030504040204" pitchFamily="34" charset="0"/>
              </a:rPr>
              <a:t>. </a:t>
            </a:r>
            <a:r>
              <a:rPr lang="fr-FR" b="1" i="1" dirty="0">
                <a:solidFill>
                  <a:schemeClr val="bg1"/>
                </a:solidFill>
                <a:latin typeface="Verdana" panose="020B0604030504040204" pitchFamily="34" charset="0"/>
                <a:ea typeface="Verdana" panose="020B0604030504040204" pitchFamily="34" charset="0"/>
              </a:rPr>
              <a:t>L’ambiguïté américaine. Le roman québécois face aux États-Unis</a:t>
            </a:r>
            <a:r>
              <a:rPr lang="fr-FR" b="1" dirty="0">
                <a:solidFill>
                  <a:schemeClr val="bg1"/>
                </a:solidFill>
                <a:latin typeface="Verdana" panose="020B0604030504040204" pitchFamily="34" charset="0"/>
                <a:ea typeface="Verdana" panose="020B0604030504040204" pitchFamily="34" charset="0"/>
              </a:rPr>
              <a:t>. Montréal : XYZ, 1995.</a:t>
            </a:r>
            <a:endParaRPr lang="cs-CZ" b="1" dirty="0">
              <a:solidFill>
                <a:schemeClr val="bg1"/>
              </a:solidFill>
              <a:latin typeface="Verdana" panose="020B0604030504040204" pitchFamily="34" charset="0"/>
              <a:ea typeface="Verdana" panose="020B0604030504040204" pitchFamily="34" charset="0"/>
            </a:endParaRPr>
          </a:p>
        </p:txBody>
      </p:sp>
      <p:pic>
        <p:nvPicPr>
          <p:cNvPr id="8" name="Obrázek 7"/>
          <p:cNvPicPr/>
          <p:nvPr/>
        </p:nvPicPr>
        <p:blipFill>
          <a:blip r:embed="rId4" cstate="print">
            <a:extLst>
              <a:ext uri="{28A0092B-C50C-407E-A947-70E740481C1C}">
                <a14:useLocalDpi xmlns:a14="http://schemas.microsoft.com/office/drawing/2010/main" val="0"/>
              </a:ext>
            </a:extLst>
          </a:blip>
          <a:stretch>
            <a:fillRect/>
          </a:stretch>
        </p:blipFill>
        <p:spPr>
          <a:xfrm>
            <a:off x="123368" y="2305365"/>
            <a:ext cx="1664408" cy="876956"/>
          </a:xfrm>
          <a:prstGeom prst="rect">
            <a:avLst/>
          </a:prstGeom>
          <a:effectLst>
            <a:reflection endPos="65000" dir="5400000" sy="-100000" algn="bl" rotWithShape="0"/>
          </a:effectLst>
        </p:spPr>
      </p:pic>
      <p:pic>
        <p:nvPicPr>
          <p:cNvPr id="3" name="Obráze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5110" y="235697"/>
            <a:ext cx="1357347" cy="1900286"/>
          </a:xfrm>
          <a:prstGeom prst="rect">
            <a:avLst/>
          </a:prstGeom>
        </p:spPr>
      </p:pic>
      <p:pic>
        <p:nvPicPr>
          <p:cNvPr id="4" name="Obrázek 3"/>
          <p:cNvPicPr>
            <a:picLocks noChangeAspect="1"/>
          </p:cNvPicPr>
          <p:nvPr/>
        </p:nvPicPr>
        <p:blipFill rotWithShape="1">
          <a:blip r:embed="rId6">
            <a:extLst>
              <a:ext uri="{28A0092B-C50C-407E-A947-70E740481C1C}">
                <a14:useLocalDpi xmlns:a14="http://schemas.microsoft.com/office/drawing/2010/main" val="0"/>
              </a:ext>
            </a:extLst>
          </a:blip>
          <a:srcRect l="37437"/>
          <a:stretch/>
        </p:blipFill>
        <p:spPr>
          <a:xfrm>
            <a:off x="9419887" y="2889520"/>
            <a:ext cx="1842383" cy="2046687"/>
          </a:xfrm>
          <a:prstGeom prst="rect">
            <a:avLst/>
          </a:prstGeom>
        </p:spPr>
      </p:pic>
      <p:pic>
        <p:nvPicPr>
          <p:cNvPr id="9" name="Obráze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90158" y="6041655"/>
            <a:ext cx="3701842" cy="822728"/>
          </a:xfrm>
          <a:prstGeom prst="rect">
            <a:avLst/>
          </a:prstGeom>
        </p:spPr>
      </p:pic>
      <p:pic>
        <p:nvPicPr>
          <p:cNvPr id="10" name="Obrázek 9" descr="rgb3">
            <a:hlinkClick r:id="rId8" tgtFrame="&quot;&quot;" tooltip="&quot;&quot;"/>
          </p:cNvPr>
          <p:cNvPicPr/>
          <p:nvPr/>
        </p:nvPicPr>
        <p:blipFill>
          <a:blip r:embed="rId9">
            <a:extLst>
              <a:ext uri="{28A0092B-C50C-407E-A947-70E740481C1C}">
                <a14:useLocalDpi xmlns:a14="http://schemas.microsoft.com/office/drawing/2010/main" val="0"/>
              </a:ext>
            </a:extLst>
          </a:blip>
          <a:srcRect/>
          <a:stretch>
            <a:fillRect/>
          </a:stretch>
        </p:blipFill>
        <p:spPr bwMode="auto">
          <a:xfrm>
            <a:off x="-1" y="6041654"/>
            <a:ext cx="2560412" cy="829114"/>
          </a:xfrm>
          <a:prstGeom prst="rect">
            <a:avLst/>
          </a:prstGeom>
          <a:solidFill>
            <a:schemeClr val="bg1"/>
          </a:solidFill>
          <a:ln>
            <a:noFill/>
          </a:ln>
        </p:spPr>
      </p:pic>
      <p:sp>
        <p:nvSpPr>
          <p:cNvPr id="11" name="Obdélník 10"/>
          <p:cNvSpPr/>
          <p:nvPr/>
        </p:nvSpPr>
        <p:spPr>
          <a:xfrm>
            <a:off x="2560412" y="6041654"/>
            <a:ext cx="2136606" cy="816346"/>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11"/>
          <p:cNvPicPr/>
          <p:nvPr/>
        </p:nvPicPr>
        <p:blipFill>
          <a:blip r:embed="rId10"/>
          <a:stretch>
            <a:fillRect/>
          </a:stretch>
        </p:blipFill>
        <p:spPr>
          <a:xfrm>
            <a:off x="4697019" y="6041654"/>
            <a:ext cx="1431308" cy="829113"/>
          </a:xfrm>
          <a:prstGeom prst="rect">
            <a:avLst/>
          </a:prstGeom>
        </p:spPr>
      </p:pic>
      <p:sp>
        <p:nvSpPr>
          <p:cNvPr id="14" name="Obdélník 13"/>
          <p:cNvSpPr/>
          <p:nvPr/>
        </p:nvSpPr>
        <p:spPr>
          <a:xfrm>
            <a:off x="6128326" y="6041654"/>
            <a:ext cx="2426486" cy="822730"/>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4050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265891"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1">
                  <a:lumMod val="50000"/>
                </a:schemeClr>
              </a:solidFill>
            </a:endParaRPr>
          </a:p>
        </p:txBody>
      </p:sp>
      <p:sp>
        <p:nvSpPr>
          <p:cNvPr id="3" name="TextovéPole 2"/>
          <p:cNvSpPr txBox="1"/>
          <p:nvPr/>
        </p:nvSpPr>
        <p:spPr>
          <a:xfrm>
            <a:off x="2968560" y="904784"/>
            <a:ext cx="7001163" cy="4462760"/>
          </a:xfrm>
          <a:prstGeom prst="rect">
            <a:avLst/>
          </a:prstGeom>
          <a:noFill/>
        </p:spPr>
        <p:txBody>
          <a:bodyPr wrap="square" rtlCol="0">
            <a:spAutoFit/>
          </a:bodyPr>
          <a:lstStyle/>
          <a:p>
            <a:pPr algn="ctr"/>
            <a:r>
              <a:rPr lang="fr-FR" dirty="0">
                <a:solidFill>
                  <a:srgbClr val="FF0000"/>
                </a:solidFill>
                <a:latin typeface="Verdana" panose="020B0604030504040204" pitchFamily="34" charset="0"/>
                <a:ea typeface="Verdana" panose="020B0604030504040204" pitchFamily="34" charset="0"/>
              </a:rPr>
              <a:t>Yvan Lamonde </a:t>
            </a:r>
            <a:r>
              <a:rPr lang="cs-CZ" dirty="0">
                <a:solidFill>
                  <a:srgbClr val="FF0000"/>
                </a:solidFill>
                <a:latin typeface="Verdana" panose="020B0604030504040204" pitchFamily="34" charset="0"/>
                <a:ea typeface="Verdana" panose="020B0604030504040204" pitchFamily="34" charset="0"/>
              </a:rPr>
              <a:t>(2001) :</a:t>
            </a:r>
          </a:p>
          <a:p>
            <a:pPr algn="ctr"/>
            <a:endParaRPr lang="cs-CZ" dirty="0">
              <a:solidFill>
                <a:schemeClr val="bg1"/>
              </a:solidFill>
              <a:latin typeface="Verdana" panose="020B0604030504040204" pitchFamily="34" charset="0"/>
              <a:ea typeface="Verdana" panose="020B0604030504040204" pitchFamily="34" charset="0"/>
            </a:endParaRPr>
          </a:p>
          <a:p>
            <a:pPr algn="ctr"/>
            <a:endParaRPr lang="cs-CZ" dirty="0">
              <a:solidFill>
                <a:schemeClr val="bg1"/>
              </a:solidFill>
              <a:latin typeface="Verdana" panose="020B0604030504040204" pitchFamily="34" charset="0"/>
              <a:ea typeface="Verdana" panose="020B0604030504040204" pitchFamily="34" charset="0"/>
            </a:endParaRPr>
          </a:p>
          <a:p>
            <a:pPr algn="ctr"/>
            <a:r>
              <a:rPr lang="fr-FR" sz="2800" dirty="0">
                <a:solidFill>
                  <a:schemeClr val="bg1"/>
                </a:solidFill>
                <a:latin typeface="Verdana" panose="020B0604030504040204" pitchFamily="34" charset="0"/>
                <a:ea typeface="Verdana" panose="020B0604030504040204" pitchFamily="34" charset="0"/>
              </a:rPr>
              <a:t>Q = – (F) + (GB) + (USA)</a:t>
            </a:r>
            <a:r>
              <a:rPr lang="fr-FR" sz="2800" baseline="30000" dirty="0">
                <a:solidFill>
                  <a:schemeClr val="bg1"/>
                </a:solidFill>
                <a:latin typeface="Verdana" panose="020B0604030504040204" pitchFamily="34" charset="0"/>
                <a:ea typeface="Verdana" panose="020B0604030504040204" pitchFamily="34" charset="0"/>
              </a:rPr>
              <a:t>2 </a:t>
            </a:r>
            <a:r>
              <a:rPr lang="fr-FR" sz="2800" dirty="0">
                <a:solidFill>
                  <a:schemeClr val="bg1"/>
                </a:solidFill>
                <a:latin typeface="Verdana" panose="020B0604030504040204" pitchFamily="34" charset="0"/>
                <a:ea typeface="Verdana" panose="020B0604030504040204" pitchFamily="34" charset="0"/>
              </a:rPr>
              <a:t>– (R)</a:t>
            </a:r>
            <a:endParaRPr lang="cs-CZ" sz="2800" dirty="0">
              <a:solidFill>
                <a:schemeClr val="bg1"/>
              </a:solidFill>
              <a:latin typeface="Verdana" panose="020B0604030504040204" pitchFamily="34" charset="0"/>
              <a:ea typeface="Verdana" panose="020B0604030504040204" pitchFamily="34" charset="0"/>
            </a:endParaRPr>
          </a:p>
          <a:p>
            <a:pPr algn="ctr"/>
            <a:endParaRPr lang="cs-CZ" sz="2800" dirty="0">
              <a:solidFill>
                <a:schemeClr val="bg1"/>
              </a:solidFill>
              <a:latin typeface="Verdana" panose="020B0604030504040204" pitchFamily="34" charset="0"/>
              <a:ea typeface="Verdana" panose="020B0604030504040204" pitchFamily="34" charset="0"/>
            </a:endParaRPr>
          </a:p>
          <a:p>
            <a:pPr algn="ctr"/>
            <a:endParaRPr lang="cs-CZ" sz="2800" dirty="0">
              <a:solidFill>
                <a:schemeClr val="bg1"/>
              </a:solidFill>
              <a:latin typeface="Verdana" panose="020B0604030504040204" pitchFamily="34" charset="0"/>
              <a:ea typeface="Verdana" panose="020B0604030504040204" pitchFamily="34" charset="0"/>
            </a:endParaRPr>
          </a:p>
          <a:p>
            <a:pPr algn="ctr"/>
            <a:endParaRPr lang="cs-CZ" sz="2800" dirty="0">
              <a:solidFill>
                <a:schemeClr val="bg1"/>
              </a:solidFill>
              <a:latin typeface="Verdana" panose="020B0604030504040204" pitchFamily="34" charset="0"/>
              <a:ea typeface="Verdana" panose="020B0604030504040204" pitchFamily="34" charset="0"/>
            </a:endParaRPr>
          </a:p>
          <a:p>
            <a:pPr algn="ctr"/>
            <a:endParaRPr lang="cs-CZ" dirty="0">
              <a:solidFill>
                <a:schemeClr val="bg1"/>
              </a:solidFill>
              <a:latin typeface="Verdana" panose="020B0604030504040204" pitchFamily="34" charset="0"/>
              <a:ea typeface="Verdana" panose="020B0604030504040204" pitchFamily="34" charset="0"/>
            </a:endParaRPr>
          </a:p>
          <a:p>
            <a:pPr algn="ctr"/>
            <a:r>
              <a:rPr lang="fr-FR" dirty="0">
                <a:solidFill>
                  <a:srgbClr val="FF0000"/>
                </a:solidFill>
                <a:latin typeface="Verdana" panose="020B0604030504040204" pitchFamily="34" charset="0"/>
                <a:ea typeface="Verdana" panose="020B0604030504040204" pitchFamily="34" charset="0"/>
              </a:rPr>
              <a:t>Jean Morency </a:t>
            </a:r>
            <a:r>
              <a:rPr lang="cs-CZ" dirty="0">
                <a:solidFill>
                  <a:srgbClr val="FF0000"/>
                </a:solidFill>
                <a:latin typeface="Verdana" panose="020B0604030504040204" pitchFamily="34" charset="0"/>
                <a:ea typeface="Verdana" panose="020B0604030504040204" pitchFamily="34" charset="0"/>
              </a:rPr>
              <a:t>(2017) :</a:t>
            </a:r>
          </a:p>
          <a:p>
            <a:pPr algn="ctr"/>
            <a:endParaRPr lang="cs-CZ" dirty="0">
              <a:solidFill>
                <a:schemeClr val="bg1"/>
              </a:solidFill>
              <a:latin typeface="Verdana" panose="020B0604030504040204" pitchFamily="34" charset="0"/>
              <a:ea typeface="Verdana" panose="020B0604030504040204" pitchFamily="34" charset="0"/>
            </a:endParaRPr>
          </a:p>
          <a:p>
            <a:pPr algn="ctr"/>
            <a:endParaRPr lang="cs-CZ" dirty="0">
              <a:solidFill>
                <a:schemeClr val="bg1"/>
              </a:solidFill>
              <a:latin typeface="Verdana" panose="020B0604030504040204" pitchFamily="34" charset="0"/>
              <a:ea typeface="Verdana" panose="020B0604030504040204" pitchFamily="34" charset="0"/>
            </a:endParaRPr>
          </a:p>
          <a:p>
            <a:pPr algn="ctr"/>
            <a:r>
              <a:rPr lang="fr-FR" sz="2800" dirty="0">
                <a:solidFill>
                  <a:schemeClr val="bg1"/>
                </a:solidFill>
                <a:latin typeface="Verdana" panose="020B0604030504040204" pitchFamily="34" charset="0"/>
                <a:ea typeface="Verdana" panose="020B0604030504040204" pitchFamily="34" charset="0"/>
              </a:rPr>
              <a:t>Q = – (F)</a:t>
            </a:r>
            <a:r>
              <a:rPr lang="fr-FR" sz="2800" baseline="30000" dirty="0">
                <a:solidFill>
                  <a:schemeClr val="bg1"/>
                </a:solidFill>
                <a:latin typeface="Verdana" panose="020B0604030504040204" pitchFamily="34" charset="0"/>
                <a:ea typeface="Verdana" panose="020B0604030504040204" pitchFamily="34" charset="0"/>
              </a:rPr>
              <a:t>2</a:t>
            </a:r>
            <a:r>
              <a:rPr lang="fr-FR" sz="2800" dirty="0">
                <a:solidFill>
                  <a:schemeClr val="bg1"/>
                </a:solidFill>
                <a:latin typeface="Verdana" panose="020B0604030504040204" pitchFamily="34" charset="0"/>
                <a:ea typeface="Verdana" panose="020B0604030504040204" pitchFamily="34" charset="0"/>
              </a:rPr>
              <a:t> + (GB)</a:t>
            </a:r>
            <a:r>
              <a:rPr lang="fr-FR" sz="2800" baseline="30000" dirty="0">
                <a:solidFill>
                  <a:schemeClr val="bg1"/>
                </a:solidFill>
                <a:latin typeface="Verdana" panose="020B0604030504040204" pitchFamily="34" charset="0"/>
                <a:ea typeface="Verdana" panose="020B0604030504040204" pitchFamily="34" charset="0"/>
              </a:rPr>
              <a:t> 2</a:t>
            </a:r>
            <a:r>
              <a:rPr lang="fr-FR" sz="2800" dirty="0">
                <a:solidFill>
                  <a:schemeClr val="bg1"/>
                </a:solidFill>
                <a:latin typeface="Verdana" panose="020B0604030504040204" pitchFamily="34" charset="0"/>
                <a:ea typeface="Verdana" panose="020B0604030504040204" pitchFamily="34" charset="0"/>
              </a:rPr>
              <a:t> + (USA)</a:t>
            </a:r>
            <a:r>
              <a:rPr lang="fr-FR" sz="2800" baseline="30000" dirty="0">
                <a:solidFill>
                  <a:schemeClr val="bg1"/>
                </a:solidFill>
                <a:latin typeface="Verdana" panose="020B0604030504040204" pitchFamily="34" charset="0"/>
                <a:ea typeface="Verdana" panose="020B0604030504040204" pitchFamily="34" charset="0"/>
              </a:rPr>
              <a:t>3 </a:t>
            </a:r>
            <a:r>
              <a:rPr lang="fr-FR" sz="2800" dirty="0">
                <a:solidFill>
                  <a:schemeClr val="bg1"/>
                </a:solidFill>
                <a:latin typeface="Verdana" panose="020B0604030504040204" pitchFamily="34" charset="0"/>
                <a:ea typeface="Verdana" panose="020B0604030504040204" pitchFamily="34" charset="0"/>
              </a:rPr>
              <a:t>– (R)</a:t>
            </a:r>
            <a:r>
              <a:rPr lang="fr-FR" sz="2800" baseline="30000" dirty="0">
                <a:solidFill>
                  <a:schemeClr val="bg1"/>
                </a:solidFill>
                <a:latin typeface="Verdana" panose="020B0604030504040204" pitchFamily="34" charset="0"/>
                <a:ea typeface="Verdana" panose="020B0604030504040204" pitchFamily="34" charset="0"/>
              </a:rPr>
              <a:t>3</a:t>
            </a:r>
            <a:endParaRPr lang="cs-CZ" sz="2800" dirty="0">
              <a:solidFill>
                <a:schemeClr val="bg1"/>
              </a:solidFill>
              <a:latin typeface="Verdana" panose="020B0604030504040204" pitchFamily="34" charset="0"/>
              <a:ea typeface="Verdana" panose="020B0604030504040204" pitchFamily="34" charset="0"/>
            </a:endParaRPr>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366" y="2591600"/>
            <a:ext cx="2512194" cy="1674797"/>
          </a:xfrm>
          <a:prstGeom prst="rect">
            <a:avLst/>
          </a:prstGeom>
        </p:spPr>
      </p:pic>
      <p:pic>
        <p:nvPicPr>
          <p:cNvPr id="10" name="Obráze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7986" y="355078"/>
            <a:ext cx="1679114" cy="1119409"/>
          </a:xfrm>
          <a:prstGeom prst="rect">
            <a:avLst/>
          </a:prstGeom>
        </p:spPr>
      </p:pic>
      <p:pic>
        <p:nvPicPr>
          <p:cNvPr id="12" name="Obráze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2686" y="1664824"/>
            <a:ext cx="1669314" cy="1112876"/>
          </a:xfrm>
          <a:prstGeom prst="rect">
            <a:avLst/>
          </a:prstGeom>
        </p:spPr>
      </p:pic>
      <p:pic>
        <p:nvPicPr>
          <p:cNvPr id="14" name="Obráze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6522" y="2985077"/>
            <a:ext cx="1685678" cy="887845"/>
          </a:xfrm>
          <a:prstGeom prst="rect">
            <a:avLst/>
          </a:prstGeom>
        </p:spPr>
      </p:pic>
      <p:pic>
        <p:nvPicPr>
          <p:cNvPr id="15" name="Obrázek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3901" y="4074678"/>
            <a:ext cx="1688099" cy="1688099"/>
          </a:xfrm>
          <a:prstGeom prst="rect">
            <a:avLst/>
          </a:prstGeom>
        </p:spPr>
      </p:pic>
      <p:pic>
        <p:nvPicPr>
          <p:cNvPr id="16" name="Obrázek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4049" y="6035272"/>
            <a:ext cx="3701842" cy="822728"/>
          </a:xfrm>
          <a:prstGeom prst="rect">
            <a:avLst/>
          </a:prstGeom>
        </p:spPr>
      </p:pic>
      <p:pic>
        <p:nvPicPr>
          <p:cNvPr id="19" name="Obrázek 18" descr="rgb3">
            <a:hlinkClick r:id="rId8" tgtFrame="&quot;&quot;" tooltip="&quot;&quot;"/>
          </p:cNvPr>
          <p:cNvPicPr/>
          <p:nvPr/>
        </p:nvPicPr>
        <p:blipFill>
          <a:blip r:embed="rId9">
            <a:extLst>
              <a:ext uri="{28A0092B-C50C-407E-A947-70E740481C1C}">
                <a14:useLocalDpi xmlns:a14="http://schemas.microsoft.com/office/drawing/2010/main" val="0"/>
              </a:ext>
            </a:extLst>
          </a:blip>
          <a:srcRect/>
          <a:stretch>
            <a:fillRect/>
          </a:stretch>
        </p:blipFill>
        <p:spPr bwMode="auto">
          <a:xfrm>
            <a:off x="-1" y="6035272"/>
            <a:ext cx="2560412" cy="835496"/>
          </a:xfrm>
          <a:prstGeom prst="rect">
            <a:avLst/>
          </a:prstGeom>
          <a:solidFill>
            <a:schemeClr val="bg1"/>
          </a:solidFill>
          <a:ln>
            <a:noFill/>
          </a:ln>
        </p:spPr>
      </p:pic>
      <p:sp>
        <p:nvSpPr>
          <p:cNvPr id="20" name="Obdélník 19"/>
          <p:cNvSpPr/>
          <p:nvPr/>
        </p:nvSpPr>
        <p:spPr>
          <a:xfrm>
            <a:off x="2560412" y="6035272"/>
            <a:ext cx="2136606" cy="82272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1" name="Obrázek 20"/>
          <p:cNvPicPr/>
          <p:nvPr/>
        </p:nvPicPr>
        <p:blipFill>
          <a:blip r:embed="rId10"/>
          <a:stretch>
            <a:fillRect/>
          </a:stretch>
        </p:blipFill>
        <p:spPr>
          <a:xfrm>
            <a:off x="4697019" y="6035272"/>
            <a:ext cx="1431308" cy="835496"/>
          </a:xfrm>
          <a:prstGeom prst="rect">
            <a:avLst/>
          </a:prstGeom>
        </p:spPr>
      </p:pic>
      <p:sp>
        <p:nvSpPr>
          <p:cNvPr id="22" name="Obdélník 21"/>
          <p:cNvSpPr/>
          <p:nvPr/>
        </p:nvSpPr>
        <p:spPr>
          <a:xfrm>
            <a:off x="6128326" y="6027347"/>
            <a:ext cx="2426486" cy="83703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0865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 y="-43202"/>
            <a:ext cx="12256655"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p:cNvPicPr/>
          <p:nvPr/>
        </p:nvPicPr>
        <p:blipFill>
          <a:blip r:embed="rId2">
            <a:extLst>
              <a:ext uri="{28A0092B-C50C-407E-A947-70E740481C1C}">
                <a14:useLocalDpi xmlns:a14="http://schemas.microsoft.com/office/drawing/2010/main" val="0"/>
              </a:ext>
            </a:extLst>
          </a:blip>
          <a:stretch>
            <a:fillRect/>
          </a:stretch>
        </p:blipFill>
        <p:spPr>
          <a:xfrm>
            <a:off x="8201143" y="2648571"/>
            <a:ext cx="2927927" cy="1828801"/>
          </a:xfrm>
          <a:prstGeom prst="rect">
            <a:avLst/>
          </a:prstGeom>
          <a:effectLst>
            <a:reflection endPos="65000" dir="5400000" sy="-100000" algn="bl" rotWithShape="0"/>
          </a:effectLst>
        </p:spPr>
      </p:pic>
      <p:pic>
        <p:nvPicPr>
          <p:cNvPr id="8" name="Obrázek 7"/>
          <p:cNvPicPr>
            <a:picLocks noChangeAspect="1"/>
          </p:cNvPicPr>
          <p:nvPr/>
        </p:nvPicPr>
        <p:blipFill>
          <a:blip r:embed="rId3" cstate="print">
            <a:extLst>
              <a:ext uri="{BEBA8EAE-BF5A-486C-A8C5-ECC9F3942E4B}">
                <a14:imgProps xmlns:a14="http://schemas.microsoft.com/office/drawing/2010/main">
                  <a14:imgLayer r:embed="rId4">
                    <a14:imgEffect>
                      <a14:saturation sat="376000"/>
                    </a14:imgEffect>
                    <a14:imgEffect>
                      <a14:brightnessContrast bright="7000"/>
                    </a14:imgEffect>
                  </a14:imgLayer>
                </a14:imgProps>
              </a:ext>
              <a:ext uri="{28A0092B-C50C-407E-A947-70E740481C1C}">
                <a14:useLocalDpi xmlns:a14="http://schemas.microsoft.com/office/drawing/2010/main" val="0"/>
              </a:ext>
            </a:extLst>
          </a:blip>
          <a:stretch>
            <a:fillRect/>
          </a:stretch>
        </p:blipFill>
        <p:spPr>
          <a:xfrm>
            <a:off x="927775" y="264417"/>
            <a:ext cx="2226141" cy="2825640"/>
          </a:xfrm>
          <a:prstGeom prst="rect">
            <a:avLst/>
          </a:prstGeom>
          <a:effectLst>
            <a:outerShdw blurRad="50800" dist="50800" dir="5400000" algn="ctr" rotWithShape="0">
              <a:srgbClr val="000000"/>
            </a:outerShdw>
          </a:effectLst>
        </p:spPr>
      </p:pic>
      <p:sp>
        <p:nvSpPr>
          <p:cNvPr id="2" name="TextovéPole 1"/>
          <p:cNvSpPr txBox="1"/>
          <p:nvPr/>
        </p:nvSpPr>
        <p:spPr>
          <a:xfrm>
            <a:off x="3509818" y="303373"/>
            <a:ext cx="7619252" cy="2616101"/>
          </a:xfrm>
          <a:prstGeom prst="rect">
            <a:avLst/>
          </a:prstGeom>
          <a:noFill/>
        </p:spPr>
        <p:txBody>
          <a:bodyPr wrap="square" rtlCol="0">
            <a:spAutoFit/>
          </a:bodyPr>
          <a:lstStyle/>
          <a:p>
            <a:pPr algn="just"/>
            <a:r>
              <a:rPr lang="cs-CZ" sz="2000" b="1" dirty="0">
                <a:solidFill>
                  <a:srgbClr val="FF0000"/>
                </a:solidFill>
                <a:latin typeface="Verdana" panose="020B0604030504040204" pitchFamily="34" charset="0"/>
                <a:ea typeface="Verdana" panose="020B0604030504040204" pitchFamily="34" charset="0"/>
              </a:rPr>
              <a:t>AMÉRICANITÉ</a:t>
            </a:r>
          </a:p>
          <a:p>
            <a:pPr algn="just"/>
            <a:endParaRPr lang="cs-CZ" dirty="0">
              <a:solidFill>
                <a:schemeClr val="bg1"/>
              </a:solidFill>
              <a:latin typeface="Verdana" panose="020B0604030504040204" pitchFamily="34" charset="0"/>
              <a:ea typeface="Verdana" panose="020B0604030504040204" pitchFamily="34" charset="0"/>
            </a:endParaRPr>
          </a:p>
          <a:p>
            <a:pPr algn="just"/>
            <a:r>
              <a:rPr lang="fr-FR" dirty="0">
                <a:solidFill>
                  <a:schemeClr val="bg1"/>
                </a:solidFill>
                <a:latin typeface="Verdana" panose="020B0604030504040204" pitchFamily="34" charset="0"/>
                <a:ea typeface="Verdana" panose="020B0604030504040204" pitchFamily="34" charset="0"/>
              </a:rPr>
              <a:t>« le sentiment d’appartenance physique et spirituelle au continent nord américain » </a:t>
            </a:r>
            <a:endParaRPr lang="cs-CZ" dirty="0">
              <a:solidFill>
                <a:schemeClr val="bg1"/>
              </a:solidFill>
              <a:latin typeface="Verdana" panose="020B0604030504040204" pitchFamily="34" charset="0"/>
              <a:ea typeface="Verdana" panose="020B0604030504040204" pitchFamily="34" charset="0"/>
            </a:endParaRPr>
          </a:p>
          <a:p>
            <a:pPr algn="just"/>
            <a:endParaRPr lang="cs-CZ" dirty="0">
              <a:solidFill>
                <a:schemeClr val="bg1"/>
              </a:solidFill>
              <a:latin typeface="Verdana" panose="020B0604030504040204" pitchFamily="34" charset="0"/>
              <a:ea typeface="Verdana" panose="020B0604030504040204" pitchFamily="34" charset="0"/>
            </a:endParaRPr>
          </a:p>
          <a:p>
            <a:pPr algn="just"/>
            <a:r>
              <a:rPr lang="fr-FR" dirty="0">
                <a:solidFill>
                  <a:schemeClr val="bg1"/>
                </a:solidFill>
                <a:latin typeface="Verdana" panose="020B0604030504040204" pitchFamily="34" charset="0"/>
                <a:ea typeface="Verdana" panose="020B0604030504040204" pitchFamily="34" charset="0"/>
              </a:rPr>
              <a:t>« un état d’esprit caractéristique des individus et collectivités d’origine européenne s’étant transplantés sur le continent à l’époque de la colonisation »</a:t>
            </a:r>
            <a:endParaRPr lang="cs-CZ" dirty="0">
              <a:solidFill>
                <a:schemeClr val="bg1"/>
              </a:solidFill>
              <a:latin typeface="Verdana" panose="020B0604030504040204" pitchFamily="34" charset="0"/>
              <a:ea typeface="Verdana" panose="020B0604030504040204" pitchFamily="34" charset="0"/>
            </a:endParaRPr>
          </a:p>
          <a:p>
            <a:pPr algn="just"/>
            <a:endParaRPr lang="cs-CZ" dirty="0"/>
          </a:p>
        </p:txBody>
      </p:sp>
      <p:sp>
        <p:nvSpPr>
          <p:cNvPr id="3" name="TextovéPole 2"/>
          <p:cNvSpPr txBox="1"/>
          <p:nvPr/>
        </p:nvSpPr>
        <p:spPr>
          <a:xfrm>
            <a:off x="856299" y="3397676"/>
            <a:ext cx="6797963" cy="1785104"/>
          </a:xfrm>
          <a:prstGeom prst="rect">
            <a:avLst/>
          </a:prstGeom>
          <a:noFill/>
        </p:spPr>
        <p:txBody>
          <a:bodyPr wrap="square" rtlCol="0">
            <a:spAutoFit/>
          </a:bodyPr>
          <a:lstStyle/>
          <a:p>
            <a:pPr algn="just"/>
            <a:r>
              <a:rPr lang="fr-FR" sz="2000" b="1" dirty="0">
                <a:solidFill>
                  <a:srgbClr val="FF0000"/>
                </a:solidFill>
                <a:latin typeface="Verdana" panose="020B0604030504040204" pitchFamily="34" charset="0"/>
                <a:ea typeface="Verdana" panose="020B0604030504040204" pitchFamily="34" charset="0"/>
              </a:rPr>
              <a:t>AMÉRICANISATION </a:t>
            </a:r>
            <a:endParaRPr lang="cs-CZ" sz="2000" b="1" dirty="0">
              <a:solidFill>
                <a:srgbClr val="FF0000"/>
              </a:solidFill>
              <a:latin typeface="Verdana" panose="020B0604030504040204" pitchFamily="34" charset="0"/>
              <a:ea typeface="Verdana" panose="020B0604030504040204" pitchFamily="34" charset="0"/>
            </a:endParaRPr>
          </a:p>
          <a:p>
            <a:pPr algn="just"/>
            <a:endParaRPr lang="cs-CZ" dirty="0">
              <a:solidFill>
                <a:schemeClr val="bg1"/>
              </a:solidFill>
              <a:latin typeface="Verdana" panose="020B0604030504040204" pitchFamily="34" charset="0"/>
              <a:ea typeface="Verdana" panose="020B0604030504040204" pitchFamily="34" charset="0"/>
            </a:endParaRPr>
          </a:p>
          <a:p>
            <a:pPr algn="just"/>
            <a:r>
              <a:rPr lang="fr-FR" dirty="0">
                <a:solidFill>
                  <a:schemeClr val="bg1"/>
                </a:solidFill>
                <a:latin typeface="Verdana" panose="020B0604030504040204" pitchFamily="34" charset="0"/>
                <a:ea typeface="Verdana" panose="020B0604030504040204" pitchFamily="34" charset="0"/>
              </a:rPr>
              <a:t>« l’acquisition d’une culture états-unienne »</a:t>
            </a:r>
            <a:endParaRPr lang="cs-CZ" dirty="0">
              <a:solidFill>
                <a:schemeClr val="bg1"/>
              </a:solidFill>
              <a:latin typeface="Verdana" panose="020B0604030504040204" pitchFamily="34" charset="0"/>
              <a:ea typeface="Verdana" panose="020B0604030504040204" pitchFamily="34" charset="0"/>
            </a:endParaRPr>
          </a:p>
          <a:p>
            <a:pPr algn="just"/>
            <a:endParaRPr lang="cs-CZ" dirty="0">
              <a:solidFill>
                <a:schemeClr val="bg1"/>
              </a:solidFill>
              <a:latin typeface="Verdana" panose="020B0604030504040204" pitchFamily="34" charset="0"/>
              <a:ea typeface="Verdana" panose="020B0604030504040204" pitchFamily="34" charset="0"/>
            </a:endParaRPr>
          </a:p>
          <a:p>
            <a:pPr algn="just"/>
            <a:r>
              <a:rPr lang="fr-FR" dirty="0">
                <a:solidFill>
                  <a:schemeClr val="bg1"/>
                </a:solidFill>
                <a:latin typeface="Verdana" panose="020B0604030504040204" pitchFamily="34" charset="0"/>
                <a:ea typeface="Verdana" panose="020B0604030504040204" pitchFamily="34" charset="0"/>
              </a:rPr>
              <a:t>« </a:t>
            </a:r>
            <a:r>
              <a:rPr lang="cs-CZ" dirty="0">
                <a:solidFill>
                  <a:schemeClr val="bg1"/>
                </a:solidFill>
                <a:latin typeface="Verdana" panose="020B0604030504040204" pitchFamily="34" charset="0"/>
                <a:ea typeface="Verdana" panose="020B0604030504040204" pitchFamily="34" charset="0"/>
              </a:rPr>
              <a:t>la </a:t>
            </a:r>
            <a:r>
              <a:rPr lang="fr-FR" dirty="0">
                <a:solidFill>
                  <a:schemeClr val="bg1"/>
                </a:solidFill>
                <a:latin typeface="Verdana" panose="020B0604030504040204" pitchFamily="34" charset="0"/>
                <a:ea typeface="Verdana" panose="020B0604030504040204" pitchFamily="34" charset="0"/>
              </a:rPr>
              <a:t>colonisation culturelle ou littéraire par les États-Unis » </a:t>
            </a:r>
            <a:endParaRPr lang="cs-CZ" dirty="0">
              <a:solidFill>
                <a:schemeClr val="bg1"/>
              </a:solidFill>
              <a:latin typeface="Verdana" panose="020B0604030504040204" pitchFamily="34" charset="0"/>
              <a:ea typeface="Verdana" panose="020B0604030504040204" pitchFamily="34" charset="0"/>
            </a:endParaRPr>
          </a:p>
        </p:txBody>
      </p:sp>
      <p:pic>
        <p:nvPicPr>
          <p:cNvPr id="10" name="Obráze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4812" y="6035272"/>
            <a:ext cx="3701842" cy="822728"/>
          </a:xfrm>
          <a:prstGeom prst="rect">
            <a:avLst/>
          </a:prstGeom>
        </p:spPr>
      </p:pic>
      <p:pic>
        <p:nvPicPr>
          <p:cNvPr id="11" name="Obrázek 10" descr="rgb3">
            <a:hlinkClick r:id="rId6" tgtFrame="&quot;&quot;" tooltip="&quot;&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1" y="6035272"/>
            <a:ext cx="2560412" cy="835496"/>
          </a:xfrm>
          <a:prstGeom prst="rect">
            <a:avLst/>
          </a:prstGeom>
          <a:solidFill>
            <a:schemeClr val="bg1"/>
          </a:solidFill>
          <a:ln>
            <a:noFill/>
          </a:ln>
        </p:spPr>
      </p:pic>
      <p:sp>
        <p:nvSpPr>
          <p:cNvPr id="12" name="Obdélník 11"/>
          <p:cNvSpPr/>
          <p:nvPr/>
        </p:nvSpPr>
        <p:spPr>
          <a:xfrm>
            <a:off x="2560412" y="6035272"/>
            <a:ext cx="2136606" cy="82272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6128326" y="6027347"/>
            <a:ext cx="2426486" cy="83703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4" name="Obrázek 13"/>
          <p:cNvPicPr/>
          <p:nvPr/>
        </p:nvPicPr>
        <p:blipFill>
          <a:blip r:embed="rId8"/>
          <a:stretch>
            <a:fillRect/>
          </a:stretch>
        </p:blipFill>
        <p:spPr>
          <a:xfrm>
            <a:off x="4697019" y="6035272"/>
            <a:ext cx="1431308" cy="835496"/>
          </a:xfrm>
          <a:prstGeom prst="rect">
            <a:avLst/>
          </a:prstGeom>
        </p:spPr>
      </p:pic>
    </p:spTree>
    <p:extLst>
      <p:ext uri="{BB962C8B-B14F-4D97-AF65-F5344CB8AC3E}">
        <p14:creationId xmlns:p14="http://schemas.microsoft.com/office/powerpoint/2010/main" val="15852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 y="-43202"/>
            <a:ext cx="12256655"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2"/>
          <a:stretch>
            <a:fillRect/>
          </a:stretch>
        </p:blipFill>
        <p:spPr>
          <a:xfrm>
            <a:off x="466092" y="315433"/>
            <a:ext cx="3470387" cy="5217149"/>
          </a:xfrm>
          <a:prstGeom prst="rect">
            <a:avLst/>
          </a:prstGeom>
          <a:ln w="28575">
            <a:solidFill>
              <a:schemeClr val="bg1"/>
            </a:solidFill>
          </a:ln>
        </p:spPr>
      </p:pic>
      <p:pic>
        <p:nvPicPr>
          <p:cNvPr id="3" name="Obrázek 2"/>
          <p:cNvPicPr>
            <a:picLocks noChangeAspect="1"/>
          </p:cNvPicPr>
          <p:nvPr/>
        </p:nvPicPr>
        <p:blipFill>
          <a:blip r:embed="rId3"/>
          <a:stretch>
            <a:fillRect/>
          </a:stretch>
        </p:blipFill>
        <p:spPr>
          <a:xfrm>
            <a:off x="4083788" y="902395"/>
            <a:ext cx="4187281" cy="4187281"/>
          </a:xfrm>
          <a:prstGeom prst="rect">
            <a:avLst/>
          </a:prstGeom>
        </p:spPr>
      </p:pic>
      <p:pic>
        <p:nvPicPr>
          <p:cNvPr id="4" name="Obrázek 3"/>
          <p:cNvPicPr>
            <a:picLocks noChangeAspect="1"/>
          </p:cNvPicPr>
          <p:nvPr/>
        </p:nvPicPr>
        <p:blipFill>
          <a:blip r:embed="rId4"/>
          <a:stretch>
            <a:fillRect/>
          </a:stretch>
        </p:blipFill>
        <p:spPr>
          <a:xfrm>
            <a:off x="8418378" y="293004"/>
            <a:ext cx="3422313" cy="5217149"/>
          </a:xfrm>
          <a:prstGeom prst="rect">
            <a:avLst/>
          </a:prstGeom>
          <a:ln w="28575">
            <a:solidFill>
              <a:schemeClr val="bg1"/>
            </a:solidFill>
          </a:ln>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4812" y="6035272"/>
            <a:ext cx="3701842" cy="822728"/>
          </a:xfrm>
          <a:prstGeom prst="rect">
            <a:avLst/>
          </a:prstGeom>
        </p:spPr>
      </p:pic>
      <p:pic>
        <p:nvPicPr>
          <p:cNvPr id="7" name="Obrázek 6" descr="rgb3">
            <a:hlinkClick r:id="rId6" tgtFrame="&quot;&quot;" tooltip="&quot;&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1" y="6035272"/>
            <a:ext cx="2560412" cy="835496"/>
          </a:xfrm>
          <a:prstGeom prst="rect">
            <a:avLst/>
          </a:prstGeom>
          <a:solidFill>
            <a:schemeClr val="bg1"/>
          </a:solidFill>
          <a:ln>
            <a:noFill/>
          </a:ln>
        </p:spPr>
      </p:pic>
      <p:sp>
        <p:nvSpPr>
          <p:cNvPr id="8" name="Obdélník 7"/>
          <p:cNvSpPr/>
          <p:nvPr/>
        </p:nvSpPr>
        <p:spPr>
          <a:xfrm>
            <a:off x="2560412" y="6035272"/>
            <a:ext cx="2136606" cy="82272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Obrázek 8"/>
          <p:cNvPicPr/>
          <p:nvPr/>
        </p:nvPicPr>
        <p:blipFill>
          <a:blip r:embed="rId8"/>
          <a:stretch>
            <a:fillRect/>
          </a:stretch>
        </p:blipFill>
        <p:spPr>
          <a:xfrm>
            <a:off x="4697019" y="6031344"/>
            <a:ext cx="1431308" cy="839423"/>
          </a:xfrm>
          <a:prstGeom prst="rect">
            <a:avLst/>
          </a:prstGeom>
        </p:spPr>
      </p:pic>
      <p:sp>
        <p:nvSpPr>
          <p:cNvPr id="10" name="Obdélník 9"/>
          <p:cNvSpPr/>
          <p:nvPr/>
        </p:nvSpPr>
        <p:spPr>
          <a:xfrm>
            <a:off x="6128326" y="6027347"/>
            <a:ext cx="2426486" cy="83703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321817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43202"/>
            <a:ext cx="12192000"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3180080" y="589489"/>
            <a:ext cx="8357985" cy="4893647"/>
          </a:xfrm>
          <a:prstGeom prst="rect">
            <a:avLst/>
          </a:prstGeom>
          <a:noFill/>
        </p:spPr>
        <p:txBody>
          <a:bodyPr wrap="square" rtlCol="0">
            <a:spAutoFit/>
          </a:bodyPr>
          <a:lstStyle/>
          <a:p>
            <a:pPr algn="just"/>
            <a:r>
              <a:rPr lang="fr-FR" dirty="0">
                <a:solidFill>
                  <a:schemeClr val="bg1"/>
                </a:solidFill>
                <a:latin typeface="Verdana" panose="020B0604030504040204" pitchFamily="34" charset="0"/>
                <a:ea typeface="Verdana" panose="020B0604030504040204" pitchFamily="34" charset="0"/>
              </a:rPr>
              <a:t>« La place des États-Unis dans l’américanité [... est] </a:t>
            </a:r>
            <a:r>
              <a:rPr lang="fr-FR" dirty="0">
                <a:solidFill>
                  <a:srgbClr val="FF0000"/>
                </a:solidFill>
                <a:latin typeface="Verdana" panose="020B0604030504040204" pitchFamily="34" charset="0"/>
                <a:ea typeface="Verdana" panose="020B0604030504040204" pitchFamily="34" charset="0"/>
              </a:rPr>
              <a:t>primordiale dans les années 1960</a:t>
            </a:r>
            <a:r>
              <a:rPr lang="fr-FR" dirty="0">
                <a:solidFill>
                  <a:schemeClr val="bg1"/>
                </a:solidFill>
                <a:latin typeface="Verdana" panose="020B0604030504040204" pitchFamily="34" charset="0"/>
                <a:ea typeface="Verdana" panose="020B0604030504040204" pitchFamily="34" charset="0"/>
              </a:rPr>
              <a:t>, et-ce jusqu’à 1990, </a:t>
            </a:r>
            <a:r>
              <a:rPr lang="fr-FR" dirty="0">
                <a:solidFill>
                  <a:srgbClr val="FF0000"/>
                </a:solidFill>
                <a:latin typeface="Verdana" panose="020B0604030504040204" pitchFamily="34" charset="0"/>
                <a:ea typeface="Verdana" panose="020B0604030504040204" pitchFamily="34" charset="0"/>
              </a:rPr>
              <a:t>les États-Unis s’effaceront quelque peu au courant des années 2000 </a:t>
            </a:r>
            <a:r>
              <a:rPr lang="fr-FR" dirty="0">
                <a:solidFill>
                  <a:schemeClr val="bg1"/>
                </a:solidFill>
                <a:latin typeface="Verdana" panose="020B0604030504040204" pitchFamily="34" charset="0"/>
                <a:ea typeface="Verdana" panose="020B0604030504040204" pitchFamily="34" charset="0"/>
              </a:rPr>
              <a:t>alors que les chercheurs québécois se trouveront des alliés en Amérique latine ou dans la Caraïbe. Les événements du 11 septembre et la guerre en Irak menée par l’administration Bush parachèveront la transformation de l’américanité québécoise, résolument tournée vers une réactualisation mythique continentale. Cette dernière se fera notamment à travers la reconnaissance de l’hétérogénéité des cultures en présence dans les Amériques, leur capacité d’hybridation et d’acceptation du « divers », tout cela dans une harmonie polyphonique. En ce sens, l’Amérique deviendra le lieu d’un décentrement utopique, à savoir hétérotopique, pour reprendre le terme de Michel Foucault. »</a:t>
            </a:r>
            <a:endParaRPr lang="cs-CZ" dirty="0">
              <a:solidFill>
                <a:schemeClr val="bg1"/>
              </a:solidFill>
              <a:latin typeface="Verdana" panose="020B0604030504040204" pitchFamily="34" charset="0"/>
              <a:ea typeface="Verdana" panose="020B0604030504040204" pitchFamily="34" charset="0"/>
            </a:endParaRPr>
          </a:p>
          <a:p>
            <a:pPr algn="just"/>
            <a:endParaRPr lang="cs-CZ" dirty="0">
              <a:solidFill>
                <a:schemeClr val="bg1"/>
              </a:solidFill>
              <a:latin typeface="Verdana" panose="020B0604030504040204" pitchFamily="34" charset="0"/>
              <a:ea typeface="Verdana" panose="020B0604030504040204" pitchFamily="34" charset="0"/>
            </a:endParaRPr>
          </a:p>
          <a:p>
            <a:pPr algn="just"/>
            <a:endParaRPr lang="cs-CZ" dirty="0">
              <a:solidFill>
                <a:schemeClr val="bg1"/>
              </a:solidFill>
              <a:latin typeface="Verdana" panose="020B0604030504040204" pitchFamily="34" charset="0"/>
              <a:ea typeface="Verdana" panose="020B0604030504040204" pitchFamily="34" charset="0"/>
            </a:endParaRPr>
          </a:p>
          <a:p>
            <a:pPr algn="just"/>
            <a:r>
              <a:rPr lang="cs-CZ" sz="1400" dirty="0">
                <a:solidFill>
                  <a:schemeClr val="bg1"/>
                </a:solidFill>
                <a:latin typeface="Verdana" panose="020B0604030504040204" pitchFamily="34" charset="0"/>
                <a:ea typeface="Verdana" panose="020B0604030504040204" pitchFamily="34" charset="0"/>
              </a:rPr>
              <a:t>GUYOT, Adrien. </a:t>
            </a:r>
            <a:r>
              <a:rPr lang="fr-FR" sz="1400" dirty="0">
                <a:solidFill>
                  <a:schemeClr val="bg1"/>
                </a:solidFill>
                <a:latin typeface="Verdana" panose="020B0604030504040204" pitchFamily="34" charset="0"/>
                <a:ea typeface="Verdana" panose="020B0604030504040204" pitchFamily="34" charset="0"/>
              </a:rPr>
              <a:t>« Une Amérique en filigrane ». In BERNOVSKI, Victor (dir.) </a:t>
            </a:r>
            <a:r>
              <a:rPr lang="fr-FR" sz="1400" i="1" dirty="0">
                <a:solidFill>
                  <a:schemeClr val="bg1"/>
                </a:solidFill>
                <a:latin typeface="Verdana" panose="020B0604030504040204" pitchFamily="34" charset="0"/>
                <a:ea typeface="Verdana" panose="020B0604030504040204" pitchFamily="34" charset="0"/>
              </a:rPr>
              <a:t>Francité, américanité et indianité dans le roman québécois contemporain</a:t>
            </a:r>
            <a:r>
              <a:rPr lang="fr-FR" sz="1400" dirty="0">
                <a:solidFill>
                  <a:schemeClr val="bg1"/>
                </a:solidFill>
                <a:latin typeface="Verdana" panose="020B0604030504040204" pitchFamily="34" charset="0"/>
                <a:ea typeface="Verdana" panose="020B0604030504040204" pitchFamily="34" charset="0"/>
              </a:rPr>
              <a:t>. </a:t>
            </a:r>
            <a:r>
              <a:rPr lang="fr-FR" sz="1400" i="1" dirty="0">
                <a:solidFill>
                  <a:schemeClr val="bg1"/>
                </a:solidFill>
                <a:latin typeface="Verdana" panose="020B0604030504040204" pitchFamily="34" charset="0"/>
                <a:ea typeface="Verdana" panose="020B0604030504040204" pitchFamily="34" charset="0"/>
              </a:rPr>
              <a:t>Interculturel Francophonies</a:t>
            </a:r>
            <a:r>
              <a:rPr lang="fr-FR" sz="1400" dirty="0">
                <a:solidFill>
                  <a:schemeClr val="bg1"/>
                </a:solidFill>
                <a:latin typeface="Verdana" panose="020B0604030504040204" pitchFamily="34" charset="0"/>
                <a:ea typeface="Verdana" panose="020B0604030504040204" pitchFamily="34" charset="0"/>
              </a:rPr>
              <a:t>, n. 32, novembre-décembre 2017, Lecce, Alliance française, pp. 141-142.</a:t>
            </a:r>
            <a:endParaRPr lang="cs-CZ" sz="1400" dirty="0">
              <a:solidFill>
                <a:schemeClr val="bg1"/>
              </a:solidFill>
              <a:latin typeface="Verdana" panose="020B0604030504040204" pitchFamily="34" charset="0"/>
              <a:ea typeface="Verdana" panose="020B0604030504040204" pitchFamily="34" charset="0"/>
            </a:endParaRPr>
          </a:p>
        </p:txBody>
      </p:sp>
      <p:pic>
        <p:nvPicPr>
          <p:cNvPr id="8" name="Obrázek 7"/>
          <p:cNvPicPr/>
          <p:nvPr/>
        </p:nvPicPr>
        <p:blipFill>
          <a:blip r:embed="rId2" cstate="print">
            <a:extLst>
              <a:ext uri="{28A0092B-C50C-407E-A947-70E740481C1C}">
                <a14:useLocalDpi xmlns:a14="http://schemas.microsoft.com/office/drawing/2010/main" val="0"/>
              </a:ext>
            </a:extLst>
          </a:blip>
          <a:stretch>
            <a:fillRect/>
          </a:stretch>
        </p:blipFill>
        <p:spPr>
          <a:xfrm>
            <a:off x="156166" y="146840"/>
            <a:ext cx="2213811" cy="885297"/>
          </a:xfrm>
          <a:prstGeom prst="rect">
            <a:avLst/>
          </a:prstGeom>
          <a:effectLst>
            <a:reflection endPos="65000" dir="5400000" sy="-100000" algn="bl" rotWithShape="0"/>
          </a:effectLst>
        </p:spPr>
      </p:pic>
      <p:pic>
        <p:nvPicPr>
          <p:cNvPr id="9" name="Obrázek 8"/>
          <p:cNvPicPr/>
          <p:nvPr/>
        </p:nvPicPr>
        <p:blipFill>
          <a:blip r:embed="rId3" cstate="print">
            <a:extLst>
              <a:ext uri="{28A0092B-C50C-407E-A947-70E740481C1C}">
                <a14:useLocalDpi xmlns:a14="http://schemas.microsoft.com/office/drawing/2010/main" val="0"/>
              </a:ext>
            </a:extLst>
          </a:blip>
          <a:stretch>
            <a:fillRect/>
          </a:stretch>
        </p:blipFill>
        <p:spPr>
          <a:xfrm>
            <a:off x="156165" y="1665170"/>
            <a:ext cx="2213811" cy="1097281"/>
          </a:xfrm>
          <a:prstGeom prst="rect">
            <a:avLst/>
          </a:prstGeom>
          <a:effectLst>
            <a:reflection endPos="65000" dir="5400000" sy="-100000" algn="bl" rotWithShape="0"/>
          </a:effectLst>
        </p:spPr>
      </p:pic>
      <p:pic>
        <p:nvPicPr>
          <p:cNvPr id="10" name="Obrázek 9"/>
          <p:cNvPicPr/>
          <p:nvPr/>
        </p:nvPicPr>
        <p:blipFill>
          <a:blip r:embed="rId4" cstate="print">
            <a:extLst>
              <a:ext uri="{28A0092B-C50C-407E-A947-70E740481C1C}">
                <a14:useLocalDpi xmlns:a14="http://schemas.microsoft.com/office/drawing/2010/main" val="0"/>
              </a:ext>
            </a:extLst>
          </a:blip>
          <a:stretch>
            <a:fillRect/>
          </a:stretch>
        </p:blipFill>
        <p:spPr>
          <a:xfrm>
            <a:off x="156165" y="3544842"/>
            <a:ext cx="2213811" cy="1123411"/>
          </a:xfrm>
          <a:prstGeom prst="rect">
            <a:avLst/>
          </a:prstGeom>
          <a:effectLst>
            <a:reflection endPos="65000" dir="5400000" sy="-100000" algn="bl" rotWithShape="0"/>
          </a:effectLst>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4812" y="6035272"/>
            <a:ext cx="3701842" cy="822728"/>
          </a:xfrm>
          <a:prstGeom prst="rect">
            <a:avLst/>
          </a:prstGeom>
        </p:spPr>
      </p:pic>
      <p:pic>
        <p:nvPicPr>
          <p:cNvPr id="11" name="Obrázek 10" descr="rgb3">
            <a:hlinkClick r:id="rId6" tgtFrame="&quot;&quot;" tooltip="&quot;&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1" y="6035272"/>
            <a:ext cx="2560412" cy="835496"/>
          </a:xfrm>
          <a:prstGeom prst="rect">
            <a:avLst/>
          </a:prstGeom>
          <a:solidFill>
            <a:schemeClr val="bg1"/>
          </a:solidFill>
          <a:ln>
            <a:noFill/>
          </a:ln>
        </p:spPr>
      </p:pic>
      <p:sp>
        <p:nvSpPr>
          <p:cNvPr id="12" name="Obdélník 11"/>
          <p:cNvSpPr/>
          <p:nvPr/>
        </p:nvSpPr>
        <p:spPr>
          <a:xfrm>
            <a:off x="2560412" y="6035272"/>
            <a:ext cx="2136606" cy="82272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p:cNvPicPr/>
          <p:nvPr/>
        </p:nvPicPr>
        <p:blipFill>
          <a:blip r:embed="rId8"/>
          <a:stretch>
            <a:fillRect/>
          </a:stretch>
        </p:blipFill>
        <p:spPr>
          <a:xfrm>
            <a:off x="4697019" y="6035272"/>
            <a:ext cx="1431308" cy="835496"/>
          </a:xfrm>
          <a:prstGeom prst="rect">
            <a:avLst/>
          </a:prstGeom>
        </p:spPr>
      </p:pic>
      <p:sp>
        <p:nvSpPr>
          <p:cNvPr id="14" name="Obdélník 13"/>
          <p:cNvSpPr/>
          <p:nvPr/>
        </p:nvSpPr>
        <p:spPr>
          <a:xfrm>
            <a:off x="6128326" y="6027347"/>
            <a:ext cx="2426486" cy="83703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2259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43202"/>
            <a:ext cx="12192000"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p:nvPr/>
        </p:nvPicPr>
        <p:blipFill>
          <a:blip r:embed="rId2" cstate="print">
            <a:extLst>
              <a:ext uri="{28A0092B-C50C-407E-A947-70E740481C1C}">
                <a14:useLocalDpi xmlns:a14="http://schemas.microsoft.com/office/drawing/2010/main" val="0"/>
              </a:ext>
            </a:extLst>
          </a:blip>
          <a:stretch>
            <a:fillRect/>
          </a:stretch>
        </p:blipFill>
        <p:spPr>
          <a:xfrm>
            <a:off x="293615" y="375385"/>
            <a:ext cx="1973179" cy="846796"/>
          </a:xfrm>
          <a:prstGeom prst="rect">
            <a:avLst/>
          </a:prstGeom>
          <a:effectLst>
            <a:reflection endPos="65000" dir="5400000" sy="-100000" algn="bl" rotWithShape="0"/>
          </a:effectLst>
        </p:spPr>
      </p:pic>
      <p:pic>
        <p:nvPicPr>
          <p:cNvPr id="9" name="Obrázek 8"/>
          <p:cNvPicPr/>
          <p:nvPr/>
        </p:nvPicPr>
        <p:blipFill>
          <a:blip r:embed="rId3" cstate="print">
            <a:extLst>
              <a:ext uri="{28A0092B-C50C-407E-A947-70E740481C1C}">
                <a14:useLocalDpi xmlns:a14="http://schemas.microsoft.com/office/drawing/2010/main" val="0"/>
              </a:ext>
            </a:extLst>
          </a:blip>
          <a:stretch>
            <a:fillRect/>
          </a:stretch>
        </p:blipFill>
        <p:spPr>
          <a:xfrm>
            <a:off x="293615" y="1944887"/>
            <a:ext cx="1973179" cy="917456"/>
          </a:xfrm>
          <a:prstGeom prst="rect">
            <a:avLst/>
          </a:prstGeom>
          <a:effectLst>
            <a:reflection endPos="65000" dir="5400000" sy="-100000" algn="bl" rotWithShape="0"/>
          </a:effectLst>
        </p:spPr>
      </p:pic>
      <p:pic>
        <p:nvPicPr>
          <p:cNvPr id="10" name="Obrázek 9"/>
          <p:cNvPicPr/>
          <p:nvPr/>
        </p:nvPicPr>
        <p:blipFill>
          <a:blip r:embed="rId4" cstate="print">
            <a:extLst>
              <a:ext uri="{28A0092B-C50C-407E-A947-70E740481C1C}">
                <a14:useLocalDpi xmlns:a14="http://schemas.microsoft.com/office/drawing/2010/main" val="0"/>
              </a:ext>
            </a:extLst>
          </a:blip>
          <a:stretch>
            <a:fillRect/>
          </a:stretch>
        </p:blipFill>
        <p:spPr>
          <a:xfrm>
            <a:off x="293615" y="3657599"/>
            <a:ext cx="1973179" cy="988117"/>
          </a:xfrm>
          <a:prstGeom prst="rect">
            <a:avLst/>
          </a:prstGeom>
          <a:effectLst>
            <a:reflection endPos="65000" dir="5400000" sy="-100000" algn="bl" rotWithShape="0"/>
          </a:effectLst>
        </p:spPr>
      </p:pic>
      <p:sp>
        <p:nvSpPr>
          <p:cNvPr id="3" name="TextovéPole 2"/>
          <p:cNvSpPr txBox="1"/>
          <p:nvPr/>
        </p:nvSpPr>
        <p:spPr>
          <a:xfrm>
            <a:off x="3530233" y="1039301"/>
            <a:ext cx="7398327" cy="4308872"/>
          </a:xfrm>
          <a:prstGeom prst="rect">
            <a:avLst/>
          </a:prstGeom>
          <a:no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I   R</a:t>
            </a:r>
            <a:r>
              <a:rPr lang="cs-CZ" sz="2000" b="1" dirty="0">
                <a:solidFill>
                  <a:srgbClr val="FF0000"/>
                </a:solidFill>
                <a:latin typeface="Verdana" panose="020B0604030504040204" pitchFamily="34" charset="0"/>
                <a:ea typeface="Verdana" panose="020B0604030504040204" pitchFamily="34" charset="0"/>
              </a:rPr>
              <a:t>OMANS DE LA ROUTE </a:t>
            </a:r>
            <a:endParaRPr lang="fr-FR" sz="2000" b="1" dirty="0">
              <a:solidFill>
                <a:srgbClr val="FF0000"/>
              </a:solidFill>
              <a:latin typeface="Verdana" panose="020B0604030504040204" pitchFamily="34" charset="0"/>
              <a:ea typeface="Verdana" panose="020B0604030504040204" pitchFamily="34" charset="0"/>
            </a:endParaRPr>
          </a:p>
          <a:p>
            <a:endParaRPr lang="fr-FR" sz="2000" b="1" dirty="0">
              <a:solidFill>
                <a:srgbClr val="FF0000"/>
              </a:solidFill>
              <a:latin typeface="Verdana" panose="020B0604030504040204" pitchFamily="34" charset="0"/>
              <a:ea typeface="Verdana" panose="020B0604030504040204" pitchFamily="34" charset="0"/>
            </a:endParaRPr>
          </a:p>
          <a:p>
            <a:endParaRPr lang="fr-FR" dirty="0">
              <a:solidFill>
                <a:schemeClr val="bg1"/>
              </a:solidFill>
              <a:latin typeface="Verdana" panose="020B0604030504040204" pitchFamily="34" charset="0"/>
              <a:ea typeface="Verdana" panose="020B0604030504040204" pitchFamily="34" charset="0"/>
            </a:endParaRPr>
          </a:p>
          <a:p>
            <a:r>
              <a:rPr lang="cs-CZ" dirty="0" err="1">
                <a:solidFill>
                  <a:schemeClr val="bg1"/>
                </a:solidFill>
                <a:latin typeface="Verdana" panose="020B0604030504040204" pitchFamily="34" charset="0"/>
                <a:ea typeface="Verdana" panose="020B0604030504040204" pitchFamily="34" charset="0"/>
              </a:rPr>
              <a:t>dans</a:t>
            </a:r>
            <a:r>
              <a:rPr lang="cs-CZ" dirty="0">
                <a:solidFill>
                  <a:schemeClr val="bg1"/>
                </a:solidFill>
                <a:latin typeface="Verdana" panose="020B0604030504040204" pitchFamily="34" charset="0"/>
                <a:ea typeface="Verdana" panose="020B0604030504040204" pitchFamily="34" charset="0"/>
              </a:rPr>
              <a:t> </a:t>
            </a:r>
            <a:r>
              <a:rPr lang="cs-CZ" dirty="0" err="1">
                <a:solidFill>
                  <a:schemeClr val="bg1"/>
                </a:solidFill>
                <a:latin typeface="Verdana" panose="020B0604030504040204" pitchFamily="34" charset="0"/>
                <a:ea typeface="Verdana" panose="020B0604030504040204" pitchFamily="34" charset="0"/>
              </a:rPr>
              <a:t>le</a:t>
            </a:r>
            <a:r>
              <a:rPr lang="cs-CZ" dirty="0">
                <a:solidFill>
                  <a:schemeClr val="bg1"/>
                </a:solidFill>
                <a:latin typeface="Verdana" panose="020B0604030504040204" pitchFamily="34" charset="0"/>
                <a:ea typeface="Verdana" panose="020B0604030504040204" pitchFamily="34" charset="0"/>
              </a:rPr>
              <a:t> </a:t>
            </a:r>
            <a:r>
              <a:rPr lang="cs-CZ" dirty="0" err="1">
                <a:solidFill>
                  <a:schemeClr val="bg1"/>
                </a:solidFill>
                <a:latin typeface="Verdana" panose="020B0604030504040204" pitchFamily="34" charset="0"/>
                <a:ea typeface="Verdana" panose="020B0604030504040204" pitchFamily="34" charset="0"/>
              </a:rPr>
              <a:t>sillage</a:t>
            </a:r>
            <a:r>
              <a:rPr lang="cs-CZ" dirty="0">
                <a:solidFill>
                  <a:schemeClr val="bg1"/>
                </a:solidFill>
                <a:latin typeface="Verdana" panose="020B0604030504040204" pitchFamily="34" charset="0"/>
                <a:ea typeface="Verdana" panose="020B0604030504040204" pitchFamily="34" charset="0"/>
              </a:rPr>
              <a:t> de </a:t>
            </a:r>
            <a:r>
              <a:rPr lang="cs-CZ" i="1" dirty="0">
                <a:solidFill>
                  <a:schemeClr val="bg1"/>
                </a:solidFill>
                <a:latin typeface="Verdana" panose="020B0604030504040204" pitchFamily="34" charset="0"/>
                <a:ea typeface="Verdana" panose="020B0604030504040204" pitchFamily="34" charset="0"/>
              </a:rPr>
              <a:t>Volkswagen blues</a:t>
            </a:r>
            <a:r>
              <a:rPr lang="cs-CZ" dirty="0">
                <a:solidFill>
                  <a:schemeClr val="bg1"/>
                </a:solidFill>
                <a:latin typeface="Verdana" panose="020B0604030504040204" pitchFamily="34" charset="0"/>
                <a:ea typeface="Verdana" panose="020B0604030504040204" pitchFamily="34" charset="0"/>
              </a:rPr>
              <a:t> (1984) de Jacques </a:t>
            </a:r>
            <a:r>
              <a:rPr lang="cs-CZ" dirty="0" err="1">
                <a:solidFill>
                  <a:schemeClr val="bg1"/>
                </a:solidFill>
                <a:latin typeface="Verdana" panose="020B0604030504040204" pitchFamily="34" charset="0"/>
                <a:ea typeface="Verdana" panose="020B0604030504040204" pitchFamily="34" charset="0"/>
              </a:rPr>
              <a:t>Poulin</a:t>
            </a:r>
            <a:r>
              <a:rPr lang="cs-CZ" dirty="0">
                <a:solidFill>
                  <a:schemeClr val="bg1"/>
                </a:solidFill>
                <a:latin typeface="Verdana" panose="020B0604030504040204" pitchFamily="34" charset="0"/>
                <a:ea typeface="Verdana" panose="020B0604030504040204" pitchFamily="34" charset="0"/>
              </a:rPr>
              <a:t> ou de </a:t>
            </a:r>
            <a:r>
              <a:rPr lang="cs-CZ" i="1" dirty="0">
                <a:solidFill>
                  <a:schemeClr val="bg1"/>
                </a:solidFill>
                <a:latin typeface="Verdana" panose="020B0604030504040204" pitchFamily="34" charset="0"/>
                <a:ea typeface="Verdana" panose="020B0604030504040204" pitchFamily="34" charset="0"/>
              </a:rPr>
              <a:t>Petit </a:t>
            </a:r>
            <a:r>
              <a:rPr lang="cs-CZ" i="1" dirty="0" err="1">
                <a:solidFill>
                  <a:schemeClr val="bg1"/>
                </a:solidFill>
                <a:latin typeface="Verdana" panose="020B0604030504040204" pitchFamily="34" charset="0"/>
                <a:ea typeface="Verdana" panose="020B0604030504040204" pitchFamily="34" charset="0"/>
              </a:rPr>
              <a:t>Homme</a:t>
            </a:r>
            <a:r>
              <a:rPr lang="cs-CZ" i="1" dirty="0">
                <a:solidFill>
                  <a:schemeClr val="bg1"/>
                </a:solidFill>
                <a:latin typeface="Verdana" panose="020B0604030504040204" pitchFamily="34" charset="0"/>
                <a:ea typeface="Verdana" panose="020B0604030504040204" pitchFamily="34" charset="0"/>
              </a:rPr>
              <a:t> </a:t>
            </a:r>
            <a:r>
              <a:rPr lang="cs-CZ" i="1" dirty="0" err="1">
                <a:solidFill>
                  <a:schemeClr val="bg1"/>
                </a:solidFill>
                <a:latin typeface="Verdana" panose="020B0604030504040204" pitchFamily="34" charset="0"/>
                <a:ea typeface="Verdana" panose="020B0604030504040204" pitchFamily="34" charset="0"/>
              </a:rPr>
              <a:t>Tornade</a:t>
            </a:r>
            <a:r>
              <a:rPr lang="cs-CZ" dirty="0">
                <a:solidFill>
                  <a:schemeClr val="bg1"/>
                </a:solidFill>
                <a:latin typeface="Verdana" panose="020B0604030504040204" pitchFamily="34" charset="0"/>
                <a:ea typeface="Verdana" panose="020B0604030504040204" pitchFamily="34" charset="0"/>
              </a:rPr>
              <a:t> (1996) de </a:t>
            </a:r>
            <a:r>
              <a:rPr lang="cs-CZ" dirty="0" err="1">
                <a:solidFill>
                  <a:schemeClr val="bg1"/>
                </a:solidFill>
                <a:latin typeface="Verdana" panose="020B0604030504040204" pitchFamily="34" charset="0"/>
                <a:ea typeface="Verdana" panose="020B0604030504040204" pitchFamily="34" charset="0"/>
              </a:rPr>
              <a:t>Roch</a:t>
            </a:r>
            <a:r>
              <a:rPr lang="cs-CZ" dirty="0">
                <a:solidFill>
                  <a:schemeClr val="bg1"/>
                </a:solidFill>
                <a:latin typeface="Verdana" panose="020B0604030504040204" pitchFamily="34" charset="0"/>
                <a:ea typeface="Verdana" panose="020B0604030504040204" pitchFamily="34" charset="0"/>
              </a:rPr>
              <a:t> </a:t>
            </a:r>
            <a:r>
              <a:rPr lang="cs-CZ" dirty="0" err="1">
                <a:solidFill>
                  <a:schemeClr val="bg1"/>
                </a:solidFill>
                <a:latin typeface="Verdana" panose="020B0604030504040204" pitchFamily="34" charset="0"/>
                <a:ea typeface="Verdana" panose="020B0604030504040204" pitchFamily="34" charset="0"/>
              </a:rPr>
              <a:t>Carrier</a:t>
            </a:r>
            <a:endParaRPr lang="cs-CZ" dirty="0">
              <a:solidFill>
                <a:schemeClr val="bg1"/>
              </a:solidFill>
              <a:latin typeface="Verdana" panose="020B0604030504040204" pitchFamily="34" charset="0"/>
              <a:ea typeface="Verdana" panose="020B0604030504040204" pitchFamily="34" charset="0"/>
            </a:endParaRPr>
          </a:p>
          <a:p>
            <a:endParaRPr lang="fr-FR" dirty="0">
              <a:solidFill>
                <a:schemeClr val="bg1"/>
              </a:solidFill>
              <a:latin typeface="Verdana" panose="020B0604030504040204" pitchFamily="34" charset="0"/>
              <a:ea typeface="Verdana" panose="020B0604030504040204" pitchFamily="34" charset="0"/>
            </a:endParaRPr>
          </a:p>
          <a:p>
            <a:endParaRPr lang="fr-FR" dirty="0">
              <a:solidFill>
                <a:schemeClr val="bg1"/>
              </a:solidFill>
              <a:latin typeface="Verdana" panose="020B0604030504040204" pitchFamily="34" charset="0"/>
              <a:ea typeface="Verdana" panose="020B0604030504040204" pitchFamily="34" charset="0"/>
            </a:endParaRPr>
          </a:p>
          <a:p>
            <a:pPr algn="just"/>
            <a:r>
              <a:rPr lang="fr-FR" i="1" dirty="0">
                <a:solidFill>
                  <a:schemeClr val="bg1"/>
                </a:solidFill>
                <a:latin typeface="Verdana" panose="020B0604030504040204" pitchFamily="34" charset="0"/>
                <a:ea typeface="Verdana" panose="020B0604030504040204" pitchFamily="34" charset="0"/>
              </a:rPr>
              <a:t>Carnets de naufrage</a:t>
            </a:r>
            <a:r>
              <a:rPr lang="fr-FR" dirty="0">
                <a:solidFill>
                  <a:schemeClr val="bg1"/>
                </a:solidFill>
                <a:latin typeface="Verdana" panose="020B0604030504040204" pitchFamily="34" charset="0"/>
                <a:ea typeface="Verdana" panose="020B0604030504040204" pitchFamily="34" charset="0"/>
              </a:rPr>
              <a:t> (2000) ou </a:t>
            </a:r>
            <a:r>
              <a:rPr lang="fr-FR" i="1" dirty="0">
                <a:solidFill>
                  <a:schemeClr val="bg1"/>
                </a:solidFill>
                <a:latin typeface="Verdana" panose="020B0604030504040204" pitchFamily="34" charset="0"/>
                <a:ea typeface="Verdana" panose="020B0604030504040204" pitchFamily="34" charset="0"/>
              </a:rPr>
              <a:t>Chercher le vent</a:t>
            </a:r>
            <a:r>
              <a:rPr lang="fr-FR" dirty="0">
                <a:solidFill>
                  <a:schemeClr val="bg1"/>
                </a:solidFill>
                <a:latin typeface="Verdana" panose="020B0604030504040204" pitchFamily="34" charset="0"/>
                <a:ea typeface="Verdana" panose="020B0604030504040204" pitchFamily="34" charset="0"/>
              </a:rPr>
              <a:t> (2001) de Gilles Vigneault ; </a:t>
            </a:r>
            <a:r>
              <a:rPr lang="fr-FR" i="1" dirty="0">
                <a:solidFill>
                  <a:schemeClr val="bg1"/>
                </a:solidFill>
                <a:latin typeface="Verdana" panose="020B0604030504040204" pitchFamily="34" charset="0"/>
                <a:ea typeface="Verdana" panose="020B0604030504040204" pitchFamily="34" charset="0"/>
              </a:rPr>
              <a:t>Il n’y a plus d’Amérique </a:t>
            </a:r>
            <a:r>
              <a:rPr lang="fr-FR" dirty="0">
                <a:solidFill>
                  <a:schemeClr val="bg1"/>
                </a:solidFill>
                <a:latin typeface="Verdana" panose="020B0604030504040204" pitchFamily="34" charset="0"/>
                <a:ea typeface="Verdana" panose="020B0604030504040204" pitchFamily="34" charset="0"/>
              </a:rPr>
              <a:t>(2002) de Louis Caron ; </a:t>
            </a:r>
            <a:r>
              <a:rPr lang="fr-FR" i="1" dirty="0">
                <a:solidFill>
                  <a:schemeClr val="bg1"/>
                </a:solidFill>
                <a:latin typeface="Verdana" panose="020B0604030504040204" pitchFamily="34" charset="0"/>
                <a:ea typeface="Verdana" panose="020B0604030504040204" pitchFamily="34" charset="0"/>
              </a:rPr>
              <a:t>Asphalte et vodka</a:t>
            </a:r>
            <a:r>
              <a:rPr lang="fr-FR" dirty="0">
                <a:solidFill>
                  <a:schemeClr val="bg1"/>
                </a:solidFill>
                <a:latin typeface="Verdana" panose="020B0604030504040204" pitchFamily="34" charset="0"/>
                <a:ea typeface="Verdana" panose="020B0604030504040204" pitchFamily="34" charset="0"/>
              </a:rPr>
              <a:t> (2005) de Michel Vézina ; </a:t>
            </a:r>
            <a:r>
              <a:rPr lang="fr-FR" i="1" dirty="0">
                <a:solidFill>
                  <a:schemeClr val="bg1"/>
                </a:solidFill>
                <a:latin typeface="Verdana" panose="020B0604030504040204" pitchFamily="34" charset="0"/>
                <a:ea typeface="Verdana" panose="020B0604030504040204" pitchFamily="34" charset="0"/>
              </a:rPr>
              <a:t>Nikolski</a:t>
            </a:r>
            <a:r>
              <a:rPr lang="fr-FR" dirty="0">
                <a:solidFill>
                  <a:schemeClr val="bg1"/>
                </a:solidFill>
                <a:latin typeface="Verdana" panose="020B0604030504040204" pitchFamily="34" charset="0"/>
                <a:ea typeface="Verdana" panose="020B0604030504040204" pitchFamily="34" charset="0"/>
              </a:rPr>
              <a:t> (2005) de Nicolas Dickner ; </a:t>
            </a:r>
            <a:r>
              <a:rPr lang="fr-FR" i="1" dirty="0">
                <a:solidFill>
                  <a:schemeClr val="bg1"/>
                </a:solidFill>
                <a:latin typeface="Verdana" panose="020B0604030504040204" pitchFamily="34" charset="0"/>
                <a:ea typeface="Verdana" panose="020B0604030504040204" pitchFamily="34" charset="0"/>
              </a:rPr>
              <a:t>Nevada est mort</a:t>
            </a:r>
            <a:r>
              <a:rPr lang="fr-FR" dirty="0">
                <a:solidFill>
                  <a:schemeClr val="bg1"/>
                </a:solidFill>
                <a:latin typeface="Verdana" panose="020B0604030504040204" pitchFamily="34" charset="0"/>
                <a:ea typeface="Verdana" panose="020B0604030504040204" pitchFamily="34" charset="0"/>
              </a:rPr>
              <a:t> (2010) d’Yves Trottier ; </a:t>
            </a:r>
            <a:r>
              <a:rPr lang="fr-FR" i="1" dirty="0">
                <a:solidFill>
                  <a:schemeClr val="bg1"/>
                </a:solidFill>
                <a:latin typeface="Verdana" panose="020B0604030504040204" pitchFamily="34" charset="0"/>
                <a:ea typeface="Verdana" panose="020B0604030504040204" pitchFamily="34" charset="0"/>
              </a:rPr>
              <a:t>Le fil des kilomètres </a:t>
            </a:r>
            <a:r>
              <a:rPr lang="fr-FR" dirty="0">
                <a:solidFill>
                  <a:schemeClr val="bg1"/>
                </a:solidFill>
                <a:latin typeface="Verdana" panose="020B0604030504040204" pitchFamily="34" charset="0"/>
                <a:ea typeface="Verdana" panose="020B0604030504040204" pitchFamily="34" charset="0"/>
              </a:rPr>
              <a:t>(2013) de Christian Guay-Poliquin ; </a:t>
            </a:r>
            <a:r>
              <a:rPr lang="fr-FR" i="1" dirty="0">
                <a:solidFill>
                  <a:schemeClr val="bg1"/>
                </a:solidFill>
                <a:latin typeface="Verdana" panose="020B0604030504040204" pitchFamily="34" charset="0"/>
                <a:ea typeface="Verdana" panose="020B0604030504040204" pitchFamily="34" charset="0"/>
              </a:rPr>
              <a:t>L’année la plus longue</a:t>
            </a:r>
            <a:r>
              <a:rPr lang="fr-FR" dirty="0">
                <a:solidFill>
                  <a:schemeClr val="bg1"/>
                </a:solidFill>
                <a:latin typeface="Verdana" panose="020B0604030504040204" pitchFamily="34" charset="0"/>
                <a:ea typeface="Verdana" panose="020B0604030504040204" pitchFamily="34" charset="0"/>
              </a:rPr>
              <a:t> (2015) de Daniel Grenier...</a:t>
            </a:r>
          </a:p>
          <a:p>
            <a:endParaRPr lang="fr-FR" dirty="0">
              <a:solidFill>
                <a:schemeClr val="bg1"/>
              </a:solidFill>
              <a:latin typeface="Verdana" panose="020B0604030504040204" pitchFamily="34" charset="0"/>
              <a:ea typeface="Verdana" panose="020B0604030504040204" pitchFamily="34" charset="0"/>
            </a:endParaRPr>
          </a:p>
          <a:p>
            <a:endParaRPr lang="cs-CZ" dirty="0">
              <a:solidFill>
                <a:schemeClr val="bg1"/>
              </a:solidFill>
              <a:latin typeface="Verdana" panose="020B0604030504040204" pitchFamily="34" charset="0"/>
              <a:ea typeface="Verdana" panose="020B0604030504040204" pitchFamily="34" charset="0"/>
            </a:endParaRPr>
          </a:p>
        </p:txBody>
      </p:sp>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4812" y="6035272"/>
            <a:ext cx="3701842" cy="822728"/>
          </a:xfrm>
          <a:prstGeom prst="rect">
            <a:avLst/>
          </a:prstGeom>
        </p:spPr>
      </p:pic>
      <p:pic>
        <p:nvPicPr>
          <p:cNvPr id="11" name="Obrázek 10" descr="rgb3">
            <a:hlinkClick r:id="rId6" tgtFrame="&quot;&quot;" tooltip="&quot;&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1" y="6035272"/>
            <a:ext cx="2560412" cy="835496"/>
          </a:xfrm>
          <a:prstGeom prst="rect">
            <a:avLst/>
          </a:prstGeom>
          <a:solidFill>
            <a:schemeClr val="bg1"/>
          </a:solidFill>
          <a:ln>
            <a:noFill/>
          </a:ln>
        </p:spPr>
      </p:pic>
      <p:sp>
        <p:nvSpPr>
          <p:cNvPr id="12" name="Obdélník 11"/>
          <p:cNvSpPr/>
          <p:nvPr/>
        </p:nvSpPr>
        <p:spPr>
          <a:xfrm>
            <a:off x="2560412" y="6035272"/>
            <a:ext cx="2136606" cy="82272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p:cNvPicPr/>
          <p:nvPr/>
        </p:nvPicPr>
        <p:blipFill>
          <a:blip r:embed="rId8"/>
          <a:stretch>
            <a:fillRect/>
          </a:stretch>
        </p:blipFill>
        <p:spPr>
          <a:xfrm>
            <a:off x="4697019" y="6035272"/>
            <a:ext cx="1431308" cy="835496"/>
          </a:xfrm>
          <a:prstGeom prst="rect">
            <a:avLst/>
          </a:prstGeom>
        </p:spPr>
      </p:pic>
      <p:sp>
        <p:nvSpPr>
          <p:cNvPr id="14" name="Obdélník 13"/>
          <p:cNvSpPr/>
          <p:nvPr/>
        </p:nvSpPr>
        <p:spPr>
          <a:xfrm>
            <a:off x="6128326" y="6027347"/>
            <a:ext cx="2426486" cy="83703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6875237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833</Words>
  <Application>Microsoft Office PowerPoint</Application>
  <PresentationFormat>Širokoúhlá obrazovka</PresentationFormat>
  <Paragraphs>89</Paragraphs>
  <Slides>14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14</vt:i4>
      </vt:variant>
    </vt:vector>
  </HeadingPairs>
  <TitlesOfParts>
    <vt:vector size="20" baseType="lpstr">
      <vt:lpstr>Arial</vt:lpstr>
      <vt:lpstr>Calibri</vt:lpstr>
      <vt:lpstr>Calibri Light</vt:lpstr>
      <vt:lpstr>Verdana</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Voldřichová - Beránková, Eva</dc:creator>
  <cp:lastModifiedBy>Petr Kyloušek</cp:lastModifiedBy>
  <cp:revision>72</cp:revision>
  <dcterms:created xsi:type="dcterms:W3CDTF">2018-08-16T16:53:23Z</dcterms:created>
  <dcterms:modified xsi:type="dcterms:W3CDTF">2021-03-11T08:49:29Z</dcterms:modified>
</cp:coreProperties>
</file>