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9"/>
  </p:notesMasterIdLst>
  <p:handoutMasterIdLst>
    <p:handoutMasterId r:id="rId20"/>
  </p:handoutMasterIdLst>
  <p:sldIdLst>
    <p:sldId id="256" r:id="rId2"/>
    <p:sldId id="270" r:id="rId3"/>
    <p:sldId id="268" r:id="rId4"/>
    <p:sldId id="257" r:id="rId5"/>
    <p:sldId id="271" r:id="rId6"/>
    <p:sldId id="272" r:id="rId7"/>
    <p:sldId id="258" r:id="rId8"/>
    <p:sldId id="259" r:id="rId9"/>
    <p:sldId id="260" r:id="rId10"/>
    <p:sldId id="261" r:id="rId11"/>
    <p:sldId id="262" r:id="rId12"/>
    <p:sldId id="263" r:id="rId13"/>
    <p:sldId id="264" r:id="rId14"/>
    <p:sldId id="265" r:id="rId15"/>
    <p:sldId id="266" r:id="rId16"/>
    <p:sldId id="267"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C8FF"/>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5768" autoAdjust="0"/>
  </p:normalViewPr>
  <p:slideViewPr>
    <p:cSldViewPr snapToGrid="0">
      <p:cViewPr varScale="1">
        <p:scale>
          <a:sx n="65" d="100"/>
          <a:sy n="65" d="100"/>
        </p:scale>
        <p:origin x="644" y="6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408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pic>
        <p:nvPicPr>
          <p:cNvPr id="18" name="Obrázek 17">
            <a:extLst>
              <a:ext uri="{FF2B5EF4-FFF2-40B4-BE49-F238E27FC236}">
                <a16:creationId xmlns:a16="http://schemas.microsoft.com/office/drawing/2014/main" id="{1B24D3FE-2B5E-454E-8E28-96C528CA04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502290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194656233"/>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9025597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4173403866"/>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7384287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cs-CZ"/>
              <a:t>Kliknutím lze upravit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Po kliknutí můžete upravovat styly textu v předloze.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29484369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282953038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70006384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9F8C8789-9758-484D-AE5B-0C11AEEC34B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1">
            <a:extLst>
              <a:ext uri="{FF2B5EF4-FFF2-40B4-BE49-F238E27FC236}">
                <a16:creationId xmlns:a16="http://schemas.microsoft.com/office/drawing/2014/main" id="{D582FC6E-E02B-9847-845F-C4E9F8BA4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3439909349"/>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F69BFF73-61C8-B347-8E6C-A3DFA79A95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1">
            <a:extLst>
              <a:ext uri="{FF2B5EF4-FFF2-40B4-BE49-F238E27FC236}">
                <a16:creationId xmlns:a16="http://schemas.microsoft.com/office/drawing/2014/main" id="{3A470884-4B82-A845-9A48-81F9BEAFF67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1">
            <a:extLst>
              <a:ext uri="{FF2B5EF4-FFF2-40B4-BE49-F238E27FC236}">
                <a16:creationId xmlns:a16="http://schemas.microsoft.com/office/drawing/2014/main" id="{FB907E0B-5A9A-1F40-B66A-089160DCB0D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1">
            <a:extLst>
              <a:ext uri="{FF2B5EF4-FFF2-40B4-BE49-F238E27FC236}">
                <a16:creationId xmlns:a16="http://schemas.microsoft.com/office/drawing/2014/main" id="{7D0311E5-13E6-CB46-80C5-D54A502DC4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6" name="Obrázek 1">
            <a:extLst>
              <a:ext uri="{FF2B5EF4-FFF2-40B4-BE49-F238E27FC236}">
                <a16:creationId xmlns:a16="http://schemas.microsoft.com/office/drawing/2014/main" id="{B7D74CAA-738C-B24F-BD74-82686E1450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8" name="Obrázek 1">
            <a:extLst>
              <a:ext uri="{FF2B5EF4-FFF2-40B4-BE49-F238E27FC236}">
                <a16:creationId xmlns:a16="http://schemas.microsoft.com/office/drawing/2014/main" id="{6608F1C3-884D-984E-A42A-469BB440F49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4" name="Obrázek 1">
            <a:extLst>
              <a:ext uri="{FF2B5EF4-FFF2-40B4-BE49-F238E27FC236}">
                <a16:creationId xmlns:a16="http://schemas.microsoft.com/office/drawing/2014/main" id="{C6BB9ACC-C3A4-4A4B-BEFD-392425B24B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1">
            <a:extLst>
              <a:ext uri="{FF2B5EF4-FFF2-40B4-BE49-F238E27FC236}">
                <a16:creationId xmlns:a16="http://schemas.microsoft.com/office/drawing/2014/main" id="{A1250E97-1EDB-6C4B-8256-60FC879B8F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1"/>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pic>
        <p:nvPicPr>
          <p:cNvPr id="8" name="Obrázek 5">
            <a:extLst>
              <a:ext uri="{FF2B5EF4-FFF2-40B4-BE49-F238E27FC236}">
                <a16:creationId xmlns:a16="http://schemas.microsoft.com/office/drawing/2014/main" id="{BCB04877-8D0D-7C41-9C65-72660263D51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4"/>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4BC8F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10" name="Obrázek 5">
            <a:extLst>
              <a:ext uri="{FF2B5EF4-FFF2-40B4-BE49-F238E27FC236}">
                <a16:creationId xmlns:a16="http://schemas.microsoft.com/office/drawing/2014/main" id="{3F0C79E9-977A-324A-B94F-9582489F7DA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5" name="Footer Placeholder 4"/>
          <p:cNvSpPr>
            <a:spLocks noGrp="1"/>
          </p:cNvSpPr>
          <p:nvPr>
            <p:ph type="ftr" sz="quarter" idx="11"/>
          </p:nvPr>
        </p:nvSpPr>
        <p:spPr/>
        <p:txBody>
          <a:bodyPr/>
          <a:lstStyle/>
          <a:p>
            <a:r>
              <a:rPr lang="en-GB" noProof="0"/>
              <a:t>Define footer – presentation title / department</a:t>
            </a:r>
            <a:endParaRPr lang="en-GB" noProof="0" dirty="0"/>
          </a:p>
        </p:txBody>
      </p:sp>
      <p:sp>
        <p:nvSpPr>
          <p:cNvPr id="6" name="Slide Number Placeholder 5"/>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2419641046"/>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4BC8F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pic>
        <p:nvPicPr>
          <p:cNvPr id="11" name="Obrázek 5">
            <a:extLst>
              <a:ext uri="{FF2B5EF4-FFF2-40B4-BE49-F238E27FC236}">
                <a16:creationId xmlns:a16="http://schemas.microsoft.com/office/drawing/2014/main" id="{A2934461-5870-1C45-9A0F-E3BD9CD79B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4BC8F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NI ARTS slide">
    <p:bg>
      <p:bgPr>
        <a:solidFill>
          <a:srgbClr val="4BC8F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3"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1/14/2024</a:t>
            </a:fld>
            <a:endParaRPr lang="en-US" dirty="0"/>
          </a:p>
        </p:txBody>
      </p:sp>
      <p:sp>
        <p:nvSpPr>
          <p:cNvPr id="6" name="Footer Placeholder 5"/>
          <p:cNvSpPr>
            <a:spLocks noGrp="1"/>
          </p:cNvSpPr>
          <p:nvPr>
            <p:ph type="ftr" sz="quarter" idx="11"/>
          </p:nvPr>
        </p:nvSpPr>
        <p:spPr/>
        <p:txBody>
          <a:bodyPr/>
          <a:lstStyle/>
          <a:p>
            <a:r>
              <a:rPr lang="en-GB" noProof="0"/>
              <a:t>Define footer – presentation title / department</a:t>
            </a:r>
            <a:endParaRPr lang="en-GB" noProof="0" dirty="0"/>
          </a:p>
        </p:txBody>
      </p:sp>
      <p:sp>
        <p:nvSpPr>
          <p:cNvPr id="7" name="Slide Number Placeholder 6"/>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484706012"/>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8" name="Footer Placeholder 7"/>
          <p:cNvSpPr>
            <a:spLocks noGrp="1"/>
          </p:cNvSpPr>
          <p:nvPr>
            <p:ph type="ftr" sz="quarter" idx="11"/>
          </p:nvPr>
        </p:nvSpPr>
        <p:spPr/>
        <p:txBody>
          <a:bodyPr/>
          <a:lstStyle/>
          <a:p>
            <a:r>
              <a:rPr lang="en-GB" noProof="0"/>
              <a:t>Define footer – presentation title / department</a:t>
            </a:r>
            <a:endParaRPr lang="en-GB" noProof="0" dirty="0"/>
          </a:p>
        </p:txBody>
      </p:sp>
      <p:sp>
        <p:nvSpPr>
          <p:cNvPr id="9" name="Slide Number Placeholder 8"/>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1412859307"/>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4" name="Footer Placeholder 3"/>
          <p:cNvSpPr>
            <a:spLocks noGrp="1"/>
          </p:cNvSpPr>
          <p:nvPr>
            <p:ph type="ftr" sz="quarter" idx="11"/>
          </p:nvPr>
        </p:nvSpPr>
        <p:spPr/>
        <p:txBody>
          <a:bodyPr/>
          <a:lstStyle/>
          <a:p>
            <a:r>
              <a:rPr lang="en-GB" noProof="0"/>
              <a:t>Define footer – presentation title / department</a:t>
            </a:r>
            <a:endParaRPr lang="en-GB" noProof="0" dirty="0"/>
          </a:p>
        </p:txBody>
      </p:sp>
      <p:sp>
        <p:nvSpPr>
          <p:cNvPr id="5" name="Slide Number Placeholder 4"/>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1068225591"/>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3" name="Footer Placeholder 2"/>
          <p:cNvSpPr>
            <a:spLocks noGrp="1"/>
          </p:cNvSpPr>
          <p:nvPr>
            <p:ph type="ftr" sz="quarter" idx="11"/>
          </p:nvPr>
        </p:nvSpPr>
        <p:spPr/>
        <p:txBody>
          <a:bodyPr/>
          <a:lstStyle/>
          <a:p>
            <a:r>
              <a:rPr lang="en-GB" noProof="0"/>
              <a:t>Define footer – presentation title / department</a:t>
            </a:r>
            <a:endParaRPr lang="en-GB" noProof="0" dirty="0"/>
          </a:p>
        </p:txBody>
      </p:sp>
      <p:sp>
        <p:nvSpPr>
          <p:cNvPr id="4" name="Slide Number Placeholder 3"/>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1222212568"/>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cs-CZ"/>
              <a:t>Kliknutím lze upravit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42A54C80-263E-416B-A8E0-580EDEADCBDC}" type="datetimeFigureOut">
              <a:rPr lang="en-US" dirty="0"/>
              <a:t>1/14/2024</a:t>
            </a:fld>
            <a:endParaRPr lang="en-US" dirty="0"/>
          </a:p>
        </p:txBody>
      </p:sp>
      <p:sp>
        <p:nvSpPr>
          <p:cNvPr id="6" name="Footer Placeholder 5"/>
          <p:cNvSpPr>
            <a:spLocks noGrp="1"/>
          </p:cNvSpPr>
          <p:nvPr>
            <p:ph type="ftr" sz="quarter" idx="11"/>
          </p:nvPr>
        </p:nvSpPr>
        <p:spPr/>
        <p:txBody>
          <a:bodyPr/>
          <a:lstStyle/>
          <a:p>
            <a:r>
              <a:rPr lang="en-GB" noProof="0"/>
              <a:t>Define footer – presentation title / department</a:t>
            </a:r>
            <a:endParaRPr lang="en-GB" noProof="0" dirty="0"/>
          </a:p>
        </p:txBody>
      </p:sp>
      <p:sp>
        <p:nvSpPr>
          <p:cNvPr id="7" name="Slide Number Placeholder 6"/>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2375762723"/>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61BEF0D-F0BB-DE4B-95CE-6DB70DBA9567}" type="datetimeFigureOut">
              <a:rPr lang="en-US" dirty="0"/>
              <a:pPr/>
              <a:t>1/14/2024</a:t>
            </a:fld>
            <a:endParaRPr lang="en-US" dirty="0"/>
          </a:p>
        </p:txBody>
      </p:sp>
      <p:sp>
        <p:nvSpPr>
          <p:cNvPr id="6" name="Footer Placeholder 5"/>
          <p:cNvSpPr>
            <a:spLocks noGrp="1"/>
          </p:cNvSpPr>
          <p:nvPr>
            <p:ph type="ftr" sz="quarter" idx="11"/>
          </p:nvPr>
        </p:nvSpPr>
        <p:spPr/>
        <p:txBody>
          <a:bodyPr/>
          <a:lstStyle/>
          <a:p>
            <a:r>
              <a:rPr lang="en-GB" noProof="0"/>
              <a:t>Define footer – presentation title / department</a:t>
            </a:r>
            <a:endParaRPr lang="en-GB" noProof="0" dirty="0"/>
          </a:p>
        </p:txBody>
      </p:sp>
      <p:sp>
        <p:nvSpPr>
          <p:cNvPr id="7" name="Slide Number Placeholder 6"/>
          <p:cNvSpPr>
            <a:spLocks noGrp="1"/>
          </p:cNvSpPr>
          <p:nvPr>
            <p:ph type="sldNum" sz="quarter" idx="12"/>
          </p:nvPr>
        </p:nvSpPr>
        <p:spPr/>
        <p:txBody>
          <a:body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3290919058"/>
      </p:ext>
    </p:extLst>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GB" noProof="0"/>
              <a:t>Define footer – presentation title / department</a:t>
            </a:r>
            <a:endParaRPr lang="en-GB"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DE708CC-0C3F-4567-9698-B54C0F35BD31}" type="slidenum">
              <a:rPr lang="en-GB" altLang="cs-CZ" noProof="0" smtClean="0"/>
              <a:pPr/>
              <a:t>‹#›</a:t>
            </a:fld>
            <a:endParaRPr lang="en-GB" altLang="cs-CZ" noProof="0" dirty="0"/>
          </a:p>
        </p:txBody>
      </p:sp>
    </p:spTree>
    <p:extLst>
      <p:ext uri="{BB962C8B-B14F-4D97-AF65-F5344CB8AC3E}">
        <p14:creationId xmlns:p14="http://schemas.microsoft.com/office/powerpoint/2010/main" val="323948262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678" r:id="rId17"/>
    <p:sldLayoutId id="2147483684" r:id="rId18"/>
    <p:sldLayoutId id="2147483685" r:id="rId19"/>
    <p:sldLayoutId id="2147483674" r:id="rId20"/>
    <p:sldLayoutId id="2147483688" r:id="rId21"/>
    <p:sldLayoutId id="2147483698" r:id="rId22"/>
    <p:sldLayoutId id="2147483673" r:id="rId23"/>
    <p:sldLayoutId id="2147483675" r:id="rId24"/>
    <p:sldLayoutId id="2147483695" r:id="rId25"/>
    <p:sldLayoutId id="2147483677" r:id="rId26"/>
    <p:sldLayoutId id="2147483686" r:id="rId27"/>
    <p:sldLayoutId id="2147483697" r:id="rId28"/>
    <p:sldLayoutId id="2147483690" r:id="rId29"/>
    <p:sldLayoutId id="2147483696" r:id="rId30"/>
    <p:sldLayoutId id="2147483694" r:id="rId31"/>
    <p:sldLayoutId id="2147483692" r:id="rId32"/>
    <p:sldLayoutId id="2147483693" r:id="rId33"/>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3A9B39-6D5B-1149-AF4B-4E9BE322023F}"/>
              </a:ext>
            </a:extLst>
          </p:cNvPr>
          <p:cNvSpPr>
            <a:spLocks noGrp="1"/>
          </p:cNvSpPr>
          <p:nvPr>
            <p:ph type="ctrTitle"/>
          </p:nvPr>
        </p:nvSpPr>
        <p:spPr/>
        <p:txBody>
          <a:bodyPr/>
          <a:lstStyle/>
          <a:p>
            <a:pPr algn="l">
              <a:lnSpc>
                <a:spcPct val="107000"/>
              </a:lnSpc>
              <a:spcAft>
                <a:spcPts val="800"/>
              </a:spcAft>
            </a:pPr>
            <a:r>
              <a:rPr lang="fr-CA" sz="3200" b="1" dirty="0">
                <a:effectLst/>
                <a:latin typeface="Times New Roman" panose="02020603050405020304" pitchFamily="18" charset="0"/>
                <a:ea typeface="Calibri" panose="020F0502020204030204" pitchFamily="34" charset="0"/>
                <a:cs typeface="Times New Roman" panose="02020603050405020304" pitchFamily="18" charset="0"/>
              </a:rPr>
              <a:t>La campagne, la ville et la vie sauvage dans le modernisme québécois</a:t>
            </a:r>
            <a:br>
              <a:rPr lang="cs-CZ" sz="3200" dirty="0">
                <a:effectLst/>
                <a:latin typeface="Times New Roman" panose="02020603050405020304" pitchFamily="18" charset="0"/>
                <a:ea typeface="Calibri" panose="020F0502020204030204" pitchFamily="34" charset="0"/>
                <a:cs typeface="Times New Roman" panose="02020603050405020304" pitchFamily="18" charset="0"/>
              </a:rPr>
            </a:br>
            <a:br>
              <a:rPr lang="cs-CZ" sz="32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3200"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pPr algn="l"/>
            <a:r>
              <a:rPr lang="fr-CA" sz="2400" dirty="0">
                <a:effectLst/>
                <a:latin typeface="Times New Roman" panose="02020603050405020304" pitchFamily="18" charset="0"/>
                <a:ea typeface="Calibri" panose="020F0502020204030204" pitchFamily="34" charset="0"/>
                <a:cs typeface="Times New Roman" panose="02020603050405020304" pitchFamily="18" charset="0"/>
              </a:rPr>
              <a:t>Petr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Kyloušek</a:t>
            </a:r>
          </a:p>
          <a:p>
            <a:endParaRPr lang="en-GB" dirty="0"/>
          </a:p>
        </p:txBody>
      </p:sp>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1"/>
          </p:nvPr>
        </p:nvSpPr>
        <p:spPr/>
        <p:txBody>
          <a:bodyPr/>
          <a:lstStyle/>
          <a:p>
            <a:r>
              <a:rPr lang="fr-CA" noProof="0" dirty="0"/>
              <a:t>Université Masaryk, </a:t>
            </a:r>
            <a:r>
              <a:rPr lang="cs-CZ" noProof="0" dirty="0" err="1"/>
              <a:t>Instit</a:t>
            </a:r>
            <a:r>
              <a:rPr lang="fr-CA" noProof="0" dirty="0"/>
              <a:t>u</a:t>
            </a:r>
            <a:r>
              <a:rPr lang="cs-CZ" noProof="0" dirty="0"/>
              <a:t>t de </a:t>
            </a:r>
            <a:r>
              <a:rPr lang="cs-CZ" noProof="0" dirty="0" err="1"/>
              <a:t>Langues</a:t>
            </a:r>
            <a:r>
              <a:rPr lang="cs-CZ" noProof="0" dirty="0"/>
              <a:t> et </a:t>
            </a:r>
            <a:r>
              <a:rPr lang="cs-CZ" noProof="0" dirty="0" err="1"/>
              <a:t>Litt</a:t>
            </a:r>
            <a:r>
              <a:rPr lang="fr-CA" dirty="0"/>
              <a:t>é</a:t>
            </a:r>
            <a:r>
              <a:rPr lang="cs-CZ" noProof="0" dirty="0" err="1"/>
              <a:t>ratures</a:t>
            </a:r>
            <a:r>
              <a:rPr lang="cs-CZ" noProof="0" dirty="0"/>
              <a:t> </a:t>
            </a:r>
            <a:r>
              <a:rPr lang="cs-CZ" noProof="0" dirty="0" err="1"/>
              <a:t>Romanes</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2"/>
          </p:nvPr>
        </p:nvSpPr>
        <p:spPr/>
        <p:txBody>
          <a:bodyPr/>
          <a:lstStyle/>
          <a:p>
            <a:fld id="{0DE708CC-0C3F-4567-9698-B54C0F35BD31}" type="slidenum">
              <a:rPr lang="en-GB" altLang="cs-CZ" noProof="0" smtClean="0"/>
              <a:pPr/>
              <a:t>1</a:t>
            </a:fld>
            <a:endParaRPr lang="en-GB" altLang="cs-CZ" noProof="0" dirty="0"/>
          </a:p>
        </p:txBody>
      </p:sp>
    </p:spTree>
    <p:extLst>
      <p:ext uri="{BB962C8B-B14F-4D97-AF65-F5344CB8AC3E}">
        <p14:creationId xmlns:p14="http://schemas.microsoft.com/office/powerpoint/2010/main" val="303961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AD8958-12AF-4B3A-1E93-90120166F8E2}"/>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B9C5ED4-7B21-C092-B63A-BB2AE434D354}"/>
              </a:ext>
            </a:extLst>
          </p:cNvPr>
          <p:cNvSpPr>
            <a:spLocks noGrp="1"/>
          </p:cNvSpPr>
          <p:nvPr>
            <p:ph type="sldNum" sz="quarter" idx="12"/>
          </p:nvPr>
        </p:nvSpPr>
        <p:spPr/>
        <p:txBody>
          <a:bodyPr/>
          <a:lstStyle/>
          <a:p>
            <a:fld id="{0DE708CC-0C3F-4567-9698-B54C0F35BD31}" type="slidenum">
              <a:rPr lang="en-GB" altLang="cs-CZ" noProof="0" smtClean="0"/>
              <a:pPr/>
              <a:t>10</a:t>
            </a:fld>
            <a:endParaRPr lang="en-GB" altLang="cs-CZ" noProof="0" dirty="0"/>
          </a:p>
        </p:txBody>
      </p:sp>
      <p:sp>
        <p:nvSpPr>
          <p:cNvPr id="5" name="TextovéPole 4">
            <a:extLst>
              <a:ext uri="{FF2B5EF4-FFF2-40B4-BE49-F238E27FC236}">
                <a16:creationId xmlns:a16="http://schemas.microsoft.com/office/drawing/2014/main" id="{AA9FF86C-A1B7-3A03-A74E-7AB7BDA05600}"/>
              </a:ext>
            </a:extLst>
          </p:cNvPr>
          <p:cNvSpPr txBox="1"/>
          <p:nvPr/>
        </p:nvSpPr>
        <p:spPr>
          <a:xfrm>
            <a:off x="310393" y="318782"/>
            <a:ext cx="11752976" cy="6001643"/>
          </a:xfrm>
          <a:prstGeom prst="rect">
            <a:avLst/>
          </a:prstGeom>
          <a:noFill/>
        </p:spPr>
        <p:txBody>
          <a:bodyPr wrap="square">
            <a:spAutoFit/>
          </a:bodyPr>
          <a:lstStyle/>
          <a:p>
            <a:r>
              <a:rPr lang="cs-CZ" sz="2400" dirty="0">
                <a:latin typeface="Times New Roman" panose="02020603050405020304" pitchFamily="18" charset="0"/>
                <a:ea typeface="Calibri" panose="020F0502020204030204" pitchFamily="34" charset="0"/>
                <a:cs typeface="Times New Roman" panose="02020603050405020304" pitchFamily="18" charset="0"/>
              </a:rPr>
              <a:t>Jacques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Ferron</a:t>
            </a:r>
            <a:r>
              <a:rPr lang="fr-CA"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Ciel</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Québec</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(1969)</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Leonard </a:t>
            </a:r>
            <a:r>
              <a:rPr lang="cs-CZ" sz="2400" dirty="0">
                <a:latin typeface="Times New Roman" panose="02020603050405020304" pitchFamily="18" charset="0"/>
                <a:ea typeface="Calibri" panose="020F0502020204030204" pitchFamily="34" charset="0"/>
                <a:cs typeface="Times New Roman" panose="02020603050405020304" pitchFamily="18" charset="0"/>
              </a:rPr>
              <a:t>Cohen </a:t>
            </a:r>
            <a:r>
              <a:rPr lang="fr-CA" sz="2400" dirty="0">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Beautiful</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Losers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(1966)</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latin typeface="Times New Roman" panose="02020603050405020304" pitchFamily="18"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Jacques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Poulain</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Volkswagen Blues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(1984)</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Noël</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Audet</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Frontières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ou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Tableaux</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d’Amérique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(1995)</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latin typeface="Times New Roman" panose="02020603050405020304" pitchFamily="18"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Daniel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Chartier</a:t>
            </a:r>
            <a:r>
              <a:rPr lang="fr-CA" sz="2400" dirty="0">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Dictionnaire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des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écrivains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émigrés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au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Québec</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1800-1999</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(2003) </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628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noms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dirty="0">
                <a:latin typeface="Times New Roman" panose="02020603050405020304" pitchFamily="18" charset="0"/>
                <a:ea typeface="Calibri" panose="020F0502020204030204" pitchFamily="34" charset="0"/>
                <a:cs typeface="Times New Roman" panose="02020603050405020304" pitchFamily="18" charset="0"/>
              </a:rPr>
              <a:t>1</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800-1999,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dont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400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auteurs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la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seconde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moitié</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XX</a:t>
            </a:r>
            <a:r>
              <a:rPr lang="cs-CZ" sz="2400" baseline="30000" dirty="0" err="1">
                <a:effectLst/>
                <a:latin typeface="Times New Roman" panose="02020603050405020304" pitchFamily="18" charset="0"/>
                <a:ea typeface="Calibri" panose="020F0502020204030204" pitchFamily="34" charset="0"/>
                <a:cs typeface="Times New Roman" panose="02020603050405020304" pitchFamily="18" charset="0"/>
              </a:rPr>
              <a:t>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siècle</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Nancy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Huston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Ying</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Chen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Dany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Laferrière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Wajdi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Mouwad</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Dérives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(1975-1987; Jean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Jonassaint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Quaderni</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culturali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(1980-1982;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Lamberto</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Tassinari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Vice Versa</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(1983-1996;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Lamberto</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Tassinari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Fulvio</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Caccia</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Berrouët-Oriol</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L’Effet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d’exil</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Berrouët-Oriol</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1986- 1987: 20-21)</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Émile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Ollivier</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Repérages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(2001)</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Jean-Claude Charles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enracinerrance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 (2001)</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895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53C44FE-27CB-138B-7CB3-6BBFC9207F77}"/>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F8056C18-FC91-2FCF-B1C4-E0C7BAC1942F}"/>
              </a:ext>
            </a:extLst>
          </p:cNvPr>
          <p:cNvSpPr>
            <a:spLocks noGrp="1"/>
          </p:cNvSpPr>
          <p:nvPr>
            <p:ph type="sldNum" sz="quarter" idx="12"/>
          </p:nvPr>
        </p:nvSpPr>
        <p:spPr/>
        <p:txBody>
          <a:bodyPr/>
          <a:lstStyle/>
          <a:p>
            <a:fld id="{0DE708CC-0C3F-4567-9698-B54C0F35BD31}" type="slidenum">
              <a:rPr lang="en-GB" altLang="cs-CZ" noProof="0" smtClean="0"/>
              <a:pPr/>
              <a:t>11</a:t>
            </a:fld>
            <a:endParaRPr lang="en-GB" altLang="cs-CZ" noProof="0" dirty="0"/>
          </a:p>
        </p:txBody>
      </p:sp>
      <p:sp>
        <p:nvSpPr>
          <p:cNvPr id="5" name="TextovéPole 4">
            <a:extLst>
              <a:ext uri="{FF2B5EF4-FFF2-40B4-BE49-F238E27FC236}">
                <a16:creationId xmlns:a16="http://schemas.microsoft.com/office/drawing/2014/main" id="{30BB63BE-DE83-A059-07C2-E24B946C8577}"/>
              </a:ext>
            </a:extLst>
          </p:cNvPr>
          <p:cNvSpPr txBox="1"/>
          <p:nvPr/>
        </p:nvSpPr>
        <p:spPr>
          <a:xfrm>
            <a:off x="520117" y="293615"/>
            <a:ext cx="11459362" cy="6001643"/>
          </a:xfrm>
          <a:prstGeom prst="rect">
            <a:avLst/>
          </a:prstGeom>
          <a:noFill/>
        </p:spPr>
        <p:txBody>
          <a:bodyPr wrap="square">
            <a:spAutoFit/>
          </a:bodyPr>
          <a:lstStyle/>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Pendant que je ne cesse de mourir et de renaître dans Côte-des-Neiges, que n’ai-je point vu? Maints vols d’</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outardes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et leurs vagues ondulées quand elles reviennent de leurs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campements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d’été. Les brouillards et les brumes enveloppant le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mont Royal</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tandis que la neige avance à pas feutrés. Chemin de la Côte-de-Neiges, j’ai vu passer une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foule de papillons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multicolores, le monde réel : plaisirs, bonheurs, espérances et chaque pouce d’</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asphalte</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un parterre de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fleurs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J’ai vu des quantités de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Bédouins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caracolant sur leur chamelle de transhumance, narines au vent. D’où viennent ces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pèlerins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fluides et froids qui s’arrêtent aux terrasses des cafés pour discuter, se disputer, douter et continuer leur chemin, traversés et portés par tous les souffles de la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Terre, de l’Eau, du Feu et du Vide</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 J’ai vu </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ces peuples des espaces intermédiaires</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Chassés de leur communauté, ces cohortes de flottants ont choisi de vagabonder, poussés par le vent : guerriers en rupture de guerre, saltimbanques sans audience, professionnelles de la retape, moines errants accompagnés de nonnes mendiantes qui offrent des images pieuses figurant l’enfer et le paradis en tendant leur sébile pour l’aumône. Les trottoirs de la Côte-des-Neiges ont résonné de leurs voix […] des milliers de voix qui semblent sourdre des entrailles de la terre. (Ollivier,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La Brûlerie,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2004 : 9-10)</a:t>
            </a:r>
            <a:endParaRPr lang="fr-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392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169448-51F9-7C3D-8F98-87180FE9AADC}"/>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96C7E67-2332-93AA-C84A-760F51969492}"/>
              </a:ext>
            </a:extLst>
          </p:cNvPr>
          <p:cNvSpPr>
            <a:spLocks noGrp="1"/>
          </p:cNvSpPr>
          <p:nvPr>
            <p:ph type="sldNum" sz="quarter" idx="12"/>
          </p:nvPr>
        </p:nvSpPr>
        <p:spPr/>
        <p:txBody>
          <a:bodyPr/>
          <a:lstStyle/>
          <a:p>
            <a:fld id="{0DE708CC-0C3F-4567-9698-B54C0F35BD31}" type="slidenum">
              <a:rPr lang="en-GB" altLang="cs-CZ" noProof="0" smtClean="0"/>
              <a:pPr/>
              <a:t>12</a:t>
            </a:fld>
            <a:endParaRPr lang="en-GB" altLang="cs-CZ" noProof="0" dirty="0"/>
          </a:p>
        </p:txBody>
      </p:sp>
      <p:sp>
        <p:nvSpPr>
          <p:cNvPr id="5" name="TextovéPole 4">
            <a:extLst>
              <a:ext uri="{FF2B5EF4-FFF2-40B4-BE49-F238E27FC236}">
                <a16:creationId xmlns:a16="http://schemas.microsoft.com/office/drawing/2014/main" id="{C2736DE4-23ED-A042-24F4-2DB24DCBB28F}"/>
              </a:ext>
            </a:extLst>
          </p:cNvPr>
          <p:cNvSpPr txBox="1"/>
          <p:nvPr/>
        </p:nvSpPr>
        <p:spPr>
          <a:xfrm>
            <a:off x="1633678" y="1803633"/>
            <a:ext cx="9540457" cy="3416320"/>
          </a:xfrm>
          <a:prstGeom prst="rect">
            <a:avLst/>
          </a:prstGeom>
          <a:noFill/>
        </p:spPr>
        <p:txBody>
          <a:bodyPr wrap="square">
            <a:sp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Mireille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Gagné</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Lièvre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d’Amérique</a:t>
            </a:r>
            <a:endParaRPr lang="fr-CA" sz="24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Nous nous regardons intensément, l’animal et moi. Ses yeux noirs, si profonds. […] Lentement, j’enlève ma veste, puis ma chemise, que je laisse glisser sur le sol. […] Ma peau nue, laiteuse et éclatante, comme les restants d’un pelage d’hiver, illumine la forêt. Sauvage, je secoue mes cheveux. […] Une renaissance. […] Le lièvre l’observe toujours. Il s’avance vers elle. […] Elle plie les genoux. Regarde autour d’elle. […] Et elle déguerpit, avec le lièvre d’Amérique. (Gagné, 2020 :130)</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6747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1339A2C-9231-D0B0-5C5E-19933A4D9DA5}"/>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6AEC147E-6832-7087-9C9E-BCB0F2F494CB}"/>
              </a:ext>
            </a:extLst>
          </p:cNvPr>
          <p:cNvSpPr>
            <a:spLocks noGrp="1"/>
          </p:cNvSpPr>
          <p:nvPr>
            <p:ph type="sldNum" sz="quarter" idx="12"/>
          </p:nvPr>
        </p:nvSpPr>
        <p:spPr/>
        <p:txBody>
          <a:bodyPr/>
          <a:lstStyle/>
          <a:p>
            <a:fld id="{0DE708CC-0C3F-4567-9698-B54C0F35BD31}" type="slidenum">
              <a:rPr lang="en-GB" altLang="cs-CZ" noProof="0" smtClean="0"/>
              <a:pPr/>
              <a:t>13</a:t>
            </a:fld>
            <a:endParaRPr lang="en-GB" altLang="cs-CZ" noProof="0" dirty="0"/>
          </a:p>
        </p:txBody>
      </p:sp>
      <p:sp>
        <p:nvSpPr>
          <p:cNvPr id="5" name="TextovéPole 4">
            <a:extLst>
              <a:ext uri="{FF2B5EF4-FFF2-40B4-BE49-F238E27FC236}">
                <a16:creationId xmlns:a16="http://schemas.microsoft.com/office/drawing/2014/main" id="{97127C9F-E753-0DF4-ED37-CA2F7CFD1763}"/>
              </a:ext>
            </a:extLst>
          </p:cNvPr>
          <p:cNvSpPr txBox="1"/>
          <p:nvPr/>
        </p:nvSpPr>
        <p:spPr>
          <a:xfrm>
            <a:off x="1132515" y="1065403"/>
            <a:ext cx="10511404" cy="4524315"/>
          </a:xfrm>
          <a:prstGeom prst="rect">
            <a:avLst/>
          </a:prstGeom>
          <a:noFill/>
        </p:spPr>
        <p:txBody>
          <a:bodyPr wrap="square">
            <a:sp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Antoine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Gérin-Lajoie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(1824-1882) </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première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tragédie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nationale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jeune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Latour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(1844)</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célèbre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chanson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Un</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canadien</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errant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(1842)</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romans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colonisation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Jean Rivard, le défricheur</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(1862) et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Jean Rivard, économiste</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(1864)</a:t>
            </a: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journaliste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secrétaire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correcteur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traducteur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administrateur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bibliothèque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fédérale</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Catéchisme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politique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ou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Éléments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droit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public et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constitutionnel</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Canada</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(1851)</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Dix</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ans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au Canada de 1840 à 1850.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Histoire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l'établissement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gouvernement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responsable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(1888).</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003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43C222B-A696-6CB9-FEB4-F2C05EC3E1A1}"/>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86F2F85-876E-9B06-61A2-99C1A2DF5324}"/>
              </a:ext>
            </a:extLst>
          </p:cNvPr>
          <p:cNvSpPr>
            <a:spLocks noGrp="1"/>
          </p:cNvSpPr>
          <p:nvPr>
            <p:ph type="sldNum" sz="quarter" idx="12"/>
          </p:nvPr>
        </p:nvSpPr>
        <p:spPr/>
        <p:txBody>
          <a:bodyPr/>
          <a:lstStyle/>
          <a:p>
            <a:fld id="{0DE708CC-0C3F-4567-9698-B54C0F35BD31}" type="slidenum">
              <a:rPr lang="en-GB" altLang="cs-CZ" noProof="0" smtClean="0"/>
              <a:pPr/>
              <a:t>14</a:t>
            </a:fld>
            <a:endParaRPr lang="en-GB" altLang="cs-CZ" noProof="0" dirty="0"/>
          </a:p>
        </p:txBody>
      </p:sp>
      <p:sp>
        <p:nvSpPr>
          <p:cNvPr id="5" name="TextovéPole 4">
            <a:extLst>
              <a:ext uri="{FF2B5EF4-FFF2-40B4-BE49-F238E27FC236}">
                <a16:creationId xmlns:a16="http://schemas.microsoft.com/office/drawing/2014/main" id="{434AE3DD-11B1-0A8A-9ADB-4655C15D65BA}"/>
              </a:ext>
            </a:extLst>
          </p:cNvPr>
          <p:cNvSpPr txBox="1"/>
          <p:nvPr/>
        </p:nvSpPr>
        <p:spPr>
          <a:xfrm>
            <a:off x="931177" y="1166842"/>
            <a:ext cx="10838576" cy="4524315"/>
          </a:xfrm>
          <a:prstGeom prst="rect">
            <a:avLst/>
          </a:prstGeom>
          <a:noFill/>
        </p:spPr>
        <p:txBody>
          <a:bodyPr wrap="square">
            <a:spAutoFit/>
          </a:bodyPr>
          <a:lstStyle/>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Jacques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Ferron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(1921-1985) </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médecin</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plus de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cinq</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cents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textes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contes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essais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récits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ainsi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que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roman-feuilleton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Salut de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l’Irlande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(1966-67)</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dans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la revue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L'Information</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médicale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et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paramédicale</a:t>
            </a:r>
            <a:endParaRPr lang="fr-CA" sz="2400"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fondateur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Parti</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Rhinocéros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(1963)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avec</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comme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devise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ne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jamais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tenir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ses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promesses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électorales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Char char="-"/>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au moment de la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Crise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d’octobre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1970</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négociateur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entre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la police et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Front de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Libération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Québec</a:t>
            </a:r>
            <a:endParaRPr lang="fr-CA" sz="2400" dirty="0">
              <a:latin typeface="Times New Roman" panose="02020603050405020304" pitchFamily="18" charset="0"/>
              <a:ea typeface="Calibri" panose="020F0502020204030204" pitchFamily="34" charset="0"/>
              <a:cs typeface="Times New Roman" panose="02020603050405020304" pitchFamily="18" charset="0"/>
            </a:endParaRPr>
          </a:p>
          <a:p>
            <a:endParaRPr lang="fr-CA" sz="2400" dirty="0">
              <a:latin typeface="Times New Roman" panose="02020603050405020304" pitchFamily="18" charset="0"/>
              <a:cs typeface="Times New Roman" panose="02020603050405020304" pitchFamily="18" charset="0"/>
            </a:endParaRPr>
          </a:p>
          <a:p>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Les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roses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sauvages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petit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roman</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suivi</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d’une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lettre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d’amour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soigneusement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présentée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(1971)</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8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BFFFA6-082E-FF67-3134-0537A6C72D84}"/>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5EEE3C7E-B2F1-CBC4-81DB-F797C97ED7BA}"/>
              </a:ext>
            </a:extLst>
          </p:cNvPr>
          <p:cNvSpPr>
            <a:spLocks noGrp="1"/>
          </p:cNvSpPr>
          <p:nvPr>
            <p:ph type="sldNum" sz="quarter" idx="12"/>
          </p:nvPr>
        </p:nvSpPr>
        <p:spPr/>
        <p:txBody>
          <a:bodyPr/>
          <a:lstStyle/>
          <a:p>
            <a:fld id="{0DE708CC-0C3F-4567-9698-B54C0F35BD31}" type="slidenum">
              <a:rPr lang="en-GB" altLang="cs-CZ" noProof="0" smtClean="0"/>
              <a:pPr/>
              <a:t>15</a:t>
            </a:fld>
            <a:endParaRPr lang="en-GB" altLang="cs-CZ" noProof="0" dirty="0"/>
          </a:p>
        </p:txBody>
      </p:sp>
      <p:sp>
        <p:nvSpPr>
          <p:cNvPr id="5" name="TextovéPole 4">
            <a:extLst>
              <a:ext uri="{FF2B5EF4-FFF2-40B4-BE49-F238E27FC236}">
                <a16:creationId xmlns:a16="http://schemas.microsoft.com/office/drawing/2014/main" id="{FE9C51C7-CB9D-C2A9-7EC0-16E409BF3B1E}"/>
              </a:ext>
            </a:extLst>
          </p:cNvPr>
          <p:cNvSpPr txBox="1"/>
          <p:nvPr/>
        </p:nvSpPr>
        <p:spPr>
          <a:xfrm>
            <a:off x="461395" y="302004"/>
            <a:ext cx="11199302" cy="5262979"/>
          </a:xfrm>
          <a:prstGeom prst="rect">
            <a:avLst/>
          </a:prstGeom>
          <a:noFill/>
        </p:spPr>
        <p:txBody>
          <a:bodyPr wrap="square">
            <a:spAutoFit/>
          </a:bodyPr>
          <a:lstStyle/>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C</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onfiguration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des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personnages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père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(Baron),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mère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elle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fille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(Rose-</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Aimée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fée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tante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Gertrude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McGraw</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alias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Sœur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Agnès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de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Jérusalem</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chevalier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libérateur</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(Ronald)</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La</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Belle au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bois</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dormant</a:t>
            </a:r>
            <a:endParaRPr lang="fr-CA" sz="2400" i="1"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Aline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Dupire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mariée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Forgues</a:t>
            </a:r>
            <a:endParaRPr lang="fr-CA" sz="2400" i="1"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fr-CA" sz="2400" i="1" dirty="0">
              <a:latin typeface="Times New Roman" panose="02020603050405020304" pitchFamily="18" charset="0"/>
              <a:cs typeface="Times New Roman" panose="02020603050405020304" pitchFamily="18" charset="0"/>
            </a:endParaRP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Dans les asiles toutes les aliénations sont permises, toutes les souffrances, tous les malheurs, mais le suicide reste interdit et le médecin se fait un point d’honneur de l’empêcher, un peu comme le Diable en enfer. Mon Dieu ! s’il avait été possible de faire monter Aline sur le bûcher et de la brûler publiquement, en avant de Saint-Jean-de-Dieu, pendant que le médecin bravant les flammes serait monté jusqu’à elle pour lui donner à baiser un des saints livres de la psychiatrie sanctifiante, on ne s’en serait pas privé, vous pensez bien! Mais c’est là une cérémonie qui ne se pratique plus guère et à laquelle le médecin, justement parce qu’elle n’est plus dans ses saints livres, ne pense même pas. (Ferron 1971 : 135)</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42044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8AD817C-3AB0-40BB-7E01-9EDFC4831940}"/>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CF1543E7-086C-A849-71F4-DEE35612C0FD}"/>
              </a:ext>
            </a:extLst>
          </p:cNvPr>
          <p:cNvSpPr>
            <a:spLocks noGrp="1"/>
          </p:cNvSpPr>
          <p:nvPr>
            <p:ph type="sldNum" sz="quarter" idx="12"/>
          </p:nvPr>
        </p:nvSpPr>
        <p:spPr/>
        <p:txBody>
          <a:bodyPr/>
          <a:lstStyle/>
          <a:p>
            <a:fld id="{0DE708CC-0C3F-4567-9698-B54C0F35BD31}" type="slidenum">
              <a:rPr lang="en-GB" altLang="cs-CZ" noProof="0" smtClean="0"/>
              <a:pPr/>
              <a:t>16</a:t>
            </a:fld>
            <a:endParaRPr lang="en-GB" altLang="cs-CZ" noProof="0" dirty="0"/>
          </a:p>
        </p:txBody>
      </p:sp>
      <p:pic>
        <p:nvPicPr>
          <p:cNvPr id="5" name="Obrázek 4" descr="Obsah obrázku text, staré&#10;&#10;Popis byl vytvořen automaticky">
            <a:extLst>
              <a:ext uri="{FF2B5EF4-FFF2-40B4-BE49-F238E27FC236}">
                <a16:creationId xmlns:a16="http://schemas.microsoft.com/office/drawing/2014/main" id="{DC97D4C4-306E-0515-B751-F0781D2861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558" y="689790"/>
            <a:ext cx="3380078" cy="5566869"/>
          </a:xfrm>
          <a:prstGeom prst="rect">
            <a:avLst/>
          </a:prstGeom>
        </p:spPr>
      </p:pic>
      <p:pic>
        <p:nvPicPr>
          <p:cNvPr id="7" name="Obrázek 6" descr="Obsah obrázku text, tráva, budova, exteriér&#10;&#10;Popis byl vytvořen automaticky">
            <a:extLst>
              <a:ext uri="{FF2B5EF4-FFF2-40B4-BE49-F238E27FC236}">
                <a16:creationId xmlns:a16="http://schemas.microsoft.com/office/drawing/2014/main" id="{131C2F29-F61B-68EE-A004-C464768107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637" y="451513"/>
            <a:ext cx="4595611" cy="3446709"/>
          </a:xfrm>
          <a:prstGeom prst="rect">
            <a:avLst/>
          </a:prstGeom>
        </p:spPr>
      </p:pic>
      <p:pic>
        <p:nvPicPr>
          <p:cNvPr id="9" name="Obrázek 8" descr="Obsah obrázku text, osoba, exteriér, skupina&#10;&#10;Popis byl vytvořen automaticky">
            <a:extLst>
              <a:ext uri="{FF2B5EF4-FFF2-40B4-BE49-F238E27FC236}">
                <a16:creationId xmlns:a16="http://schemas.microsoft.com/office/drawing/2014/main" id="{8209E432-B4B2-2074-A3C0-65D5EDCC43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22216" y="3235829"/>
            <a:ext cx="4147567" cy="3095744"/>
          </a:xfrm>
          <a:prstGeom prst="rect">
            <a:avLst/>
          </a:prstGeom>
        </p:spPr>
      </p:pic>
    </p:spTree>
    <p:extLst>
      <p:ext uri="{BB962C8B-B14F-4D97-AF65-F5344CB8AC3E}">
        <p14:creationId xmlns:p14="http://schemas.microsoft.com/office/powerpoint/2010/main" val="1782370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3"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ráva, exteriér, příroda, útes&#10;&#10;Popis byl vytvořen automaticky">
            <a:extLst>
              <a:ext uri="{FF2B5EF4-FFF2-40B4-BE49-F238E27FC236}">
                <a16:creationId xmlns:a16="http://schemas.microsoft.com/office/drawing/2014/main" id="{566F64D6-5E4A-EC34-5910-CDF9A8F3D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649" y="1131994"/>
            <a:ext cx="6928884" cy="4590386"/>
          </a:xfrm>
          <a:prstGeom prst="rect">
            <a:avLst/>
          </a:prstGeom>
        </p:spPr>
      </p:pic>
      <p:sp>
        <p:nvSpPr>
          <p:cNvPr id="2" name="Zástupný symbol pro zápatí 1">
            <a:extLst>
              <a:ext uri="{FF2B5EF4-FFF2-40B4-BE49-F238E27FC236}">
                <a16:creationId xmlns:a16="http://schemas.microsoft.com/office/drawing/2014/main" id="{8E361201-51C2-ED59-8A06-527A9CC85898}"/>
              </a:ext>
            </a:extLst>
          </p:cNvPr>
          <p:cNvSpPr>
            <a:spLocks noGrp="1"/>
          </p:cNvSpPr>
          <p:nvPr>
            <p:ph type="ftr" sz="quarter" idx="11"/>
          </p:nvPr>
        </p:nvSpPr>
        <p:spPr>
          <a:xfrm>
            <a:off x="653889" y="6411619"/>
            <a:ext cx="6297612" cy="365125"/>
          </a:xfrm>
        </p:spPr>
        <p:txBody>
          <a:bodyPr>
            <a:normAutofit/>
          </a:bodyPr>
          <a:lstStyle/>
          <a:p>
            <a:pPr>
              <a:spcAft>
                <a:spcPts val="600"/>
              </a:spcAft>
            </a:pPr>
            <a:r>
              <a:rPr lang="en-GB" noProof="0">
                <a:solidFill>
                  <a:srgbClr val="FFFFFF"/>
                </a:solidFill>
              </a:rPr>
              <a:t>Define footer – presentation title / department</a:t>
            </a:r>
          </a:p>
        </p:txBody>
      </p:sp>
      <p:sp>
        <p:nvSpPr>
          <p:cNvPr id="3" name="Zástupný symbol pro číslo snímku 2">
            <a:extLst>
              <a:ext uri="{FF2B5EF4-FFF2-40B4-BE49-F238E27FC236}">
                <a16:creationId xmlns:a16="http://schemas.microsoft.com/office/drawing/2014/main" id="{113BF41D-D264-DDBE-998D-88E7F2748B60}"/>
              </a:ext>
            </a:extLst>
          </p:cNvPr>
          <p:cNvSpPr>
            <a:spLocks noGrp="1"/>
          </p:cNvSpPr>
          <p:nvPr>
            <p:ph type="sldNum" sz="quarter" idx="12"/>
          </p:nvPr>
        </p:nvSpPr>
        <p:spPr>
          <a:xfrm>
            <a:off x="10865194" y="6411619"/>
            <a:ext cx="683339" cy="365125"/>
          </a:xfrm>
        </p:spPr>
        <p:txBody>
          <a:bodyPr>
            <a:normAutofit/>
          </a:bodyPr>
          <a:lstStyle/>
          <a:p>
            <a:pPr>
              <a:spcAft>
                <a:spcPts val="600"/>
              </a:spcAft>
            </a:pPr>
            <a:fld id="{0DE708CC-0C3F-4567-9698-B54C0F35BD31}" type="slidenum">
              <a:rPr lang="en-GB" altLang="cs-CZ" noProof="0">
                <a:solidFill>
                  <a:srgbClr val="FFFFFF"/>
                </a:solidFill>
              </a:rPr>
              <a:pPr>
                <a:spcAft>
                  <a:spcPts val="600"/>
                </a:spcAft>
              </a:pPr>
              <a:t>17</a:t>
            </a:fld>
            <a:endParaRPr lang="en-GB" altLang="cs-CZ" noProof="0">
              <a:solidFill>
                <a:srgbClr val="FFFFFF"/>
              </a:solidFill>
            </a:endParaRPr>
          </a:p>
        </p:txBody>
      </p:sp>
    </p:spTree>
    <p:extLst>
      <p:ext uri="{BB962C8B-B14F-4D97-AF65-F5344CB8AC3E}">
        <p14:creationId xmlns:p14="http://schemas.microsoft.com/office/powerpoint/2010/main" val="247463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9">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1">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5"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6" name="Isosceles Triangle 15">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7"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8"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19"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0" name="Isosceles Triangle 19">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Isosceles Triangle 20">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grpSp>
      <p:sp>
        <p:nvSpPr>
          <p:cNvPr id="27" name="Rectangle 22">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8301227"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4" descr="Obsah obrázku tráva, exteriér, příroda, útes&#10;&#10;Popis byl vytvořen automaticky">
            <a:extLst>
              <a:ext uri="{FF2B5EF4-FFF2-40B4-BE49-F238E27FC236}">
                <a16:creationId xmlns:a16="http://schemas.microsoft.com/office/drawing/2014/main" id="{BDF95B88-AA2E-9BAA-B74F-69FCAC58A4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528" y="971738"/>
            <a:ext cx="6928884" cy="4590386"/>
          </a:xfrm>
          <a:prstGeom prst="rect">
            <a:avLst/>
          </a:prstGeom>
        </p:spPr>
      </p:pic>
      <p:sp>
        <p:nvSpPr>
          <p:cNvPr id="2" name="Zástupný symbol pro zápatí 1">
            <a:extLst>
              <a:ext uri="{FF2B5EF4-FFF2-40B4-BE49-F238E27FC236}">
                <a16:creationId xmlns:a16="http://schemas.microsoft.com/office/drawing/2014/main" id="{621F1FCD-6A6E-A6CF-891C-C1F45E38C369}"/>
              </a:ext>
            </a:extLst>
          </p:cNvPr>
          <p:cNvSpPr>
            <a:spLocks noGrp="1"/>
          </p:cNvSpPr>
          <p:nvPr>
            <p:ph type="ftr" sz="quarter" idx="11"/>
          </p:nvPr>
        </p:nvSpPr>
        <p:spPr>
          <a:xfrm>
            <a:off x="653889" y="6411619"/>
            <a:ext cx="6297612" cy="365125"/>
          </a:xfrm>
        </p:spPr>
        <p:txBody>
          <a:bodyPr>
            <a:normAutofit/>
          </a:bodyPr>
          <a:lstStyle/>
          <a:p>
            <a:pPr>
              <a:spcAft>
                <a:spcPts val="600"/>
              </a:spcAft>
            </a:pPr>
            <a:r>
              <a:rPr lang="en-GB" noProof="0">
                <a:solidFill>
                  <a:srgbClr val="FFFFFF"/>
                </a:solidFill>
              </a:rPr>
              <a:t>Define footer – presentation title / department</a:t>
            </a:r>
          </a:p>
        </p:txBody>
      </p:sp>
      <p:sp>
        <p:nvSpPr>
          <p:cNvPr id="3" name="Zástupný symbol pro číslo snímku 2">
            <a:extLst>
              <a:ext uri="{FF2B5EF4-FFF2-40B4-BE49-F238E27FC236}">
                <a16:creationId xmlns:a16="http://schemas.microsoft.com/office/drawing/2014/main" id="{DE6D71EA-5268-FF10-7D3B-EE50CC11A93B}"/>
              </a:ext>
            </a:extLst>
          </p:cNvPr>
          <p:cNvSpPr>
            <a:spLocks noGrp="1"/>
          </p:cNvSpPr>
          <p:nvPr>
            <p:ph type="sldNum" sz="quarter" idx="12"/>
          </p:nvPr>
        </p:nvSpPr>
        <p:spPr>
          <a:xfrm>
            <a:off x="10865194" y="6411619"/>
            <a:ext cx="683339" cy="365125"/>
          </a:xfrm>
        </p:spPr>
        <p:txBody>
          <a:bodyPr>
            <a:normAutofit/>
          </a:bodyPr>
          <a:lstStyle/>
          <a:p>
            <a:pPr>
              <a:spcAft>
                <a:spcPts val="600"/>
              </a:spcAft>
            </a:pPr>
            <a:fld id="{0DE708CC-0C3F-4567-9698-B54C0F35BD31}" type="slidenum">
              <a:rPr lang="en-GB" altLang="cs-CZ" noProof="0">
                <a:solidFill>
                  <a:srgbClr val="FFFFFF"/>
                </a:solidFill>
              </a:rPr>
              <a:pPr>
                <a:spcAft>
                  <a:spcPts val="600"/>
                </a:spcAft>
              </a:pPr>
              <a:t>2</a:t>
            </a:fld>
            <a:endParaRPr lang="en-GB" altLang="cs-CZ" noProof="0">
              <a:solidFill>
                <a:srgbClr val="FFFFFF"/>
              </a:solidFill>
            </a:endParaRPr>
          </a:p>
        </p:txBody>
      </p:sp>
    </p:spTree>
    <p:extLst>
      <p:ext uri="{BB962C8B-B14F-4D97-AF65-F5344CB8AC3E}">
        <p14:creationId xmlns:p14="http://schemas.microsoft.com/office/powerpoint/2010/main" val="105732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9DB3501-81BB-2797-9353-3360E382A0E7}"/>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2DA2513-8378-B12B-0D20-AD201C210E47}"/>
              </a:ext>
            </a:extLst>
          </p:cNvPr>
          <p:cNvSpPr>
            <a:spLocks noGrp="1"/>
          </p:cNvSpPr>
          <p:nvPr>
            <p:ph type="sldNum" sz="quarter" idx="12"/>
          </p:nvPr>
        </p:nvSpPr>
        <p:spPr/>
        <p:txBody>
          <a:bodyPr/>
          <a:lstStyle/>
          <a:p>
            <a:fld id="{0DE708CC-0C3F-4567-9698-B54C0F35BD31}" type="slidenum">
              <a:rPr lang="en-GB" altLang="cs-CZ" noProof="0" smtClean="0"/>
              <a:pPr/>
              <a:t>3</a:t>
            </a:fld>
            <a:endParaRPr lang="en-GB" altLang="cs-CZ" noProof="0" dirty="0"/>
          </a:p>
        </p:txBody>
      </p:sp>
      <p:pic>
        <p:nvPicPr>
          <p:cNvPr id="5" name="Obrázek 4" descr="Obsah obrázku text, staré&#10;&#10;Popis byl vytvořen automaticky">
            <a:extLst>
              <a:ext uri="{FF2B5EF4-FFF2-40B4-BE49-F238E27FC236}">
                <a16:creationId xmlns:a16="http://schemas.microsoft.com/office/drawing/2014/main" id="{91228DFD-E457-EFDA-2CEC-53C1DF5D8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749" y="495621"/>
            <a:ext cx="2005584" cy="1825752"/>
          </a:xfrm>
          <a:prstGeom prst="rect">
            <a:avLst/>
          </a:prstGeom>
        </p:spPr>
      </p:pic>
      <p:pic>
        <p:nvPicPr>
          <p:cNvPr id="7" name="Obrázek 6" descr="Obsah obrázku text, strom, sníh, exteriér&#10;&#10;Popis byl vytvořen automaticky">
            <a:extLst>
              <a:ext uri="{FF2B5EF4-FFF2-40B4-BE49-F238E27FC236}">
                <a16:creationId xmlns:a16="http://schemas.microsoft.com/office/drawing/2014/main" id="{69A2CD02-3682-E7AD-A99E-22EC6BF927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0923" y="181303"/>
            <a:ext cx="4218423" cy="3111087"/>
          </a:xfrm>
          <a:prstGeom prst="rect">
            <a:avLst/>
          </a:prstGeom>
        </p:spPr>
      </p:pic>
      <p:pic>
        <p:nvPicPr>
          <p:cNvPr id="9" name="Obrázek 8">
            <a:extLst>
              <a:ext uri="{FF2B5EF4-FFF2-40B4-BE49-F238E27FC236}">
                <a16:creationId xmlns:a16="http://schemas.microsoft.com/office/drawing/2014/main" id="{DF94CB54-7540-FF64-466D-9482104220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0519" y="3434970"/>
            <a:ext cx="5561813" cy="2919952"/>
          </a:xfrm>
          <a:prstGeom prst="rect">
            <a:avLst/>
          </a:prstGeom>
        </p:spPr>
      </p:pic>
      <p:pic>
        <p:nvPicPr>
          <p:cNvPr id="11" name="Obrázek 10" descr="Obsah obrázku text&#10;&#10;Popis byl vytvořen automaticky">
            <a:extLst>
              <a:ext uri="{FF2B5EF4-FFF2-40B4-BE49-F238E27FC236}">
                <a16:creationId xmlns:a16="http://schemas.microsoft.com/office/drawing/2014/main" id="{200CF939-A19D-BC8C-C184-D3378AD217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175" y="227696"/>
            <a:ext cx="2857500" cy="4667250"/>
          </a:xfrm>
          <a:prstGeom prst="rect">
            <a:avLst/>
          </a:prstGeom>
        </p:spPr>
      </p:pic>
    </p:spTree>
    <p:extLst>
      <p:ext uri="{BB962C8B-B14F-4D97-AF65-F5344CB8AC3E}">
        <p14:creationId xmlns:p14="http://schemas.microsoft.com/office/powerpoint/2010/main" val="335293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90B9206-307D-27D3-44FB-68DA2D8A73BC}"/>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4A2DEE72-6409-712C-651D-E3BE286EB7D1}"/>
              </a:ext>
            </a:extLst>
          </p:cNvPr>
          <p:cNvSpPr>
            <a:spLocks noGrp="1"/>
          </p:cNvSpPr>
          <p:nvPr>
            <p:ph type="sldNum" sz="quarter" idx="12"/>
          </p:nvPr>
        </p:nvSpPr>
        <p:spPr/>
        <p:txBody>
          <a:bodyPr/>
          <a:lstStyle/>
          <a:p>
            <a:fld id="{0DE708CC-0C3F-4567-9698-B54C0F35BD31}" type="slidenum">
              <a:rPr lang="en-GB" altLang="cs-CZ" noProof="0" smtClean="0"/>
              <a:pPr/>
              <a:t>4</a:t>
            </a:fld>
            <a:endParaRPr lang="en-GB" altLang="cs-CZ" noProof="0" dirty="0"/>
          </a:p>
        </p:txBody>
      </p:sp>
      <p:sp>
        <p:nvSpPr>
          <p:cNvPr id="5" name="TextovéPole 4">
            <a:extLst>
              <a:ext uri="{FF2B5EF4-FFF2-40B4-BE49-F238E27FC236}">
                <a16:creationId xmlns:a16="http://schemas.microsoft.com/office/drawing/2014/main" id="{6C7FB9A9-97CF-07D8-7AA7-D999DBBE720F}"/>
              </a:ext>
            </a:extLst>
          </p:cNvPr>
          <p:cNvSpPr txBox="1"/>
          <p:nvPr/>
        </p:nvSpPr>
        <p:spPr>
          <a:xfrm>
            <a:off x="1115735" y="451513"/>
            <a:ext cx="10561739" cy="6001643"/>
          </a:xfrm>
          <a:prstGeom prst="rect">
            <a:avLst/>
          </a:prstGeom>
          <a:noFill/>
        </p:spPr>
        <p:txBody>
          <a:bodyPr wrap="square">
            <a:spAutoFit/>
          </a:bodyPr>
          <a:lstStyle/>
          <a:p>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Constations</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différentielles</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buFontTx/>
              <a:buChar char="-"/>
            </a:pP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anthropologique</a:t>
            </a:r>
            <a:endParaRPr lang="cs-CZ" sz="2400" b="1" dirty="0">
              <a:latin typeface="Times New Roman" panose="02020603050405020304" pitchFamily="18" charset="0"/>
              <a:ea typeface="Calibri" panose="020F0502020204030204" pitchFamily="34" charset="0"/>
              <a:cs typeface="Times New Roman" panose="02020603050405020304" pitchFamily="18" charset="0"/>
            </a:endParaRPr>
          </a:p>
          <a:p>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err="1">
                <a:effectLst/>
                <a:latin typeface="Times New Roman" panose="02020603050405020304" pitchFamily="18" charset="0"/>
                <a:ea typeface="Calibri" panose="020F0502020204030204" pitchFamily="34" charset="0"/>
                <a:cs typeface="Times New Roman" panose="02020603050405020304" pitchFamily="18" charset="0"/>
              </a:rPr>
              <a:t>garrison</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err="1">
                <a:effectLst/>
                <a:latin typeface="Times New Roman" panose="02020603050405020304" pitchFamily="18" charset="0"/>
                <a:ea typeface="Calibri" panose="020F0502020204030204" pitchFamily="34" charset="0"/>
                <a:cs typeface="Times New Roman" panose="02020603050405020304" pitchFamily="18" charset="0"/>
              </a:rPr>
              <a:t>mentality</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Northrop </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Frye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Margaret Atwood</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fr-CA" sz="2400" dirty="0">
                <a:effectLst/>
                <a:latin typeface="Times New Roman" panose="02020603050405020304" pitchFamily="18" charset="0"/>
                <a:ea typeface="Calibri" panose="020F0502020204030204" pitchFamily="34" charset="0"/>
                <a:cs typeface="Times New Roman" panose="02020603050405020304" pitchFamily="18" charset="0"/>
              </a:rPr>
              <a:t>Monique </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LaRue</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L’Arpenteur et le navigateur</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(1996)</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buFontTx/>
              <a:buChar char="-"/>
            </a:pP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socio-</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économique</a:t>
            </a:r>
            <a:endParaRPr lang="fr-CA" sz="2400" b="1"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urbanisations</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et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industrialisation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retard</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ée</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s</a:t>
            </a:r>
          </a:p>
          <a:p>
            <a:pPr marL="285750" indent="-285750">
              <a:buFontTx/>
              <a:buChar char="-"/>
            </a:pP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structuration</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axiologique</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du</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champ</a:t>
            </a:r>
            <a:r>
              <a:rPr lang="cs-CZ"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b="1" dirty="0" err="1">
                <a:effectLst/>
                <a:latin typeface="Times New Roman" panose="02020603050405020304" pitchFamily="18" charset="0"/>
                <a:ea typeface="Calibri" panose="020F0502020204030204" pitchFamily="34" charset="0"/>
                <a:cs typeface="Times New Roman" panose="02020603050405020304" pitchFamily="18" charset="0"/>
              </a:rPr>
              <a:t>littéraire</a:t>
            </a:r>
            <a:endParaRPr lang="fr-CA" sz="2400" b="1"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sz="2400" i="1" dirty="0" err="1">
                <a:latin typeface="Times New Roman" panose="02020603050405020304" pitchFamily="18" charset="0"/>
                <a:cs typeface="Times New Roman" panose="02020603050405020304" pitchFamily="18" charset="0"/>
              </a:rPr>
              <a:t>communitas</a:t>
            </a:r>
            <a:r>
              <a:rPr lang="fr-CA" sz="2400" i="1" dirty="0">
                <a:latin typeface="Times New Roman" panose="02020603050405020304" pitchFamily="18" charset="0"/>
                <a:cs typeface="Times New Roman" panose="02020603050405020304" pitchFamily="18" charset="0"/>
              </a:rPr>
              <a:t>  </a:t>
            </a:r>
            <a:r>
              <a:rPr lang="fr-CA" sz="2400" dirty="0">
                <a:latin typeface="Times New Roman" panose="02020603050405020304" pitchFamily="18" charset="0"/>
                <a:cs typeface="Times New Roman" panose="02020603050405020304" pitchFamily="18" charset="0"/>
              </a:rPr>
              <a:t>(Victor. W. Turner), Michel Biron</a:t>
            </a:r>
          </a:p>
          <a:p>
            <a:r>
              <a:rPr lang="fr-CA" sz="2400" i="1" dirty="0" err="1">
                <a:latin typeface="Times New Roman" panose="02020603050405020304" pitchFamily="18" charset="0"/>
                <a:cs typeface="Times New Roman" panose="02020603050405020304" pitchFamily="18" charset="0"/>
              </a:rPr>
              <a:t>Interdiscursivité</a:t>
            </a:r>
            <a:r>
              <a:rPr lang="fr-CA" sz="2400" i="1" dirty="0">
                <a:latin typeface="Times New Roman" panose="02020603050405020304" pitchFamily="18" charset="0"/>
                <a:cs typeface="Times New Roman" panose="02020603050405020304" pitchFamily="18" charset="0"/>
              </a:rPr>
              <a:t> </a:t>
            </a:r>
            <a:r>
              <a:rPr lang="fr-CA" sz="2400" dirty="0">
                <a:latin typeface="Times New Roman" panose="02020603050405020304" pitchFamily="18" charset="0"/>
                <a:cs typeface="Times New Roman" panose="02020603050405020304" pitchFamily="18" charset="0"/>
              </a:rPr>
              <a:t>(Kwaterko, 1966)</a:t>
            </a:r>
          </a:p>
          <a:p>
            <a:endParaRPr lang="fr-CA" sz="2400" i="1" dirty="0">
              <a:latin typeface="Times New Roman" panose="02020603050405020304" pitchFamily="18" charset="0"/>
              <a:cs typeface="Times New Roman" panose="02020603050405020304" pitchFamily="18" charset="0"/>
            </a:endParaRPr>
          </a:p>
          <a:p>
            <a:r>
              <a:rPr lang="fr-FR" sz="2400" dirty="0">
                <a:effectLst/>
                <a:latin typeface="Times New Roman" panose="02020603050405020304" pitchFamily="18" charset="0"/>
                <a:ea typeface="Calibri" panose="020F0502020204030204" pitchFamily="34" charset="0"/>
                <a:cs typeface="Times New Roman" panose="02020603050405020304" pitchFamily="18" charset="0"/>
              </a:rPr>
              <a:t>La </a:t>
            </a:r>
            <a:r>
              <a:rPr lang="fr-FR" sz="2400" dirty="0" err="1">
                <a:effectLst/>
                <a:latin typeface="Times New Roman" panose="02020603050405020304" pitchFamily="18" charset="0"/>
                <a:ea typeface="Calibri" panose="020F0502020204030204" pitchFamily="34" charset="0"/>
                <a:cs typeface="Times New Roman" panose="02020603050405020304" pitchFamily="18" charset="0"/>
              </a:rPr>
              <a:t>cointelligibilité</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fr-FR" sz="2400" i="1" dirty="0" err="1">
                <a:effectLst/>
                <a:latin typeface="Times New Roman" panose="02020603050405020304" pitchFamily="18" charset="0"/>
                <a:ea typeface="Calibri" panose="020F0502020204030204" pitchFamily="34" charset="0"/>
                <a:cs typeface="Times New Roman" panose="02020603050405020304" pitchFamily="18" charset="0"/>
              </a:rPr>
              <a:t>success</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 story</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et de la « Romance du vin » est telle que les deux discours se contaminent l’un l’autre. […] La figure du poète se présente comme le double de la figure du </a:t>
            </a:r>
            <a:r>
              <a:rPr lang="fr-FR" sz="2400" i="1" dirty="0">
                <a:effectLst/>
                <a:latin typeface="Times New Roman" panose="02020603050405020304" pitchFamily="18" charset="0"/>
                <a:ea typeface="Calibri" panose="020F0502020204030204" pitchFamily="34" charset="0"/>
                <a:cs typeface="Times New Roman" panose="02020603050405020304" pitchFamily="18" charset="0"/>
              </a:rPr>
              <a:t>self-made man</a:t>
            </a:r>
            <a:r>
              <a:rPr lang="fr-FR" sz="2400" dirty="0">
                <a:effectLst/>
                <a:latin typeface="Times New Roman" panose="02020603050405020304" pitchFamily="18" charset="0"/>
                <a:ea typeface="Calibri" panose="020F0502020204030204" pitchFamily="34" charset="0"/>
                <a:cs typeface="Times New Roman" panose="02020603050405020304" pitchFamily="18" charset="0"/>
              </a:rPr>
              <a:t>, mais le double inversé. (Biron 1992 : 159)</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0157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B06654-C89A-62DF-B733-ED29DE0BE564}"/>
              </a:ext>
            </a:extLst>
          </p:cNvPr>
          <p:cNvSpPr>
            <a:spLocks noGrp="1"/>
          </p:cNvSpPr>
          <p:nvPr>
            <p:ph type="ftr" sz="quarter" idx="10"/>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E72427DA-3403-9C14-2E81-B3F1FE3B18E8}"/>
              </a:ext>
            </a:extLst>
          </p:cNvPr>
          <p:cNvSpPr>
            <a:spLocks noGrp="1"/>
          </p:cNvSpPr>
          <p:nvPr>
            <p:ph type="sldNum" sz="quarter" idx="11"/>
          </p:nvPr>
        </p:nvSpPr>
        <p:spPr/>
        <p:txBody>
          <a:bodyPr/>
          <a:lstStyle/>
          <a:p>
            <a:fld id="{D6D6C118-631F-4A80-9886-907009361577}" type="slidenum">
              <a:rPr lang="en-GB" altLang="cs-CZ" noProof="0" smtClean="0"/>
              <a:pPr/>
              <a:t>5</a:t>
            </a:fld>
            <a:endParaRPr lang="en-GB" altLang="cs-CZ" noProof="0" dirty="0"/>
          </a:p>
        </p:txBody>
      </p:sp>
      <p:sp>
        <p:nvSpPr>
          <p:cNvPr id="5" name="TextovéPole 4">
            <a:extLst>
              <a:ext uri="{FF2B5EF4-FFF2-40B4-BE49-F238E27FC236}">
                <a16:creationId xmlns:a16="http://schemas.microsoft.com/office/drawing/2014/main" id="{ECF05984-40F3-C6FD-C795-24EB2BBBAAE1}"/>
              </a:ext>
            </a:extLst>
          </p:cNvPr>
          <p:cNvSpPr txBox="1"/>
          <p:nvPr/>
        </p:nvSpPr>
        <p:spPr>
          <a:xfrm>
            <a:off x="560439" y="521111"/>
            <a:ext cx="10235380" cy="5043753"/>
          </a:xfrm>
          <a:prstGeom prst="rect">
            <a:avLst/>
          </a:prstGeom>
          <a:noFill/>
        </p:spPr>
        <p:txBody>
          <a:bodyPr wrap="square">
            <a:spAutoFit/>
          </a:bodyPr>
          <a:lstStyle/>
          <a:p>
            <a:pPr algn="just"/>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Garrison </a:t>
            </a:r>
            <a:r>
              <a:rPr lang="fr-CA" sz="2400" b="1" dirty="0" err="1">
                <a:effectLst/>
                <a:latin typeface="Times New Roman" panose="02020603050405020304" pitchFamily="18" charset="0"/>
                <a:ea typeface="Calibri" panose="020F0502020204030204" pitchFamily="34" charset="0"/>
                <a:cs typeface="Times New Roman" panose="02020603050405020304" pitchFamily="18" charset="0"/>
              </a:rPr>
              <a:t>mentality</a:t>
            </a:r>
            <a:r>
              <a:rPr lang="fr-CA"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Terme du critique </a:t>
            </a:r>
            <a:r>
              <a:rPr lang="en-CA" sz="2400" b="1" dirty="0" err="1">
                <a:effectLst/>
                <a:latin typeface="Times New Roman" panose="02020603050405020304" pitchFamily="18" charset="0"/>
                <a:ea typeface="Calibri" panose="020F0502020204030204" pitchFamily="34" charset="0"/>
                <a:cs typeface="Times New Roman" panose="02020603050405020304" pitchFamily="18" charset="0"/>
              </a:rPr>
              <a:t>Nothrop</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 Frye (</a:t>
            </a:r>
            <a:r>
              <a:rPr lang="en-CA" sz="2400" b="1" i="1" dirty="0" err="1">
                <a:effectLst/>
                <a:latin typeface="Times New Roman" panose="02020603050405020304" pitchFamily="18" charset="0"/>
                <a:ea typeface="Calibri" panose="020F0502020204030204" pitchFamily="34" charset="0"/>
                <a:cs typeface="Times New Roman" panose="02020603050405020304" pitchFamily="18" charset="0"/>
              </a:rPr>
              <a:t>Litterary</a:t>
            </a:r>
            <a:r>
              <a:rPr lang="en-CA" sz="2400" b="1" i="1" dirty="0">
                <a:effectLst/>
                <a:latin typeface="Times New Roman" panose="02020603050405020304" pitchFamily="18" charset="0"/>
                <a:ea typeface="Calibri" panose="020F0502020204030204" pitchFamily="34" charset="0"/>
                <a:cs typeface="Times New Roman" panose="02020603050405020304" pitchFamily="18" charset="0"/>
              </a:rPr>
              <a:t> History of Canada </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(1965) et Margaret Atwood (</a:t>
            </a:r>
            <a:r>
              <a:rPr lang="en-CA" sz="2400" b="1" i="1" dirty="0">
                <a:effectLst/>
                <a:latin typeface="Times New Roman" panose="02020603050405020304" pitchFamily="18" charset="0"/>
                <a:ea typeface="Calibri" panose="020F0502020204030204" pitchFamily="34" charset="0"/>
                <a:cs typeface="Times New Roman" panose="02020603050405020304" pitchFamily="18" charset="0"/>
              </a:rPr>
              <a:t>Survival: A Thematic Guide to Canadian Literature</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 1972)</a:t>
            </a:r>
          </a:p>
          <a:p>
            <a:pPr algn="just"/>
            <a:endParaRPr lang="en-CA" sz="2000" dirty="0">
              <a:latin typeface="Times New Roman" panose="02020603050405020304" pitchFamily="18" charset="0"/>
              <a:ea typeface="Calibri" panose="020F0502020204030204" pitchFamily="34" charset="0"/>
              <a:cs typeface="Times New Roman" panose="02020603050405020304" pitchFamily="18" charset="0"/>
            </a:endParaRPr>
          </a:p>
          <a:p>
            <a:pPr algn="just"/>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Feeling exiled from one's own identity and the land they live on</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Feeling inferior and oppressed by other nations, especially America</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Feeling a sense of physical, mental, social, linguistic, and cultural isolation</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Feeling overwhelmed concerning hostile political and physical landscapes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A tendency to revere law and order, as they act as protective institutions from nature and hostile societies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A tendency to invent more difficulties for oneself than necessary</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CA" sz="2000" dirty="0">
                <a:effectLst/>
                <a:latin typeface="Times New Roman" panose="02020603050405020304" pitchFamily="18" charset="0"/>
                <a:ea typeface="Times New Roman" panose="02020603050405020304" pitchFamily="18" charset="0"/>
                <a:cs typeface="Times New Roman" panose="02020603050405020304" pitchFamily="18" charset="0"/>
              </a:rPr>
              <a:t>A tendency to antagonise empty or wild landscapes.</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340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0AC2EBF-9F6F-9621-7755-099AC62CFA5D}"/>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C9BB87C9-1E57-CC92-BAC6-754372BE6BD0}"/>
              </a:ext>
            </a:extLst>
          </p:cNvPr>
          <p:cNvSpPr>
            <a:spLocks noGrp="1"/>
          </p:cNvSpPr>
          <p:nvPr>
            <p:ph type="sldNum" sz="quarter" idx="12"/>
          </p:nvPr>
        </p:nvSpPr>
        <p:spPr/>
        <p:txBody>
          <a:bodyPr/>
          <a:lstStyle/>
          <a:p>
            <a:fld id="{0DE708CC-0C3F-4567-9698-B54C0F35BD31}" type="slidenum">
              <a:rPr lang="en-GB" altLang="cs-CZ" noProof="0" smtClean="0"/>
              <a:pPr/>
              <a:t>6</a:t>
            </a:fld>
            <a:endParaRPr lang="en-GB" altLang="cs-CZ" noProof="0" dirty="0"/>
          </a:p>
        </p:txBody>
      </p:sp>
      <p:sp>
        <p:nvSpPr>
          <p:cNvPr id="5" name="TextovéPole 4">
            <a:extLst>
              <a:ext uri="{FF2B5EF4-FFF2-40B4-BE49-F238E27FC236}">
                <a16:creationId xmlns:a16="http://schemas.microsoft.com/office/drawing/2014/main" id="{F4FEEC1D-8766-9106-E473-9DCA6E7E66E6}"/>
              </a:ext>
            </a:extLst>
          </p:cNvPr>
          <p:cNvSpPr txBox="1"/>
          <p:nvPr/>
        </p:nvSpPr>
        <p:spPr>
          <a:xfrm>
            <a:off x="1415845" y="1238866"/>
            <a:ext cx="7735529" cy="4154984"/>
          </a:xfrm>
          <a:prstGeom prst="rect">
            <a:avLst/>
          </a:prstGeom>
          <a:noFill/>
        </p:spPr>
        <p:txBody>
          <a:bodyPr wrap="square">
            <a:spAutoFit/>
          </a:bodyPr>
          <a:lstStyle/>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La mentalité du fort assiégé est liée aux conditions de la colonisation (nature/culture) et à la nécessité de la vie communautaire. La </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garrison</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mentality</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est souvent thématisée de la même manière que l’appropriation du territoire.</a:t>
            </a:r>
          </a:p>
          <a:p>
            <a:pPr algn="just"/>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Exemple la trilogie de Christian Guay-</a:t>
            </a:r>
            <a:r>
              <a:rPr lang="fr-CA" sz="2400" dirty="0" err="1">
                <a:effectLst/>
                <a:latin typeface="Times New Roman" panose="02020603050405020304" pitchFamily="18" charset="0"/>
                <a:ea typeface="Calibri" panose="020F0502020204030204" pitchFamily="34" charset="0"/>
                <a:cs typeface="Times New Roman" panose="02020603050405020304" pitchFamily="18" charset="0"/>
              </a:rPr>
              <a:t>Poliquin</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endParaRPr lang="fr-CA"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Le fil des kilomètres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(2013)</a:t>
            </a: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Le Poids de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la neige</a:t>
            </a:r>
            <a:r>
              <a:rPr lang="fr-CA" sz="2400" i="1" dirty="0">
                <a:latin typeface="Times New Roman" panose="02020603050405020304" pitchFamily="18" charset="0"/>
                <a:ea typeface="Calibri" panose="020F0502020204030204" pitchFamily="34" charset="0"/>
                <a:cs typeface="Times New Roman" panose="02020603050405020304" pitchFamily="18" charset="0"/>
              </a:rPr>
              <a:t> </a:t>
            </a:r>
            <a:r>
              <a:rPr lang="fr-CA" sz="2400" dirty="0">
                <a:latin typeface="Times New Roman" panose="02020603050405020304" pitchFamily="18" charset="0"/>
                <a:ea typeface="Calibri" panose="020F0502020204030204" pitchFamily="34" charset="0"/>
                <a:cs typeface="Times New Roman" panose="02020603050405020304" pitchFamily="18" charset="0"/>
              </a:rPr>
              <a:t>(2016)</a:t>
            </a:r>
          </a:p>
          <a:p>
            <a:pPr algn="just"/>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Les Ombres filantes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5816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31516E7-945D-F8C5-FBB4-7DF955735A3E}"/>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D6374234-1C9E-B0C0-5E14-48680A0CDE26}"/>
              </a:ext>
            </a:extLst>
          </p:cNvPr>
          <p:cNvSpPr>
            <a:spLocks noGrp="1"/>
          </p:cNvSpPr>
          <p:nvPr>
            <p:ph type="sldNum" sz="quarter" idx="12"/>
          </p:nvPr>
        </p:nvSpPr>
        <p:spPr/>
        <p:txBody>
          <a:bodyPr/>
          <a:lstStyle/>
          <a:p>
            <a:fld id="{0DE708CC-0C3F-4567-9698-B54C0F35BD31}" type="slidenum">
              <a:rPr lang="en-GB" altLang="cs-CZ" noProof="0" smtClean="0"/>
              <a:pPr/>
              <a:t>7</a:t>
            </a:fld>
            <a:endParaRPr lang="en-GB" altLang="cs-CZ" noProof="0" dirty="0"/>
          </a:p>
        </p:txBody>
      </p:sp>
      <p:sp>
        <p:nvSpPr>
          <p:cNvPr id="5" name="TextovéPole 4">
            <a:extLst>
              <a:ext uri="{FF2B5EF4-FFF2-40B4-BE49-F238E27FC236}">
                <a16:creationId xmlns:a16="http://schemas.microsoft.com/office/drawing/2014/main" id="{67CEA512-FC49-08EF-71BB-82131002EFC0}"/>
              </a:ext>
            </a:extLst>
          </p:cNvPr>
          <p:cNvSpPr txBox="1"/>
          <p:nvPr/>
        </p:nvSpPr>
        <p:spPr>
          <a:xfrm>
            <a:off x="763397" y="451513"/>
            <a:ext cx="10997967" cy="5262979"/>
          </a:xfrm>
          <a:prstGeom prst="rect">
            <a:avLst/>
          </a:prstGeom>
          <a:noFill/>
        </p:spPr>
        <p:txBody>
          <a:bodyPr wrap="square">
            <a:spAutoFit/>
          </a:bodyPr>
          <a:lstStyle/>
          <a:p>
            <a:pPr algn="just"/>
            <a:r>
              <a:rPr lang="fr-CA" sz="2400" dirty="0">
                <a:effectLst/>
                <a:latin typeface="Times New Roman" panose="02020603050405020304" pitchFamily="18" charset="0"/>
                <a:ea typeface="Calibri" panose="020F0502020204030204" pitchFamily="34" charset="0"/>
                <a:cs typeface="Calibri" panose="020F0502020204030204" pitchFamily="34" charset="0"/>
              </a:rPr>
              <a:t>Joseph-Patrice-</a:t>
            </a:r>
            <a:r>
              <a:rPr lang="fr-CA" sz="2400" dirty="0" err="1">
                <a:effectLst/>
                <a:latin typeface="Times New Roman" panose="02020603050405020304" pitchFamily="18" charset="0"/>
                <a:ea typeface="Calibri" panose="020F0502020204030204" pitchFamily="34" charset="0"/>
                <a:cs typeface="Calibri" panose="020F0502020204030204" pitchFamily="34" charset="0"/>
              </a:rPr>
              <a:t>Truillier</a:t>
            </a:r>
            <a:r>
              <a:rPr lang="fr-CA" sz="2400" dirty="0">
                <a:effectLst/>
                <a:latin typeface="Times New Roman" panose="02020603050405020304" pitchFamily="18" charset="0"/>
                <a:ea typeface="Calibri" panose="020F0502020204030204" pitchFamily="34" charset="0"/>
                <a:cs typeface="Calibri" panose="020F0502020204030204" pitchFamily="34" charset="0"/>
              </a:rPr>
              <a:t> Lacombe: </a:t>
            </a:r>
            <a:r>
              <a:rPr lang="fr-CA" sz="2400" i="1" dirty="0">
                <a:effectLst/>
                <a:latin typeface="Times New Roman" panose="02020603050405020304" pitchFamily="18" charset="0"/>
                <a:ea typeface="Calibri" panose="020F0502020204030204" pitchFamily="34" charset="0"/>
              </a:rPr>
              <a:t>La Terre paternelle</a:t>
            </a:r>
            <a:r>
              <a:rPr lang="fr-CA" sz="2400" dirty="0">
                <a:effectLst/>
                <a:latin typeface="Times New Roman" panose="02020603050405020304" pitchFamily="18" charset="0"/>
                <a:ea typeface="Calibri" panose="020F0502020204030204" pitchFamily="34" charset="0"/>
              </a:rPr>
              <a:t> (1846)</a:t>
            </a:r>
            <a:endParaRPr lang="fr-CA" sz="2400" dirty="0">
              <a:latin typeface="Times New Roman" panose="02020603050405020304" pitchFamily="18" charset="0"/>
              <a:ea typeface="Calibri" panose="020F0502020204030204" pitchFamily="34" charset="0"/>
              <a:cs typeface="Calibri" panose="020F0502020204030204" pitchFamily="34" charset="0"/>
            </a:endParaRPr>
          </a:p>
          <a:p>
            <a:pPr algn="just"/>
            <a:endParaRPr lang="fr-CA" sz="2400" dirty="0">
              <a:effectLst/>
              <a:latin typeface="Times New Roman" panose="02020603050405020304" pitchFamily="18" charset="0"/>
              <a:ea typeface="Calibri" panose="020F0502020204030204" pitchFamily="34" charset="0"/>
              <a:cs typeface="Calibri" panose="020F0502020204030204" pitchFamily="34" charset="0"/>
            </a:endParaRPr>
          </a:p>
          <a:p>
            <a:pPr algn="just"/>
            <a:r>
              <a:rPr lang="fr-CA" sz="2400" dirty="0">
                <a:effectLst/>
                <a:latin typeface="Times New Roman" panose="02020603050405020304" pitchFamily="18" charset="0"/>
                <a:ea typeface="Calibri" panose="020F0502020204030204" pitchFamily="34" charset="0"/>
                <a:cs typeface="Calibri" panose="020F0502020204030204" pitchFamily="34" charset="0"/>
              </a:rPr>
              <a:t>Antoine Gérin-Lajoie: </a:t>
            </a:r>
            <a:r>
              <a:rPr lang="fr-CA" sz="2400" i="1" dirty="0">
                <a:effectLst/>
                <a:latin typeface="Times New Roman" panose="02020603050405020304" pitchFamily="18" charset="0"/>
                <a:ea typeface="Calibri" panose="020F0502020204030204" pitchFamily="34" charset="0"/>
                <a:cs typeface="Calibri" panose="020F0502020204030204" pitchFamily="34" charset="0"/>
              </a:rPr>
              <a:t>Jean Rivard, le défricheur</a:t>
            </a:r>
            <a:r>
              <a:rPr lang="fr-CA" sz="2400" dirty="0">
                <a:effectLst/>
                <a:latin typeface="Times New Roman" panose="02020603050405020304" pitchFamily="18" charset="0"/>
                <a:ea typeface="Calibri" panose="020F0502020204030204" pitchFamily="34" charset="0"/>
                <a:cs typeface="Calibri" panose="020F0502020204030204" pitchFamily="34" charset="0"/>
              </a:rPr>
              <a:t> (1862) et </a:t>
            </a:r>
            <a:r>
              <a:rPr lang="fr-CA" sz="2400" i="1" dirty="0">
                <a:effectLst/>
                <a:latin typeface="Times New Roman" panose="02020603050405020304" pitchFamily="18" charset="0"/>
                <a:ea typeface="Calibri" panose="020F0502020204030204" pitchFamily="34" charset="0"/>
                <a:cs typeface="Calibri" panose="020F0502020204030204" pitchFamily="34" charset="0"/>
              </a:rPr>
              <a:t>Jean Rivard, économiste</a:t>
            </a:r>
            <a:r>
              <a:rPr lang="fr-CA" sz="2400" dirty="0">
                <a:effectLst/>
                <a:latin typeface="Times New Roman" panose="02020603050405020304" pitchFamily="18" charset="0"/>
                <a:ea typeface="Calibri" panose="020F0502020204030204" pitchFamily="34" charset="0"/>
                <a:cs typeface="Calibri" panose="020F0502020204030204" pitchFamily="34" charset="0"/>
              </a:rPr>
              <a:t> (1864)</a:t>
            </a:r>
            <a:endParaRPr lang="fr-CA" sz="2400" dirty="0">
              <a:latin typeface="Times New Roman" panose="02020603050405020304" pitchFamily="18" charset="0"/>
              <a:ea typeface="Calibri" panose="020F0502020204030204" pitchFamily="34" charset="0"/>
              <a:cs typeface="Calibri" panose="020F0502020204030204" pitchFamily="34" charset="0"/>
            </a:endParaRPr>
          </a:p>
          <a:p>
            <a:pPr algn="just"/>
            <a:endParaRPr lang="fr-CA" sz="2400" dirty="0">
              <a:effectLst/>
              <a:latin typeface="Times New Roman" panose="02020603050405020304" pitchFamily="18" charset="0"/>
              <a:ea typeface="Calibri" panose="020F0502020204030204" pitchFamily="34" charset="0"/>
            </a:endParaRPr>
          </a:p>
          <a:p>
            <a:pPr algn="just"/>
            <a:r>
              <a:rPr lang="fr-CA" sz="2400" dirty="0">
                <a:effectLst/>
                <a:latin typeface="Times New Roman" panose="02020603050405020304" pitchFamily="18" charset="0"/>
                <a:ea typeface="Calibri" panose="020F0502020204030204" pitchFamily="34" charset="0"/>
              </a:rPr>
              <a:t>Louis Hémon </a:t>
            </a:r>
            <a:r>
              <a:rPr lang="fr-CA" sz="2400" i="1" dirty="0">
                <a:effectLst/>
                <a:latin typeface="Times New Roman" panose="02020603050405020304" pitchFamily="18" charset="0"/>
                <a:ea typeface="Calibri" panose="020F0502020204030204" pitchFamily="34" charset="0"/>
              </a:rPr>
              <a:t>Maria Chapdelaine</a:t>
            </a:r>
            <a:r>
              <a:rPr lang="fr-CA" sz="2400" dirty="0">
                <a:effectLst/>
                <a:latin typeface="Times New Roman" panose="02020603050405020304" pitchFamily="18" charset="0"/>
                <a:ea typeface="Calibri" panose="020F0502020204030204" pitchFamily="34" charset="0"/>
              </a:rPr>
              <a:t> (1916)</a:t>
            </a:r>
          </a:p>
          <a:p>
            <a:pPr algn="just"/>
            <a:endParaRPr lang="fr-CA"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fr-FR" sz="2400" dirty="0">
                <a:effectLst/>
                <a:latin typeface="Times New Roman" panose="02020603050405020304" pitchFamily="18" charset="0"/>
                <a:ea typeface="Calibri" panose="020F0502020204030204" pitchFamily="34" charset="0"/>
                <a:cs typeface="Times New Roman" panose="02020603050405020304" pitchFamily="18" charset="0"/>
              </a:rPr>
              <a:t>Vers l’Ouest, dès qu’on sortait de la province, vers le Sud, dès qu’on avait passé la frontière, ce n’était plus partout que des noms anglais, qu’on apprenait à prononcer à la longue et qui finissaient par sembler naturels sans doute ; mais où retrouver la douceur joyeuse de noms français ? […] Autour de nous des étrangers sont venus, qu’il nous plaît d’appeler les barbares ; ils ont pris presque tout le pouvoir ; ils ont acquis presque tout l’argent ; mais au pays de Québec rien n’a changé. Rien ne changera, parce que nous sommes un témoignage.</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9196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0F14B7E-1133-AE0D-B91B-FE2CE993C471}"/>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9B11E369-E293-3522-4309-977BEE5F5B6D}"/>
              </a:ext>
            </a:extLst>
          </p:cNvPr>
          <p:cNvSpPr>
            <a:spLocks noGrp="1"/>
          </p:cNvSpPr>
          <p:nvPr>
            <p:ph type="sldNum" sz="quarter" idx="12"/>
          </p:nvPr>
        </p:nvSpPr>
        <p:spPr/>
        <p:txBody>
          <a:bodyPr/>
          <a:lstStyle/>
          <a:p>
            <a:fld id="{0DE708CC-0C3F-4567-9698-B54C0F35BD31}" type="slidenum">
              <a:rPr lang="en-GB" altLang="cs-CZ" noProof="0" smtClean="0"/>
              <a:pPr/>
              <a:t>8</a:t>
            </a:fld>
            <a:endParaRPr lang="en-GB" altLang="cs-CZ" noProof="0" dirty="0"/>
          </a:p>
        </p:txBody>
      </p:sp>
      <p:sp>
        <p:nvSpPr>
          <p:cNvPr id="5" name="TextovéPole 4">
            <a:extLst>
              <a:ext uri="{FF2B5EF4-FFF2-40B4-BE49-F238E27FC236}">
                <a16:creationId xmlns:a16="http://schemas.microsoft.com/office/drawing/2014/main" id="{8A5C8CA1-144F-1977-7709-3343B3008DF4}"/>
              </a:ext>
            </a:extLst>
          </p:cNvPr>
          <p:cNvSpPr txBox="1"/>
          <p:nvPr/>
        </p:nvSpPr>
        <p:spPr>
          <a:xfrm>
            <a:off x="929003" y="1694577"/>
            <a:ext cx="10689749" cy="3046988"/>
          </a:xfrm>
          <a:prstGeom prst="rect">
            <a:avLst/>
          </a:prstGeom>
          <a:noFill/>
        </p:spPr>
        <p:txBody>
          <a:bodyPr wrap="square">
            <a:spAutoFit/>
          </a:bodyPr>
          <a:lstStyle/>
          <a:p>
            <a:r>
              <a:rPr lang="cs-CZ" sz="2400" dirty="0" err="1">
                <a:latin typeface="Times New Roman" panose="02020603050405020304" pitchFamily="18" charset="0"/>
                <a:ea typeface="Calibri" panose="020F0502020204030204" pitchFamily="34" charset="0"/>
                <a:cs typeface="Times New Roman" panose="02020603050405020304" pitchFamily="18" charset="0"/>
              </a:rPr>
              <a:t>Germaine</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Guèvremont</a:t>
            </a:r>
            <a:r>
              <a:rPr lang="fr-CA"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Survenant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(1945) </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Yves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Thériault</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Le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Montreur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d’ours</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dirty="0">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1951</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p>
          <a:p>
            <a:endParaRPr lang="fr-CA" sz="2400" dirty="0">
              <a:latin typeface="Times New Roman" panose="02020603050405020304" pitchFamily="18"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Yves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Thériault</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Aaaron</a:t>
            </a:r>
            <a:r>
              <a:rPr lang="fr-CA"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dirty="0">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1954)</a:t>
            </a:r>
            <a:endParaRPr lang="fr-CA" sz="24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Mordecai</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effectLst/>
                <a:latin typeface="Times New Roman" panose="02020603050405020304" pitchFamily="18" charset="0"/>
                <a:ea typeface="Calibri" panose="020F0502020204030204" pitchFamily="34" charset="0"/>
                <a:cs typeface="Times New Roman" panose="02020603050405020304" pitchFamily="18" charset="0"/>
              </a:rPr>
              <a:t>Richler</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Son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Smaller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Hero</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1955</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Apprenticeship</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of</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Duddy</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Kravitz</a:t>
            </a:r>
            <a:r>
              <a:rPr lang="fr-CA" sz="2400" i="1" dirty="0">
                <a:latin typeface="Times New Roman" panose="02020603050405020304" pitchFamily="18" charset="0"/>
                <a:ea typeface="Calibri" panose="020F0502020204030204" pitchFamily="34" charset="0"/>
                <a:cs typeface="Times New Roman" panose="02020603050405020304" pitchFamily="18" charset="0"/>
              </a:rPr>
              <a:t> </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1959)</a:t>
            </a:r>
            <a:endParaRPr lang="fr-CA" sz="2400" dirty="0">
              <a:latin typeface="Times New Roman" panose="02020603050405020304" pitchFamily="18" charset="0"/>
              <a:cs typeface="Times New Roman" panose="02020603050405020304" pitchFamily="18" charset="0"/>
            </a:endParaRPr>
          </a:p>
          <a:p>
            <a:endParaRPr lang="fr-CA" sz="2400" dirty="0">
              <a:latin typeface="Times New Roman" panose="02020603050405020304" pitchFamily="18" charset="0"/>
              <a:cs typeface="Times New Roman" panose="02020603050405020304" pitchFamily="18" charset="0"/>
            </a:endParaRPr>
          </a:p>
          <a:p>
            <a:r>
              <a:rPr lang="cs-CZ" sz="2400" dirty="0">
                <a:effectLst/>
                <a:latin typeface="Times New Roman" panose="02020603050405020304" pitchFamily="18" charset="0"/>
                <a:ea typeface="Calibri" panose="020F0502020204030204" pitchFamily="34" charset="0"/>
                <a:cs typeface="Times New Roman" panose="02020603050405020304" pitchFamily="18" charset="0"/>
              </a:rPr>
              <a:t>Gabrielle Roy</a:t>
            </a:r>
            <a:r>
              <a:rPr lang="fr-CA"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Bonheur</a:t>
            </a:r>
            <a:r>
              <a:rPr lang="cs-CZ" sz="2400" i="1"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i="1" dirty="0" err="1">
                <a:effectLst/>
                <a:latin typeface="Times New Roman" panose="02020603050405020304" pitchFamily="18" charset="0"/>
                <a:ea typeface="Calibri" panose="020F0502020204030204" pitchFamily="34" charset="0"/>
                <a:cs typeface="Times New Roman" panose="02020603050405020304" pitchFamily="18" charset="0"/>
              </a:rPr>
              <a:t>d’occasion</a:t>
            </a: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cs-CZ" sz="2400">
                <a:effectLst/>
                <a:latin typeface="Times New Roman" panose="02020603050405020304" pitchFamily="18" charset="0"/>
                <a:ea typeface="Calibri" panose="020F0502020204030204" pitchFamily="34" charset="0"/>
                <a:cs typeface="Times New Roman" panose="02020603050405020304" pitchFamily="18" charset="0"/>
              </a:rPr>
              <a:t>1945)</a:t>
            </a:r>
            <a:endParaRPr lang="cs-CZ"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290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3D5FC08-D6E2-B60C-97A5-48B82284BFF3}"/>
              </a:ext>
            </a:extLst>
          </p:cNvPr>
          <p:cNvSpPr>
            <a:spLocks noGrp="1"/>
          </p:cNvSpPr>
          <p:nvPr>
            <p:ph type="ftr" sz="quarter" idx="11"/>
          </p:nvPr>
        </p:nvSpPr>
        <p:spPr/>
        <p:txBody>
          <a:bodyPr/>
          <a:lstStyle/>
          <a:p>
            <a:r>
              <a:rPr lang="en-GB" noProof="0"/>
              <a:t>Define footer – presentation title / department</a:t>
            </a:r>
            <a:endParaRPr lang="en-GB" noProof="0" dirty="0"/>
          </a:p>
        </p:txBody>
      </p:sp>
      <p:sp>
        <p:nvSpPr>
          <p:cNvPr id="3" name="Zástupný symbol pro číslo snímku 2">
            <a:extLst>
              <a:ext uri="{FF2B5EF4-FFF2-40B4-BE49-F238E27FC236}">
                <a16:creationId xmlns:a16="http://schemas.microsoft.com/office/drawing/2014/main" id="{C829204D-1433-A3DE-DB73-F673448E62AC}"/>
              </a:ext>
            </a:extLst>
          </p:cNvPr>
          <p:cNvSpPr>
            <a:spLocks noGrp="1"/>
          </p:cNvSpPr>
          <p:nvPr>
            <p:ph type="sldNum" sz="quarter" idx="12"/>
          </p:nvPr>
        </p:nvSpPr>
        <p:spPr/>
        <p:txBody>
          <a:bodyPr/>
          <a:lstStyle/>
          <a:p>
            <a:fld id="{0DE708CC-0C3F-4567-9698-B54C0F35BD31}" type="slidenum">
              <a:rPr lang="en-GB" altLang="cs-CZ" noProof="0" smtClean="0"/>
              <a:pPr/>
              <a:t>9</a:t>
            </a:fld>
            <a:endParaRPr lang="en-GB" altLang="cs-CZ" noProof="0" dirty="0"/>
          </a:p>
        </p:txBody>
      </p:sp>
      <p:sp>
        <p:nvSpPr>
          <p:cNvPr id="5" name="TextovéPole 4">
            <a:extLst>
              <a:ext uri="{FF2B5EF4-FFF2-40B4-BE49-F238E27FC236}">
                <a16:creationId xmlns:a16="http://schemas.microsoft.com/office/drawing/2014/main" id="{B3B93258-B33D-BE11-9C28-366D43B34DDD}"/>
              </a:ext>
            </a:extLst>
          </p:cNvPr>
          <p:cNvSpPr txBox="1"/>
          <p:nvPr/>
        </p:nvSpPr>
        <p:spPr>
          <a:xfrm>
            <a:off x="677334" y="276836"/>
            <a:ext cx="10991752" cy="5632311"/>
          </a:xfrm>
          <a:prstGeom prst="rect">
            <a:avLst/>
          </a:prstGeom>
          <a:noFill/>
        </p:spPr>
        <p:txBody>
          <a:bodyPr wrap="square">
            <a:spAutoFit/>
          </a:bodyPr>
          <a:lstStyle/>
          <a:p>
            <a:r>
              <a:rPr lang="fr-CA" dirty="0">
                <a:effectLst/>
                <a:latin typeface="Times New Roman" panose="02020603050405020304" pitchFamily="18" charset="0"/>
                <a:ea typeface="Calibri" panose="020F0502020204030204" pitchFamily="34" charset="0"/>
                <a:cs typeface="Times New Roman" panose="02020603050405020304" pitchFamily="18" charset="0"/>
              </a:rPr>
              <a:t>Le train passa. Une âcre odeur de charbon emplit la rue. Un tourbillon de suie oscilla entre le ciel et le faîte des maisons. La suie commençant à descendre, le clocher de Saint-Henri se dessina d’abord, sans base, comme une flèche fantôme dans les nuages. L’horloge apparut; son cadran illuminé fit une trouée dans les voiles de vapeur; puis, peu à peu,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l’église entière se dégagea</a:t>
            </a:r>
            <a:r>
              <a:rPr lang="fr-CA" dirty="0">
                <a:effectLst/>
                <a:latin typeface="Times New Roman" panose="02020603050405020304" pitchFamily="18" charset="0"/>
                <a:ea typeface="Calibri" panose="020F0502020204030204" pitchFamily="34" charset="0"/>
                <a:cs typeface="Times New Roman" panose="02020603050405020304" pitchFamily="18" charset="0"/>
              </a:rPr>
              <a:t>, haute architecture de style jésuite. […]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La paroisse surgissait</a:t>
            </a:r>
            <a:r>
              <a:rPr lang="fr-CA" dirty="0">
                <a:effectLst/>
                <a:latin typeface="Times New Roman" panose="02020603050405020304" pitchFamily="18" charset="0"/>
                <a:ea typeface="Calibri" panose="020F0502020204030204" pitchFamily="34" charset="0"/>
                <a:cs typeface="Times New Roman" panose="02020603050405020304" pitchFamily="18" charset="0"/>
              </a:rPr>
              <a:t>. Elle se recomposait dans sa tranquillité et sa puissance de durée.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École, église, couvent</a:t>
            </a:r>
            <a:r>
              <a:rPr lang="fr-CA" dirty="0">
                <a:effectLst/>
                <a:latin typeface="Times New Roman" panose="02020603050405020304" pitchFamily="18" charset="0"/>
                <a:ea typeface="Calibri" panose="020F0502020204030204" pitchFamily="34" charset="0"/>
                <a:cs typeface="Times New Roman" panose="02020603050405020304" pitchFamily="18" charset="0"/>
              </a:rPr>
              <a:t> : bloc séculaire fortement noué au cœur de la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jungle citadine</a:t>
            </a:r>
            <a:r>
              <a:rPr lang="fr-CA" dirty="0">
                <a:effectLst/>
                <a:latin typeface="Times New Roman" panose="02020603050405020304" pitchFamily="18" charset="0"/>
                <a:ea typeface="Calibri" panose="020F0502020204030204" pitchFamily="34" charset="0"/>
                <a:cs typeface="Times New Roman" panose="02020603050405020304" pitchFamily="18" charset="0"/>
              </a:rPr>
              <a:t> comme au creux des vallons laurentiens. Au-delà s’ouvraient des rues à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maisons basses</a:t>
            </a:r>
            <a:r>
              <a:rPr lang="fr-CA" dirty="0">
                <a:effectLst/>
                <a:latin typeface="Times New Roman" panose="02020603050405020304" pitchFamily="18" charset="0"/>
                <a:ea typeface="Calibri" panose="020F0502020204030204" pitchFamily="34" charset="0"/>
                <a:cs typeface="Times New Roman" panose="02020603050405020304" pitchFamily="18" charset="0"/>
              </a:rPr>
              <a:t>, s’enfonçant de chaque côté vers les quartiers de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grande misère</a:t>
            </a:r>
            <a:r>
              <a:rPr lang="fr-CA" dirty="0">
                <a:effectLst/>
                <a:latin typeface="Times New Roman" panose="02020603050405020304" pitchFamily="18" charset="0"/>
                <a:ea typeface="Calibri" panose="020F0502020204030204" pitchFamily="34" charset="0"/>
                <a:cs typeface="Times New Roman" panose="02020603050405020304" pitchFamily="18" charset="0"/>
              </a:rPr>
              <a:t>, en haut vers la rue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Workman</a:t>
            </a:r>
            <a:r>
              <a:rPr lang="fr-CA" dirty="0">
                <a:effectLst/>
                <a:latin typeface="Times New Roman" panose="02020603050405020304" pitchFamily="18" charset="0"/>
                <a:ea typeface="Calibri" panose="020F0502020204030204" pitchFamily="34" charset="0"/>
                <a:cs typeface="Times New Roman" panose="02020603050405020304" pitchFamily="18" charset="0"/>
              </a:rPr>
              <a:t> et la rue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Saint-Antoine</a:t>
            </a:r>
            <a:r>
              <a:rPr lang="fr-CA" dirty="0">
                <a:effectLst/>
                <a:latin typeface="Times New Roman" panose="02020603050405020304" pitchFamily="18" charset="0"/>
                <a:ea typeface="Calibri" panose="020F0502020204030204" pitchFamily="34" charset="0"/>
                <a:cs typeface="Times New Roman" panose="02020603050405020304" pitchFamily="18" charset="0"/>
              </a:rPr>
              <a:t>, et, en bas, contre le canal de Lachine où Saint-Henri tape les matelas, tisse le fil, la soie, le coton, pousse le métier, dévide les bobines, cependant que la terre tremble, que les trains dévalent, que la sirène éclate, que bateaux, hélices, rails et sifflets épellent autour de lui l’aventure.</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dirty="0">
                <a:effectLst/>
                <a:latin typeface="Times New Roman" panose="02020603050405020304" pitchFamily="18" charset="0"/>
                <a:ea typeface="Calibri" panose="020F0502020204030204" pitchFamily="34" charset="0"/>
                <a:cs typeface="Times New Roman" panose="02020603050405020304" pitchFamily="18" charset="0"/>
              </a:rPr>
              <a:t>Jean songea sans joie qu’</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il était lui-même comme le bateau</a:t>
            </a:r>
            <a:r>
              <a:rPr lang="fr-CA" dirty="0">
                <a:effectLst/>
                <a:latin typeface="Times New Roman" panose="02020603050405020304" pitchFamily="18" charset="0"/>
                <a:ea typeface="Calibri" panose="020F0502020204030204" pitchFamily="34" charset="0"/>
                <a:cs typeface="Times New Roman" panose="02020603050405020304" pitchFamily="18" charset="0"/>
              </a:rPr>
              <a:t>, comme le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train</a:t>
            </a:r>
            <a:r>
              <a:rPr lang="fr-CA" dirty="0">
                <a:effectLst/>
                <a:latin typeface="Times New Roman" panose="02020603050405020304" pitchFamily="18" charset="0"/>
                <a:ea typeface="Calibri" panose="020F0502020204030204" pitchFamily="34" charset="0"/>
                <a:cs typeface="Times New Roman" panose="02020603050405020304" pitchFamily="18" charset="0"/>
              </a:rPr>
              <a:t>, comme tout ce qui ramasse de la vitesse en traversant le faubourg et va plus loin prendre son plein essor. Pour lui, un séjour à Saint-Henri ne le faisait pas trop souffrir; ce n’était qu’une période de préparation, d’attente.</a:t>
            </a:r>
            <a:endParaRPr lang="cs-CZ" dirty="0">
              <a:effectLst/>
              <a:latin typeface="Times New Roman" panose="02020603050405020304" pitchFamily="18" charset="0"/>
              <a:ea typeface="Calibri" panose="020F0502020204030204" pitchFamily="34" charset="0"/>
              <a:cs typeface="Times New Roman" panose="02020603050405020304" pitchFamily="18" charset="0"/>
            </a:endParaRPr>
          </a:p>
          <a:p>
            <a:r>
              <a:rPr lang="fr-CA" dirty="0">
                <a:effectLst/>
                <a:latin typeface="Times New Roman" panose="02020603050405020304" pitchFamily="18" charset="0"/>
                <a:ea typeface="Calibri" panose="020F0502020204030204" pitchFamily="34" charset="0"/>
                <a:cs typeface="Times New Roman" panose="02020603050405020304" pitchFamily="18" charset="0"/>
              </a:rPr>
              <a:t>Il arriva au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viaduc</a:t>
            </a:r>
            <a:r>
              <a:rPr lang="fr-CA" dirty="0">
                <a:effectLst/>
                <a:latin typeface="Times New Roman" panose="02020603050405020304" pitchFamily="18" charset="0"/>
                <a:ea typeface="Calibri" panose="020F0502020204030204" pitchFamily="34" charset="0"/>
                <a:cs typeface="Times New Roman" panose="02020603050405020304" pitchFamily="18" charset="0"/>
              </a:rPr>
              <a:t> de la rue Notre-Dame, presque immédiatement au-dessus de la petite gare de brique rouge. Avec sa tourelle et ses quais de bois pris étroitement entre les fonds de cours, elle évoquerait les voyages tranquilles de bourgeois retirés ou plus encore de campagnards endimanchés,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si l’œil s’arrêtait à sa contenance rustique</a:t>
            </a:r>
            <a:r>
              <a:rPr lang="fr-CA" dirty="0">
                <a:effectLst/>
                <a:latin typeface="Times New Roman" panose="02020603050405020304" pitchFamily="18" charset="0"/>
                <a:ea typeface="Calibri" panose="020F0502020204030204" pitchFamily="34" charset="0"/>
                <a:cs typeface="Times New Roman" panose="02020603050405020304" pitchFamily="18" charset="0"/>
              </a:rPr>
              <a:t>. Mais au-delà, dans une large échancrure du faubourg, apparaît la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ville de Westmount</a:t>
            </a:r>
            <a:r>
              <a:rPr lang="fr-CA" dirty="0">
                <a:effectLst/>
                <a:latin typeface="Times New Roman" panose="02020603050405020304" pitchFamily="18" charset="0"/>
                <a:ea typeface="Calibri" panose="020F0502020204030204" pitchFamily="34" charset="0"/>
                <a:cs typeface="Times New Roman" panose="02020603050405020304" pitchFamily="18" charset="0"/>
              </a:rPr>
              <a:t> échelonnée jusqu’au faîte de la montagne dans son rigide confort anglais. Il se trouve ainsi que c’est aux voyages infinis de l’âme qu’elle invite. </a:t>
            </a:r>
            <a:r>
              <a:rPr lang="fr-CA" b="1" dirty="0">
                <a:effectLst/>
                <a:latin typeface="Times New Roman" panose="02020603050405020304" pitchFamily="18" charset="0"/>
                <a:ea typeface="Calibri" panose="020F0502020204030204" pitchFamily="34" charset="0"/>
                <a:cs typeface="Times New Roman" panose="02020603050405020304" pitchFamily="18" charset="0"/>
              </a:rPr>
              <a:t>Ici, le luxe et la pauvreté se regardent inlassablement, depuis qu’il y a Westmount, depuis qu’en bas, à ses pieds, il y a Saint-Henri</a:t>
            </a:r>
            <a:r>
              <a:rPr lang="fr-CA" dirty="0">
                <a:effectLst/>
                <a:latin typeface="Times New Roman" panose="02020603050405020304" pitchFamily="18" charset="0"/>
                <a:ea typeface="Calibri" panose="020F0502020204030204" pitchFamily="34" charset="0"/>
                <a:cs typeface="Times New Roman" panose="02020603050405020304" pitchFamily="18" charset="0"/>
              </a:rPr>
              <a:t>. Entre eux s’élèvent des clochers. (BO 44-45)</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6017438"/>
      </p:ext>
    </p:extLst>
  </p:cSld>
  <p:clrMapOvr>
    <a:masterClrMapping/>
  </p:clrMapOvr>
</p:sld>
</file>

<file path=ppt/theme/theme1.xml><?xml version="1.0" encoding="utf-8"?>
<a:theme xmlns:a="http://schemas.openxmlformats.org/drawingml/2006/main" name="Fazeta">
  <a:themeElements>
    <a:clrScheme name="Faz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349</TotalTime>
  <Words>1914</Words>
  <Application>Microsoft Office PowerPoint</Application>
  <PresentationFormat>Širokoúhlá obrazovka</PresentationFormat>
  <Paragraphs>122</Paragraphs>
  <Slides>17</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17</vt:i4>
      </vt:variant>
    </vt:vector>
  </HeadingPairs>
  <TitlesOfParts>
    <vt:vector size="24" baseType="lpstr">
      <vt:lpstr>Arial</vt:lpstr>
      <vt:lpstr>Calibri</vt:lpstr>
      <vt:lpstr>Symbol</vt:lpstr>
      <vt:lpstr>Times New Roman</vt:lpstr>
      <vt:lpstr>Trebuchet MS</vt:lpstr>
      <vt:lpstr>Wingdings 3</vt:lpstr>
      <vt:lpstr>Fazeta</vt:lpstr>
      <vt:lpstr>La campagne, la ville et la vie sauvage dans le modernisme québécois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Petr Kyloušek</dc:creator>
  <cp:lastModifiedBy>Petr Kyloušek</cp:lastModifiedBy>
  <cp:revision>27</cp:revision>
  <cp:lastPrinted>1601-01-01T00:00:00Z</cp:lastPrinted>
  <dcterms:created xsi:type="dcterms:W3CDTF">2021-06-15T06:42:30Z</dcterms:created>
  <dcterms:modified xsi:type="dcterms:W3CDTF">2024-01-14T07:23:31Z</dcterms:modified>
</cp:coreProperties>
</file>