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67"/>
    <p:restoredTop sz="94698"/>
  </p:normalViewPr>
  <p:slideViewPr>
    <p:cSldViewPr snapToGrid="0">
      <p:cViewPr varScale="1">
        <p:scale>
          <a:sx n="111" d="100"/>
          <a:sy n="111" d="100"/>
        </p:scale>
        <p:origin x="6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48002-315D-49B1-B10F-137139C4B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896" y="1122363"/>
            <a:ext cx="7276733" cy="3381398"/>
          </a:xfrm>
        </p:spPr>
        <p:txBody>
          <a:bodyPr anchor="b">
            <a:normAutofit/>
          </a:bodyPr>
          <a:lstStyle>
            <a:lvl1pPr algn="l">
              <a:defRPr sz="4800" cap="none"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535E0-4D9C-4DCA-8569-64503C5DC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894" y="4612942"/>
            <a:ext cx="7276733" cy="1181683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83B68-70CF-4A98-948C-6EA4BD68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2EF9-7F83-4AD3-B3F6-B9D4618D6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B751B-3464-41CD-B728-A72BB191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29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5731-248B-49C2-93DE-8A3260C9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D5C5-3D5A-4F3D-8A08-7053DACF1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5372-3FC6-4227-B2DD-6CB24E65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B1B1-B637-4E46-B64C-F082B54C2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67AD-4B78-41F6-B814-726D4BD4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7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74D5E-67E6-4C23-B80A-0C66B533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76299"/>
            <a:ext cx="2628900" cy="5181601"/>
          </a:xfrm>
        </p:spPr>
        <p:txBody>
          <a:bodyPr vert="eaVert"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EFF2A-08E8-447D-85C7-7D5A9C422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76299"/>
            <a:ext cx="7734300" cy="51816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0030D-E580-4B0C-B5A8-2C8A094D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DCAEB-1B6E-492E-918E-47179AF4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E4A38-A745-436E-9E33-63B9F81C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8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D42-94A9-4345-AF38-7D562B502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458-A63B-4032-B4EC-732DAC188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55B5-7F2F-408B-800D-92CB34B9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412-EA6B-43CA-8B3A-F502587C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6E9EE-F895-4ECE-B4B2-586D65ED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09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193F-AFAD-4A9A-B0EF-530DFB19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876299"/>
            <a:ext cx="7876722" cy="37131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1BBE4-9FC1-4F89-B120-1C49D816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46170"/>
            <a:ext cx="6781301" cy="10484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0A6B-E3FD-4920-8128-C263CA1D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B85-0649-47DB-AD69-458D8F60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5931-A293-42E9-BDF5-B2AE121D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5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262B-ECD6-47BB-A6F1-92A6033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B8779-51E9-44D1-9F7B-28F3C6D3C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474" y="2080517"/>
            <a:ext cx="4970124" cy="39773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E8BFB-5295-4C5E-9CB1-E276E9D0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0899" y="2080517"/>
            <a:ext cx="4970124" cy="3977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E22BF-1819-4301-B699-EF5A2F4D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A2DF-39DE-49C3-A213-3E8423C7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5D3A8-238B-4A68-A9F9-672D2F06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33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D468-D010-4225-B024-DCEF543BC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1955"/>
            <a:ext cx="10441236" cy="13983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D60A0-FCAB-425A-9ECD-94CDE4F4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926" y="1983242"/>
            <a:ext cx="5007110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F986B-07CB-4FB0-9419-2AAB318B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063" y="2813959"/>
            <a:ext cx="5007110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D784-7968-4E8B-B704-E42EE8F187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255" y="1983242"/>
            <a:ext cx="5031769" cy="814387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2000" b="0" cap="all" spc="14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5754F-08D1-4593-988F-95F0ED1A0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255" y="2813959"/>
            <a:ext cx="5031769" cy="32439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D2E61-83B4-4C8F-BBFE-D95920342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C136-A664-4013-8073-B0C6BDEF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AE9547-8EE7-461B-9E99-484B11E9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7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E667-0EFA-4EE6-8E4D-20805309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59" y="895440"/>
            <a:ext cx="10138451" cy="1832349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E4825-BB8C-4567-B407-B4452409D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38892-25DB-4A4E-9D43-6058C45C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3DDDA-48EF-4B42-9980-4762AF50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5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A7D9-6801-4DD0-8D7D-505212F4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A3EA-1519-4178-AC3A-231A5BAA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3DBE-6FD6-4D60-8336-7843B4BD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0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2D9AE-CA1A-4751-9B33-0AC09CE6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96948"/>
            <a:ext cx="3046410" cy="1479551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F9941-76E5-42B5-8464-C1A7010D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796" y="876300"/>
            <a:ext cx="5758235" cy="5181599"/>
          </a:xfrm>
        </p:spPr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785D8-F112-415F-9AB4-5F2AC060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4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0A0B3-4E9C-4FAC-B1D1-2673F7B5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A370A-33F5-48A6-962A-47C0F15D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D606-A37D-4697-AA7A-EAE4F101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E0B5E-1030-4A34-AB09-05ACB45CE993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117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1D4C-0A93-40A6-9645-5EF7DE6C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9314"/>
            <a:ext cx="3046409" cy="1487185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9455-852F-4604-87D4-801E8D5DB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4" y="876300"/>
            <a:ext cx="5943596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42061-B161-4973-9EE4-76D0B73FC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666143"/>
            <a:ext cx="3046409" cy="31949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CE2E0-050A-4BC2-91DF-7A00811D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951E3-958F-4611-B170-D081BA0250F9}" type="datetimeFigureOut">
              <a:rPr lang="en-US" smtClean="0"/>
              <a:t>6/3/24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AB003-B443-4B96-9DD9-4284E7E1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79DBA-16C0-4FFB-B367-B96169B4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71EFB-7B9E-4E86-A89E-697E8EBB06F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F2BD78-1D6B-4742-9726-75646D91F4AC}"/>
              </a:ext>
            </a:extLst>
          </p:cNvPr>
          <p:cNvCxnSpPr>
            <a:cxnSpLocks/>
          </p:cNvCxnSpPr>
          <p:nvPr/>
        </p:nvCxnSpPr>
        <p:spPr>
          <a:xfrm>
            <a:off x="4610100" y="898989"/>
            <a:ext cx="0" cy="51387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99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98CBCD-166B-4F97-A6DF-DAA3BF2B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760" y="876302"/>
            <a:ext cx="10427840" cy="1086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4D6D9-636D-450B-839A-22AE0CED2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758" y="2065984"/>
            <a:ext cx="10427841" cy="3903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6CAEC-1EE5-4B71-9646-5C378EEB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2838" y="6356350"/>
            <a:ext cx="3361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26951E3-958F-4611-B170-D081BA0250F9}" type="datetimeFigureOut">
              <a:rPr lang="en-US" smtClean="0"/>
              <a:pPr/>
              <a:t>6/3/24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70EF8-70B2-4AFC-8388-691A146AA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87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07DC7-D05C-4038-B51A-F00B7B9C9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0400" y="6356350"/>
            <a:ext cx="61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i="1">
                <a:solidFill>
                  <a:schemeClr val="tx2"/>
                </a:solidFill>
              </a:defRPr>
            </a:lvl1pPr>
          </a:lstStyle>
          <a:p>
            <a:fld id="{57871EFB-7B9E-4E86-A89E-697E8EBB06F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AD4CCDA-06BF-4D2A-B44F-195AEC0B5B22}"/>
              </a:ext>
            </a:extLst>
          </p:cNvPr>
          <p:cNvCxnSpPr>
            <a:cxnSpLocks/>
          </p:cNvCxnSpPr>
          <p:nvPr/>
        </p:nvCxnSpPr>
        <p:spPr>
          <a:xfrm>
            <a:off x="952498" y="6252722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717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Tx/>
        <a:buNone/>
        <a:defRPr sz="1800" i="1" kern="1200">
          <a:solidFill>
            <a:schemeClr val="tx2"/>
          </a:solidFill>
          <a:latin typeface="+mn-lt"/>
          <a:ea typeface="+mn-ea"/>
          <a:cs typeface="+mn-cs"/>
        </a:defRPr>
      </a:lvl2pPr>
      <a:lvl3pPr marL="50292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None/>
        <a:defRPr sz="1600" i="1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hsb.mb.ca/roy-gabrielle/" TargetMode="External"/><Relationship Id="rId2" Type="http://schemas.openxmlformats.org/officeDocument/2006/relationships/hyperlink" Target="https://is.muni.cz/el/1421/podzim2012/FJ0B763/um/FJ0B763_Zeny_v_quebecke_literature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F4F1B1F-38C9-4BA3-8793-E2B6FC978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1AA75-9EC1-3337-A343-D91DFD373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5" b="11438"/>
          <a:stretch/>
        </p:blipFill>
        <p:spPr>
          <a:xfrm>
            <a:off x="1" y="0"/>
            <a:ext cx="12191999" cy="6857989"/>
          </a:xfrm>
          <a:prstGeom prst="rect">
            <a:avLst/>
          </a:pr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40A82C2B-B640-4B39-A4B8-3189B458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4990" y="859953"/>
            <a:ext cx="4379010" cy="5197947"/>
          </a:xfrm>
          <a:custGeom>
            <a:avLst/>
            <a:gdLst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2480538 h 5246128"/>
              <a:gd name="connsiteX4" fmla="*/ 4419600 w 4419600"/>
              <a:gd name="connsiteY4" fmla="*/ 4975131 h 5246128"/>
              <a:gd name="connsiteX5" fmla="*/ 4419600 w 4419600"/>
              <a:gd name="connsiteY5" fmla="*/ 5246128 h 5246128"/>
              <a:gd name="connsiteX6" fmla="*/ 0 w 4419600"/>
              <a:gd name="connsiteY6" fmla="*/ 5246128 h 5246128"/>
              <a:gd name="connsiteX7" fmla="*/ 0 w 4419600"/>
              <a:gd name="connsiteY7" fmla="*/ 4975131 h 5246128"/>
              <a:gd name="connsiteX8" fmla="*/ 0 w 4419600"/>
              <a:gd name="connsiteY8" fmla="*/ 2480538 h 5246128"/>
              <a:gd name="connsiteX9" fmla="*/ 0 w 4419600"/>
              <a:gd name="connsiteY9" fmla="*/ 2209541 h 5246128"/>
              <a:gd name="connsiteX10" fmla="*/ 2209538 w 4419600"/>
              <a:gd name="connsiteY10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4975131 h 5246128"/>
              <a:gd name="connsiteX4" fmla="*/ 4419600 w 4419600"/>
              <a:gd name="connsiteY4" fmla="*/ 5246128 h 5246128"/>
              <a:gd name="connsiteX5" fmla="*/ 0 w 4419600"/>
              <a:gd name="connsiteY5" fmla="*/ 5246128 h 5246128"/>
              <a:gd name="connsiteX6" fmla="*/ 0 w 4419600"/>
              <a:gd name="connsiteY6" fmla="*/ 4975131 h 5246128"/>
              <a:gd name="connsiteX7" fmla="*/ 0 w 4419600"/>
              <a:gd name="connsiteY7" fmla="*/ 2480538 h 5246128"/>
              <a:gd name="connsiteX8" fmla="*/ 0 w 4419600"/>
              <a:gd name="connsiteY8" fmla="*/ 2209541 h 5246128"/>
              <a:gd name="connsiteX9" fmla="*/ 2209538 w 4419600"/>
              <a:gd name="connsiteY9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4975131 h 5246128"/>
              <a:gd name="connsiteX6" fmla="*/ 0 w 4419600"/>
              <a:gd name="connsiteY6" fmla="*/ 2480538 h 5246128"/>
              <a:gd name="connsiteX7" fmla="*/ 0 w 4419600"/>
              <a:gd name="connsiteY7" fmla="*/ 2209541 h 5246128"/>
              <a:gd name="connsiteX8" fmla="*/ 2209538 w 4419600"/>
              <a:gd name="connsiteY8" fmla="*/ 0 h 5246128"/>
              <a:gd name="connsiteX0" fmla="*/ 2209538 w 4419600"/>
              <a:gd name="connsiteY0" fmla="*/ 0 h 5246128"/>
              <a:gd name="connsiteX1" fmla="*/ 2210062 w 4419600"/>
              <a:gd name="connsiteY1" fmla="*/ 0 h 5246128"/>
              <a:gd name="connsiteX2" fmla="*/ 4419600 w 4419600"/>
              <a:gd name="connsiteY2" fmla="*/ 2209541 h 5246128"/>
              <a:gd name="connsiteX3" fmla="*/ 4419600 w 4419600"/>
              <a:gd name="connsiteY3" fmla="*/ 5246128 h 5246128"/>
              <a:gd name="connsiteX4" fmla="*/ 0 w 4419600"/>
              <a:gd name="connsiteY4" fmla="*/ 5246128 h 5246128"/>
              <a:gd name="connsiteX5" fmla="*/ 0 w 4419600"/>
              <a:gd name="connsiteY5" fmla="*/ 2480538 h 5246128"/>
              <a:gd name="connsiteX6" fmla="*/ 0 w 4419600"/>
              <a:gd name="connsiteY6" fmla="*/ 2209541 h 5246128"/>
              <a:gd name="connsiteX7" fmla="*/ 2209538 w 4419600"/>
              <a:gd name="connsiteY7" fmla="*/ 0 h 524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19600" h="5246128">
                <a:moveTo>
                  <a:pt x="2209538" y="0"/>
                </a:moveTo>
                <a:lnTo>
                  <a:pt x="2210062" y="0"/>
                </a:lnTo>
                <a:cubicBezTo>
                  <a:pt x="3430375" y="0"/>
                  <a:pt x="4419600" y="989251"/>
                  <a:pt x="4419600" y="2209541"/>
                </a:cubicBezTo>
                <a:lnTo>
                  <a:pt x="4419600" y="5246128"/>
                </a:lnTo>
                <a:lnTo>
                  <a:pt x="0" y="5246128"/>
                </a:lnTo>
                <a:lnTo>
                  <a:pt x="0" y="2480538"/>
                </a:lnTo>
                <a:lnTo>
                  <a:pt x="0" y="2209541"/>
                </a:lnTo>
                <a:cubicBezTo>
                  <a:pt x="0" y="989251"/>
                  <a:pt x="989222" y="0"/>
                  <a:pt x="220953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B73675-C0E9-87DA-CC1E-F1CAB1EE2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964" y="1799771"/>
            <a:ext cx="3373063" cy="1848491"/>
          </a:xfrm>
        </p:spPr>
        <p:txBody>
          <a:bodyPr anchor="b">
            <a:normAutofit/>
          </a:bodyPr>
          <a:lstStyle/>
          <a:p>
            <a:pPr algn="ctr"/>
            <a:r>
              <a:rPr lang="sk-SK"/>
              <a:t>Gabrielle Roy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E39062-FF81-949B-8557-F964BBE0B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1677" y="4887687"/>
            <a:ext cx="3565637" cy="895855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sk-SK" sz="1300" dirty="0"/>
              <a:t>Paula Balážiová 527166</a:t>
            </a:r>
          </a:p>
          <a:p>
            <a:pPr algn="ctr">
              <a:lnSpc>
                <a:spcPct val="110000"/>
              </a:lnSpc>
            </a:pPr>
            <a:r>
              <a:rPr lang="fr-FR" sz="1300" dirty="0"/>
              <a:t>Littérature. Française  VI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091899A-6176-48DA-BF9E-4D278C5FB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15286" y="4316294"/>
            <a:ext cx="1458419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64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0160D46D-88D7-3308-7129-00D3B2581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8000"/>
                    </a14:imgEffect>
                  </a14:imgLayer>
                </a14:imgProps>
              </a:ext>
            </a:extLst>
          </a:blip>
          <a:srcRect t="3335" b="11438"/>
          <a:stretch/>
        </p:blipFill>
        <p:spPr>
          <a:xfrm>
            <a:off x="1" y="11"/>
            <a:ext cx="12191999" cy="6857989"/>
          </a:xfrm>
          <a:prstGeom prst="rect">
            <a:avLst/>
          </a:prstGeom>
          <a:effectLst>
            <a:softEdge rad="3189"/>
          </a:effectLst>
        </p:spPr>
      </p:pic>
      <p:sp useBgFill="1">
        <p:nvSpPr>
          <p:cNvPr id="7" name="BlokTextu 6">
            <a:extLst>
              <a:ext uri="{FF2B5EF4-FFF2-40B4-BE49-F238E27FC236}">
                <a16:creationId xmlns:a16="http://schemas.microsoft.com/office/drawing/2014/main" id="{51948993-5D30-2D0D-EFB1-E10E0CC06A7A}"/>
              </a:ext>
            </a:extLst>
          </p:cNvPr>
          <p:cNvSpPr txBox="1"/>
          <p:nvPr/>
        </p:nvSpPr>
        <p:spPr>
          <a:xfrm>
            <a:off x="1970312" y="2967335"/>
            <a:ext cx="8251373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5400" dirty="0"/>
              <a:t>Merci pour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577810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CC757-AD1E-23DE-BD24-F84E0A74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Sources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EB5DA24-0D1A-3785-ED38-CE9900A2E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1800" dirty="0">
                <a:effectLst/>
                <a:latin typeface="Palatino" pitchFamily="2" charset="0"/>
              </a:rPr>
              <a:t>ROY, </a:t>
            </a:r>
            <a:r>
              <a:rPr lang="sk-SK" sz="1800" dirty="0" err="1">
                <a:effectLst/>
                <a:latin typeface="Palatino" pitchFamily="2" charset="0"/>
              </a:rPr>
              <a:t>Gabrielle</a:t>
            </a:r>
            <a:r>
              <a:rPr lang="sk-SK" sz="1800" dirty="0">
                <a:effectLst/>
                <a:latin typeface="Palatino" pitchFamily="2" charset="0"/>
              </a:rPr>
              <a:t> . </a:t>
            </a:r>
            <a:r>
              <a:rPr lang="sk-SK" sz="1800" i="1" dirty="0">
                <a:effectLst/>
                <a:latin typeface="Palatino" pitchFamily="2" charset="0"/>
              </a:rPr>
              <a:t>La </a:t>
            </a:r>
            <a:r>
              <a:rPr lang="sk-SK" sz="1800" i="1" dirty="0" err="1">
                <a:effectLst/>
                <a:latin typeface="Palatino" pitchFamily="2" charset="0"/>
              </a:rPr>
              <a:t>route</a:t>
            </a:r>
            <a:r>
              <a:rPr lang="sk-SK" sz="1800" i="1" dirty="0">
                <a:effectLst/>
                <a:latin typeface="Palatino" pitchFamily="2" charset="0"/>
              </a:rPr>
              <a:t> </a:t>
            </a:r>
            <a:r>
              <a:rPr lang="sk-SK" sz="1800" i="1" dirty="0" err="1">
                <a:effectLst/>
                <a:latin typeface="Palatino" pitchFamily="2" charset="0"/>
              </a:rPr>
              <a:t>d’Altamont</a:t>
            </a:r>
            <a:r>
              <a:rPr lang="sk-SK" sz="1800" i="1" dirty="0">
                <a:latin typeface="Palatino" pitchFamily="2" charset="0"/>
              </a:rPr>
              <a:t>.</a:t>
            </a:r>
            <a:r>
              <a:rPr lang="sk-SK" sz="1800" dirty="0">
                <a:effectLst/>
                <a:latin typeface="Palatino" pitchFamily="2" charset="0"/>
              </a:rPr>
              <a:t> </a:t>
            </a:r>
            <a:r>
              <a:rPr lang="sk-SK" sz="1800" dirty="0" err="1">
                <a:effectLst/>
                <a:latin typeface="Palatino" pitchFamily="2" charset="0"/>
              </a:rPr>
              <a:t>Montréal</a:t>
            </a:r>
            <a:r>
              <a:rPr lang="sk-SK" sz="1800" dirty="0">
                <a:latin typeface="Palatino" pitchFamily="2" charset="0"/>
              </a:rPr>
              <a:t> :</a:t>
            </a:r>
            <a:r>
              <a:rPr lang="sk-SK" sz="1800" dirty="0">
                <a:effectLst/>
                <a:latin typeface="Palatino" pitchFamily="2" charset="0"/>
              </a:rPr>
              <a:t> </a:t>
            </a:r>
            <a:r>
              <a:rPr lang="sk-SK" sz="1800" dirty="0" err="1">
                <a:effectLst/>
                <a:latin typeface="Palatino" pitchFamily="2" charset="0"/>
              </a:rPr>
              <a:t>Boréal</a:t>
            </a:r>
            <a:r>
              <a:rPr lang="sk-SK" sz="1800" dirty="0">
                <a:effectLst/>
                <a:latin typeface="Palatino" pitchFamily="2" charset="0"/>
              </a:rPr>
              <a:t>, 1966. 163 p. </a:t>
            </a:r>
            <a:endParaRPr lang="sk-SK" dirty="0"/>
          </a:p>
          <a:p>
            <a:r>
              <a:rPr lang="sk-SK" sz="1800" dirty="0">
                <a:latin typeface="Palatino" pitchFamily="2" charset="0"/>
              </a:rPr>
              <a:t>ROY, </a:t>
            </a:r>
            <a:r>
              <a:rPr lang="sk-SK" sz="1800" dirty="0" err="1">
                <a:latin typeface="Palatino" pitchFamily="2" charset="0"/>
              </a:rPr>
              <a:t>Gabrielle</a:t>
            </a:r>
            <a:r>
              <a:rPr lang="sk-SK" sz="1800" dirty="0">
                <a:latin typeface="Palatino" pitchFamily="2" charset="0"/>
              </a:rPr>
              <a:t>. </a:t>
            </a:r>
            <a:r>
              <a:rPr lang="sk-SK" sz="1800" i="1" dirty="0" err="1">
                <a:latin typeface="Palatino" pitchFamily="2" charset="0"/>
              </a:rPr>
              <a:t>Rue</a:t>
            </a:r>
            <a:r>
              <a:rPr lang="sk-SK" sz="1800" i="1" dirty="0">
                <a:latin typeface="Palatino" pitchFamily="2" charset="0"/>
              </a:rPr>
              <a:t> </a:t>
            </a:r>
            <a:r>
              <a:rPr lang="sk-SK" sz="1800" i="1" dirty="0" err="1">
                <a:latin typeface="Palatino" pitchFamily="2" charset="0"/>
              </a:rPr>
              <a:t>Deschambault</a:t>
            </a:r>
            <a:r>
              <a:rPr lang="sk-SK" sz="1800" i="1" dirty="0">
                <a:latin typeface="Palatino" pitchFamily="2" charset="0"/>
              </a:rPr>
              <a:t>. </a:t>
            </a:r>
            <a:r>
              <a:rPr lang="sk-SK" sz="1800" dirty="0" err="1">
                <a:effectLst/>
                <a:latin typeface="Palatino" pitchFamily="2" charset="0"/>
              </a:rPr>
              <a:t>Montréal</a:t>
            </a:r>
            <a:r>
              <a:rPr lang="sk-SK" sz="1800" dirty="0">
                <a:latin typeface="Palatino" pitchFamily="2" charset="0"/>
              </a:rPr>
              <a:t> :</a:t>
            </a:r>
            <a:r>
              <a:rPr lang="sk-SK" sz="1800" dirty="0">
                <a:effectLst/>
                <a:latin typeface="Palatino" pitchFamily="2" charset="0"/>
              </a:rPr>
              <a:t> </a:t>
            </a:r>
            <a:r>
              <a:rPr lang="sk-SK" sz="1800" dirty="0" err="1">
                <a:effectLst/>
                <a:latin typeface="Palatino" pitchFamily="2" charset="0"/>
              </a:rPr>
              <a:t>Boréal</a:t>
            </a:r>
            <a:r>
              <a:rPr lang="sk-SK" sz="1800" dirty="0">
                <a:effectLst/>
                <a:latin typeface="Palatino" pitchFamily="2" charset="0"/>
              </a:rPr>
              <a:t>,</a:t>
            </a:r>
            <a:r>
              <a:rPr lang="sk-SK" sz="1800" dirty="0">
                <a:latin typeface="Palatino" pitchFamily="2" charset="0"/>
              </a:rPr>
              <a:t> 1955. 265 p.</a:t>
            </a:r>
          </a:p>
          <a:p>
            <a:r>
              <a:rPr lang="sk-SK" sz="1800" dirty="0">
                <a:latin typeface="Palatino" pitchFamily="2" charset="0"/>
              </a:rPr>
              <a:t>ROY, </a:t>
            </a:r>
            <a:r>
              <a:rPr lang="sk-SK" sz="1800" dirty="0" err="1">
                <a:latin typeface="Palatino" pitchFamily="2" charset="0"/>
              </a:rPr>
              <a:t>Gabrielle</a:t>
            </a:r>
            <a:r>
              <a:rPr lang="sk-SK" sz="1800" dirty="0">
                <a:latin typeface="Palatino" pitchFamily="2" charset="0"/>
              </a:rPr>
              <a:t>. </a:t>
            </a:r>
            <a:r>
              <a:rPr lang="sk-SK" sz="1800" i="1" dirty="0">
                <a:latin typeface="Palatino" pitchFamily="2" charset="0"/>
              </a:rPr>
              <a:t>La </a:t>
            </a:r>
            <a:r>
              <a:rPr lang="sk-SK" sz="1800" i="1" dirty="0" err="1">
                <a:latin typeface="Palatino" pitchFamily="2" charset="0"/>
              </a:rPr>
              <a:t>montagne</a:t>
            </a:r>
            <a:r>
              <a:rPr lang="sk-SK" sz="1800" i="1" dirty="0">
                <a:latin typeface="Palatino" pitchFamily="2" charset="0"/>
              </a:rPr>
              <a:t> </a:t>
            </a:r>
            <a:r>
              <a:rPr lang="sk-SK" sz="1800" i="1" dirty="0" err="1">
                <a:latin typeface="Palatino" pitchFamily="2" charset="0"/>
              </a:rPr>
              <a:t>secrète</a:t>
            </a:r>
            <a:r>
              <a:rPr lang="sk-SK" sz="1800" i="1" dirty="0">
                <a:latin typeface="Palatino" pitchFamily="2" charset="0"/>
              </a:rPr>
              <a:t>. </a:t>
            </a:r>
            <a:r>
              <a:rPr lang="sk-SK" sz="1800" dirty="0" err="1">
                <a:latin typeface="Palatino" pitchFamily="2" charset="0"/>
              </a:rPr>
              <a:t>Montréal</a:t>
            </a:r>
            <a:r>
              <a:rPr lang="sk-SK" sz="1800" dirty="0">
                <a:latin typeface="Palatino" pitchFamily="2" charset="0"/>
              </a:rPr>
              <a:t> : </a:t>
            </a:r>
            <a:r>
              <a:rPr lang="sk-SK" sz="1800" dirty="0" err="1">
                <a:latin typeface="Palatino" pitchFamily="2" charset="0"/>
              </a:rPr>
              <a:t>Stanké</a:t>
            </a:r>
            <a:r>
              <a:rPr lang="sk-SK" sz="1800" i="1" dirty="0">
                <a:latin typeface="Palatino" pitchFamily="2" charset="0"/>
              </a:rPr>
              <a:t>, </a:t>
            </a:r>
            <a:r>
              <a:rPr lang="sk-SK" sz="1800" dirty="0">
                <a:latin typeface="Palatino" pitchFamily="2" charset="0"/>
              </a:rPr>
              <a:t>1961</a:t>
            </a:r>
            <a:r>
              <a:rPr lang="sk-SK" sz="1800" i="1" dirty="0">
                <a:latin typeface="Palatino" pitchFamily="2" charset="0"/>
              </a:rPr>
              <a:t>. </a:t>
            </a:r>
            <a:r>
              <a:rPr lang="sk-SK" sz="1800" dirty="0">
                <a:latin typeface="Palatino" pitchFamily="2" charset="0"/>
              </a:rPr>
              <a:t>230 p.</a:t>
            </a:r>
          </a:p>
          <a:p>
            <a:r>
              <a:rPr lang="sk-SK" sz="1800" dirty="0">
                <a:latin typeface="Palatino" pitchFamily="2" charset="0"/>
                <a:hlinkClick r:id="rId2"/>
              </a:rPr>
              <a:t>https://is.muni.cz/el/1421/podzim2012/FJ0B763/um/FJ0B763_Zeny_v_quebecke_literature.pdf</a:t>
            </a:r>
            <a:endParaRPr lang="sk-SK" sz="1800" dirty="0">
              <a:latin typeface="Palatino" pitchFamily="2" charset="0"/>
            </a:endParaRPr>
          </a:p>
          <a:p>
            <a:r>
              <a:rPr lang="sk-SK" sz="1800" dirty="0">
                <a:latin typeface="Palatino" pitchFamily="2" charset="0"/>
                <a:hlinkClick r:id="rId3"/>
              </a:rPr>
              <a:t>https://shsb.mb.ca/roy-gabrielle/</a:t>
            </a:r>
            <a:endParaRPr lang="sk-SK" sz="1800" dirty="0">
              <a:latin typeface="Palatino" pitchFamily="2" charset="0"/>
            </a:endParaRPr>
          </a:p>
          <a:p>
            <a:endParaRPr lang="sk-SK" sz="1800" dirty="0">
              <a:latin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7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A752A72-85AE-4898-800C-83AA48A96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E7AEAB-A576-30A4-D83B-2AE76602A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990" y="928255"/>
            <a:ext cx="5012195" cy="4411624"/>
          </a:xfrm>
        </p:spPr>
        <p:txBody>
          <a:bodyPr anchor="b">
            <a:normAutofit/>
          </a:bodyPr>
          <a:lstStyle/>
          <a:p>
            <a:r>
              <a:rPr lang="fr-FR" dirty="0"/>
              <a:t>Marie Rose Emma Gabrielle Roy</a:t>
            </a:r>
          </a:p>
          <a:p>
            <a:r>
              <a:rPr lang="fr-FR" dirty="0"/>
              <a:t>née le 22 mars 1909 à Saint-Boniface (Manitoba) et morte le 13 juillet 1983 à Québec</a:t>
            </a:r>
          </a:p>
          <a:p>
            <a:r>
              <a:rPr lang="fr-FR" dirty="0"/>
              <a:t>le plus jeune de 11 enfants dans une famille ouvrière</a:t>
            </a:r>
          </a:p>
          <a:p>
            <a:r>
              <a:rPr lang="fr-FR" dirty="0"/>
              <a:t>Institutrice, journaliste</a:t>
            </a:r>
          </a:p>
          <a:p>
            <a:r>
              <a:rPr lang="fr-FR" dirty="0"/>
              <a:t>romancière canadienne-française</a:t>
            </a:r>
          </a:p>
          <a:p>
            <a:r>
              <a:rPr lang="fr-FR" dirty="0"/>
              <a:t>Bonheur d’occasion -  roman urbain </a:t>
            </a:r>
          </a:p>
          <a:p>
            <a:endParaRPr lang="fr-FR" dirty="0"/>
          </a:p>
        </p:txBody>
      </p:sp>
      <p:pic>
        <p:nvPicPr>
          <p:cNvPr id="5" name="Zástupný objekt pre obsah 4" descr="Obrázok, na ktorom je ľudská tvár, ošatenie, osoba, portrét&#10;&#10;Automaticky generovaný popis">
            <a:extLst>
              <a:ext uri="{FF2B5EF4-FFF2-40B4-BE49-F238E27FC236}">
                <a16:creationId xmlns:a16="http://schemas.microsoft.com/office/drawing/2014/main" id="{33A40B8E-7297-4F0E-56B8-2706336DE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25"/>
          <a:stretch/>
        </p:blipFill>
        <p:spPr>
          <a:xfrm>
            <a:off x="6892453" y="805937"/>
            <a:ext cx="4385147" cy="3975614"/>
          </a:xfrm>
          <a:custGeom>
            <a:avLst/>
            <a:gdLst/>
            <a:ahLst/>
            <a:cxnLst/>
            <a:rect l="l" t="t" r="r" b="b"/>
            <a:pathLst>
              <a:path w="4385147" h="3975614">
                <a:moveTo>
                  <a:pt x="2192314" y="0"/>
                </a:moveTo>
                <a:lnTo>
                  <a:pt x="2192834" y="0"/>
                </a:lnTo>
                <a:cubicBezTo>
                  <a:pt x="3403634" y="0"/>
                  <a:pt x="4385147" y="981539"/>
                  <a:pt x="4385147" y="2192317"/>
                </a:cubicBezTo>
                <a:lnTo>
                  <a:pt x="4385147" y="3975614"/>
                </a:lnTo>
                <a:lnTo>
                  <a:pt x="0" y="3975614"/>
                </a:lnTo>
                <a:lnTo>
                  <a:pt x="0" y="2461201"/>
                </a:lnTo>
                <a:lnTo>
                  <a:pt x="0" y="2192317"/>
                </a:lnTo>
                <a:cubicBezTo>
                  <a:pt x="0" y="981539"/>
                  <a:pt x="981511" y="0"/>
                  <a:pt x="2192314" y="0"/>
                </a:cubicBezTo>
                <a:close/>
              </a:path>
            </a:pathLst>
          </a:cu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B94FDC-10EB-4907-8B7B-51ACFD130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4990" y="5150063"/>
            <a:ext cx="10325101" cy="0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138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F8D330-5A7C-292B-80BA-BA045879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895440"/>
            <a:ext cx="6125361" cy="1560083"/>
          </a:xfrm>
        </p:spPr>
        <p:txBody>
          <a:bodyPr>
            <a:normAutofit/>
          </a:bodyPr>
          <a:lstStyle/>
          <a:p>
            <a:r>
              <a:rPr lang="fr-FR" dirty="0"/>
              <a:t>Rue Deschambault</a:t>
            </a:r>
          </a:p>
        </p:txBody>
      </p:sp>
      <p:pic>
        <p:nvPicPr>
          <p:cNvPr id="7" name="Obrázok 6" descr="Obrázok, na ktorom je vnútri, krčah, (hlinený) krčah&#10;&#10;Automaticky generovaný popis">
            <a:extLst>
              <a:ext uri="{FF2B5EF4-FFF2-40B4-BE49-F238E27FC236}">
                <a16:creationId xmlns:a16="http://schemas.microsoft.com/office/drawing/2014/main" id="{D3C59F47-7A44-24FF-728C-CB955C7F4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" r="2" b="2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B9C8AF-DF80-F6B9-A96C-104CA0129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717" y="2753546"/>
            <a:ext cx="5302882" cy="3494854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fr-FR" sz="1700" dirty="0"/>
              <a:t>publié en 1955</a:t>
            </a:r>
          </a:p>
          <a:p>
            <a:pPr>
              <a:lnSpc>
                <a:spcPct val="110000"/>
              </a:lnSpc>
            </a:pPr>
            <a:r>
              <a:rPr lang="fr-FR" sz="1700" dirty="0"/>
              <a:t>composé de dix-huit récits</a:t>
            </a:r>
          </a:p>
          <a:p>
            <a:pPr>
              <a:lnSpc>
                <a:spcPct val="110000"/>
              </a:lnSpc>
            </a:pPr>
            <a:r>
              <a:rPr lang="fr-FR" sz="1700" dirty="0"/>
              <a:t>personnages : Christine, sa famille, membres de la communauté et voisins </a:t>
            </a:r>
          </a:p>
          <a:p>
            <a:pPr>
              <a:lnSpc>
                <a:spcPct val="110000"/>
              </a:lnSpc>
            </a:pPr>
            <a:r>
              <a:rPr lang="fr-FR" sz="1700" dirty="0"/>
              <a:t>l'histoire est centrée sur Christine, une jeune fille représentant probablement Roy elle-même, et ses expériences en grandissant dans une rue nommée rue Deschambault au Manitoba</a:t>
            </a:r>
          </a:p>
          <a:p>
            <a:pPr>
              <a:lnSpc>
                <a:spcPct val="110000"/>
              </a:lnSpc>
            </a:pPr>
            <a:r>
              <a:rPr lang="fr-FR" sz="1700" dirty="0"/>
              <a:t>le roman explore les thèmes de la famille, de la communauté et de la découverte de soi à travers la perspective de Christine</a:t>
            </a:r>
          </a:p>
        </p:txBody>
      </p:sp>
    </p:spTree>
    <p:extLst>
      <p:ext uri="{BB962C8B-B14F-4D97-AF65-F5344CB8AC3E}">
        <p14:creationId xmlns:p14="http://schemas.microsoft.com/office/powerpoint/2010/main" val="4229411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5870C95-723B-4750-C2A3-5E97944D7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 spcCol="720000"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fr-FR" dirty="0"/>
              <a:t>Les deux Nègres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Petite Misère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Mon chapeau rose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Pour empêcher un mariage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Un bout de ruban jaune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Ma coqueluche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Le Titanic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Les déserteuses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Le puits de </a:t>
            </a:r>
            <a:r>
              <a:rPr lang="fr-FR" dirty="0" err="1"/>
              <a:t>Dunrea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Alicia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Ma tante </a:t>
            </a:r>
            <a:r>
              <a:rPr lang="fr-FR" dirty="0" err="1"/>
              <a:t>Thérésina</a:t>
            </a:r>
            <a:r>
              <a:rPr lang="fr-FR" dirty="0"/>
              <a:t> Veilleux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L'Italienne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Wilhelm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Les bijoux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La voix des étangs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La tempête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Le jour et la nuit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fr-FR" dirty="0"/>
              <a:t>Gagner ma vie...</a:t>
            </a:r>
            <a:br>
              <a:rPr lang="fr-FR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72768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ABA004-6707-2842-1C3C-31217A082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895440"/>
            <a:ext cx="6125361" cy="1560083"/>
          </a:xfrm>
        </p:spPr>
        <p:txBody>
          <a:bodyPr>
            <a:normAutofit/>
          </a:bodyPr>
          <a:lstStyle/>
          <a:p>
            <a:r>
              <a:rPr lang="fr-FR" dirty="0"/>
              <a:t>La route d‘Altamont</a:t>
            </a:r>
          </a:p>
        </p:txBody>
      </p:sp>
      <p:pic>
        <p:nvPicPr>
          <p:cNvPr id="5" name="Obrázok 4" descr="Obrázok, na ktorom je text, rastlina, tráva, kniha&#10;&#10;Automaticky generovaný popis">
            <a:extLst>
              <a:ext uri="{FF2B5EF4-FFF2-40B4-BE49-F238E27FC236}">
                <a16:creationId xmlns:a16="http://schemas.microsoft.com/office/drawing/2014/main" id="{E07D9FD2-DE8D-3475-54BE-0135815E2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1" r="3" b="3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C41B45-AB76-1727-895E-2000DA150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717" y="2753546"/>
            <a:ext cx="5302880" cy="3494854"/>
          </a:xfrm>
        </p:spPr>
        <p:txBody>
          <a:bodyPr anchor="t">
            <a:normAutofit fontScale="85000" lnSpcReduction="10000"/>
          </a:bodyPr>
          <a:lstStyle/>
          <a:p>
            <a:pPr algn="just"/>
            <a:r>
              <a:rPr lang="fr-FR" dirty="0"/>
              <a:t>publié en 1966</a:t>
            </a:r>
          </a:p>
          <a:p>
            <a:pPr algn="just"/>
            <a:r>
              <a:rPr lang="fr-FR" dirty="0"/>
              <a:t>collection de quatre histoires interconnectées</a:t>
            </a:r>
          </a:p>
          <a:p>
            <a:pPr algn="just"/>
            <a:r>
              <a:rPr lang="fr-FR" dirty="0"/>
              <a:t>personnages : Christine, grand-mère, mère, monsieur Saint-Hilaire, Florence, …   </a:t>
            </a:r>
          </a:p>
          <a:p>
            <a:pPr algn="just"/>
            <a:r>
              <a:rPr lang="fr-FR" dirty="0"/>
              <a:t>écrit dans un style poétique et évocateur, capturant l'essence des souvenirs et des expériences d'enfance</a:t>
            </a:r>
          </a:p>
          <a:p>
            <a:r>
              <a:rPr lang="fr-FR" dirty="0"/>
              <a:t>l'exploration de sa propre condition de femme et d'écrivain déjà  entreprise dans     « Rue Deschambault »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0560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BF85CB-61CB-7FA5-6E8F-BFB060A3E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dirty="0"/>
              <a:t>1. Ma grand-mère toute-puissante </a:t>
            </a:r>
          </a:p>
          <a:p>
            <a:pPr marL="0" indent="0" algn="ctr">
              <a:buNone/>
            </a:pPr>
            <a:r>
              <a:rPr lang="fr-FR" sz="2800" dirty="0"/>
              <a:t>2. Le vieillard et l‘enfant </a:t>
            </a:r>
          </a:p>
          <a:p>
            <a:pPr marL="0" indent="0" algn="ctr">
              <a:buNone/>
            </a:pPr>
            <a:r>
              <a:rPr lang="fr-FR" sz="2800" dirty="0"/>
              <a:t>3. Le déménagement </a:t>
            </a:r>
          </a:p>
          <a:p>
            <a:pPr marL="0" indent="0" algn="ctr">
              <a:buNone/>
            </a:pPr>
            <a:r>
              <a:rPr lang="fr-FR" sz="2800" dirty="0"/>
              <a:t>4. La route d‘Altamont </a:t>
            </a:r>
          </a:p>
        </p:txBody>
      </p:sp>
    </p:spTree>
    <p:extLst>
      <p:ext uri="{BB962C8B-B14F-4D97-AF65-F5344CB8AC3E}">
        <p14:creationId xmlns:p14="http://schemas.microsoft.com/office/powerpoint/2010/main" val="542185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02845A-8571-40C5-9F56-8F9B3F7C4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04990C-9FDE-509B-012C-4810E6189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238" y="895440"/>
            <a:ext cx="6125361" cy="1560083"/>
          </a:xfrm>
        </p:spPr>
        <p:txBody>
          <a:bodyPr>
            <a:normAutofit/>
          </a:bodyPr>
          <a:lstStyle/>
          <a:p>
            <a:r>
              <a:rPr lang="fr-FR" dirty="0"/>
              <a:t>La montagne secrète</a:t>
            </a:r>
          </a:p>
        </p:txBody>
      </p:sp>
      <p:pic>
        <p:nvPicPr>
          <p:cNvPr id="5" name="Zástupný objekt pre obsah 4" descr="Obrázok, na ktorom je text, maľovanie, plagát, umenie&#10;&#10;Automaticky generovaný popis">
            <a:extLst>
              <a:ext uri="{FF2B5EF4-FFF2-40B4-BE49-F238E27FC236}">
                <a16:creationId xmlns:a16="http://schemas.microsoft.com/office/drawing/2014/main" id="{5F9A06EB-7C15-8749-8543-CA1A6B052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5" r="-1" b="-1"/>
          <a:stretch/>
        </p:blipFill>
        <p:spPr>
          <a:xfrm>
            <a:off x="1" y="-16591"/>
            <a:ext cx="4610100" cy="687459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0BB598-81B4-41BB-BC44-CD9C29AE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40145" y="2871627"/>
            <a:ext cx="0" cy="3186701"/>
          </a:xfrm>
          <a:prstGeom prst="line">
            <a:avLst/>
          </a:prstGeom>
          <a:ln w="1079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F8A534-7961-7360-3444-D57D43744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717" y="2753546"/>
            <a:ext cx="5302882" cy="3494854"/>
          </a:xfrm>
        </p:spPr>
        <p:txBody>
          <a:bodyPr anchor="t">
            <a:normAutofit fontScale="92500" lnSpcReduction="10000"/>
          </a:bodyPr>
          <a:lstStyle/>
          <a:p>
            <a:r>
              <a:rPr lang="fr-FR" dirty="0"/>
              <a:t>publié en 1961</a:t>
            </a:r>
          </a:p>
          <a:p>
            <a:r>
              <a:rPr lang="fr-FR" dirty="0"/>
              <a:t>divisé en 4 parties </a:t>
            </a:r>
          </a:p>
          <a:p>
            <a:r>
              <a:rPr lang="fr-FR" dirty="0"/>
              <a:t>personnages : Pierre, Gédéon,  Nina,…</a:t>
            </a:r>
          </a:p>
          <a:p>
            <a:r>
              <a:rPr lang="fr-FR" dirty="0"/>
              <a:t>hommage au peintre René Richard</a:t>
            </a:r>
          </a:p>
          <a:p>
            <a:r>
              <a:rPr lang="fr-FR" dirty="0"/>
              <a:t>roman qui raconte l'histoire de Pierre, un peintre autodidacte qui parcourt les Territoires du Nord-Ouest et le nord du Québec à la recherche d'inspiration et de perfectionnement artistique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8703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34D42D-E6E3-AF5E-EDD4-4C3A1DE5D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74" y="760535"/>
            <a:ext cx="10427840" cy="2194587"/>
          </a:xfrm>
        </p:spPr>
        <p:txBody>
          <a:bodyPr>
            <a:normAutofit fontScale="90000"/>
          </a:bodyPr>
          <a:lstStyle/>
          <a:p>
            <a:r>
              <a:rPr lang="fr-FR" dirty="0"/>
              <a:t>Traits communs</a:t>
            </a:r>
            <a:br>
              <a:rPr lang="fr-FR" dirty="0"/>
            </a:br>
            <a:r>
              <a:rPr lang="fr-FR" dirty="0"/>
              <a:t>La </a:t>
            </a:r>
            <a:r>
              <a:rPr lang="fr-FR" sz="4000" dirty="0"/>
              <a:t>route d‘Altamont et Rue Deschambault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8C50F0-58AD-AF07-9095-5D6D7204A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474" y="2351315"/>
            <a:ext cx="9717926" cy="4388757"/>
          </a:xfrm>
        </p:spPr>
        <p:txBody>
          <a:bodyPr/>
          <a:lstStyle/>
          <a:p>
            <a:pPr>
              <a:buFontTx/>
              <a:buChar char="-"/>
            </a:pPr>
            <a:r>
              <a:rPr lang="fr-FR" dirty="0"/>
              <a:t>œuvres semi-autobiographiques</a:t>
            </a:r>
          </a:p>
          <a:p>
            <a:pPr>
              <a:buFontTx/>
              <a:buChar char="-"/>
            </a:pPr>
            <a:r>
              <a:rPr lang="fr-FR" dirty="0"/>
              <a:t>narratrice et protagoniste Christine </a:t>
            </a:r>
          </a:p>
          <a:p>
            <a:pPr>
              <a:buFontTx/>
              <a:buChar char="-"/>
            </a:pPr>
            <a:r>
              <a:rPr lang="fr-FR" dirty="0"/>
              <a:t>évolution et quête d'identité, de l'enfance à l'âge adulte</a:t>
            </a:r>
          </a:p>
          <a:p>
            <a:pPr>
              <a:buFontTx/>
              <a:buChar char="-"/>
            </a:pPr>
            <a:r>
              <a:rPr lang="fr-FR" dirty="0"/>
              <a:t>exploration de la vie au Manitoba </a:t>
            </a:r>
          </a:p>
          <a:p>
            <a:pPr>
              <a:buFontTx/>
              <a:buChar char="-"/>
            </a:pPr>
            <a:r>
              <a:rPr lang="fr-FR" dirty="0"/>
              <a:t>style d'écriture poétique et imagé</a:t>
            </a:r>
          </a:p>
          <a:p>
            <a:pPr>
              <a:buFontTx/>
              <a:buChar char="-"/>
            </a:pPr>
            <a:r>
              <a:rPr lang="fr-FR" dirty="0"/>
              <a:t>thèmes universels</a:t>
            </a:r>
          </a:p>
          <a:p>
            <a:pPr marL="0" indent="0">
              <a:buNone/>
            </a:pP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533552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E768B-9226-D831-0698-38F02B84F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080" y="527959"/>
            <a:ext cx="10427840" cy="1086056"/>
          </a:xfrm>
        </p:spPr>
        <p:txBody>
          <a:bodyPr/>
          <a:lstStyle/>
          <a:p>
            <a:r>
              <a:rPr lang="fr-FR" dirty="0"/>
              <a:t>Différences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47EFC1A-6C15-A9A1-8D7D-4DF770F39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28" y="1874154"/>
            <a:ext cx="11654972" cy="4455887"/>
          </a:xfrm>
        </p:spPr>
        <p:txBody>
          <a:bodyPr numCol="3" spcCol="720000"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b="1" dirty="0"/>
              <a:t>La route d‘Altamont</a:t>
            </a:r>
          </a:p>
          <a:p>
            <a:pPr marL="0" indent="0">
              <a:buNone/>
            </a:pPr>
            <a:r>
              <a:rPr lang="fr-FR" sz="2400" b="1" dirty="0"/>
              <a:t> </a:t>
            </a:r>
          </a:p>
          <a:p>
            <a:pPr>
              <a:buFontTx/>
              <a:buChar char="-"/>
            </a:pPr>
            <a:r>
              <a:rPr lang="fr-FR" dirty="0"/>
              <a:t>réflexions philosophiques et existentielles</a:t>
            </a:r>
          </a:p>
          <a:p>
            <a:pPr>
              <a:buFontTx/>
              <a:buChar char="-"/>
            </a:pPr>
            <a:r>
              <a:rPr lang="fr-FR" dirty="0"/>
              <a:t>la domination des femmes : grand-mère, mère et narratrice</a:t>
            </a:r>
          </a:p>
          <a:p>
            <a:pPr>
              <a:buFontTx/>
              <a:buChar char="-"/>
            </a:pPr>
            <a:endParaRPr lang="fr-FR" sz="2000" dirty="0"/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r>
              <a:rPr lang="fr-FR" sz="2400" b="1" dirty="0"/>
              <a:t>Rue Deschambault</a:t>
            </a:r>
          </a:p>
          <a:p>
            <a:pPr marL="0" indent="0">
              <a:buNone/>
            </a:pPr>
            <a:endParaRPr lang="fr-FR" sz="2400" b="1" dirty="0"/>
          </a:p>
          <a:p>
            <a:pPr>
              <a:buFontTx/>
              <a:buChar char="-"/>
            </a:pPr>
            <a:r>
              <a:rPr lang="fr-FR" dirty="0"/>
              <a:t>plus ancré dans le quotidien et le concret</a:t>
            </a:r>
          </a:p>
          <a:p>
            <a:pPr>
              <a:buFontTx/>
              <a:buChar char="-"/>
            </a:pPr>
            <a:r>
              <a:rPr lang="fr-FR" dirty="0"/>
              <a:t>une partie des histoires est centrée sur la figure paternelle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endParaRPr lang="fr-FR" sz="2400" b="1" dirty="0"/>
          </a:p>
          <a:p>
            <a:pPr marL="0" indent="0">
              <a:buNone/>
            </a:pPr>
            <a:r>
              <a:rPr lang="fr-FR" sz="2400" b="1" dirty="0"/>
              <a:t>La montagne secrète</a:t>
            </a:r>
          </a:p>
          <a:p>
            <a:pPr marL="0" indent="0">
              <a:buNone/>
            </a:pPr>
            <a:endParaRPr lang="fr-FR" sz="2400" b="1" dirty="0"/>
          </a:p>
          <a:p>
            <a:pPr>
              <a:buFontTx/>
              <a:buChar char="-"/>
            </a:pPr>
            <a:r>
              <a:rPr lang="fr-FR" dirty="0"/>
              <a:t>l'idée d'une recherche artistique</a:t>
            </a:r>
          </a:p>
          <a:p>
            <a:pPr>
              <a:buFontTx/>
              <a:buChar char="-"/>
            </a:pPr>
            <a:r>
              <a:rPr lang="fr-FR" dirty="0"/>
              <a:t>La souffrance de la vie, le contact avec les autres = source d’inspiration</a:t>
            </a:r>
          </a:p>
          <a:p>
            <a:pPr>
              <a:buFontTx/>
              <a:buChar char="-"/>
            </a:pPr>
            <a:r>
              <a:rPr lang="fr-FR" dirty="0"/>
              <a:t>héros masculin</a:t>
            </a:r>
          </a:p>
          <a:p>
            <a:pPr>
              <a:buFontTx/>
              <a:buChar char="-"/>
            </a:pPr>
            <a:r>
              <a:rPr lang="fr-FR" dirty="0"/>
              <a:t> l’absence quasi totale de personnages féminins et de cellules familiales</a:t>
            </a:r>
          </a:p>
        </p:txBody>
      </p:sp>
    </p:spTree>
    <p:extLst>
      <p:ext uri="{BB962C8B-B14F-4D97-AF65-F5344CB8AC3E}">
        <p14:creationId xmlns:p14="http://schemas.microsoft.com/office/powerpoint/2010/main" val="920459768"/>
      </p:ext>
    </p:extLst>
  </p:cSld>
  <p:clrMapOvr>
    <a:masterClrMapping/>
  </p:clrMapOvr>
</p:sld>
</file>

<file path=ppt/theme/theme1.xml><?xml version="1.0" encoding="utf-8"?>
<a:theme xmlns:a="http://schemas.openxmlformats.org/drawingml/2006/main" name="VaultVTI">
  <a:themeElements>
    <a:clrScheme name="AnalogousFromDarkSeedLeftStep">
      <a:dk1>
        <a:srgbClr val="000000"/>
      </a:dk1>
      <a:lt1>
        <a:srgbClr val="FFFFFF"/>
      </a:lt1>
      <a:dk2>
        <a:srgbClr val="223C2E"/>
      </a:dk2>
      <a:lt2>
        <a:srgbClr val="E8E6E2"/>
      </a:lt2>
      <a:accent1>
        <a:srgbClr val="4D6CC3"/>
      </a:accent1>
      <a:accent2>
        <a:srgbClr val="3B8CB1"/>
      </a:accent2>
      <a:accent3>
        <a:srgbClr val="46B3A8"/>
      </a:accent3>
      <a:accent4>
        <a:srgbClr val="3BB174"/>
      </a:accent4>
      <a:accent5>
        <a:srgbClr val="48B84F"/>
      </a:accent5>
      <a:accent6>
        <a:srgbClr val="65B13B"/>
      </a:accent6>
      <a:hlink>
        <a:srgbClr val="319548"/>
      </a:hlink>
      <a:folHlink>
        <a:srgbClr val="7F7F7F"/>
      </a:folHlink>
    </a:clrScheme>
    <a:fontScheme name="Custom 5">
      <a:majorFont>
        <a:latin typeface="Georgia Pro Light"/>
        <a:ea typeface=""/>
        <a:cs typeface=""/>
      </a:majorFont>
      <a:minorFont>
        <a:latin typeface="Georgi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ultVTI" id="{144E1EB0-F9F9-4F8D-8264-A2820BA0C47A}" vid="{3A992A48-7697-4A22-A884-B4A11E6218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527</Words>
  <Application>Microsoft Macintosh PowerPoint</Application>
  <PresentationFormat>Širokouhlá</PresentationFormat>
  <Paragraphs>89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Georgia Pro Light</vt:lpstr>
      <vt:lpstr>Palatino</vt:lpstr>
      <vt:lpstr>VaultVTI</vt:lpstr>
      <vt:lpstr>Gabrielle Roy </vt:lpstr>
      <vt:lpstr>Prezentácia programu PowerPoint</vt:lpstr>
      <vt:lpstr>Rue Deschambault</vt:lpstr>
      <vt:lpstr>Prezentácia programu PowerPoint</vt:lpstr>
      <vt:lpstr>La route d‘Altamont</vt:lpstr>
      <vt:lpstr>Prezentácia programu PowerPoint</vt:lpstr>
      <vt:lpstr>La montagne secrète</vt:lpstr>
      <vt:lpstr>Traits communs La route d‘Altamont et Rue Deschambault  </vt:lpstr>
      <vt:lpstr>Différences </vt:lpstr>
      <vt:lpstr>Prezentácia programu PowerPoint</vt:lpstr>
      <vt:lpstr>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Gabrielle Roy </dc:title>
  <dc:creator>Paula Balážiová</dc:creator>
  <cp:lastModifiedBy>Paula Balážiová</cp:lastModifiedBy>
  <cp:revision>9</cp:revision>
  <dcterms:created xsi:type="dcterms:W3CDTF">2024-05-13T08:15:41Z</dcterms:created>
  <dcterms:modified xsi:type="dcterms:W3CDTF">2024-06-03T10:12:49Z</dcterms:modified>
</cp:coreProperties>
</file>