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D19"/>
    <a:srgbClr val="31591D"/>
    <a:srgbClr val="1424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/>
    <p:restoredTop sz="94662"/>
  </p:normalViewPr>
  <p:slideViewPr>
    <p:cSldViewPr snapToGrid="0">
      <p:cViewPr varScale="1">
        <p:scale>
          <a:sx n="52" d="100"/>
          <a:sy n="52" d="100"/>
        </p:scale>
        <p:origin x="200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FC0AB-30E3-9646-B163-DBF70C10BCCD}" type="datetimeFigureOut">
              <a:rPr lang="fr-FR" smtClean="0"/>
              <a:t>10/06/2024</a:t>
            </a:fld>
            <a:endParaRPr lang="fr-FR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9094E-613B-7446-81B0-2CA9B44E3AF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2110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9094E-613B-7446-81B0-2CA9B44E3AF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82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6/10/24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07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6/10/24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56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6/10/24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44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6/10/24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34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6/10/24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6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6/10/24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1875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6/10/24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90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6/10/24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4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6/10/24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3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6/10/24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8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6/10/24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2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3E416D2-D994-4F7A-8F62-B28B11BE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Forêt de mousse verte percée par la lumière du soleil">
            <a:extLst>
              <a:ext uri="{FF2B5EF4-FFF2-40B4-BE49-F238E27FC236}">
                <a16:creationId xmlns:a16="http://schemas.microsoft.com/office/drawing/2014/main" id="{39C339BF-93ED-67AC-3C1C-1B798A6FF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93" r="-1" b="-1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46D3498-BB0C-4BBC-957B-FC6466C80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15949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348024 w 7476051"/>
              <a:gd name="connsiteY1" fmla="*/ 0 h 6858000"/>
              <a:gd name="connsiteX2" fmla="*/ 681975 w 7476051"/>
              <a:gd name="connsiteY2" fmla="*/ 0 h 6858000"/>
              <a:gd name="connsiteX3" fmla="*/ 1555845 w 7476051"/>
              <a:gd name="connsiteY3" fmla="*/ 0 h 6858000"/>
              <a:gd name="connsiteX4" fmla="*/ 1568054 w 7476051"/>
              <a:gd name="connsiteY4" fmla="*/ 0 h 6858000"/>
              <a:gd name="connsiteX5" fmla="*/ 1693495 w 7476051"/>
              <a:gd name="connsiteY5" fmla="*/ 0 h 6858000"/>
              <a:gd name="connsiteX6" fmla="*/ 3186636 w 7476051"/>
              <a:gd name="connsiteY6" fmla="*/ 0 h 6858000"/>
              <a:gd name="connsiteX7" fmla="*/ 5853028 w 7476051"/>
              <a:gd name="connsiteY7" fmla="*/ 0 h 6858000"/>
              <a:gd name="connsiteX8" fmla="*/ 5875152 w 7476051"/>
              <a:gd name="connsiteY8" fmla="*/ 14997 h 6858000"/>
              <a:gd name="connsiteX9" fmla="*/ 7476051 w 7476051"/>
              <a:gd name="connsiteY9" fmla="*/ 3621656 h 6858000"/>
              <a:gd name="connsiteX10" fmla="*/ 5601701 w 7476051"/>
              <a:gd name="connsiteY10" fmla="*/ 6374814 h 6858000"/>
              <a:gd name="connsiteX11" fmla="*/ 5085053 w 7476051"/>
              <a:gd name="connsiteY11" fmla="*/ 6780599 h 6858000"/>
              <a:gd name="connsiteX12" fmla="*/ 4973297 w 7476051"/>
              <a:gd name="connsiteY12" fmla="*/ 6858000 h 6858000"/>
              <a:gd name="connsiteX13" fmla="*/ 3186636 w 7476051"/>
              <a:gd name="connsiteY13" fmla="*/ 6858000 h 6858000"/>
              <a:gd name="connsiteX14" fmla="*/ 1568054 w 7476051"/>
              <a:gd name="connsiteY14" fmla="*/ 6858000 h 6858000"/>
              <a:gd name="connsiteX15" fmla="*/ 1555845 w 7476051"/>
              <a:gd name="connsiteY15" fmla="*/ 6858000 h 6858000"/>
              <a:gd name="connsiteX16" fmla="*/ 1385101 w 7476051"/>
              <a:gd name="connsiteY16" fmla="*/ 6858000 h 6858000"/>
              <a:gd name="connsiteX17" fmla="*/ 681975 w 7476051"/>
              <a:gd name="connsiteY17" fmla="*/ 6858000 h 6858000"/>
              <a:gd name="connsiteX18" fmla="*/ 348024 w 7476051"/>
              <a:gd name="connsiteY18" fmla="*/ 6858000 h 6858000"/>
              <a:gd name="connsiteX19" fmla="*/ 0 w 7476051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348024" y="0"/>
                </a:lnTo>
                <a:lnTo>
                  <a:pt x="681975" y="0"/>
                </a:lnTo>
                <a:lnTo>
                  <a:pt x="1555845" y="0"/>
                </a:lnTo>
                <a:lnTo>
                  <a:pt x="1568054" y="0"/>
                </a:lnTo>
                <a:lnTo>
                  <a:pt x="1693495" y="0"/>
                </a:lnTo>
                <a:lnTo>
                  <a:pt x="3186636" y="0"/>
                </a:ln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1" y="6374814"/>
                </a:cubicBezTo>
                <a:cubicBezTo>
                  <a:pt x="5429498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3186636" y="6858000"/>
                </a:lnTo>
                <a:lnTo>
                  <a:pt x="1568054" y="6858000"/>
                </a:lnTo>
                <a:lnTo>
                  <a:pt x="1555845" y="6858000"/>
                </a:lnTo>
                <a:lnTo>
                  <a:pt x="1385101" y="6858000"/>
                </a:lnTo>
                <a:lnTo>
                  <a:pt x="681975" y="6858000"/>
                </a:lnTo>
                <a:lnTo>
                  <a:pt x="3480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539A79B-DFBA-4781-B0DE-4044B072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97492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D8EFB43-661E-4B15-BA65-39CC17EF71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10788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04FE617-E423-D05E-0F8B-CBFCCE7B8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3055" y="1203393"/>
            <a:ext cx="8791575" cy="328520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3600" dirty="0">
                <a:solidFill>
                  <a:schemeClr val="bg1"/>
                </a:solidFill>
                <a:latin typeface="Lucida Fax" panose="02060602050505020204" pitchFamily="18" charset="0"/>
              </a:rPr>
              <a:t>KUKUM, ATUK ET WAPKE</a:t>
            </a:r>
            <a:br>
              <a:rPr lang="fr-FR" sz="3800" dirty="0">
                <a:solidFill>
                  <a:schemeClr val="bg1"/>
                </a:solidFill>
                <a:latin typeface="Lucida Fax" panose="02060602050505020204" pitchFamily="18" charset="0"/>
              </a:rPr>
            </a:br>
            <a:r>
              <a:rPr lang="fr-FR" sz="3500" dirty="0">
                <a:solidFill>
                  <a:schemeClr val="bg1"/>
                </a:solidFill>
                <a:latin typeface="Lucida Fax" panose="02060602050505020204" pitchFamily="18" charset="0"/>
              </a:rPr>
              <a:t>la littérature amérindienne</a:t>
            </a:r>
            <a:br>
              <a:rPr lang="fr-FR" sz="3800" dirty="0">
                <a:solidFill>
                  <a:schemeClr val="bg1"/>
                </a:solidFill>
                <a:latin typeface="Lucida Fax" panose="02060602050505020204" pitchFamily="18" charset="0"/>
              </a:rPr>
            </a:br>
            <a:endParaRPr lang="fr-FR" sz="3800" dirty="0">
              <a:solidFill>
                <a:schemeClr val="bg1"/>
              </a:solidFill>
              <a:latin typeface="Lucida Fax" panose="02060602050505020204" pitchFamily="18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D5C2546-DF50-128C-DEB5-6E2D8C44B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0151" y="4631475"/>
            <a:ext cx="5934278" cy="1150200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bg1"/>
                </a:solidFill>
                <a:latin typeface="Lucida Fax" panose="02060602050505020204" pitchFamily="18" charset="0"/>
              </a:rPr>
              <a:t>Nela</a:t>
            </a:r>
            <a:r>
              <a:rPr lang="fr-FR" dirty="0">
                <a:solidFill>
                  <a:schemeClr val="bg1"/>
                </a:solidFill>
                <a:latin typeface="Lucida Fax" panose="020606020505050202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Lucida Fax" panose="02060602050505020204" pitchFamily="18" charset="0"/>
              </a:rPr>
              <a:t>Lichková</a:t>
            </a:r>
            <a:r>
              <a:rPr lang="fr-FR" dirty="0">
                <a:solidFill>
                  <a:schemeClr val="bg1"/>
                </a:solidFill>
                <a:latin typeface="Lucida Fax" panose="02060602050505020204" pitchFamily="18" charset="0"/>
              </a:rPr>
              <a:t>, 527229</a:t>
            </a:r>
          </a:p>
        </p:txBody>
      </p:sp>
    </p:spTree>
    <p:extLst>
      <p:ext uri="{BB962C8B-B14F-4D97-AF65-F5344CB8AC3E}">
        <p14:creationId xmlns:p14="http://schemas.microsoft.com/office/powerpoint/2010/main" val="122521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007F351-78FB-27AE-CC2F-1AD13B6FB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531" b="65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19DB70-1303-56D3-ECFC-159D7B21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346268"/>
            <a:ext cx="5618431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 dirty="0">
                <a:solidFill>
                  <a:schemeClr val="bg1"/>
                </a:solidFill>
                <a:latin typeface="Lucida Fax" panose="02060602050505020204" pitchFamily="18" charset="0"/>
              </a:rPr>
              <a:t>MERCI POUR VOTRE ATTENTION!</a:t>
            </a:r>
          </a:p>
        </p:txBody>
      </p:sp>
    </p:spTree>
    <p:extLst>
      <p:ext uri="{BB962C8B-B14F-4D97-AF65-F5344CB8AC3E}">
        <p14:creationId xmlns:p14="http://schemas.microsoft.com/office/powerpoint/2010/main" val="183496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F6B3C4-F6D9-DC34-C2A4-D1D77D6C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993" y="599282"/>
            <a:ext cx="5271804" cy="1639888"/>
          </a:xfrm>
        </p:spPr>
        <p:txBody>
          <a:bodyPr anchor="b"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Lucida Fax" panose="02060602050505020204" pitchFamily="18" charset="0"/>
              </a:rPr>
              <a:t>MICHEL JEAN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BD772-77E9-D86A-D849-3F9C0682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94" y="2239170"/>
            <a:ext cx="5792940" cy="3651250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fr-FR" dirty="0">
                <a:solidFill>
                  <a:schemeClr val="bg1"/>
                </a:solidFill>
              </a:rPr>
              <a:t>- </a:t>
            </a:r>
            <a:r>
              <a:rPr lang="fr-FR" sz="2400" dirty="0">
                <a:solidFill>
                  <a:schemeClr val="bg1"/>
                </a:solidFill>
                <a:latin typeface="Lucida Fax" panose="02060602050505020204" pitchFamily="18" charset="0"/>
              </a:rPr>
              <a:t>né le 22 mars 1960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chemeClr val="bg1"/>
                </a:solidFill>
                <a:latin typeface="Lucida Fax" panose="02060602050505020204" pitchFamily="18" charset="0"/>
              </a:rPr>
              <a:t>- un écrivain et journaliste québécois d’origine innue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chemeClr val="bg1"/>
                </a:solidFill>
                <a:latin typeface="Lucida Fax" panose="02060602050505020204" pitchFamily="18" charset="0"/>
              </a:rPr>
              <a:t>- issu de la communauté </a:t>
            </a:r>
            <a:r>
              <a:rPr lang="fr-FR" sz="2400" dirty="0" err="1">
                <a:solidFill>
                  <a:schemeClr val="bg1"/>
                </a:solidFill>
                <a:latin typeface="Lucida Fax" panose="02060602050505020204" pitchFamily="18" charset="0"/>
              </a:rPr>
              <a:t>Mashteuiatsh</a:t>
            </a:r>
            <a:r>
              <a:rPr lang="fr-FR" sz="2400" dirty="0">
                <a:solidFill>
                  <a:schemeClr val="bg1"/>
                </a:solidFill>
                <a:latin typeface="Lucida Fax" panose="02060602050505020204" pitchFamily="18" charset="0"/>
              </a:rPr>
              <a:t> de </a:t>
            </a:r>
            <a:r>
              <a:rPr lang="fr-FR" sz="2400" dirty="0" err="1">
                <a:solidFill>
                  <a:schemeClr val="bg1"/>
                </a:solidFill>
                <a:latin typeface="Lucida Fax" panose="02060602050505020204" pitchFamily="18" charset="0"/>
              </a:rPr>
              <a:t>Nitassinan</a:t>
            </a:r>
            <a:r>
              <a:rPr lang="fr-FR" sz="2400" dirty="0">
                <a:solidFill>
                  <a:schemeClr val="bg1"/>
                </a:solidFill>
                <a:latin typeface="Lucida Fax" panose="020606020505050202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fr-FR" sz="2400" dirty="0">
                <a:solidFill>
                  <a:schemeClr val="bg1"/>
                </a:solidFill>
                <a:latin typeface="Lucida Fax" panose="02060602050505020204" pitchFamily="18" charset="0"/>
              </a:rPr>
              <a:t>- roman </a:t>
            </a:r>
            <a:r>
              <a:rPr lang="fr-FR" sz="2400" dirty="0" err="1">
                <a:solidFill>
                  <a:schemeClr val="bg1"/>
                </a:solidFill>
                <a:latin typeface="Lucida Fax" panose="02060602050505020204" pitchFamily="18" charset="0"/>
              </a:rPr>
              <a:t>Kukum</a:t>
            </a:r>
            <a:r>
              <a:rPr lang="fr-FR" sz="2400" dirty="0">
                <a:solidFill>
                  <a:schemeClr val="bg1"/>
                </a:solidFill>
                <a:latin typeface="Lucida Fax" panose="02060602050505020204" pitchFamily="18" charset="0"/>
              </a:rPr>
              <a:t> a reçu le Prix littéraire France-Québec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Obrázek 3" descr="Obsah obrázku osoba, Lidská tvář, obočí, Čelo&#10;&#10;Popis byl vytvořen automaticky">
            <a:extLst>
              <a:ext uri="{FF2B5EF4-FFF2-40B4-BE49-F238E27FC236}">
                <a16:creationId xmlns:a16="http://schemas.microsoft.com/office/drawing/2014/main" id="{E62B7075-D900-BC66-A8D2-45DA4B447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43" r="32044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539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F6B3C4-F6D9-DC34-C2A4-D1D77D6C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166" y="632434"/>
            <a:ext cx="6003479" cy="977411"/>
          </a:xfrm>
        </p:spPr>
        <p:txBody>
          <a:bodyPr anchor="b">
            <a:normAutofit/>
          </a:bodyPr>
          <a:lstStyle/>
          <a:p>
            <a:r>
              <a:rPr lang="fr-FR" dirty="0">
                <a:latin typeface="Lucida Fax" panose="02060602050505020204" pitchFamily="18" charset="0"/>
              </a:rPr>
              <a:t>KUKUM : MICHEAL JEAN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BD772-77E9-D86A-D849-3F9C0682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166" y="1609845"/>
            <a:ext cx="5769788" cy="410209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fr-FR" dirty="0">
                <a:latin typeface="Lucida Fax" panose="02060602050505020204" pitchFamily="18" charset="0"/>
              </a:rPr>
              <a:t>- </a:t>
            </a:r>
            <a:r>
              <a:rPr lang="fr-FR" b="1" dirty="0">
                <a:latin typeface="Lucida Fax" panose="02060602050505020204" pitchFamily="18" charset="0"/>
              </a:rPr>
              <a:t>écrit à la première personne</a:t>
            </a:r>
          </a:p>
          <a:p>
            <a:pPr>
              <a:lnSpc>
                <a:spcPct val="130000"/>
              </a:lnSpc>
            </a:pPr>
            <a:r>
              <a:rPr lang="fr-FR" b="1" dirty="0">
                <a:latin typeface="Lucida Fax" panose="02060602050505020204" pitchFamily="18" charset="0"/>
              </a:rPr>
              <a:t>- histoire singulière de l’arrière-grand-mère de l’auteur </a:t>
            </a:r>
          </a:p>
          <a:p>
            <a:pPr>
              <a:lnSpc>
                <a:spcPct val="130000"/>
              </a:lnSpc>
            </a:pPr>
            <a:r>
              <a:rPr lang="fr-FR" b="1" dirty="0">
                <a:latin typeface="Lucida Fax" panose="02060602050505020204" pitchFamily="18" charset="0"/>
              </a:rPr>
              <a:t>- </a:t>
            </a:r>
            <a:r>
              <a:rPr lang="fr-FR" b="1" dirty="0" err="1">
                <a:latin typeface="Lucida Fax" panose="02060602050505020204" pitchFamily="18" charset="0"/>
              </a:rPr>
              <a:t>Kukum</a:t>
            </a:r>
            <a:r>
              <a:rPr lang="fr-FR" b="1" dirty="0">
                <a:latin typeface="Lucida Fax" panose="02060602050505020204" pitchFamily="18" charset="0"/>
              </a:rPr>
              <a:t> = grand-mère en innu</a:t>
            </a:r>
          </a:p>
          <a:p>
            <a:pPr>
              <a:lnSpc>
                <a:spcPct val="130000"/>
              </a:lnSpc>
            </a:pPr>
            <a:r>
              <a:rPr lang="fr-FR" b="1" dirty="0">
                <a:latin typeface="Lucida Fax" panose="02060602050505020204" pitchFamily="18" charset="0"/>
              </a:rPr>
              <a:t>- </a:t>
            </a:r>
            <a:r>
              <a:rPr lang="fr-FR" b="1" dirty="0" err="1">
                <a:latin typeface="Lucida Fax" panose="02060602050505020204" pitchFamily="18" charset="0"/>
              </a:rPr>
              <a:t>Almanda</a:t>
            </a:r>
            <a:r>
              <a:rPr lang="fr-FR" b="1" dirty="0">
                <a:latin typeface="Lucida Fax" panose="02060602050505020204" pitchFamily="18" charset="0"/>
              </a:rPr>
              <a:t>, une orpheline québécoise d’origines irlandaises,        qui se marie avec un jeune innu et qui raconte sa vie</a:t>
            </a:r>
          </a:p>
          <a:p>
            <a:pPr>
              <a:lnSpc>
                <a:spcPct val="130000"/>
              </a:lnSpc>
            </a:pPr>
            <a:r>
              <a:rPr lang="fr-FR" b="1" dirty="0">
                <a:latin typeface="Lucida Fax" panose="02060602050505020204" pitchFamily="18" charset="0"/>
              </a:rPr>
              <a:t>- changement de mode de vie, adhésion à une culture différente</a:t>
            </a:r>
          </a:p>
          <a:p>
            <a:pPr>
              <a:lnSpc>
                <a:spcPct val="130000"/>
              </a:lnSpc>
            </a:pPr>
            <a:r>
              <a:rPr lang="fr-FR" b="1" dirty="0">
                <a:latin typeface="Lucida Fax" panose="02060602050505020204" pitchFamily="18" charset="0"/>
              </a:rPr>
              <a:t>- sédentarisation forcée des Innus </a:t>
            </a:r>
          </a:p>
        </p:txBody>
      </p:sp>
      <p:pic>
        <p:nvPicPr>
          <p:cNvPr id="4" name="Obrázek 3" descr="Obsah obrázku kresba, skica, ilustrace, klipart&#10;&#10;Popis byl vytvořen automaticky">
            <a:extLst>
              <a:ext uri="{FF2B5EF4-FFF2-40B4-BE49-F238E27FC236}">
                <a16:creationId xmlns:a16="http://schemas.microsoft.com/office/drawing/2014/main" id="{2B8423D3-E963-C3B1-3D6D-BC550771D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967" y="1121140"/>
            <a:ext cx="2988679" cy="46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57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B3C4-F6D9-DC34-C2A4-D1D77D6C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437873"/>
            <a:ext cx="8770571" cy="1345269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Lucida Fax" panose="02060602050505020204" pitchFamily="18" charset="0"/>
              </a:rPr>
              <a:t>Thèmes importants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BD772-77E9-D86A-D849-3F9C0682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135870"/>
            <a:ext cx="9329007" cy="4498846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/>
                </a:solidFill>
              </a:rPr>
              <a:t>- </a:t>
            </a:r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le changement de culture, de mode de vie (pour l’amour)</a:t>
            </a:r>
          </a:p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- l’appréhension des vieux coutumes – folklore innu</a:t>
            </a:r>
          </a:p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 	- le savoir-faire traditionnel</a:t>
            </a:r>
          </a:p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- la nature, le lac, la liberté X l’enfermement</a:t>
            </a:r>
          </a:p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- la destruction de la vie innocente par des colonisateurs blancs </a:t>
            </a:r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  <a:sym typeface="Wingdings" pitchFamily="2" charset="2"/>
              </a:rPr>
              <a:t> la chute du peuple innu (alcoolisme, violence, accidents)</a:t>
            </a:r>
          </a:p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  <a:sym typeface="Wingdings" pitchFamily="2" charset="2"/>
              </a:rPr>
              <a:t>- les enfants confisqués pour des internats écoliers lointains </a:t>
            </a:r>
          </a:p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  <a:sym typeface="Wingdings" pitchFamily="2" charset="2"/>
              </a:rPr>
              <a:t>- la négligence du soin des réserves</a:t>
            </a:r>
          </a:p>
          <a:p>
            <a:endParaRPr lang="fr-FR" sz="2000" dirty="0">
              <a:solidFill>
                <a:schemeClr val="bg1"/>
              </a:solidFill>
              <a:latin typeface="Lucida Fax" panose="02060602050505020204" pitchFamily="18" charset="0"/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5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F6B3C4-F6D9-DC34-C2A4-D1D77D6C4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23" y="164552"/>
            <a:ext cx="5185645" cy="1639888"/>
          </a:xfrm>
        </p:spPr>
        <p:txBody>
          <a:bodyPr anchor="b">
            <a:normAutofit/>
          </a:bodyPr>
          <a:lstStyle/>
          <a:p>
            <a:r>
              <a:rPr lang="fr-FR" dirty="0">
                <a:latin typeface="Lucida Fax" panose="02060602050505020204" pitchFamily="18" charset="0"/>
              </a:rPr>
              <a:t>ATUK, ELLE ET NOUS : MICHEL JEAN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BD772-77E9-D86A-D849-3F9C0682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423" y="1804440"/>
            <a:ext cx="5636577" cy="393241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fr-FR" sz="1700" b="1" dirty="0">
                <a:latin typeface="Lucida Fax" panose="02060602050505020204" pitchFamily="18" charset="0"/>
              </a:rPr>
              <a:t>- deux points de vue qui alternent en chapitres : Michel et sa grand-mère Jeannette Gagnon/</a:t>
            </a:r>
            <a:r>
              <a:rPr lang="fr-FR" sz="1700" b="1" dirty="0" err="1">
                <a:latin typeface="Lucida Fax" panose="02060602050505020204" pitchFamily="18" charset="0"/>
              </a:rPr>
              <a:t>Shashuan</a:t>
            </a:r>
            <a:r>
              <a:rPr lang="fr-FR" sz="1700" b="1" dirty="0">
                <a:latin typeface="Lucida Fax" panose="02060602050505020204" pitchFamily="18" charset="0"/>
              </a:rPr>
              <a:t> </a:t>
            </a:r>
            <a:r>
              <a:rPr lang="fr-FR" sz="1700" b="1" dirty="0" err="1">
                <a:latin typeface="Lucida Fax" panose="02060602050505020204" pitchFamily="18" charset="0"/>
              </a:rPr>
              <a:t>Pileshish</a:t>
            </a:r>
            <a:endParaRPr lang="fr-FR" sz="1700" b="1" dirty="0">
              <a:latin typeface="Lucida Fax" panose="02060602050505020204" pitchFamily="18" charset="0"/>
            </a:endParaRPr>
          </a:p>
          <a:p>
            <a:pPr>
              <a:lnSpc>
                <a:spcPct val="130000"/>
              </a:lnSpc>
            </a:pPr>
            <a:r>
              <a:rPr lang="fr-FR" sz="1700" b="1" dirty="0">
                <a:latin typeface="Lucida Fax" panose="02060602050505020204" pitchFamily="18" charset="0"/>
              </a:rPr>
              <a:t>- </a:t>
            </a:r>
            <a:r>
              <a:rPr lang="fr-FR" sz="1700" b="1" dirty="0" err="1">
                <a:latin typeface="Lucida Fax" panose="02060602050505020204" pitchFamily="18" charset="0"/>
              </a:rPr>
              <a:t>Atuk</a:t>
            </a:r>
            <a:r>
              <a:rPr lang="fr-FR" sz="1700" b="1" dirty="0">
                <a:latin typeface="Lucida Fax" panose="02060602050505020204" pitchFamily="18" charset="0"/>
              </a:rPr>
              <a:t> = caribou en innu</a:t>
            </a:r>
          </a:p>
          <a:p>
            <a:pPr>
              <a:lnSpc>
                <a:spcPct val="130000"/>
              </a:lnSpc>
            </a:pPr>
            <a:r>
              <a:rPr lang="fr-FR" sz="1700" b="1" dirty="0">
                <a:latin typeface="Lucida Fax" panose="02060602050505020204" pitchFamily="18" charset="0"/>
              </a:rPr>
              <a:t>- la fille d’</a:t>
            </a:r>
            <a:r>
              <a:rPr lang="fr-FR" sz="1700" b="1" dirty="0" err="1">
                <a:latin typeface="Lucida Fax" panose="02060602050505020204" pitchFamily="18" charset="0"/>
              </a:rPr>
              <a:t>Almanda</a:t>
            </a:r>
            <a:r>
              <a:rPr lang="fr-FR" sz="1700" b="1" dirty="0">
                <a:latin typeface="Lucida Fax" panose="02060602050505020204" pitchFamily="18" charset="0"/>
              </a:rPr>
              <a:t> raconte son enfance dans les bois, elle change de vie après le mariage avec un homme blanc (contraire d’</a:t>
            </a:r>
            <a:r>
              <a:rPr lang="fr-FR" sz="1700" b="1" dirty="0" err="1">
                <a:latin typeface="Lucida Fax" panose="02060602050505020204" pitchFamily="18" charset="0"/>
              </a:rPr>
              <a:t>Almanda</a:t>
            </a:r>
            <a:r>
              <a:rPr lang="fr-FR" sz="1700" b="1" dirty="0">
                <a:latin typeface="Lucida Fax" panose="02060602050505020204" pitchFamily="18" charset="0"/>
              </a:rPr>
              <a:t>) : adhésion à une culture différente, exclusion du clan, pas reconnue comme une Innue</a:t>
            </a:r>
          </a:p>
          <a:p>
            <a:pPr>
              <a:lnSpc>
                <a:spcPct val="130000"/>
              </a:lnSpc>
            </a:pPr>
            <a:r>
              <a:rPr lang="fr-FR" sz="1700" b="1" dirty="0">
                <a:latin typeface="Lucida Fax" panose="02060602050505020204" pitchFamily="18" charset="0"/>
              </a:rPr>
              <a:t>- Michel se pose des questions sur son identité autochtone</a:t>
            </a:r>
          </a:p>
        </p:txBody>
      </p:sp>
      <p:pic>
        <p:nvPicPr>
          <p:cNvPr id="4" name="Obrázek 3" descr="Obsah obrázku kresba, skica, ilustrace, Lidská tvář&#10;&#10;Popis byl vytvořen automaticky">
            <a:extLst>
              <a:ext uri="{FF2B5EF4-FFF2-40B4-BE49-F238E27FC236}">
                <a16:creationId xmlns:a16="http://schemas.microsoft.com/office/drawing/2014/main" id="{5F036628-6E14-80AC-497B-E06A0FE71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967" y="1121140"/>
            <a:ext cx="2988679" cy="4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B3C4-F6D9-DC34-C2A4-D1D77D6C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Lucida Fax" panose="02060602050505020204" pitchFamily="18" charset="0"/>
              </a:rPr>
              <a:t>Thèmes importants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BD772-77E9-D86A-D849-3F9C0682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322440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- l’exclusion de la communauté par son peuple et par l’État : elle n’est plus innue, non plus ses enfants</a:t>
            </a:r>
          </a:p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- le refus de l’identité autochtone pour se débarrasser de la haine raciste qui était montrée à ses enfants – </a:t>
            </a:r>
            <a:r>
              <a:rPr lang="fr-FR" sz="2000" dirty="0" err="1">
                <a:solidFill>
                  <a:schemeClr val="bg1"/>
                </a:solidFill>
                <a:latin typeface="Lucida Fax" panose="02060602050505020204" pitchFamily="18" charset="0"/>
              </a:rPr>
              <a:t>Jeanette</a:t>
            </a:r>
            <a:endParaRPr lang="fr-FR" sz="2000" dirty="0">
              <a:solidFill>
                <a:schemeClr val="bg1"/>
              </a:solidFill>
              <a:latin typeface="Lucida Fax" panose="02060602050505020204" pitchFamily="18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- la réflexion de l’identité autochtone par Michel</a:t>
            </a:r>
          </a:p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- le lac admiré</a:t>
            </a:r>
          </a:p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- la pauvreté et la faim</a:t>
            </a:r>
          </a:p>
        </p:txBody>
      </p:sp>
    </p:spTree>
    <p:extLst>
      <p:ext uri="{BB962C8B-B14F-4D97-AF65-F5344CB8AC3E}">
        <p14:creationId xmlns:p14="http://schemas.microsoft.com/office/powerpoint/2010/main" val="13530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5FBB81-B61B-416A-8F5D-A8DDF6253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0C0D7D4-D83D-4C58-87D1-955F0A917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6051" cy="6858000"/>
          </a:xfrm>
          <a:custGeom>
            <a:avLst/>
            <a:gdLst>
              <a:gd name="connsiteX0" fmla="*/ 0 w 7476051"/>
              <a:gd name="connsiteY0" fmla="*/ 0 h 6858000"/>
              <a:gd name="connsiteX1" fmla="*/ 5853028 w 7476051"/>
              <a:gd name="connsiteY1" fmla="*/ 0 h 6858000"/>
              <a:gd name="connsiteX2" fmla="*/ 5875152 w 7476051"/>
              <a:gd name="connsiteY2" fmla="*/ 14997 h 6858000"/>
              <a:gd name="connsiteX3" fmla="*/ 7476051 w 7476051"/>
              <a:gd name="connsiteY3" fmla="*/ 3621656 h 6858000"/>
              <a:gd name="connsiteX4" fmla="*/ 5601702 w 7476051"/>
              <a:gd name="connsiteY4" fmla="*/ 6374814 h 6858000"/>
              <a:gd name="connsiteX5" fmla="*/ 5085053 w 7476051"/>
              <a:gd name="connsiteY5" fmla="*/ 6780599 h 6858000"/>
              <a:gd name="connsiteX6" fmla="*/ 4973297 w 7476051"/>
              <a:gd name="connsiteY6" fmla="*/ 6858000 h 6858000"/>
              <a:gd name="connsiteX7" fmla="*/ 0 w 747605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6051" h="6858000">
                <a:moveTo>
                  <a:pt x="0" y="0"/>
                </a:moveTo>
                <a:lnTo>
                  <a:pt x="5853028" y="0"/>
                </a:lnTo>
                <a:lnTo>
                  <a:pt x="5875152" y="14997"/>
                </a:lnTo>
                <a:cubicBezTo>
                  <a:pt x="6902315" y="754641"/>
                  <a:pt x="7476051" y="2093192"/>
                  <a:pt x="7476051" y="3621656"/>
                </a:cubicBezTo>
                <a:cubicBezTo>
                  <a:pt x="7476051" y="4969131"/>
                  <a:pt x="6547326" y="5602839"/>
                  <a:pt x="5601702" y="6374814"/>
                </a:cubicBezTo>
                <a:cubicBezTo>
                  <a:pt x="5429499" y="6515397"/>
                  <a:pt x="5258871" y="6653108"/>
                  <a:pt x="5085053" y="6780599"/>
                </a:cubicBezTo>
                <a:lnTo>
                  <a:pt x="49732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F9A324-404E-4C5D-AFF0-C5D0D841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48204" y="-1"/>
            <a:ext cx="2535264" cy="6858001"/>
          </a:xfrm>
          <a:custGeom>
            <a:avLst/>
            <a:gdLst>
              <a:gd name="connsiteX0" fmla="*/ 1218585 w 2535264"/>
              <a:gd name="connsiteY0" fmla="*/ 0 h 6858001"/>
              <a:gd name="connsiteX1" fmla="*/ 1236561 w 2535264"/>
              <a:gd name="connsiteY1" fmla="*/ 0 h 6858001"/>
              <a:gd name="connsiteX2" fmla="*/ 1264452 w 2535264"/>
              <a:gd name="connsiteY2" fmla="*/ 24550 h 6858001"/>
              <a:gd name="connsiteX3" fmla="*/ 2528121 w 2535264"/>
              <a:gd name="connsiteY3" fmla="*/ 3710502 h 6858001"/>
              <a:gd name="connsiteX4" fmla="*/ 492890 w 2535264"/>
              <a:gd name="connsiteY4" fmla="*/ 6507511 h 6858001"/>
              <a:gd name="connsiteX5" fmla="*/ 221418 w 2535264"/>
              <a:gd name="connsiteY5" fmla="*/ 6713387 h 6858001"/>
              <a:gd name="connsiteX6" fmla="*/ 20100 w 2535264"/>
              <a:gd name="connsiteY6" fmla="*/ 6858001 h 6858001"/>
              <a:gd name="connsiteX7" fmla="*/ 0 w 2535264"/>
              <a:gd name="connsiteY7" fmla="*/ 6858001 h 6858001"/>
              <a:gd name="connsiteX8" fmla="*/ 202488 w 2535264"/>
              <a:gd name="connsiteY8" fmla="*/ 6712547 h 6858001"/>
              <a:gd name="connsiteX9" fmla="*/ 473961 w 2535264"/>
              <a:gd name="connsiteY9" fmla="*/ 6506670 h 6858001"/>
              <a:gd name="connsiteX10" fmla="*/ 2509192 w 2535264"/>
              <a:gd name="connsiteY10" fmla="*/ 3709662 h 6858001"/>
              <a:gd name="connsiteX11" fmla="*/ 1245521 w 2535264"/>
              <a:gd name="connsiteY11" fmla="*/ 2370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5264" h="6858001">
                <a:moveTo>
                  <a:pt x="1218585" y="0"/>
                </a:moveTo>
                <a:lnTo>
                  <a:pt x="1236561" y="0"/>
                </a:lnTo>
                <a:lnTo>
                  <a:pt x="1264452" y="24550"/>
                </a:lnTo>
                <a:cubicBezTo>
                  <a:pt x="2149109" y="863108"/>
                  <a:pt x="2598329" y="2210814"/>
                  <a:pt x="2528121" y="3710502"/>
                </a:cubicBezTo>
                <a:cubicBezTo>
                  <a:pt x="2462100" y="5120751"/>
                  <a:pt x="1489450" y="5742158"/>
                  <a:pt x="492890" y="6507511"/>
                </a:cubicBezTo>
                <a:cubicBezTo>
                  <a:pt x="402151" y="6577199"/>
                  <a:pt x="311847" y="6646154"/>
                  <a:pt x="221418" y="6713387"/>
                </a:cubicBezTo>
                <a:lnTo>
                  <a:pt x="20100" y="6858001"/>
                </a:lnTo>
                <a:lnTo>
                  <a:pt x="0" y="6858001"/>
                </a:lnTo>
                <a:lnTo>
                  <a:pt x="202488" y="6712547"/>
                </a:lnTo>
                <a:cubicBezTo>
                  <a:pt x="292917" y="6645314"/>
                  <a:pt x="383222" y="6576359"/>
                  <a:pt x="473961" y="6506670"/>
                </a:cubicBezTo>
                <a:cubicBezTo>
                  <a:pt x="1470520" y="5741317"/>
                  <a:pt x="2443170" y="5119911"/>
                  <a:pt x="2509192" y="3709662"/>
                </a:cubicBezTo>
                <a:cubicBezTo>
                  <a:pt x="2579400" y="2209973"/>
                  <a:pt x="2130178" y="862268"/>
                  <a:pt x="1245521" y="237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C4CE3C4-3600-4353-9FE1-B32D06BE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37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D9796F-6D5F-3854-7838-EE7619B32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16" y="540861"/>
            <a:ext cx="5010504" cy="1121803"/>
          </a:xfrm>
        </p:spPr>
        <p:txBody>
          <a:bodyPr anchor="b">
            <a:normAutofit fontScale="90000"/>
          </a:bodyPr>
          <a:lstStyle/>
          <a:p>
            <a:r>
              <a:rPr lang="fr-FR" dirty="0">
                <a:latin typeface="Lucida Fax" panose="02060602050505020204" pitchFamily="18" charset="0"/>
              </a:rPr>
              <a:t>WAPKE : MICHEL JEAN ET AL.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1E9CED-119F-05ED-59C3-A6659DB74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069" y="1826282"/>
            <a:ext cx="7065440" cy="4490857"/>
          </a:xfrm>
        </p:spPr>
        <p:txBody>
          <a:bodyPr>
            <a:normAutofit/>
          </a:bodyPr>
          <a:lstStyle/>
          <a:p>
            <a:r>
              <a:rPr lang="en-US" dirty="0"/>
              <a:t>- </a:t>
            </a:r>
            <a:r>
              <a:rPr lang="fr-FR" sz="2000" b="1" dirty="0">
                <a:latin typeface="Lucida Fax" panose="02060602050505020204" pitchFamily="18" charset="0"/>
              </a:rPr>
              <a:t>des nouvelles de science-fiction</a:t>
            </a:r>
          </a:p>
          <a:p>
            <a:r>
              <a:rPr lang="fr-FR" sz="2000" b="1" dirty="0">
                <a:latin typeface="Lucida Fax" panose="02060602050505020204" pitchFamily="18" charset="0"/>
              </a:rPr>
              <a:t>- quatorze auteurs innus qui imaginent le futur de leur population et celle de tous les humains</a:t>
            </a:r>
          </a:p>
          <a:p>
            <a:r>
              <a:rPr lang="fr-FR" sz="2000" b="1" dirty="0">
                <a:latin typeface="Lucida Fax" panose="02060602050505020204" pitchFamily="18" charset="0"/>
              </a:rPr>
              <a:t>- </a:t>
            </a:r>
            <a:r>
              <a:rPr lang="fr-FR" sz="2000" b="1" dirty="0" err="1">
                <a:latin typeface="Lucida Fax" panose="02060602050505020204" pitchFamily="18" charset="0"/>
              </a:rPr>
              <a:t>Wapke</a:t>
            </a:r>
            <a:r>
              <a:rPr lang="fr-FR" sz="2000" b="1" dirty="0">
                <a:latin typeface="Lucida Fax" panose="02060602050505020204" pitchFamily="18" charset="0"/>
              </a:rPr>
              <a:t> = demain en innu</a:t>
            </a:r>
          </a:p>
          <a:p>
            <a:r>
              <a:rPr lang="fr-FR" sz="2000" b="1" dirty="0">
                <a:latin typeface="Lucida Fax" panose="02060602050505020204" pitchFamily="18" charset="0"/>
              </a:rPr>
              <a:t>- des thèmes sociaux, politiques et environnementaux actuels</a:t>
            </a:r>
          </a:p>
          <a:p>
            <a:r>
              <a:rPr lang="fr-FR" sz="2000" b="1" dirty="0">
                <a:latin typeface="Lucida Fax" panose="02060602050505020204" pitchFamily="18" charset="0"/>
              </a:rPr>
              <a:t>- critique coloniale trans-indigène</a:t>
            </a:r>
          </a:p>
          <a:p>
            <a:endParaRPr lang="fr-FR" sz="2000" b="1" dirty="0">
              <a:latin typeface="Lucida Fax" panose="02060602050505020204" pitchFamily="18" charset="0"/>
            </a:endParaRPr>
          </a:p>
          <a:p>
            <a:endParaRPr lang="en-US" dirty="0"/>
          </a:p>
        </p:txBody>
      </p:sp>
      <p:pic>
        <p:nvPicPr>
          <p:cNvPr id="4" name="Zástupný obsah 3" descr="Obsah obrázku text, plakát, vánoční stromeček, design&#10;&#10;Popis byl vytvořen automaticky">
            <a:extLst>
              <a:ext uri="{FF2B5EF4-FFF2-40B4-BE49-F238E27FC236}">
                <a16:creationId xmlns:a16="http://schemas.microsoft.com/office/drawing/2014/main" id="{017C08A4-D65E-1A43-0AEC-7C881F27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967" y="1035201"/>
            <a:ext cx="2988679" cy="47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07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F6B3C4-F6D9-DC34-C2A4-D1D77D6C4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Lucida Fax" panose="02060602050505020204" pitchFamily="18" charset="0"/>
              </a:rPr>
              <a:t>Thèmes importants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9BD772-77E9-D86A-D849-3F9C06822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6"/>
            <a:ext cx="8770571" cy="4322440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- dystopie : une catastrophe climatique, usine de saucisses humaines, le progrès maximal, des parties politiques absolutistes, le génocide des Innus</a:t>
            </a:r>
          </a:p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- utopie : le peuple innu revient dans le mode de vie d’avant</a:t>
            </a:r>
          </a:p>
          <a:p>
            <a:r>
              <a:rPr lang="fr-FR" sz="2000" dirty="0">
                <a:solidFill>
                  <a:schemeClr val="bg1"/>
                </a:solidFill>
                <a:latin typeface="Lucida Fax" panose="02060602050505020204" pitchFamily="18" charset="0"/>
              </a:rPr>
              <a:t>- nous pouvons remarquer la peur du futur comme pour la planète, comme pour les Innus</a:t>
            </a:r>
          </a:p>
        </p:txBody>
      </p:sp>
    </p:spTree>
    <p:extLst>
      <p:ext uri="{BB962C8B-B14F-4D97-AF65-F5344CB8AC3E}">
        <p14:creationId xmlns:p14="http://schemas.microsoft.com/office/powerpoint/2010/main" val="150446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D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29FDA3-86E9-88C9-C8F0-61EBEF7E0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Lucida Fax" panose="02060602050505020204" pitchFamily="18" charset="0"/>
              </a:rPr>
              <a:t>CONCLUSION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D9B2B6-5377-C522-B847-2B2BD2683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240" y="2312275"/>
            <a:ext cx="9237911" cy="4335659"/>
          </a:xfrm>
        </p:spPr>
        <p:txBody>
          <a:bodyPr>
            <a:normAutofit fontScale="40000" lnSpcReduction="20000"/>
          </a:bodyPr>
          <a:lstStyle/>
          <a:p>
            <a:r>
              <a:rPr lang="fr-FR" sz="5000" dirty="0">
                <a:solidFill>
                  <a:schemeClr val="bg1"/>
                </a:solidFill>
                <a:latin typeface="Lucida Fax" panose="02060602050505020204" pitchFamily="18" charset="0"/>
              </a:rPr>
              <a:t>- les deux premiers livres se suivent, se ressemblent beaucoup, mais il y a un contraste</a:t>
            </a:r>
          </a:p>
          <a:p>
            <a:r>
              <a:rPr lang="fr-FR" sz="5000" dirty="0">
                <a:solidFill>
                  <a:schemeClr val="bg1"/>
                </a:solidFill>
                <a:latin typeface="Lucida Fax" panose="02060602050505020204" pitchFamily="18" charset="0"/>
              </a:rPr>
              <a:t>- les thèmes principaux abordés : l’identité, la nature, la crainte</a:t>
            </a:r>
          </a:p>
          <a:p>
            <a:r>
              <a:rPr lang="fr-FR" sz="5000" dirty="0">
                <a:solidFill>
                  <a:schemeClr val="bg1"/>
                </a:solidFill>
                <a:latin typeface="Lucida Fax" panose="02060602050505020204" pitchFamily="18" charset="0"/>
              </a:rPr>
              <a:t>- </a:t>
            </a:r>
            <a:r>
              <a:rPr lang="fr-FR" sz="5000" dirty="0" err="1">
                <a:solidFill>
                  <a:schemeClr val="bg1"/>
                </a:solidFill>
                <a:latin typeface="Lucida Fax" panose="02060602050505020204" pitchFamily="18" charset="0"/>
              </a:rPr>
              <a:t>Atuk</a:t>
            </a:r>
            <a:r>
              <a:rPr lang="fr-FR" sz="5000" dirty="0">
                <a:solidFill>
                  <a:schemeClr val="bg1"/>
                </a:solidFill>
                <a:latin typeface="Lucida Fax" panose="02060602050505020204" pitchFamily="18" charset="0"/>
              </a:rPr>
              <a:t>, </a:t>
            </a:r>
            <a:r>
              <a:rPr lang="fr-FR" sz="5000" dirty="0" err="1">
                <a:solidFill>
                  <a:schemeClr val="bg1"/>
                </a:solidFill>
                <a:latin typeface="Lucida Fax" panose="02060602050505020204" pitchFamily="18" charset="0"/>
              </a:rPr>
              <a:t>Kukum</a:t>
            </a:r>
            <a:r>
              <a:rPr lang="fr-FR" sz="5000" dirty="0">
                <a:solidFill>
                  <a:schemeClr val="bg1"/>
                </a:solidFill>
                <a:latin typeface="Lucida Fax" panose="02060602050505020204" pitchFamily="18" charset="0"/>
              </a:rPr>
              <a:t> : une vision un peu idéaliste de la vie de forêt</a:t>
            </a:r>
          </a:p>
          <a:p>
            <a:r>
              <a:rPr lang="fr-FR" sz="5000" dirty="0">
                <a:solidFill>
                  <a:schemeClr val="bg1"/>
                </a:solidFill>
                <a:latin typeface="Lucida Fax" panose="02060602050505020204" pitchFamily="18" charset="0"/>
              </a:rPr>
              <a:t>- nous pouvons comprendre tous ces œuvres comme un appel à la protection et à la réservation du monde innu</a:t>
            </a:r>
          </a:p>
          <a:p>
            <a:r>
              <a:rPr lang="fr-FR" sz="5000" dirty="0">
                <a:solidFill>
                  <a:schemeClr val="bg1"/>
                </a:solidFill>
                <a:latin typeface="Lucida Fax" panose="02060602050505020204" pitchFamily="18" charset="0"/>
              </a:rPr>
              <a:t>- les livres servent de témoignage des injustices produites aux Innus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7704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323820"/>
      </a:dk2>
      <a:lt2>
        <a:srgbClr val="E8E2E3"/>
      </a:lt2>
      <a:accent1>
        <a:srgbClr val="44B0A5"/>
      </a:accent1>
      <a:accent2>
        <a:srgbClr val="3AB373"/>
      </a:accent2>
      <a:accent3>
        <a:srgbClr val="46B54C"/>
      </a:accent3>
      <a:accent4>
        <a:srgbClr val="65B33A"/>
      </a:accent4>
      <a:accent5>
        <a:srgbClr val="93AA41"/>
      </a:accent5>
      <a:accent6>
        <a:srgbClr val="B39C3A"/>
      </a:accent6>
      <a:hlink>
        <a:srgbClr val="668B2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525</Words>
  <Application>Microsoft Macintosh PowerPoint</Application>
  <PresentationFormat>Širokoúhlá obrazovka</PresentationFormat>
  <Paragraphs>51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Meiryo</vt:lpstr>
      <vt:lpstr>Calibri</vt:lpstr>
      <vt:lpstr>Corbel</vt:lpstr>
      <vt:lpstr>Lucida Fax</vt:lpstr>
      <vt:lpstr>SketchLinesVTI</vt:lpstr>
      <vt:lpstr>KUKUM, ATUK ET WAPKE la littérature amérindienne </vt:lpstr>
      <vt:lpstr>MICHEL JEAN</vt:lpstr>
      <vt:lpstr>KUKUM : MICHEAL JEAN</vt:lpstr>
      <vt:lpstr>Thèmes importants</vt:lpstr>
      <vt:lpstr>ATUK, ELLE ET NOUS : MICHEL JEAN</vt:lpstr>
      <vt:lpstr>Thèmes importants</vt:lpstr>
      <vt:lpstr>WAPKE : MICHEL JEAN ET AL.</vt:lpstr>
      <vt:lpstr>Thèmes importants</vt:lpstr>
      <vt:lpstr>CONCLUSION</vt:lpstr>
      <vt:lpstr>MERCI POUR VOTRE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KUKUM, ATUK ET WAPKE la littérature amérindienne </dc:title>
  <dc:creator>Nela Lichková</dc:creator>
  <cp:lastModifiedBy>Nela Lichková</cp:lastModifiedBy>
  <cp:revision>5</cp:revision>
  <dcterms:created xsi:type="dcterms:W3CDTF">2024-05-13T17:47:00Z</dcterms:created>
  <dcterms:modified xsi:type="dcterms:W3CDTF">2024-06-11T09:22:09Z</dcterms:modified>
</cp:coreProperties>
</file>