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00" r:id="rId5"/>
    <p:sldId id="299" r:id="rId6"/>
    <p:sldId id="260" r:id="rId7"/>
    <p:sldId id="263" r:id="rId8"/>
    <p:sldId id="261" r:id="rId9"/>
    <p:sldId id="304" r:id="rId10"/>
    <p:sldId id="305" r:id="rId11"/>
    <p:sldId id="262" r:id="rId12"/>
    <p:sldId id="312" r:id="rId13"/>
    <p:sldId id="298" r:id="rId14"/>
    <p:sldId id="307"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F6C2B619-C92C-4373-9067-A89970086E1D}">
          <p14:sldIdLst>
            <p14:sldId id="256"/>
            <p14:sldId id="258"/>
            <p14:sldId id="259"/>
            <p14:sldId id="300"/>
            <p14:sldId id="299"/>
            <p14:sldId id="260"/>
            <p14:sldId id="263"/>
            <p14:sldId id="261"/>
            <p14:sldId id="304"/>
            <p14:sldId id="305"/>
            <p14:sldId id="262"/>
            <p14:sldId id="312"/>
            <p14:sldId id="298"/>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A3615D08-A9FB-4CC3-8AEE-6DECC5578F85}" type="datetimeFigureOut">
              <a:rPr lang="cs-CZ" smtClean="0"/>
              <a:t>06.03.2024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32812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615D08-A9FB-4CC3-8AEE-6DECC5578F85}" type="datetimeFigureOut">
              <a:rPr lang="cs-CZ" smtClean="0"/>
              <a:t>06.03.2024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315080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615D08-A9FB-4CC3-8AEE-6DECC5578F85}" type="datetimeFigureOut">
              <a:rPr lang="cs-CZ" smtClean="0"/>
              <a:t>06.03.2024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249354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615D08-A9FB-4CC3-8AEE-6DECC5578F85}" type="datetimeFigureOut">
              <a:rPr lang="cs-CZ" smtClean="0"/>
              <a:t>06.03.2024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424848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3615D08-A9FB-4CC3-8AEE-6DECC5578F85}" type="datetimeFigureOut">
              <a:rPr lang="cs-CZ" smtClean="0"/>
              <a:t>06.03.2024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32536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3615D08-A9FB-4CC3-8AEE-6DECC5578F85}" type="datetimeFigureOut">
              <a:rPr lang="cs-CZ" smtClean="0"/>
              <a:t>06.03.2024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130272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3615D08-A9FB-4CC3-8AEE-6DECC5578F85}" type="datetimeFigureOut">
              <a:rPr lang="cs-CZ" smtClean="0"/>
              <a:t>06.03.2024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145048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3615D08-A9FB-4CC3-8AEE-6DECC5578F85}" type="datetimeFigureOut">
              <a:rPr lang="cs-CZ" smtClean="0"/>
              <a:t>06.03.2024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81304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3615D08-A9FB-4CC3-8AEE-6DECC5578F85}" type="datetimeFigureOut">
              <a:rPr lang="cs-CZ" smtClean="0"/>
              <a:t>06.03.2024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40008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3615D08-A9FB-4CC3-8AEE-6DECC5578F85}" type="datetimeFigureOut">
              <a:rPr lang="cs-CZ" smtClean="0"/>
              <a:t>06.03.2024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52420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3615D08-A9FB-4CC3-8AEE-6DECC5578F85}" type="datetimeFigureOut">
              <a:rPr lang="cs-CZ" smtClean="0"/>
              <a:t>06.03.2024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80220B-FB83-4ECB-9493-F1645A60904E}" type="slidenum">
              <a:rPr lang="cs-CZ" smtClean="0"/>
              <a:t>‹#›</a:t>
            </a:fld>
            <a:endParaRPr lang="cs-CZ"/>
          </a:p>
        </p:txBody>
      </p:sp>
    </p:spTree>
    <p:extLst>
      <p:ext uri="{BB962C8B-B14F-4D97-AF65-F5344CB8AC3E}">
        <p14:creationId xmlns:p14="http://schemas.microsoft.com/office/powerpoint/2010/main" val="416629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15D08-A9FB-4CC3-8AEE-6DECC5578F85}" type="datetimeFigureOut">
              <a:rPr lang="cs-CZ" smtClean="0"/>
              <a:t>06.03.2024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0220B-FB83-4ECB-9493-F1645A60904E}" type="slidenum">
              <a:rPr lang="cs-CZ" smtClean="0"/>
              <a:t>‹#›</a:t>
            </a:fld>
            <a:endParaRPr lang="cs-CZ"/>
          </a:p>
        </p:txBody>
      </p:sp>
    </p:spTree>
    <p:extLst>
      <p:ext uri="{BB962C8B-B14F-4D97-AF65-F5344CB8AC3E}">
        <p14:creationId xmlns:p14="http://schemas.microsoft.com/office/powerpoint/2010/main" val="174332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Hospodářství a společnost českých zemí 1815-1938</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2054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Josef Holeček o vesničanech</a:t>
            </a:r>
          </a:p>
        </p:txBody>
      </p:sp>
      <p:sp>
        <p:nvSpPr>
          <p:cNvPr id="3" name="Zástupný symbol pro obsah 2"/>
          <p:cNvSpPr>
            <a:spLocks noGrp="1"/>
          </p:cNvSpPr>
          <p:nvPr>
            <p:ph idx="1"/>
          </p:nvPr>
        </p:nvSpPr>
        <p:spPr/>
        <p:txBody>
          <a:bodyPr>
            <a:normAutofit fontScale="92500" lnSpcReduction="20000"/>
          </a:bodyPr>
          <a:lstStyle/>
          <a:p>
            <a:r>
              <a:rPr lang="pl-PL" dirty="0"/>
              <a:t>„</a:t>
            </a:r>
            <a:r>
              <a:rPr lang="pl-PL" i="1" dirty="0"/>
              <a:t>Za dvěma kopci je od nás místo narození Jana Husa, Chelčického rodiště se nachází na druhé straně louky. Den cesty ke to do rodiště Jana Žižky. Obyvatelé našeho kraje jako první připojili se k Husově nauce, jako první trpěli, první se hlásili pod Žižkovy prapory, první slavili vítězství a první pod nimi krváceli. Chci vědět, jací jsou ti lidé v dnešní době. Milují četbu knih, čtou každou knihu, která je pro ně pochopitelná. Jestli v Čechích lidé všude tak milují knihy ajko u nás, dobře bude. Nezajímá je móda literání, ale kniha, které rozumí, nezůstane nepřečtena, když ji dostanou do rukou. V létě není na čtení kdy, ale v zimě se chalupy mění na opravdové čítárny. Muži se chovají zdrženlivě. Nelze říci, že by byli materiální, ale jsou hlavně praktičtí, což se povrchnímu pozorovateli může zdá zvláštní. Nerozhodní, střízliví, mlčenliví, to nejsou znaky hrdinů z pohádek a z divadla, ve kterých mladí lidé nežijí, ale jen hrají to, co viděli na scéně. Rolníci nejsou schopni takové falše. Oni mohou reprezentovat jen sebe, nikoho více.</a:t>
            </a:r>
            <a:r>
              <a:rPr lang="pl-PL" dirty="0"/>
              <a:t>” </a:t>
            </a:r>
            <a:endParaRPr lang="cs-CZ" dirty="0"/>
          </a:p>
        </p:txBody>
      </p:sp>
      <p:sp>
        <p:nvSpPr>
          <p:cNvPr id="4" name="Obdélník 3"/>
          <p:cNvSpPr/>
          <p:nvPr/>
        </p:nvSpPr>
        <p:spPr>
          <a:xfrm>
            <a:off x="3048000" y="3105835"/>
            <a:ext cx="6096000" cy="31393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39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Problém 5: mentální blok vůči liberální modernizaci</a:t>
            </a:r>
          </a:p>
        </p:txBody>
      </p:sp>
      <p:sp>
        <p:nvSpPr>
          <p:cNvPr id="3" name="Zástupný symbol pro obsah 2"/>
          <p:cNvSpPr>
            <a:spLocks noGrp="1"/>
          </p:cNvSpPr>
          <p:nvPr>
            <p:ph idx="1"/>
          </p:nvPr>
        </p:nvSpPr>
        <p:spPr/>
        <p:txBody>
          <a:bodyPr>
            <a:normAutofit fontScale="77500" lnSpcReduction="20000"/>
          </a:bodyPr>
          <a:lstStyle/>
          <a:p>
            <a:r>
              <a:rPr lang="cs-CZ" dirty="0"/>
              <a:t>Maloměstský ráz osídlení, malý význam cestování</a:t>
            </a:r>
          </a:p>
          <a:p>
            <a:r>
              <a:rPr lang="cs-CZ" dirty="0"/>
              <a:t>Negativní vztah k modernizaci jako imperativu přinášeného „na bodácích“ (francouzská okupace, „německé století“, role četnictva na venkově), důraz na negativa</a:t>
            </a:r>
          </a:p>
          <a:p>
            <a:r>
              <a:rPr lang="cs-CZ" dirty="0"/>
              <a:t>Kapitalismus jako „židovský“ nebo „německý vynález“ k ovládnutí obyčejného člověka; „francouzský švindl svobody“, „rovnost po francouzsku“ aj.</a:t>
            </a:r>
          </a:p>
          <a:p>
            <a:r>
              <a:rPr lang="cs-CZ" dirty="0"/>
              <a:t>Katolicismu a jeho zápas s modernou (Pius IX., Dogma o neomylnosti, </a:t>
            </a:r>
            <a:r>
              <a:rPr lang="cs-CZ" dirty="0" err="1"/>
              <a:t>Syllabus</a:t>
            </a:r>
            <a:r>
              <a:rPr lang="cs-CZ" dirty="0"/>
              <a:t> </a:t>
            </a:r>
            <a:r>
              <a:rPr lang="cs-CZ" dirty="0" err="1"/>
              <a:t>errorum</a:t>
            </a:r>
            <a:r>
              <a:rPr lang="cs-CZ" dirty="0"/>
              <a:t> atd.)</a:t>
            </a:r>
          </a:p>
          <a:p>
            <a:r>
              <a:rPr lang="cs-CZ" dirty="0"/>
              <a:t>Vysoko ceněna soudržnost komunity, skromnost vystupování, „znát své místo ve společnosti“, skepse k „výmyslům“ vzdělanců a radikalismu mládí (Riegerovy dojmy z USA, Francie atd.); prudký obrat ve vnímání Francie jako kulturního vzoru kolem roku 1918 (a otázka rozdílu mezi vládnoucí elitou a obyvatelstvem) </a:t>
            </a:r>
          </a:p>
          <a:p>
            <a:r>
              <a:rPr lang="cs-CZ" dirty="0"/>
              <a:t>Života běžného člověka se „moderna“ dotkla až někdy v 60. letech, od 90. let vnímána zrychlená dynamika vývoje (generační změna!), chaotický ráz poválečné éry s prudkým tempem změn a ztrátou jistot, deziluze hospodářské krize a „jízda do tunelu“ druhé poloviny 30. let</a:t>
            </a:r>
          </a:p>
        </p:txBody>
      </p:sp>
    </p:spTree>
    <p:extLst>
      <p:ext uri="{BB962C8B-B14F-4D97-AF65-F5344CB8AC3E}">
        <p14:creationId xmlns:p14="http://schemas.microsoft.com/office/powerpoint/2010/main" val="381075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75078DC-E0B4-BD19-7511-86F2DEF8DBA0}"/>
              </a:ext>
            </a:extLst>
          </p:cNvPr>
          <p:cNvPicPr>
            <a:picLocks noChangeAspect="1"/>
          </p:cNvPicPr>
          <p:nvPr/>
        </p:nvPicPr>
        <p:blipFill>
          <a:blip r:embed="rId2"/>
          <a:stretch>
            <a:fillRect/>
          </a:stretch>
        </p:blipFill>
        <p:spPr>
          <a:xfrm>
            <a:off x="728420" y="325464"/>
            <a:ext cx="11251770" cy="6896745"/>
          </a:xfrm>
          <a:prstGeom prst="rect">
            <a:avLst/>
          </a:prstGeom>
        </p:spPr>
      </p:pic>
    </p:spTree>
    <p:extLst>
      <p:ext uri="{BB962C8B-B14F-4D97-AF65-F5344CB8AC3E}">
        <p14:creationId xmlns:p14="http://schemas.microsoft.com/office/powerpoint/2010/main" val="282015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Omyly modernismu (</a:t>
            </a:r>
            <a:r>
              <a:rPr lang="cs-CZ" dirty="0" err="1"/>
              <a:t>Syllabus</a:t>
            </a:r>
            <a:r>
              <a:rPr lang="cs-CZ" dirty="0"/>
              <a:t> </a:t>
            </a:r>
            <a:r>
              <a:rPr lang="cs-CZ" dirty="0" err="1"/>
              <a:t>errorum</a:t>
            </a:r>
            <a:r>
              <a:rPr lang="cs-CZ" dirty="0"/>
              <a:t>)</a:t>
            </a:r>
          </a:p>
        </p:txBody>
      </p:sp>
      <p:sp>
        <p:nvSpPr>
          <p:cNvPr id="3" name="Zástupný symbol pro obsah 2"/>
          <p:cNvSpPr>
            <a:spLocks noGrp="1"/>
          </p:cNvSpPr>
          <p:nvPr>
            <p:ph idx="1"/>
          </p:nvPr>
        </p:nvSpPr>
        <p:spPr/>
        <p:txBody>
          <a:bodyPr>
            <a:normAutofit fontScale="85000" lnSpcReduction="20000"/>
          </a:bodyPr>
          <a:lstStyle/>
          <a:p>
            <a:r>
              <a:rPr lang="cs-CZ" dirty="0"/>
              <a:t>„Lidský rozum, bez jakéhokoli odkazu na Boha, je jediným arbitrem pravdy a lži a dobra a zla.“ (Č. ​​3, racionalismus) </a:t>
            </a:r>
          </a:p>
          <a:p>
            <a:r>
              <a:rPr lang="cs-CZ" dirty="0"/>
              <a:t>„Všechny pravdy náboženství vycházejí z vrozené síly lidského rozumu; rozum je tedy konečným standardem, pomocí kterého člověk může a měl by dospět k poznání všech pravd každého druhu.“ (Č. ​​4, racionalismus) </a:t>
            </a:r>
          </a:p>
          <a:p>
            <a:r>
              <a:rPr lang="cs-CZ" dirty="0"/>
              <a:t>„Protestantismus není nic jiného než jiná forma téhož pravého křesťanského náboženství, je dána k potěšení Boha stejně jako v katolické církvi.“ (Č. ​​18). </a:t>
            </a:r>
          </a:p>
          <a:p>
            <a:r>
              <a:rPr lang="cs-CZ" dirty="0"/>
              <a:t>„Církev by měla být oddělena od státu a stát od církve.“ (Č. ​​55, odluka církve a státu) </a:t>
            </a:r>
          </a:p>
          <a:p>
            <a:r>
              <a:rPr lang="cs-CZ" dirty="0"/>
              <a:t>„V dnešní době již není účelné, aby katolické náboženství bylo považováno za jediné náboženství státu, s vyloučením všech ostatních forem uctívání.“ (Č. ​​77) </a:t>
            </a:r>
          </a:p>
          <a:p>
            <a:r>
              <a:rPr lang="cs-CZ" dirty="0"/>
              <a:t>„Každý člověk může svobodně přijmout a vyznávat toto náboženství, které, bude-li vedeno světlem rozumu, bude považováno za pravdivé.“ (Č. ​​15) </a:t>
            </a:r>
          </a:p>
        </p:txBody>
      </p:sp>
    </p:spTree>
    <p:extLst>
      <p:ext uri="{BB962C8B-B14F-4D97-AF65-F5344CB8AC3E}">
        <p14:creationId xmlns:p14="http://schemas.microsoft.com/office/powerpoint/2010/main" val="370132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Katolický obraz kulturních změn 19. století</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20381" b="20381"/>
          <a:stretch>
            <a:fillRect/>
          </a:stretch>
        </p:blipFill>
        <p:spPr>
          <a:xfrm>
            <a:off x="4949505" y="350982"/>
            <a:ext cx="8637185" cy="6418933"/>
          </a:xfrm>
        </p:spPr>
      </p:pic>
      <p:sp>
        <p:nvSpPr>
          <p:cNvPr id="4" name="Zástupný symbol pro text 3"/>
          <p:cNvSpPr>
            <a:spLocks noGrp="1"/>
          </p:cNvSpPr>
          <p:nvPr>
            <p:ph type="body" sz="half" idx="2"/>
          </p:nvPr>
        </p:nvSpPr>
        <p:spPr/>
        <p:txBody>
          <a:bodyPr>
            <a:normAutofit/>
          </a:bodyPr>
          <a:lstStyle/>
          <a:p>
            <a:r>
              <a:rPr lang="pl-PL" dirty="0"/>
              <a:t>Loď Církve svaté ohrožují strašliví nepřátelé. Kormidelníkem je papež, dědic Sv. Petra. Loďky v popředí představují hrozby. </a:t>
            </a:r>
          </a:p>
          <a:p>
            <a:r>
              <a:rPr lang="pl-PL" dirty="0"/>
              <a:t>Z leva -  pyšný racionalismus, světská vláda reprezentovaná pruským státem s jeho programem kulturního boje, na třetí loďce je Martin Luther jako renegát, na čtvrtém lučištník střílí jedovaté šípy a symbolizuje vídeňský židovský liberální tisk Neue Freie Presse, na páté je Marianna jako symbol revoluce a jejích krvavých metod, na šesté vidíme symboly zednářů.</a:t>
            </a:r>
            <a:endParaRPr lang="cs-CZ" dirty="0"/>
          </a:p>
        </p:txBody>
      </p:sp>
    </p:spTree>
    <p:extLst>
      <p:ext uri="{BB962C8B-B14F-4D97-AF65-F5344CB8AC3E}">
        <p14:creationId xmlns:p14="http://schemas.microsoft.com/office/powerpoint/2010/main" val="295880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Stručná klasifikace českých zemí z hlediska socioekonomického</a:t>
            </a:r>
          </a:p>
        </p:txBody>
      </p:sp>
      <p:sp>
        <p:nvSpPr>
          <p:cNvPr id="3" name="Zástupný symbol pro obsah 2"/>
          <p:cNvSpPr>
            <a:spLocks noGrp="1"/>
          </p:cNvSpPr>
          <p:nvPr>
            <p:ph idx="1"/>
          </p:nvPr>
        </p:nvSpPr>
        <p:spPr/>
        <p:txBody>
          <a:bodyPr>
            <a:normAutofit fontScale="85000" lnSpcReduction="20000"/>
          </a:bodyPr>
          <a:lstStyle/>
          <a:p>
            <a:r>
              <a:rPr lang="cs-CZ" dirty="0"/>
              <a:t>„Třetí vlna“ evropské industrializace a urbanizace</a:t>
            </a:r>
          </a:p>
          <a:p>
            <a:r>
              <a:rPr lang="cs-CZ" dirty="0"/>
              <a:t>Střední stupeň vyspělosti ekonomiky na linii Západ – Východ, resp. Jihovýchod Evropy</a:t>
            </a:r>
          </a:p>
          <a:p>
            <a:r>
              <a:rPr lang="cs-CZ" dirty="0"/>
              <a:t>Periferní oblast evropského kapitalismu (společně se Saskem, Slezskem, vídeňskou aglomerací, částí Štýrska, Horní Nitrou…), důležitou roli hraje dostupnost technologií, pozice v obchodních vztazích a cena pracovní síly</a:t>
            </a:r>
          </a:p>
          <a:p>
            <a:r>
              <a:rPr lang="cs-CZ" dirty="0"/>
              <a:t>Typické „ostrůvky“ industrializace (Brno, Plzeň) s těsným sousedstvím se zaostalými nebo stagnujícími regiony; důležitá osa západ-východ</a:t>
            </a:r>
          </a:p>
          <a:p>
            <a:r>
              <a:rPr lang="cs-CZ" dirty="0"/>
              <a:t>Výhody a nevýhody z pohledu investora?</a:t>
            </a:r>
          </a:p>
          <a:p>
            <a:r>
              <a:rPr lang="cs-CZ" dirty="0"/>
              <a:t>Společnost se v průběhu 19. století poměrně rychle změnila z agrární v agrárně-průmyslovou (průmyslově-agrární v důsledku socialistické industrializace a kolektivizace zemědělství)</a:t>
            </a:r>
          </a:p>
          <a:p>
            <a:r>
              <a:rPr lang="cs-CZ" dirty="0"/>
              <a:t>Důležitými akcelerátory modernizace jsou stát a národní hnutí</a:t>
            </a:r>
          </a:p>
          <a:p>
            <a:endParaRPr lang="cs-CZ" dirty="0"/>
          </a:p>
        </p:txBody>
      </p:sp>
    </p:spTree>
    <p:extLst>
      <p:ext uri="{BB962C8B-B14F-4D97-AF65-F5344CB8AC3E}">
        <p14:creationId xmlns:p14="http://schemas.microsoft.com/office/powerpoint/2010/main" val="77338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Problém 1: Investice</a:t>
            </a:r>
          </a:p>
        </p:txBody>
      </p:sp>
      <p:sp>
        <p:nvSpPr>
          <p:cNvPr id="3" name="Zástupný symbol pro obsah 2"/>
          <p:cNvSpPr>
            <a:spLocks noGrp="1"/>
          </p:cNvSpPr>
          <p:nvPr>
            <p:ph idx="1"/>
          </p:nvPr>
        </p:nvSpPr>
        <p:spPr/>
        <p:txBody>
          <a:bodyPr>
            <a:normAutofit fontScale="85000" lnSpcReduction="20000"/>
          </a:bodyPr>
          <a:lstStyle/>
          <a:p>
            <a:r>
              <a:rPr lang="cs-CZ" dirty="0"/>
              <a:t>Dlouhodobé strádání nedostatkem investičního kapitálu</a:t>
            </a:r>
          </a:p>
          <a:p>
            <a:r>
              <a:rPr lang="cs-CZ" dirty="0"/>
              <a:t>Nevýhoda v porovnání s dobově nejzajímavějšími investičními příležitostmi (zpravidla mimo Evropu)</a:t>
            </a:r>
          </a:p>
          <a:p>
            <a:r>
              <a:rPr lang="cs-CZ" dirty="0"/>
              <a:t>Investice často politicky podmíněné (německé, francouzské)</a:t>
            </a:r>
          </a:p>
          <a:p>
            <a:r>
              <a:rPr lang="cs-CZ" dirty="0"/>
              <a:t>Kompenzováno rolí státu a systémem „kampeliček“ či „</a:t>
            </a:r>
            <a:r>
              <a:rPr lang="cs-CZ" dirty="0" err="1"/>
              <a:t>raiffeisenek</a:t>
            </a:r>
            <a:r>
              <a:rPr lang="cs-CZ" dirty="0"/>
              <a:t>“</a:t>
            </a:r>
          </a:p>
          <a:p>
            <a:r>
              <a:rPr lang="cs-CZ" dirty="0"/>
              <a:t>„Český hospodářský zázrak“ (a jeho recepce v zahraničí: Polsko, Slovinsko, Srbsko, Bulharsko, Rusko)</a:t>
            </a:r>
          </a:p>
          <a:p>
            <a:r>
              <a:rPr lang="cs-CZ" dirty="0"/>
              <a:t>Nostrifikace a přesun moci nad investicemi do rukou v evropském měřítku velmi mocných bankovních konsorcií kolem Živnobanky a agrární strany (+ Baťa)</a:t>
            </a:r>
          </a:p>
          <a:p>
            <a:r>
              <a:rPr lang="cs-CZ" dirty="0"/>
              <a:t>Specificky konzervativní postoj k investičním příležitostem u manažerů spojených s bankami (badatelsky pojednali Ivan Jakubec, Zdeněk Kárník)</a:t>
            </a:r>
          </a:p>
          <a:p>
            <a:r>
              <a:rPr lang="cs-CZ" dirty="0"/>
              <a:t>Modernizace ekonomiky státním zásahem ve 30. letech (až na dosah státního bankrotu)</a:t>
            </a:r>
          </a:p>
        </p:txBody>
      </p:sp>
    </p:spTree>
    <p:extLst>
      <p:ext uri="{BB962C8B-B14F-4D97-AF65-F5344CB8AC3E}">
        <p14:creationId xmlns:p14="http://schemas.microsoft.com/office/powerpoint/2010/main" val="402664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Elektrifikace východu země a strategické stavby k posílení soudržnosti státu </a:t>
            </a:r>
            <a:endParaRPr lang="cs-CZ" dirty="0"/>
          </a:p>
        </p:txBody>
      </p:sp>
      <p:pic>
        <p:nvPicPr>
          <p:cNvPr id="4" name="Zástupný symbol pro obsah 3"/>
          <p:cNvPicPr>
            <a:picLocks noGrp="1" noChangeAspect="1"/>
          </p:cNvPicPr>
          <p:nvPr>
            <p:ph idx="1"/>
          </p:nvPr>
        </p:nvPicPr>
        <p:blipFill>
          <a:blip r:embed="rId2"/>
          <a:stretch>
            <a:fillRect/>
          </a:stretch>
        </p:blipFill>
        <p:spPr>
          <a:xfrm>
            <a:off x="5553536" y="1848464"/>
            <a:ext cx="6215678" cy="4699820"/>
          </a:xfrm>
          <a:prstGeom prst="rect">
            <a:avLst/>
          </a:prstGeom>
        </p:spPr>
      </p:pic>
      <p:pic>
        <p:nvPicPr>
          <p:cNvPr id="5" name="Obrázek 4"/>
          <p:cNvPicPr>
            <a:picLocks noChangeAspect="1"/>
          </p:cNvPicPr>
          <p:nvPr/>
        </p:nvPicPr>
        <p:blipFill>
          <a:blip r:embed="rId3"/>
          <a:stretch>
            <a:fillRect/>
          </a:stretch>
        </p:blipFill>
        <p:spPr>
          <a:xfrm>
            <a:off x="373626" y="2182760"/>
            <a:ext cx="4973432" cy="4031227"/>
          </a:xfrm>
          <a:prstGeom prst="rect">
            <a:avLst/>
          </a:prstGeom>
        </p:spPr>
      </p:pic>
    </p:spTree>
    <p:extLst>
      <p:ext uri="{BB962C8B-B14F-4D97-AF65-F5344CB8AC3E}">
        <p14:creationId xmlns:p14="http://schemas.microsoft.com/office/powerpoint/2010/main" val="9626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Ambice J. A. Bati (1938): Budujme stát (pro 40 mil. obyvatel)</a:t>
            </a:r>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p:txBody>
          <a:bodyPr/>
          <a:lstStyle/>
          <a:p>
            <a:r>
              <a:rPr lang="cs-CZ" dirty="0"/>
              <a:t>„Náš národ se dostal .. do nebezpečné situace. Když program národního osvobození a zřízení samostatného státu byl dovršen, žili jsme osmnáct let bez programu. Spokojovali jsme se s cíli malými a příležitostnými. </a:t>
            </a:r>
            <a:r>
              <a:rPr lang="cs-CZ" dirty="0" err="1"/>
              <a:t>Jižjiž</a:t>
            </a:r>
            <a:r>
              <a:rPr lang="cs-CZ" dirty="0"/>
              <a:t> se zdálo, že uprostřed těchto malých úkolů a uprostřed rozpolcení národních sil úplně zmalátníme a zlhostejníme.“</a:t>
            </a:r>
          </a:p>
          <a:p>
            <a:r>
              <a:rPr lang="cs-CZ" dirty="0"/>
              <a:t>„Vedle krajů prostoupených nejpokrokovějším průmyslem a vyzbrojených nejmodernějším způsobem strojového hospodaření najdete kraje zaostalé, které vypadají jako přežitek primitivních dob uprostřed dvacátého století.“</a:t>
            </a:r>
          </a:p>
        </p:txBody>
      </p:sp>
      <p:pic>
        <p:nvPicPr>
          <p:cNvPr id="7" name="Obrázek 6"/>
          <p:cNvPicPr>
            <a:picLocks noChangeAspect="1"/>
          </p:cNvPicPr>
          <p:nvPr/>
        </p:nvPicPr>
        <p:blipFill>
          <a:blip r:embed="rId2"/>
          <a:stretch>
            <a:fillRect/>
          </a:stretch>
        </p:blipFill>
        <p:spPr>
          <a:xfrm>
            <a:off x="4772025" y="2719754"/>
            <a:ext cx="7076221" cy="3907693"/>
          </a:xfrm>
          <a:prstGeom prst="rect">
            <a:avLst/>
          </a:prstGeom>
        </p:spPr>
      </p:pic>
      <p:pic>
        <p:nvPicPr>
          <p:cNvPr id="8" name="Obrázek 7"/>
          <p:cNvPicPr>
            <a:picLocks noChangeAspect="1"/>
          </p:cNvPicPr>
          <p:nvPr/>
        </p:nvPicPr>
        <p:blipFill>
          <a:blip r:embed="rId3"/>
          <a:stretch>
            <a:fillRect/>
          </a:stretch>
        </p:blipFill>
        <p:spPr>
          <a:xfrm>
            <a:off x="9288462" y="457200"/>
            <a:ext cx="1743075" cy="2628900"/>
          </a:xfrm>
          <a:prstGeom prst="rect">
            <a:avLst/>
          </a:prstGeom>
        </p:spPr>
      </p:pic>
    </p:spTree>
    <p:extLst>
      <p:ext uri="{BB962C8B-B14F-4D97-AF65-F5344CB8AC3E}">
        <p14:creationId xmlns:p14="http://schemas.microsoft.com/office/powerpoint/2010/main" val="359692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Problém 2: technologie, výzkum a aplikace</a:t>
            </a:r>
          </a:p>
        </p:txBody>
      </p:sp>
      <p:sp>
        <p:nvSpPr>
          <p:cNvPr id="3" name="Zástupný symbol pro obsah 2"/>
          <p:cNvSpPr>
            <a:spLocks noGrp="1"/>
          </p:cNvSpPr>
          <p:nvPr>
            <p:ph idx="1"/>
          </p:nvPr>
        </p:nvSpPr>
        <p:spPr/>
        <p:txBody>
          <a:bodyPr>
            <a:normAutofit fontScale="70000" lnSpcReduction="20000"/>
          </a:bodyPr>
          <a:lstStyle/>
          <a:p>
            <a:r>
              <a:rPr lang="cs-CZ" dirty="0"/>
              <a:t>Mýtus o hospodářské vyspělosti Československa (Alice </a:t>
            </a:r>
            <a:r>
              <a:rPr lang="cs-CZ" dirty="0" err="1"/>
              <a:t>Teichová</a:t>
            </a:r>
            <a:r>
              <a:rPr lang="cs-CZ" dirty="0"/>
              <a:t>)</a:t>
            </a:r>
          </a:p>
          <a:p>
            <a:r>
              <a:rPr lang="cs-CZ" dirty="0"/>
              <a:t>Investice vkládány do výroby technologicky zpravidla zaostalé, opřené hlavně o levnou pracovní sílu (</a:t>
            </a:r>
            <a:r>
              <a:rPr lang="cs-CZ" dirty="0">
                <a:solidFill>
                  <a:srgbClr val="FF0000"/>
                </a:solidFill>
              </a:rPr>
              <a:t>výjimky!</a:t>
            </a:r>
            <a:r>
              <a:rPr lang="cs-CZ" dirty="0"/>
              <a:t>)</a:t>
            </a:r>
          </a:p>
          <a:p>
            <a:r>
              <a:rPr lang="cs-CZ" dirty="0"/>
              <a:t>Role velkého trhu habsburské říše, celního ochranářství</a:t>
            </a:r>
          </a:p>
          <a:p>
            <a:r>
              <a:rPr lang="cs-CZ" dirty="0"/>
              <a:t>Realizace výzkumu v 19. století (britská, částečně francouzská převaha na začátku 19. století, poté převaha německá a posléze americká)</a:t>
            </a:r>
          </a:p>
          <a:p>
            <a:r>
              <a:rPr lang="cs-CZ" dirty="0"/>
              <a:t>Od individuálního výkonu do gesce univerzit a ke specializovaným výzkumným centrům </a:t>
            </a:r>
          </a:p>
          <a:p>
            <a:r>
              <a:rPr lang="cs-CZ" dirty="0"/>
              <a:t>Druhořadá pozice českých a čs. vysokých škol v evropském srovnání</a:t>
            </a:r>
          </a:p>
          <a:p>
            <a:r>
              <a:rPr lang="cs-CZ" dirty="0"/>
              <a:t>Nákup technologií v zahraničí (Svaz výzkumníků odhadoval na 500 tis. Kč ročně, často již zastarávající technologie)</a:t>
            </a:r>
          </a:p>
          <a:p>
            <a:r>
              <a:rPr lang="cs-CZ" dirty="0"/>
              <a:t>Domácí schopnost vyvinout spíše drobnější zlepšení a adaptace, nikoliv převratný objev (</a:t>
            </a:r>
            <a:r>
              <a:rPr lang="cs-CZ" dirty="0">
                <a:solidFill>
                  <a:srgbClr val="FF0000"/>
                </a:solidFill>
              </a:rPr>
              <a:t>výjimky!</a:t>
            </a:r>
            <a:r>
              <a:rPr lang="cs-CZ" dirty="0"/>
              <a:t>)</a:t>
            </a:r>
          </a:p>
          <a:p>
            <a:r>
              <a:rPr lang="cs-CZ" dirty="0"/>
              <a:t>Kritika dlouho poměrně mírná, až od 30. let se zvyšuje naléhavost (armáda, průmyslové kruhy, rolnické svazy, ministerstvo)</a:t>
            </a:r>
          </a:p>
          <a:p>
            <a:r>
              <a:rPr lang="cs-CZ" dirty="0"/>
              <a:t>Brain </a:t>
            </a:r>
            <a:r>
              <a:rPr lang="cs-CZ" dirty="0" err="1"/>
              <a:t>drain</a:t>
            </a:r>
            <a:endParaRPr lang="cs-CZ" dirty="0"/>
          </a:p>
        </p:txBody>
      </p:sp>
    </p:spTree>
    <p:extLst>
      <p:ext uri="{BB962C8B-B14F-4D97-AF65-F5344CB8AC3E}">
        <p14:creationId xmlns:p14="http://schemas.microsoft.com/office/powerpoint/2010/main" val="201409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Problém 3: zastaralost, resp. absence všednímu životu odpovídajících právních institucí</a:t>
            </a:r>
          </a:p>
        </p:txBody>
      </p:sp>
      <p:sp>
        <p:nvSpPr>
          <p:cNvPr id="3" name="Zástupný symbol pro obsah 2"/>
          <p:cNvSpPr>
            <a:spLocks noGrp="1"/>
          </p:cNvSpPr>
          <p:nvPr>
            <p:ph idx="1"/>
          </p:nvPr>
        </p:nvSpPr>
        <p:spPr/>
        <p:txBody>
          <a:bodyPr/>
          <a:lstStyle/>
          <a:p>
            <a:r>
              <a:rPr lang="cs-CZ" dirty="0"/>
              <a:t>Rakousko z pohledu zvnějšku typické „překrýváním starého a nového“, tj. zůstává v platnosti mnoho právních institucí neodpovídajících době (</a:t>
            </a:r>
            <a:r>
              <a:rPr lang="cs-CZ" dirty="0">
                <a:solidFill>
                  <a:srgbClr val="FF0000"/>
                </a:solidFill>
              </a:rPr>
              <a:t>příčiny?</a:t>
            </a:r>
            <a:r>
              <a:rPr lang="cs-CZ" dirty="0"/>
              <a:t>)</a:t>
            </a:r>
          </a:p>
          <a:p>
            <a:r>
              <a:rPr lang="cs-CZ" dirty="0"/>
              <a:t>Československo s vizí komplexní modernizace =˃ střet s mnoha problémy (rudo-zelené nebo všenárodní koalice, problém Slovenska, problém národnostních menšin) =˃ východisko v posílení výkonné moci (zmocňovací zákon) (</a:t>
            </a:r>
            <a:r>
              <a:rPr lang="cs-CZ" dirty="0">
                <a:solidFill>
                  <a:srgbClr val="FF0000"/>
                </a:solidFill>
              </a:rPr>
              <a:t>důsledky?</a:t>
            </a:r>
            <a:r>
              <a:rPr lang="cs-CZ" dirty="0"/>
              <a:t>)</a:t>
            </a:r>
          </a:p>
          <a:p>
            <a:r>
              <a:rPr lang="cs-CZ" dirty="0"/>
              <a:t>Příklady problémů: cechy, poddanství, fideikomis, „sistační pojistka“, domovské právo jako sociální pojistka, systém péče o mládež po r. 1921, vysokoškolská autonomie, role bankovního kapitálu a trustů, </a:t>
            </a:r>
          </a:p>
        </p:txBody>
      </p:sp>
    </p:spTree>
    <p:extLst>
      <p:ext uri="{BB962C8B-B14F-4D97-AF65-F5344CB8AC3E}">
        <p14:creationId xmlns:p14="http://schemas.microsoft.com/office/powerpoint/2010/main" val="189227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Problém 4: nerovnováha vnitřního trhu</a:t>
            </a:r>
          </a:p>
        </p:txBody>
      </p:sp>
      <p:sp>
        <p:nvSpPr>
          <p:cNvPr id="3" name="Zástupný symbol pro obsah 2"/>
          <p:cNvSpPr>
            <a:spLocks noGrp="1"/>
          </p:cNvSpPr>
          <p:nvPr>
            <p:ph idx="1"/>
          </p:nvPr>
        </p:nvSpPr>
        <p:spPr/>
        <p:txBody>
          <a:bodyPr>
            <a:normAutofit fontScale="92500" lnSpcReduction="10000"/>
          </a:bodyPr>
          <a:lstStyle/>
          <a:p>
            <a:r>
              <a:rPr lang="cs-CZ" dirty="0"/>
              <a:t>Zpoždění v modernizaci zemědělství a právního postavení rolnictva za západní Evropou a za rozvojem domácího průmyslu</a:t>
            </a:r>
          </a:p>
          <a:p>
            <a:r>
              <a:rPr lang="cs-CZ" dirty="0" err="1"/>
              <a:t>Reluice</a:t>
            </a:r>
            <a:r>
              <a:rPr lang="cs-CZ" dirty="0"/>
              <a:t> poddanských povinností již postupně od Josefa II., ale s velkými regionálními rozdíly uvnitř českých zemí (hrabě Saint </a:t>
            </a:r>
            <a:r>
              <a:rPr lang="cs-CZ" dirty="0" err="1"/>
              <a:t>Genois</a:t>
            </a:r>
            <a:r>
              <a:rPr lang="cs-CZ" dirty="0"/>
              <a:t> na Olomoucku vs. baron </a:t>
            </a:r>
            <a:r>
              <a:rPr lang="cs-CZ" dirty="0" err="1"/>
              <a:t>Hompesch-Bollheim</a:t>
            </a:r>
            <a:r>
              <a:rPr lang="cs-CZ" dirty="0"/>
              <a:t> na Znojemsku) + drastické poměry v Uhrách a zvláště Haliči</a:t>
            </a:r>
          </a:p>
          <a:p>
            <a:r>
              <a:rPr lang="cs-CZ" dirty="0"/>
              <a:t>Spor o roli velkostatku a bývalé vrchnosti v modernizaci venkova</a:t>
            </a:r>
          </a:p>
          <a:p>
            <a:r>
              <a:rPr lang="cs-CZ" dirty="0"/>
              <a:t>Spor o ekonomický význam pozemkové reformy (1920)</a:t>
            </a:r>
          </a:p>
          <a:p>
            <a:r>
              <a:rPr lang="cs-CZ" dirty="0"/>
              <a:t>Rozpory v obrazu kulturní úrovně rolníka (bří Mrštíkové, J. Š. </a:t>
            </a:r>
            <a:r>
              <a:rPr lang="cs-CZ" dirty="0" err="1"/>
              <a:t>Baar</a:t>
            </a:r>
            <a:r>
              <a:rPr lang="cs-CZ" dirty="0"/>
              <a:t>, J. Galuška vs. účast rolnické elity v národně-emancipačním procesu), značné regionální rozdíly (Haná, Polabí, Kravařsko vs. Slovácko, jižní Čechy, Šumava)</a:t>
            </a:r>
          </a:p>
        </p:txBody>
      </p:sp>
    </p:spTree>
    <p:extLst>
      <p:ext uri="{BB962C8B-B14F-4D97-AF65-F5344CB8AC3E}">
        <p14:creationId xmlns:p14="http://schemas.microsoft.com/office/powerpoint/2010/main" val="408465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 Neruda a Alois Mrštík o vesničanech</a:t>
            </a:r>
          </a:p>
        </p:txBody>
      </p:sp>
      <p:sp>
        <p:nvSpPr>
          <p:cNvPr id="3" name="Zástupný symbol pro obsah 2"/>
          <p:cNvSpPr>
            <a:spLocks noGrp="1"/>
          </p:cNvSpPr>
          <p:nvPr>
            <p:ph idx="1"/>
          </p:nvPr>
        </p:nvSpPr>
        <p:spPr/>
        <p:txBody>
          <a:bodyPr>
            <a:normAutofit fontScale="85000" lnSpcReduction="20000"/>
          </a:bodyPr>
          <a:lstStyle/>
          <a:p>
            <a:r>
              <a:rPr lang="pl-PL" b="1" dirty="0"/>
              <a:t>Neruda</a:t>
            </a:r>
            <a:r>
              <a:rPr lang="pl-PL" dirty="0"/>
              <a:t>: „Jiné národy se spoléhají na svoji šlechtu, my na naši vesnici, odkud pocházejí lidé, kteří se odhodlali rozfoukat jiskry nového života do skoro mrtvého národa, kteří žádali úctu pro národ český mezi jinými národy. ”... „</a:t>
            </a:r>
            <a:r>
              <a:rPr lang="pl-PL" i="1" dirty="0"/>
              <a:t>Potkal jsme mladého vesničana, které velmi mě udivil, když správně vyjmenoval cizí místní jména, ne pouze francouzská i anglická. Neskrýval jsme před ním svůj úžas. S úsměvem mi ukázal na stl ve svém skromném příbytku – na kterém ležel Slovník naučný.</a:t>
            </a:r>
            <a:r>
              <a:rPr lang="pl-PL" dirty="0"/>
              <a:t>” </a:t>
            </a:r>
          </a:p>
          <a:p>
            <a:r>
              <a:rPr lang="pl-PL" b="1" dirty="0"/>
              <a:t>Mrštík</a:t>
            </a:r>
            <a:r>
              <a:rPr lang="pl-PL" dirty="0"/>
              <a:t>: „</a:t>
            </a:r>
            <a:r>
              <a:rPr lang="pl-PL" i="1" dirty="0"/>
              <a:t>I pijí a pijí, Bože, jak tam všichni pijí. Na horním, na dolním konci, ve statcích i v chalupách. Je to od lítosti nebo z potřeby radovat se? Žal nebo přemíra sil? Kdo zná všechny důvody, proč vesničané tolik pijí? Ale jedno mají společné – a to je šlechtí. Nikdo nežaluje, nikdo nenaříká – s odvahou a neochvějnou vírou každý nese svůj kříž. Ten, kdo ztratil majetek, ten bez smutku, snad i spokojeně dál si obstarává živobytí. Žije život plný těžké práce a potu. Jeden padl, druhý se zvedl. Jeden ze sousedů zchudnul, druhý zbohatnul, vše se to míchá v malé vísce, jak na celém světě. Pravděpodobně je v tom nějaký řád...”</a:t>
            </a:r>
            <a:endParaRPr lang="cs-CZ" dirty="0"/>
          </a:p>
        </p:txBody>
      </p:sp>
    </p:spTree>
    <p:extLst>
      <p:ext uri="{BB962C8B-B14F-4D97-AF65-F5344CB8AC3E}">
        <p14:creationId xmlns:p14="http://schemas.microsoft.com/office/powerpoint/2010/main" val="325082238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1676</Words>
  <Application>Microsoft Office PowerPoint</Application>
  <PresentationFormat>Širokoúhlá obrazovka</PresentationFormat>
  <Paragraphs>76</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Hospodářství a společnost českých zemí 1815-1938</vt:lpstr>
      <vt:lpstr>Stručná klasifikace českých zemí z hlediska socioekonomického</vt:lpstr>
      <vt:lpstr>Problém 1: Investice</vt:lpstr>
      <vt:lpstr>Elektrifikace východu země a strategické stavby k posílení soudržnosti státu </vt:lpstr>
      <vt:lpstr>Ambice J. A. Bati (1938): Budujme stát (pro 40 mil. obyvatel)</vt:lpstr>
      <vt:lpstr>Problém 2: technologie, výzkum a aplikace</vt:lpstr>
      <vt:lpstr>Problém 3: zastaralost, resp. absence všednímu životu odpovídajících právních institucí</vt:lpstr>
      <vt:lpstr>Problém 4: nerovnováha vnitřního trhu</vt:lpstr>
      <vt:lpstr>Jan Neruda a Alois Mrštík o vesničanech</vt:lpstr>
      <vt:lpstr>Josef Holeček o vesničanech</vt:lpstr>
      <vt:lpstr>Problém 5: mentální blok vůči liberální modernizaci</vt:lpstr>
      <vt:lpstr>Prezentace aplikace PowerPoint</vt:lpstr>
      <vt:lpstr>Omyly modernismu (Syllabus errorum)</vt:lpstr>
      <vt:lpstr>Katolický obraz kulturních změn 19. století</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vývoj českých zemí 1815-1938</dc:title>
  <dc:creator>Lukáš Fasora</dc:creator>
  <cp:lastModifiedBy>Lukáš Fasora</cp:lastModifiedBy>
  <cp:revision>71</cp:revision>
  <dcterms:created xsi:type="dcterms:W3CDTF">2019-09-27T13:26:50Z</dcterms:created>
  <dcterms:modified xsi:type="dcterms:W3CDTF">2024-03-06T11:58:52Z</dcterms:modified>
</cp:coreProperties>
</file>