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8" r:id="rId6"/>
    <p:sldId id="259" r:id="rId7"/>
    <p:sldId id="260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gesschau.de/inland/innenpolitik/weimarer-dreieck-108.html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Němčina II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Němčina II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288673" cy="1760523"/>
          </a:xfrm>
        </p:spPr>
        <p:txBody>
          <a:bodyPr/>
          <a:lstStyle/>
          <a:p>
            <a:r>
              <a:rPr lang="cs-CZ" dirty="0"/>
              <a:t>Jaro 2024</a:t>
            </a:r>
          </a:p>
          <a:p>
            <a:r>
              <a:rPr lang="cs-CZ" dirty="0"/>
              <a:t>Mgr. Anežka Klimentová</a:t>
            </a:r>
          </a:p>
          <a:p>
            <a:r>
              <a:rPr lang="cs-CZ" dirty="0"/>
              <a:t>Datum: 18. 3. 2024</a:t>
            </a:r>
          </a:p>
          <a:p>
            <a:r>
              <a:rPr lang="cs-CZ" dirty="0"/>
              <a:t>Téma: skloňování adjektiv po určitém a neurčitém členu, participia I a II</a:t>
            </a:r>
          </a:p>
        </p:txBody>
      </p:sp>
    </p:spTree>
    <p:extLst>
      <p:ext uri="{BB962C8B-B14F-4D97-AF65-F5344CB8AC3E}">
        <p14:creationId xmlns:p14="http://schemas.microsoft.com/office/powerpoint/2010/main" val="389038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651FE3-98CE-2832-ADC7-86281B747F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Adjetiva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66AD09-608E-D461-0C3D-D92420B9C6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432149-1A1A-07C5-CBF3-36389D6AE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1" y="378000"/>
            <a:ext cx="5928450" cy="574500"/>
          </a:xfrm>
        </p:spPr>
        <p:txBody>
          <a:bodyPr/>
          <a:lstStyle/>
          <a:p>
            <a:r>
              <a:rPr lang="cs-CZ" dirty="0"/>
              <a:t>Pozice adjektiva ve větě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F6D5E8-FA0E-97B2-4148-0D5F17482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33475"/>
            <a:ext cx="10753200" cy="46985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vlastnosti řídícího substantiva, jak se co dělá / jak něco vypadá</a:t>
            </a:r>
          </a:p>
          <a:p>
            <a:pPr>
              <a:lnSpc>
                <a:spcPct val="100000"/>
              </a:lnSpc>
            </a:pPr>
            <a:r>
              <a:rPr lang="cs-CZ" dirty="0"/>
              <a:t>lze je stupňovat, skloňovat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accent1"/>
                </a:solidFill>
              </a:rPr>
              <a:t>atributy / přívlastky</a:t>
            </a:r>
            <a:r>
              <a:rPr lang="cs-CZ" dirty="0"/>
              <a:t>: stojí před jménem, skloňovány podle rodu, pádu a čísla řídícího jména: </a:t>
            </a:r>
            <a:r>
              <a:rPr lang="cs-CZ" i="1" dirty="0"/>
              <a:t>der </a:t>
            </a:r>
            <a:r>
              <a:rPr lang="cs-CZ" i="1" u="sng" dirty="0" err="1"/>
              <a:t>schöne</a:t>
            </a:r>
            <a:r>
              <a:rPr lang="cs-CZ" i="1" dirty="0"/>
              <a:t> Mann,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u="sng" dirty="0" err="1"/>
              <a:t>klugen</a:t>
            </a:r>
            <a:r>
              <a:rPr lang="cs-CZ" i="1" dirty="0"/>
              <a:t> </a:t>
            </a:r>
            <a:r>
              <a:rPr lang="cs-CZ" i="1" dirty="0" err="1"/>
              <a:t>Kinder</a:t>
            </a:r>
            <a:r>
              <a:rPr lang="cs-CZ" i="1" dirty="0"/>
              <a:t>…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accent1"/>
                </a:solidFill>
              </a:rPr>
              <a:t>predikativa</a:t>
            </a:r>
            <a:r>
              <a:rPr lang="cs-CZ" dirty="0"/>
              <a:t>: po slovesech </a:t>
            </a:r>
            <a:r>
              <a:rPr lang="cs-CZ" i="1" dirty="0" err="1"/>
              <a:t>sein</a:t>
            </a:r>
            <a:r>
              <a:rPr lang="cs-CZ" i="1" dirty="0"/>
              <a:t>, </a:t>
            </a:r>
            <a:r>
              <a:rPr lang="cs-CZ" i="1" dirty="0" err="1"/>
              <a:t>werden</a:t>
            </a:r>
            <a:r>
              <a:rPr lang="cs-CZ" i="1" dirty="0"/>
              <a:t>, </a:t>
            </a:r>
            <a:r>
              <a:rPr lang="cs-CZ" i="1" dirty="0" err="1"/>
              <a:t>bleiben</a:t>
            </a:r>
            <a:r>
              <a:rPr lang="cs-CZ" i="1" dirty="0"/>
              <a:t> </a:t>
            </a:r>
            <a:r>
              <a:rPr lang="cs-CZ" dirty="0"/>
              <a:t>(nesklonná): </a:t>
            </a:r>
            <a:r>
              <a:rPr lang="cs-CZ" i="1" dirty="0"/>
              <a:t>Der Mann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u="sng" dirty="0" err="1"/>
              <a:t>schön</a:t>
            </a:r>
            <a:r>
              <a:rPr lang="cs-CZ" i="1" u="sng" dirty="0"/>
              <a:t>.</a:t>
            </a:r>
            <a:r>
              <a:rPr lang="cs-CZ" i="1" dirty="0"/>
              <a:t> Die </a:t>
            </a:r>
            <a:r>
              <a:rPr lang="cs-CZ" i="1" dirty="0" err="1"/>
              <a:t>Kinder</a:t>
            </a:r>
            <a:r>
              <a:rPr lang="cs-CZ" i="1" dirty="0"/>
              <a:t> </a:t>
            </a:r>
            <a:r>
              <a:rPr lang="cs-CZ" i="1" dirty="0" err="1"/>
              <a:t>sind</a:t>
            </a:r>
            <a:r>
              <a:rPr lang="cs-CZ" i="1" dirty="0"/>
              <a:t> </a:t>
            </a:r>
            <a:r>
              <a:rPr lang="cs-CZ" i="1" u="sng" dirty="0" err="1"/>
              <a:t>klug</a:t>
            </a:r>
            <a:r>
              <a:rPr lang="cs-CZ" i="1" u="sng" dirty="0"/>
              <a:t>.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accent1"/>
                </a:solidFill>
              </a:rPr>
              <a:t>v adverbiálním použití</a:t>
            </a:r>
            <a:r>
              <a:rPr lang="cs-CZ" dirty="0"/>
              <a:t>: vztahují se na jiná slovesa </a:t>
            </a:r>
            <a:r>
              <a:rPr lang="cs-CZ" dirty="0">
                <a:sym typeface="Wingdings" panose="05000000000000000000" pitchFamily="2" charset="2"/>
              </a:rPr>
              <a:t> jak se něco dělá: </a:t>
            </a:r>
            <a:r>
              <a:rPr lang="cs-CZ" i="1" dirty="0">
                <a:sym typeface="Wingdings" panose="05000000000000000000" pitchFamily="2" charset="2"/>
              </a:rPr>
              <a:t>Er </a:t>
            </a:r>
            <a:r>
              <a:rPr lang="cs-CZ" i="1" dirty="0" err="1">
                <a:sym typeface="Wingdings" panose="05000000000000000000" pitchFamily="2" charset="2"/>
              </a:rPr>
              <a:t>läuft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u="sng" dirty="0" err="1">
                <a:sym typeface="Wingdings" panose="05000000000000000000" pitchFamily="2" charset="2"/>
              </a:rPr>
              <a:t>schnell</a:t>
            </a:r>
            <a:r>
              <a:rPr lang="cs-CZ" i="1" dirty="0">
                <a:sym typeface="Wingdings" panose="05000000000000000000" pitchFamily="2" charset="2"/>
              </a:rPr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0827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A5F5CB-F7BD-C6CB-D6B7-2C01784F7C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Skloňování adjektiv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10CAC0-A17A-A374-BB8F-DBB3CBD516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30820D-3513-1D60-D5BD-858FB7B2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18231"/>
            <a:ext cx="10729050" cy="913537"/>
          </a:xfrm>
        </p:spPr>
        <p:txBody>
          <a:bodyPr/>
          <a:lstStyle/>
          <a:p>
            <a:r>
              <a:rPr lang="cs-CZ" dirty="0"/>
              <a:t>Skloňování adjektiv po členu určitém / neurčitém / bez členu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F9B3D56-DFFC-C7AA-7E58-362B44DAD7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2729" y="1633537"/>
            <a:ext cx="10486542" cy="3590925"/>
          </a:xfrm>
        </p:spPr>
      </p:pic>
    </p:spTree>
    <p:extLst>
      <p:ext uri="{BB962C8B-B14F-4D97-AF65-F5344CB8AC3E}">
        <p14:creationId xmlns:p14="http://schemas.microsoft.com/office/powerpoint/2010/main" val="394537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88F8A5-1E0B-102D-C388-E3B7F60B02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Adjektiva a participia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08B2CA-EEF0-7C05-E479-F09113D27D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EEF9D0-3DB3-BE82-B608-A3418F4417E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1098001"/>
            <a:ext cx="5220000" cy="271576"/>
          </a:xfrm>
        </p:spPr>
        <p:txBody>
          <a:bodyPr/>
          <a:lstStyle/>
          <a:p>
            <a:r>
              <a:rPr lang="cs-CZ" dirty="0"/>
              <a:t>Adjektiva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D0F095A-B09F-10B3-F415-14C4FFA92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2212"/>
            <a:ext cx="10753200" cy="451576"/>
          </a:xfrm>
        </p:spPr>
        <p:txBody>
          <a:bodyPr/>
          <a:lstStyle/>
          <a:p>
            <a:r>
              <a:rPr lang="cs-CZ" dirty="0"/>
              <a:t>Adjektiva a participia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66237249-9F50-6ECC-D836-B793BFF8224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9" y="1098001"/>
            <a:ext cx="5220000" cy="271576"/>
          </a:xfrm>
        </p:spPr>
        <p:txBody>
          <a:bodyPr/>
          <a:lstStyle/>
          <a:p>
            <a:r>
              <a:rPr lang="cs-CZ" dirty="0"/>
              <a:t>Participia I a II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D3BCF34-9497-2EE6-7054-130B71355583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samostatný slovní druh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často těžko rozlišitelné od adverbií: </a:t>
            </a:r>
            <a:r>
              <a:rPr lang="cs-CZ" i="1" dirty="0"/>
              <a:t>Der </a:t>
            </a:r>
            <a:r>
              <a:rPr lang="cs-CZ" i="1" dirty="0" err="1"/>
              <a:t>Zug</a:t>
            </a:r>
            <a:r>
              <a:rPr lang="cs-CZ" i="1" dirty="0"/>
              <a:t> </a:t>
            </a:r>
            <a:r>
              <a:rPr lang="cs-CZ" i="1" dirty="0" err="1"/>
              <a:t>ist</a:t>
            </a:r>
            <a:r>
              <a:rPr lang="cs-CZ" i="1" dirty="0"/>
              <a:t> </a:t>
            </a:r>
            <a:r>
              <a:rPr lang="cs-CZ" i="1" u="sng" dirty="0" err="1"/>
              <a:t>schnell</a:t>
            </a:r>
            <a:r>
              <a:rPr lang="cs-CZ" i="1" dirty="0"/>
              <a:t> x David </a:t>
            </a:r>
            <a:r>
              <a:rPr lang="cs-CZ" i="1" dirty="0" err="1"/>
              <a:t>läuft</a:t>
            </a:r>
            <a:r>
              <a:rPr lang="cs-CZ" i="1" dirty="0"/>
              <a:t> </a:t>
            </a:r>
            <a:r>
              <a:rPr lang="cs-CZ" i="1" u="sng" dirty="0" err="1"/>
              <a:t>schnell</a:t>
            </a:r>
            <a:endParaRPr lang="cs-CZ" i="1" u="sng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C856A5DA-D2D8-B7BB-EC2C-75A8FD2CE1A8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77" y="1466419"/>
            <a:ext cx="5219998" cy="5013581"/>
          </a:xfrm>
        </p:spPr>
        <p:txBody>
          <a:bodyPr/>
          <a:lstStyle/>
          <a:p>
            <a:r>
              <a:rPr lang="cs-CZ" sz="2400" dirty="0"/>
              <a:t>základem je sloveso</a:t>
            </a:r>
          </a:p>
          <a:p>
            <a:r>
              <a:rPr lang="cs-CZ" sz="2400" dirty="0"/>
              <a:t>lze je použít mj. i jako adjektivum: </a:t>
            </a:r>
            <a:r>
              <a:rPr lang="cs-CZ" sz="2400" i="1" dirty="0" err="1"/>
              <a:t>die</a:t>
            </a:r>
            <a:r>
              <a:rPr lang="cs-CZ" sz="2400" i="1" dirty="0"/>
              <a:t> </a:t>
            </a:r>
            <a:r>
              <a:rPr lang="cs-CZ" sz="2400" i="1" u="sng" dirty="0" err="1"/>
              <a:t>dringende</a:t>
            </a:r>
            <a:r>
              <a:rPr lang="cs-CZ" sz="2400" i="1" dirty="0"/>
              <a:t> </a:t>
            </a:r>
            <a:r>
              <a:rPr lang="cs-CZ" sz="2400" i="1" dirty="0" err="1"/>
              <a:t>Aufgabe</a:t>
            </a:r>
            <a:r>
              <a:rPr lang="cs-CZ" sz="2400" i="1" dirty="0"/>
              <a:t> </a:t>
            </a:r>
            <a:r>
              <a:rPr lang="cs-CZ" sz="2400" dirty="0"/>
              <a:t>(P I), </a:t>
            </a:r>
            <a:r>
              <a:rPr lang="cs-CZ" sz="2400" i="1" dirty="0" err="1"/>
              <a:t>die</a:t>
            </a:r>
            <a:r>
              <a:rPr lang="cs-CZ" sz="2400" i="1" dirty="0"/>
              <a:t> </a:t>
            </a:r>
            <a:r>
              <a:rPr lang="cs-CZ" sz="2400" i="1" u="sng" dirty="0" err="1"/>
              <a:t>abgesagte</a:t>
            </a:r>
            <a:r>
              <a:rPr lang="cs-CZ" sz="2400" i="1" dirty="0"/>
              <a:t> </a:t>
            </a:r>
            <a:r>
              <a:rPr lang="cs-CZ" sz="2400" i="1" dirty="0" err="1"/>
              <a:t>Vorlesung</a:t>
            </a:r>
            <a:r>
              <a:rPr lang="cs-CZ" sz="2400" dirty="0"/>
              <a:t> (P II)</a:t>
            </a:r>
          </a:p>
          <a:p>
            <a:r>
              <a:rPr lang="cs-CZ" sz="2400" dirty="0"/>
              <a:t>široká škála funkcí a použití: </a:t>
            </a:r>
            <a:r>
              <a:rPr lang="cs-CZ" sz="2400" b="1" dirty="0" err="1"/>
              <a:t>Partizip</a:t>
            </a:r>
            <a:r>
              <a:rPr lang="cs-CZ" sz="2400" b="1" dirty="0"/>
              <a:t> II je nutné umět pro tvoření perfekta</a:t>
            </a:r>
            <a:r>
              <a:rPr lang="cs-CZ" sz="2400" dirty="0"/>
              <a:t>, </a:t>
            </a:r>
            <a:r>
              <a:rPr lang="cs-CZ" sz="2400" dirty="0" err="1"/>
              <a:t>Partizip</a:t>
            </a:r>
            <a:r>
              <a:rPr lang="cs-CZ" sz="2400" dirty="0"/>
              <a:t> I se užívá k tvorbě gerundia (</a:t>
            </a:r>
            <a:r>
              <a:rPr lang="cs-CZ" sz="2400" i="1" dirty="0" err="1"/>
              <a:t>die</a:t>
            </a:r>
            <a:r>
              <a:rPr lang="cs-CZ" sz="2400" i="1" dirty="0"/>
              <a:t> </a:t>
            </a:r>
            <a:r>
              <a:rPr lang="cs-CZ" sz="2400" i="1" dirty="0" err="1"/>
              <a:t>zu</a:t>
            </a:r>
            <a:r>
              <a:rPr lang="cs-CZ" sz="2400" i="1" dirty="0"/>
              <a:t> </a:t>
            </a:r>
            <a:r>
              <a:rPr lang="cs-CZ" sz="2400" i="1" dirty="0" err="1"/>
              <a:t>meisternden</a:t>
            </a:r>
            <a:r>
              <a:rPr lang="cs-CZ" sz="2400" i="1" dirty="0"/>
              <a:t> </a:t>
            </a:r>
            <a:r>
              <a:rPr lang="cs-CZ" sz="2400" i="1" dirty="0" err="1"/>
              <a:t>Probleme</a:t>
            </a:r>
            <a:r>
              <a:rPr lang="cs-CZ" sz="2400" i="1" dirty="0"/>
              <a:t> </a:t>
            </a:r>
            <a:r>
              <a:rPr lang="cs-CZ" sz="2400" dirty="0"/>
              <a:t>(</a:t>
            </a:r>
            <a:r>
              <a:rPr lang="cs-CZ" sz="2400" i="1" dirty="0" err="1"/>
              <a:t>die</a:t>
            </a:r>
            <a:r>
              <a:rPr lang="cs-CZ" sz="2400" i="1" dirty="0"/>
              <a:t> </a:t>
            </a:r>
            <a:r>
              <a:rPr lang="cs-CZ" sz="2400" i="1" dirty="0" err="1"/>
              <a:t>Probleme</a:t>
            </a:r>
            <a:r>
              <a:rPr lang="cs-CZ" sz="2400" i="1" dirty="0"/>
              <a:t>, </a:t>
            </a:r>
            <a:r>
              <a:rPr lang="cs-CZ" sz="2400" i="1" dirty="0" err="1"/>
              <a:t>die</a:t>
            </a:r>
            <a:r>
              <a:rPr lang="cs-CZ" sz="2400" i="1" dirty="0"/>
              <a:t> </a:t>
            </a:r>
            <a:r>
              <a:rPr lang="cs-CZ" sz="2400" i="1" dirty="0" err="1"/>
              <a:t>gemeistert</a:t>
            </a:r>
            <a:r>
              <a:rPr lang="cs-CZ" sz="2400" i="1" dirty="0"/>
              <a:t> </a:t>
            </a:r>
            <a:r>
              <a:rPr lang="cs-CZ" sz="2400" i="1" dirty="0" err="1"/>
              <a:t>werden</a:t>
            </a:r>
            <a:r>
              <a:rPr lang="cs-CZ" sz="2400" i="1" dirty="0"/>
              <a:t> </a:t>
            </a:r>
            <a:r>
              <a:rPr lang="cs-CZ" sz="2400" i="1" dirty="0" err="1"/>
              <a:t>müssen</a:t>
            </a:r>
            <a:r>
              <a:rPr lang="cs-CZ" sz="2400" dirty="0"/>
              <a:t>)) </a:t>
            </a:r>
          </a:p>
        </p:txBody>
      </p:sp>
    </p:spTree>
    <p:extLst>
      <p:ext uri="{BB962C8B-B14F-4D97-AF65-F5344CB8AC3E}">
        <p14:creationId xmlns:p14="http://schemas.microsoft.com/office/powerpoint/2010/main" val="26553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2EEB0B-C145-87A8-0A83-CC5C907B6E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27EECF-0A29-764F-E7CC-0951821916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1272CA-FC76-D4A3-1837-A62331E7DBC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19999" y="667372"/>
            <a:ext cx="5220000" cy="271576"/>
          </a:xfrm>
        </p:spPr>
        <p:txBody>
          <a:bodyPr/>
          <a:lstStyle/>
          <a:p>
            <a:r>
              <a:rPr lang="cs-CZ" dirty="0" err="1"/>
              <a:t>Partizip</a:t>
            </a:r>
            <a:r>
              <a:rPr lang="cs-CZ" dirty="0"/>
              <a:t> I (P. </a:t>
            </a:r>
            <a:r>
              <a:rPr lang="cs-CZ" dirty="0" err="1"/>
              <a:t>Präsens</a:t>
            </a:r>
            <a:r>
              <a:rPr lang="cs-CZ" dirty="0"/>
              <a:t>)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97C2BAF-73D4-7A51-9EE2-C94564189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078" y="100875"/>
            <a:ext cx="10753200" cy="451576"/>
          </a:xfrm>
        </p:spPr>
        <p:txBody>
          <a:bodyPr/>
          <a:lstStyle/>
          <a:p>
            <a:r>
              <a:rPr lang="cs-CZ" dirty="0"/>
              <a:t>Jak vytvořit participium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29D483B-4CD0-A102-D269-2EAE3D3D096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652650"/>
            <a:ext cx="5220000" cy="271576"/>
          </a:xfrm>
        </p:spPr>
        <p:txBody>
          <a:bodyPr/>
          <a:lstStyle/>
          <a:p>
            <a:r>
              <a:rPr lang="cs-CZ" dirty="0" err="1"/>
              <a:t>Partizip</a:t>
            </a:r>
            <a:r>
              <a:rPr lang="cs-CZ" dirty="0"/>
              <a:t> II (P. Perfekt)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120A2BB-3E94-AE04-4D2F-513505951E48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infinitiv + koncovka –d</a:t>
            </a:r>
          </a:p>
          <a:p>
            <a:r>
              <a:rPr lang="cs-CZ" dirty="0"/>
              <a:t>slovesa </a:t>
            </a:r>
            <a:r>
              <a:rPr lang="cs-CZ" i="1" dirty="0" err="1"/>
              <a:t>sein</a:t>
            </a:r>
            <a:r>
              <a:rPr lang="cs-CZ" dirty="0"/>
              <a:t> a </a:t>
            </a:r>
            <a:r>
              <a:rPr lang="cs-CZ" i="1" dirty="0"/>
              <a:t>tun</a:t>
            </a:r>
            <a:r>
              <a:rPr lang="cs-CZ" dirty="0"/>
              <a:t>: + -e-</a:t>
            </a:r>
          </a:p>
          <a:p>
            <a:pPr marL="72000" indent="0">
              <a:buNone/>
            </a:pP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 err="1">
                <a:sym typeface="Wingdings" panose="05000000000000000000" pitchFamily="2" charset="2"/>
              </a:rPr>
              <a:t>sei</a:t>
            </a:r>
            <a:r>
              <a:rPr lang="cs-CZ" b="1" i="1" dirty="0" err="1">
                <a:sym typeface="Wingdings" panose="05000000000000000000" pitchFamily="2" charset="2"/>
              </a:rPr>
              <a:t>e</a:t>
            </a:r>
            <a:r>
              <a:rPr lang="cs-CZ" i="1" dirty="0" err="1">
                <a:sym typeface="Wingdings" panose="05000000000000000000" pitchFamily="2" charset="2"/>
              </a:rPr>
              <a:t>nd</a:t>
            </a:r>
            <a:r>
              <a:rPr lang="cs-CZ" i="1" dirty="0">
                <a:sym typeface="Wingdings" panose="05000000000000000000" pitchFamily="2" charset="2"/>
              </a:rPr>
              <a:t>, </a:t>
            </a:r>
            <a:r>
              <a:rPr lang="cs-CZ" i="1" dirty="0" err="1">
                <a:sym typeface="Wingdings" panose="05000000000000000000" pitchFamily="2" charset="2"/>
              </a:rPr>
              <a:t>tu</a:t>
            </a:r>
            <a:r>
              <a:rPr lang="cs-CZ" b="1" i="1" dirty="0" err="1">
                <a:sym typeface="Wingdings" panose="05000000000000000000" pitchFamily="2" charset="2"/>
              </a:rPr>
              <a:t>e</a:t>
            </a:r>
            <a:r>
              <a:rPr lang="cs-CZ" i="1" dirty="0" err="1">
                <a:sym typeface="Wingdings" panose="05000000000000000000" pitchFamily="2" charset="2"/>
              </a:rPr>
              <a:t>nd</a:t>
            </a:r>
            <a:endParaRPr lang="cs-CZ" i="1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6D527CB5-1A9F-76CB-3FEF-C663E8C3813B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77" y="1084733"/>
            <a:ext cx="5683547" cy="5395267"/>
          </a:xfrm>
        </p:spPr>
        <p:txBody>
          <a:bodyPr/>
          <a:lstStyle/>
          <a:p>
            <a:r>
              <a:rPr lang="cs-CZ" sz="2000" dirty="0"/>
              <a:t>předpona </a:t>
            </a:r>
            <a:r>
              <a:rPr lang="cs-CZ" sz="2000" dirty="0" err="1"/>
              <a:t>ge</a:t>
            </a:r>
            <a:r>
              <a:rPr lang="cs-CZ" sz="2000" dirty="0"/>
              <a:t>- + koncovka –t (pravidelná a smíšená slovesa / -en (nepravidelná slovesa)</a:t>
            </a:r>
          </a:p>
          <a:p>
            <a:r>
              <a:rPr lang="cs-CZ" sz="2000" dirty="0"/>
              <a:t>může dojít ke změně kmene: </a:t>
            </a:r>
            <a:r>
              <a:rPr lang="cs-CZ" sz="2000" i="1" dirty="0" err="1"/>
              <a:t>gehen</a:t>
            </a:r>
            <a:r>
              <a:rPr lang="cs-CZ" sz="2000" i="1" dirty="0"/>
              <a:t> </a:t>
            </a:r>
            <a:r>
              <a:rPr lang="cs-CZ" sz="2000" i="1" dirty="0">
                <a:sym typeface="Wingdings" panose="05000000000000000000" pitchFamily="2" charset="2"/>
              </a:rPr>
              <a:t> </a:t>
            </a:r>
            <a:r>
              <a:rPr lang="cs-CZ" sz="2000" i="1" dirty="0" err="1">
                <a:sym typeface="Wingdings" panose="05000000000000000000" pitchFamily="2" charset="2"/>
              </a:rPr>
              <a:t>gegangen</a:t>
            </a:r>
            <a:endParaRPr lang="cs-CZ" sz="2000" i="1" dirty="0">
              <a:sym typeface="Wingdings" panose="05000000000000000000" pitchFamily="2" charset="2"/>
            </a:endParaRPr>
          </a:p>
          <a:p>
            <a:r>
              <a:rPr lang="cs-CZ" sz="2000" dirty="0">
                <a:sym typeface="Wingdings" panose="05000000000000000000" pitchFamily="2" charset="2"/>
              </a:rPr>
              <a:t>slovesa na –</a:t>
            </a:r>
            <a:r>
              <a:rPr lang="cs-CZ" sz="2000" dirty="0" err="1">
                <a:sym typeface="Wingdings" panose="05000000000000000000" pitchFamily="2" charset="2"/>
              </a:rPr>
              <a:t>ieren</a:t>
            </a:r>
            <a:r>
              <a:rPr lang="cs-CZ" sz="2000" dirty="0">
                <a:sym typeface="Wingdings" panose="05000000000000000000" pitchFamily="2" charset="2"/>
              </a:rPr>
              <a:t> a s neodlučitelnou předponou: bez </a:t>
            </a:r>
            <a:r>
              <a:rPr lang="cs-CZ" sz="2000" dirty="0" err="1">
                <a:sym typeface="Wingdings" panose="05000000000000000000" pitchFamily="2" charset="2"/>
              </a:rPr>
              <a:t>ge</a:t>
            </a:r>
            <a:r>
              <a:rPr lang="cs-CZ" sz="2000" dirty="0">
                <a:sym typeface="Wingdings" panose="05000000000000000000" pitchFamily="2" charset="2"/>
              </a:rPr>
              <a:t>- : </a:t>
            </a:r>
            <a:r>
              <a:rPr lang="cs-CZ" sz="2000" i="1" dirty="0" err="1">
                <a:sym typeface="Wingdings" panose="05000000000000000000" pitchFamily="2" charset="2"/>
              </a:rPr>
              <a:t>fotografieren</a:t>
            </a:r>
            <a:r>
              <a:rPr lang="cs-CZ" sz="2000" i="1" dirty="0">
                <a:sym typeface="Wingdings" panose="05000000000000000000" pitchFamily="2" charset="2"/>
              </a:rPr>
              <a:t>  </a:t>
            </a:r>
            <a:r>
              <a:rPr lang="cs-CZ" sz="2000" i="1" dirty="0" err="1">
                <a:sym typeface="Wingdings" panose="05000000000000000000" pitchFamily="2" charset="2"/>
              </a:rPr>
              <a:t>fotografiert</a:t>
            </a:r>
            <a:endParaRPr lang="cs-CZ" sz="2000" i="1" dirty="0">
              <a:sym typeface="Wingdings" panose="05000000000000000000" pitchFamily="2" charset="2"/>
            </a:endParaRPr>
          </a:p>
          <a:p>
            <a:r>
              <a:rPr lang="cs-CZ" sz="2000" dirty="0">
                <a:sym typeface="Wingdings" panose="05000000000000000000" pitchFamily="2" charset="2"/>
              </a:rPr>
              <a:t>u sloves s odlučitelnou předponou stojí </a:t>
            </a:r>
            <a:r>
              <a:rPr lang="cs-CZ" sz="2000" dirty="0" err="1">
                <a:sym typeface="Wingdings" panose="05000000000000000000" pitchFamily="2" charset="2"/>
              </a:rPr>
              <a:t>ge</a:t>
            </a:r>
            <a:r>
              <a:rPr lang="cs-CZ" sz="2000" dirty="0">
                <a:sym typeface="Wingdings" panose="05000000000000000000" pitchFamily="2" charset="2"/>
              </a:rPr>
              <a:t>- mezi předponou a kmenem: </a:t>
            </a:r>
            <a:r>
              <a:rPr lang="cs-CZ" sz="2000" i="1" u="sng" dirty="0" err="1">
                <a:sym typeface="Wingdings" panose="05000000000000000000" pitchFamily="2" charset="2"/>
              </a:rPr>
              <a:t>auf</a:t>
            </a:r>
            <a:r>
              <a:rPr lang="cs-CZ" sz="2000" b="1" i="1" dirty="0" err="1">
                <a:sym typeface="Wingdings" panose="05000000000000000000" pitchFamily="2" charset="2"/>
              </a:rPr>
              <a:t>ge</a:t>
            </a:r>
            <a:r>
              <a:rPr lang="cs-CZ" sz="2000" i="1" dirty="0" err="1">
                <a:sym typeface="Wingdings" panose="05000000000000000000" pitchFamily="2" charset="2"/>
              </a:rPr>
              <a:t>standen</a:t>
            </a:r>
            <a:endParaRPr lang="cs-CZ" sz="2000" i="1" dirty="0">
              <a:sym typeface="Wingdings" panose="05000000000000000000" pitchFamily="2" charset="2"/>
            </a:endParaRPr>
          </a:p>
          <a:p>
            <a:r>
              <a:rPr lang="cs-CZ" sz="2000" dirty="0">
                <a:sym typeface="Wingdings" panose="05000000000000000000" pitchFamily="2" charset="2"/>
              </a:rPr>
              <a:t>slovesa s kmenem na –d/-t potřebují -e-: </a:t>
            </a:r>
            <a:r>
              <a:rPr lang="cs-CZ" sz="2000" i="1" dirty="0" err="1">
                <a:sym typeface="Wingdings" panose="05000000000000000000" pitchFamily="2" charset="2"/>
              </a:rPr>
              <a:t>arbeiten</a:t>
            </a:r>
            <a:r>
              <a:rPr lang="cs-CZ" sz="2000" i="1" dirty="0">
                <a:sym typeface="Wingdings" panose="05000000000000000000" pitchFamily="2" charset="2"/>
              </a:rPr>
              <a:t>  </a:t>
            </a:r>
            <a:r>
              <a:rPr lang="cs-CZ" sz="2000" i="1" dirty="0" err="1">
                <a:sym typeface="Wingdings" panose="05000000000000000000" pitchFamily="2" charset="2"/>
              </a:rPr>
              <a:t>gearbeit</a:t>
            </a:r>
            <a:r>
              <a:rPr lang="cs-CZ" sz="2000" b="1" i="1" dirty="0" err="1">
                <a:sym typeface="Wingdings" panose="05000000000000000000" pitchFamily="2" charset="2"/>
              </a:rPr>
              <a:t>e</a:t>
            </a:r>
            <a:r>
              <a:rPr lang="cs-CZ" sz="2000" i="1" dirty="0" err="1">
                <a:sym typeface="Wingdings" panose="05000000000000000000" pitchFamily="2" charset="2"/>
              </a:rPr>
              <a:t>t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776057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920427-36C9-30D8-65B8-2979F89B7E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5B9176-87E5-279F-79AE-8E5C0A2150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6307C873-A4A4-FA7F-DA32-8593DEA20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89"/>
            <a:ext cx="10753200" cy="451576"/>
          </a:xfrm>
        </p:spPr>
        <p:txBody>
          <a:bodyPr/>
          <a:lstStyle/>
          <a:p>
            <a:r>
              <a:rPr lang="cs-CZ" dirty="0"/>
              <a:t>Participium I a II</a:t>
            </a:r>
          </a:p>
        </p:txBody>
      </p:sp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E6B4396C-D48B-525B-D9E7-135E74B930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1275" y="886605"/>
            <a:ext cx="7477124" cy="5078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32723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A32368-5DA0-7CB0-37F6-8C84FFD99E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8678" y="6480000"/>
            <a:ext cx="7920000" cy="252000"/>
          </a:xfrm>
        </p:spPr>
        <p:txBody>
          <a:bodyPr/>
          <a:lstStyle/>
          <a:p>
            <a:r>
              <a:rPr lang="cs-CZ" dirty="0"/>
              <a:t>Použití participia I a II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8AD1F2-ECA5-CCF1-ED8B-5CFCCB73E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66678" y="6492945"/>
            <a:ext cx="252000" cy="252000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104422-7EC9-1BA7-0F5D-084BA775CB8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75999" y="630001"/>
            <a:ext cx="5220000" cy="271576"/>
          </a:xfrm>
        </p:spPr>
        <p:txBody>
          <a:bodyPr/>
          <a:lstStyle/>
          <a:p>
            <a:r>
              <a:rPr lang="cs-CZ" dirty="0" err="1"/>
              <a:t>Partizip</a:t>
            </a:r>
            <a:r>
              <a:rPr lang="cs-CZ" dirty="0"/>
              <a:t> I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6B44005-6E9F-9556-A2E9-4D34303F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3638" y="13280"/>
            <a:ext cx="5689921" cy="420345"/>
          </a:xfrm>
        </p:spPr>
        <p:txBody>
          <a:bodyPr/>
          <a:lstStyle/>
          <a:p>
            <a:pPr algn="ctr"/>
            <a:r>
              <a:rPr lang="cs-CZ" sz="3200" dirty="0"/>
              <a:t>Použití participií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100E1DE-E533-6417-0792-70A577AF1F1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299028" y="407172"/>
            <a:ext cx="2978447" cy="335777"/>
          </a:xfrm>
        </p:spPr>
        <p:txBody>
          <a:bodyPr/>
          <a:lstStyle/>
          <a:p>
            <a:r>
              <a:rPr lang="cs-CZ" dirty="0" err="1"/>
              <a:t>Partizip</a:t>
            </a:r>
            <a:r>
              <a:rPr lang="cs-CZ" dirty="0"/>
              <a:t> II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6D29064-5B58-4DD5-12A9-5D48D3BB5BD5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18678" y="951128"/>
            <a:ext cx="5532600" cy="5373472"/>
          </a:xfrm>
        </p:spPr>
        <p:txBody>
          <a:bodyPr/>
          <a:lstStyle/>
          <a:p>
            <a:r>
              <a:rPr lang="cs-CZ" sz="1600" dirty="0"/>
              <a:t>vztahuje se k právě probíhajícím dějům nebo k dějům, které probíhají souběžně</a:t>
            </a:r>
          </a:p>
          <a:p>
            <a:r>
              <a:rPr lang="cs-CZ" sz="1600" dirty="0">
                <a:solidFill>
                  <a:schemeClr val="tx2"/>
                </a:solidFill>
              </a:rPr>
              <a:t>coby adjektivum v roli přívlastku</a:t>
            </a:r>
            <a:r>
              <a:rPr lang="cs-CZ" sz="1600" dirty="0"/>
              <a:t>: </a:t>
            </a:r>
            <a:r>
              <a:rPr lang="de-DE" sz="1600" b="0" i="1" dirty="0">
                <a:effectLst/>
              </a:rPr>
              <a:t>Sie ist eine </a:t>
            </a:r>
            <a:r>
              <a:rPr lang="de-DE" sz="1600" b="0" i="1" u="sng" dirty="0">
                <a:effectLst/>
              </a:rPr>
              <a:t>hervorragende</a:t>
            </a:r>
            <a:r>
              <a:rPr lang="de-DE" sz="1600" b="0" i="1" dirty="0">
                <a:effectLst/>
              </a:rPr>
              <a:t> Lehrerin.</a:t>
            </a:r>
            <a:endParaRPr lang="cs-CZ" sz="1600" b="0" i="1" dirty="0">
              <a:effectLst/>
            </a:endParaRPr>
          </a:p>
          <a:p>
            <a:r>
              <a:rPr lang="cs-CZ" sz="1600" dirty="0">
                <a:solidFill>
                  <a:schemeClr val="tx2"/>
                </a:solidFill>
              </a:rPr>
              <a:t>adverbium/adverbiální </a:t>
            </a:r>
            <a:r>
              <a:rPr lang="cs-CZ" sz="1600" dirty="0" err="1">
                <a:solidFill>
                  <a:schemeClr val="tx2"/>
                </a:solidFill>
              </a:rPr>
              <a:t>adj</a:t>
            </a:r>
            <a:r>
              <a:rPr lang="cs-CZ" sz="1600" dirty="0"/>
              <a:t>.: </a:t>
            </a:r>
            <a:r>
              <a:rPr lang="de-DE" sz="1600" b="0" i="1" dirty="0">
                <a:effectLst/>
              </a:rPr>
              <a:t>Der Unterricht ist sehr </a:t>
            </a:r>
            <a:r>
              <a:rPr lang="de-DE" sz="1600" b="0" i="1" u="sng" dirty="0">
                <a:effectLst/>
              </a:rPr>
              <a:t>motivierend</a:t>
            </a:r>
            <a:r>
              <a:rPr lang="de-DE" sz="1600" b="0" i="1" dirty="0">
                <a:effectLst/>
              </a:rPr>
              <a:t>.</a:t>
            </a:r>
            <a:endParaRPr lang="cs-CZ" sz="1600" b="0" i="1" dirty="0">
              <a:effectLst/>
            </a:endParaRPr>
          </a:p>
          <a:p>
            <a:r>
              <a:rPr lang="cs-CZ" sz="1600" dirty="0">
                <a:solidFill>
                  <a:schemeClr val="tx2"/>
                </a:solidFill>
              </a:rPr>
              <a:t>názvy osob</a:t>
            </a:r>
            <a:r>
              <a:rPr lang="cs-CZ" sz="1600" dirty="0"/>
              <a:t>: </a:t>
            </a:r>
            <a:r>
              <a:rPr lang="cs-CZ" sz="1600" i="1" dirty="0" err="1"/>
              <a:t>die</a:t>
            </a:r>
            <a:r>
              <a:rPr lang="cs-CZ" sz="1600" i="1" dirty="0"/>
              <a:t> </a:t>
            </a:r>
            <a:r>
              <a:rPr lang="cs-CZ" sz="1600" i="1" dirty="0" err="1"/>
              <a:t>Studierenden</a:t>
            </a:r>
            <a:r>
              <a:rPr lang="cs-CZ" sz="1600" i="1" dirty="0"/>
              <a:t>, der </a:t>
            </a:r>
            <a:r>
              <a:rPr lang="cs-CZ" sz="1600" i="1" dirty="0" err="1"/>
              <a:t>Lehrende</a:t>
            </a:r>
            <a:endParaRPr lang="cs-CZ" sz="1600" i="1" dirty="0"/>
          </a:p>
          <a:p>
            <a:r>
              <a:rPr lang="cs-CZ" sz="1600" dirty="0">
                <a:solidFill>
                  <a:schemeClr val="tx2"/>
                </a:solidFill>
              </a:rPr>
              <a:t>participiální věty popisující souběžně probíhající děje</a:t>
            </a:r>
            <a:r>
              <a:rPr lang="cs-CZ" sz="1600" dirty="0"/>
              <a:t>: </a:t>
            </a:r>
            <a:r>
              <a:rPr lang="cs-CZ" sz="1600" i="1" dirty="0"/>
              <a:t>Er </a:t>
            </a:r>
            <a:r>
              <a:rPr lang="cs-CZ" sz="1600" i="1" dirty="0" err="1"/>
              <a:t>verließ</a:t>
            </a:r>
            <a:r>
              <a:rPr lang="cs-CZ" sz="1600" i="1" dirty="0"/>
              <a:t> </a:t>
            </a:r>
            <a:r>
              <a:rPr lang="cs-CZ" sz="1600" i="1" dirty="0" err="1"/>
              <a:t>das</a:t>
            </a:r>
            <a:r>
              <a:rPr lang="cs-CZ" sz="1600" i="1" dirty="0"/>
              <a:t> </a:t>
            </a:r>
            <a:r>
              <a:rPr lang="cs-CZ" sz="1600" i="1" dirty="0" err="1"/>
              <a:t>Zimmer</a:t>
            </a:r>
            <a:r>
              <a:rPr lang="cs-CZ" sz="1600" i="1" dirty="0"/>
              <a:t> </a:t>
            </a:r>
            <a:r>
              <a:rPr lang="cs-CZ" sz="1600" i="1" u="sng" dirty="0" err="1"/>
              <a:t>winkend</a:t>
            </a:r>
            <a:r>
              <a:rPr lang="cs-CZ" sz="1600" dirty="0"/>
              <a:t> (</a:t>
            </a:r>
            <a:r>
              <a:rPr lang="cs-CZ" sz="1600" i="1" dirty="0"/>
              <a:t>Er </a:t>
            </a:r>
            <a:r>
              <a:rPr lang="cs-CZ" sz="1600" i="1" dirty="0" err="1"/>
              <a:t>verließ</a:t>
            </a:r>
            <a:r>
              <a:rPr lang="cs-CZ" sz="1600" i="1" dirty="0"/>
              <a:t> </a:t>
            </a:r>
            <a:r>
              <a:rPr lang="cs-CZ" sz="1600" i="1" dirty="0" err="1"/>
              <a:t>das</a:t>
            </a:r>
            <a:r>
              <a:rPr lang="cs-CZ" sz="1600" i="1" dirty="0"/>
              <a:t> </a:t>
            </a:r>
            <a:r>
              <a:rPr lang="cs-CZ" sz="1600" i="1" dirty="0" err="1"/>
              <a:t>Zimmer</a:t>
            </a:r>
            <a:r>
              <a:rPr lang="cs-CZ" sz="1600" i="1" dirty="0"/>
              <a:t> + </a:t>
            </a:r>
            <a:r>
              <a:rPr lang="cs-CZ" sz="1600" i="1" dirty="0" err="1"/>
              <a:t>er</a:t>
            </a:r>
            <a:r>
              <a:rPr lang="cs-CZ" sz="1600" i="1" dirty="0"/>
              <a:t> </a:t>
            </a:r>
            <a:r>
              <a:rPr lang="cs-CZ" sz="1600" i="1" dirty="0" err="1"/>
              <a:t>winkte</a:t>
            </a:r>
            <a:r>
              <a:rPr lang="cs-CZ" sz="1600" dirty="0"/>
              <a:t>). </a:t>
            </a:r>
            <a:r>
              <a:rPr lang="de-DE" sz="1600" b="0" i="1" dirty="0">
                <a:effectLst/>
              </a:rPr>
              <a:t>Miteinander </a:t>
            </a:r>
            <a:r>
              <a:rPr lang="de-DE" sz="1600" b="0" i="1" u="sng" dirty="0">
                <a:effectLst/>
              </a:rPr>
              <a:t>diskutierend</a:t>
            </a:r>
            <a:r>
              <a:rPr lang="de-DE" sz="1600" b="0" i="1" dirty="0">
                <a:effectLst/>
              </a:rPr>
              <a:t> lösen sie die Aufgabe.</a:t>
            </a:r>
            <a:endParaRPr lang="cs-CZ" sz="1600" b="0" i="1" dirty="0">
              <a:effectLst/>
            </a:endParaRPr>
          </a:p>
          <a:p>
            <a:pPr marL="72000" indent="0">
              <a:buNone/>
            </a:pPr>
            <a:r>
              <a:rPr lang="cs-CZ" sz="1600" i="1" dirty="0"/>
              <a:t>+ </a:t>
            </a:r>
            <a:r>
              <a:rPr lang="cs-CZ" sz="1600" i="1" dirty="0">
                <a:solidFill>
                  <a:schemeClr val="tx2"/>
                </a:solidFill>
              </a:rPr>
              <a:t>gerundia</a:t>
            </a:r>
            <a:r>
              <a:rPr lang="cs-CZ" sz="1600" i="1" dirty="0"/>
              <a:t>: </a:t>
            </a:r>
            <a:r>
              <a:rPr lang="cs-CZ" sz="1600" i="1" dirty="0" err="1"/>
              <a:t>die</a:t>
            </a:r>
            <a:r>
              <a:rPr lang="cs-CZ" sz="1600" i="1" dirty="0"/>
              <a:t> </a:t>
            </a:r>
            <a:r>
              <a:rPr lang="cs-CZ" sz="1600" i="1" dirty="0" err="1"/>
              <a:t>zu</a:t>
            </a:r>
            <a:r>
              <a:rPr lang="cs-CZ" sz="1600" i="1" dirty="0"/>
              <a:t> </a:t>
            </a:r>
            <a:r>
              <a:rPr lang="cs-CZ" sz="1600" i="1" dirty="0" err="1"/>
              <a:t>erledigende</a:t>
            </a:r>
            <a:r>
              <a:rPr lang="cs-CZ" sz="1600" i="1" dirty="0"/>
              <a:t> </a:t>
            </a:r>
            <a:r>
              <a:rPr lang="cs-CZ" sz="1600" i="1" dirty="0" err="1"/>
              <a:t>Aufgabe</a:t>
            </a:r>
            <a:r>
              <a:rPr lang="cs-CZ" sz="1600" i="1" dirty="0"/>
              <a:t>, </a:t>
            </a:r>
            <a:r>
              <a:rPr lang="cs-CZ" sz="1600" i="1" dirty="0" err="1"/>
              <a:t>die</a:t>
            </a:r>
            <a:r>
              <a:rPr lang="cs-CZ" sz="1600" i="1" dirty="0"/>
              <a:t> </a:t>
            </a:r>
            <a:r>
              <a:rPr lang="cs-CZ" sz="1600" i="1" dirty="0" err="1"/>
              <a:t>Auszubildende</a:t>
            </a:r>
            <a:r>
              <a:rPr lang="cs-CZ" sz="1600" i="1" dirty="0"/>
              <a:t> (der/</a:t>
            </a:r>
            <a:r>
              <a:rPr lang="cs-CZ" sz="1600" i="1" dirty="0" err="1"/>
              <a:t>die</a:t>
            </a:r>
            <a:r>
              <a:rPr lang="cs-CZ" sz="1600" i="1" dirty="0"/>
              <a:t> </a:t>
            </a:r>
            <a:r>
              <a:rPr lang="cs-CZ" sz="1600" i="1" dirty="0" err="1"/>
              <a:t>Azubi</a:t>
            </a:r>
            <a:r>
              <a:rPr lang="cs-CZ" sz="1600" i="1" dirty="0"/>
              <a:t>)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A80AB46-C4E4-F676-D990-793BDF5AC183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408599" y="742949"/>
            <a:ext cx="5430976" cy="5989051"/>
          </a:xfrm>
        </p:spPr>
        <p:txBody>
          <a:bodyPr/>
          <a:lstStyle/>
          <a:p>
            <a:r>
              <a:rPr lang="cs-CZ" sz="1600" b="1" dirty="0">
                <a:solidFill>
                  <a:schemeClr val="tx2"/>
                </a:solidFill>
              </a:rPr>
              <a:t>některé gram. časy</a:t>
            </a:r>
            <a:r>
              <a:rPr lang="cs-CZ" sz="1600" dirty="0"/>
              <a:t>: </a:t>
            </a:r>
            <a:r>
              <a:rPr lang="cs-CZ" sz="1600" b="1" dirty="0"/>
              <a:t>perfektum</a:t>
            </a:r>
            <a:r>
              <a:rPr lang="cs-CZ" sz="1600" dirty="0"/>
              <a:t>, Futur II … </a:t>
            </a:r>
          </a:p>
          <a:p>
            <a:r>
              <a:rPr lang="cs-CZ" sz="1600" b="1" dirty="0">
                <a:solidFill>
                  <a:schemeClr val="tx2"/>
                </a:solidFill>
              </a:rPr>
              <a:t>pro tvorbu pasiva</a:t>
            </a:r>
            <a:r>
              <a:rPr lang="cs-CZ" sz="1600" dirty="0">
                <a:solidFill>
                  <a:schemeClr val="tx2"/>
                </a:solidFill>
              </a:rPr>
              <a:t>: </a:t>
            </a:r>
            <a:r>
              <a:rPr lang="cs-CZ" sz="1600" i="1" dirty="0"/>
              <a:t>Die </a:t>
            </a:r>
            <a:r>
              <a:rPr lang="cs-CZ" sz="1600" i="1" dirty="0" err="1"/>
              <a:t>Suppe</a:t>
            </a:r>
            <a:r>
              <a:rPr lang="cs-CZ" sz="1600" i="1" dirty="0"/>
              <a:t> </a:t>
            </a:r>
            <a:r>
              <a:rPr lang="cs-CZ" sz="1600" i="1" dirty="0" err="1"/>
              <a:t>wird</a:t>
            </a:r>
            <a:r>
              <a:rPr lang="cs-CZ" sz="1600" i="1" dirty="0"/>
              <a:t> </a:t>
            </a:r>
            <a:r>
              <a:rPr lang="cs-CZ" sz="1600" i="1" u="sng" dirty="0" err="1"/>
              <a:t>gekocht</a:t>
            </a:r>
            <a:endParaRPr lang="cs-CZ" sz="1600" i="1" u="sng" dirty="0"/>
          </a:p>
          <a:p>
            <a:r>
              <a:rPr lang="cs-CZ" sz="1600" b="1" dirty="0">
                <a:solidFill>
                  <a:srgbClr val="0000DC"/>
                </a:solidFill>
              </a:rPr>
              <a:t>adjektivum jako přívlastek, kdy děj se právě stal, nebo je v pasivu</a:t>
            </a:r>
            <a:r>
              <a:rPr lang="cs-CZ" sz="1600" dirty="0"/>
              <a:t>: </a:t>
            </a:r>
            <a:r>
              <a:rPr lang="de-DE" sz="1600" b="0" i="1" dirty="0">
                <a:effectLst/>
              </a:rPr>
              <a:t>Sie präsentieren das </a:t>
            </a:r>
            <a:r>
              <a:rPr lang="de-DE" sz="1600" b="0" i="1" u="sng" dirty="0">
                <a:effectLst/>
              </a:rPr>
              <a:t>erarbeitete</a:t>
            </a:r>
            <a:r>
              <a:rPr lang="de-DE" sz="1600" b="0" i="1" dirty="0">
                <a:effectLst/>
              </a:rPr>
              <a:t> Ergebnis.</a:t>
            </a:r>
            <a:endParaRPr lang="cs-CZ" sz="1600" b="0" i="1" dirty="0">
              <a:effectLst/>
            </a:endParaRPr>
          </a:p>
          <a:p>
            <a:r>
              <a:rPr lang="cs-CZ" sz="1600" dirty="0">
                <a:solidFill>
                  <a:srgbClr val="0000DC"/>
                </a:solidFill>
              </a:rPr>
              <a:t>adverbium/adverbiální </a:t>
            </a:r>
            <a:r>
              <a:rPr lang="cs-CZ" sz="1600" dirty="0" err="1">
                <a:solidFill>
                  <a:srgbClr val="0000DC"/>
                </a:solidFill>
              </a:rPr>
              <a:t>adj</a:t>
            </a:r>
            <a:r>
              <a:rPr lang="cs-CZ" sz="1600" dirty="0">
                <a:solidFill>
                  <a:srgbClr val="0000DC"/>
                </a:solidFill>
              </a:rPr>
              <a:t>. pro děje, které už proběhly, nebo jsou v pasivu</a:t>
            </a:r>
            <a:r>
              <a:rPr lang="cs-CZ" sz="1600" i="1" dirty="0"/>
              <a:t>: </a:t>
            </a:r>
            <a:r>
              <a:rPr lang="cs-CZ" sz="1600" b="0" i="1" dirty="0">
                <a:effectLst/>
              </a:rPr>
              <a:t>Alle </a:t>
            </a:r>
            <a:r>
              <a:rPr lang="cs-CZ" sz="1600" b="0" i="1" dirty="0" err="1">
                <a:effectLst/>
              </a:rPr>
              <a:t>arbeiten</a:t>
            </a:r>
            <a:r>
              <a:rPr lang="cs-CZ" sz="1600" b="0" i="1" dirty="0">
                <a:effectLst/>
              </a:rPr>
              <a:t> </a:t>
            </a:r>
            <a:r>
              <a:rPr lang="cs-CZ" sz="1600" b="0" i="1" u="sng" dirty="0" err="1">
                <a:effectLst/>
              </a:rPr>
              <a:t>motiviert</a:t>
            </a:r>
            <a:r>
              <a:rPr lang="cs-CZ" sz="1600" b="0" i="1" dirty="0">
                <a:effectLst/>
              </a:rPr>
              <a:t> </a:t>
            </a:r>
            <a:r>
              <a:rPr lang="cs-CZ" sz="1600" b="0" i="1" dirty="0" err="1">
                <a:effectLst/>
              </a:rPr>
              <a:t>mit</a:t>
            </a:r>
            <a:r>
              <a:rPr lang="cs-CZ" sz="1600" b="0" i="1" dirty="0">
                <a:effectLst/>
              </a:rPr>
              <a:t>.</a:t>
            </a:r>
          </a:p>
          <a:p>
            <a:r>
              <a:rPr lang="cs-CZ" sz="1600" i="1" dirty="0">
                <a:solidFill>
                  <a:srgbClr val="0000DC"/>
                </a:solidFill>
              </a:rPr>
              <a:t>název osob nebo věcí, které byly zasaženy dějem: </a:t>
            </a:r>
            <a:r>
              <a:rPr lang="de-DE" sz="1600" b="0" i="1" dirty="0">
                <a:effectLst/>
              </a:rPr>
              <a:t>die für den Kurs </a:t>
            </a:r>
            <a:r>
              <a:rPr lang="de-DE" sz="1600" b="0" i="1" u="sng" dirty="0">
                <a:effectLst/>
              </a:rPr>
              <a:t>Angemeldeten</a:t>
            </a:r>
            <a:endParaRPr lang="cs-CZ" sz="1600" i="1" u="sng" dirty="0"/>
          </a:p>
          <a:p>
            <a:r>
              <a:rPr lang="cs-CZ" sz="1600" dirty="0">
                <a:solidFill>
                  <a:srgbClr val="0000DC"/>
                </a:solidFill>
              </a:rPr>
              <a:t>participiální věty, jejichž děje jsou v pasivu nebo proběhly před dějem hlavní věty</a:t>
            </a:r>
            <a:r>
              <a:rPr lang="cs-CZ" sz="1600" i="1" dirty="0"/>
              <a:t>: </a:t>
            </a:r>
            <a:r>
              <a:rPr lang="de-DE" sz="1600" b="0" i="1" dirty="0">
                <a:effectLst/>
              </a:rPr>
              <a:t>Von einer Teilnehmerin nach der richtigen Form </a:t>
            </a:r>
            <a:r>
              <a:rPr lang="de-DE" sz="1600" b="0" i="1" u="sng" dirty="0">
                <a:effectLst/>
              </a:rPr>
              <a:t>gefragt</a:t>
            </a:r>
            <a:r>
              <a:rPr lang="de-DE" sz="1600" b="0" i="1" dirty="0">
                <a:effectLst/>
              </a:rPr>
              <a:t>, erklärt Frau Kunze die Grammatik</a:t>
            </a:r>
            <a:endParaRPr lang="cs-CZ" sz="1600" b="0" i="1" dirty="0">
              <a:effectLst/>
            </a:endParaRPr>
          </a:p>
          <a:p>
            <a:pPr marL="72000" indent="0">
              <a:buNone/>
            </a:pPr>
            <a:r>
              <a:rPr lang="cs-CZ" sz="1600" i="1" dirty="0"/>
              <a:t>(ukázkový text najdete </a:t>
            </a:r>
            <a:r>
              <a:rPr lang="cs-CZ" sz="1600" i="1" dirty="0">
                <a:hlinkClick r:id="rId2"/>
              </a:rPr>
              <a:t>zde</a:t>
            </a:r>
            <a:r>
              <a:rPr lang="cs-CZ" sz="1600" i="1" dirty="0"/>
              <a:t>)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318688665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3" ma:contentTypeDescription="Vytvoří nový dokument" ma:contentTypeScope="" ma:versionID="59df924ff85e56a9d620f22666450dc4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ebc375423d16e97435ac953b71c835e3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FB8B772-2520-46CD-9B2E-9845DC61C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248</TotalTime>
  <Words>552</Words>
  <Application>Microsoft Office PowerPoint</Application>
  <PresentationFormat>Širokoúhlá obrazovka</PresentationFormat>
  <Paragraphs>63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Němčina II </vt:lpstr>
      <vt:lpstr>Pozice adjektiva ve větě</vt:lpstr>
      <vt:lpstr>Skloňování adjektiv po členu určitém / neurčitém / bez členu</vt:lpstr>
      <vt:lpstr>Adjektiva a participia</vt:lpstr>
      <vt:lpstr>Jak vytvořit participium</vt:lpstr>
      <vt:lpstr>Participium I a II</vt:lpstr>
      <vt:lpstr>Použití participií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II </dc:title>
  <dc:creator>Anežka Klimentová</dc:creator>
  <cp:lastModifiedBy>Anežka Klimentová</cp:lastModifiedBy>
  <cp:revision>3</cp:revision>
  <cp:lastPrinted>1601-01-01T00:00:00Z</cp:lastPrinted>
  <dcterms:created xsi:type="dcterms:W3CDTF">2024-03-15T10:09:43Z</dcterms:created>
  <dcterms:modified xsi:type="dcterms:W3CDTF">2024-03-17T16:54:33Z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