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utsch-perfekt.com/deutsch-hoeren/stream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Němčina II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Němčina II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288673" cy="1760523"/>
          </a:xfrm>
        </p:spPr>
        <p:txBody>
          <a:bodyPr/>
          <a:lstStyle/>
          <a:p>
            <a:r>
              <a:rPr lang="cs-CZ" dirty="0"/>
              <a:t>Jaro 2024</a:t>
            </a:r>
          </a:p>
          <a:p>
            <a:r>
              <a:rPr lang="cs-CZ" dirty="0"/>
              <a:t>Mgr. Anežka Klimentová</a:t>
            </a:r>
          </a:p>
          <a:p>
            <a:r>
              <a:rPr lang="cs-CZ" dirty="0"/>
              <a:t>Datum: 25. 3. 2024</a:t>
            </a:r>
          </a:p>
          <a:p>
            <a:r>
              <a:rPr lang="cs-CZ" dirty="0"/>
              <a:t>Téma: minulý čas: préteritum a perfektum</a:t>
            </a:r>
          </a:p>
        </p:txBody>
      </p:sp>
    </p:spTree>
    <p:extLst>
      <p:ext uri="{BB962C8B-B14F-4D97-AF65-F5344CB8AC3E}">
        <p14:creationId xmlns:p14="http://schemas.microsoft.com/office/powerpoint/2010/main" val="389038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9F918A-8CF8-10EA-79A3-98F3153845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293F4F-B95C-9DEB-4C7A-DDAE076EC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0C7353-EF2D-FE59-2A45-3859B8584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Poslechové cvičení: </a:t>
            </a:r>
            <a:r>
              <a:rPr lang="cs-CZ" dirty="0" err="1">
                <a:hlinkClick r:id="rId2"/>
              </a:rPr>
              <a:t>Streaming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489AC5-76E6-F94F-FA68-523C42FF1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692002"/>
            <a:ext cx="10882650" cy="4445998"/>
          </a:xfrm>
        </p:spPr>
        <p:txBody>
          <a:bodyPr/>
          <a:lstStyle/>
          <a:p>
            <a:r>
              <a:rPr lang="cs-CZ" dirty="0"/>
              <a:t>Poslechněte si rozhovor </a:t>
            </a:r>
            <a:r>
              <a:rPr lang="cs-CZ" dirty="0" err="1"/>
              <a:t>Bettiny</a:t>
            </a:r>
            <a:r>
              <a:rPr lang="cs-CZ" dirty="0"/>
              <a:t> a Antona</a:t>
            </a:r>
          </a:p>
          <a:p>
            <a:r>
              <a:rPr lang="cs-CZ" dirty="0"/>
              <a:t>Na začátku poslechu uslyšíte několik slov s vysvětlením. Opakujte slova po mluvčích na nahrávce</a:t>
            </a:r>
          </a:p>
          <a:p>
            <a:r>
              <a:rPr lang="cs-CZ" dirty="0"/>
              <a:t>Jsou tato tři tvrzení správně (</a:t>
            </a:r>
            <a:r>
              <a:rPr lang="cs-CZ" dirty="0" err="1"/>
              <a:t>richtig</a:t>
            </a:r>
            <a:r>
              <a:rPr lang="cs-CZ" dirty="0"/>
              <a:t>) nebo špatně (</a:t>
            </a:r>
            <a:r>
              <a:rPr lang="cs-CZ" dirty="0" err="1"/>
              <a:t>falsch</a:t>
            </a:r>
            <a:r>
              <a:rPr lang="cs-CZ" dirty="0"/>
              <a:t>)?</a:t>
            </a:r>
          </a:p>
          <a:p>
            <a:pPr marL="7200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b="0" i="0" u="none" strike="noStrik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1. Bettina liebt es, fiktive Kriminalfilme zu sehen.</a:t>
            </a:r>
            <a:endParaRPr lang="de-DE" b="0" dirty="0">
              <a:effectLst/>
            </a:endParaRPr>
          </a:p>
          <a:p>
            <a:pPr marL="7200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b="0" i="0" u="none" strike="noStrik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2. Antons Abo ist nicht kostenlos.</a:t>
            </a:r>
            <a:endParaRPr lang="de-DE" b="0" dirty="0">
              <a:effectLst/>
            </a:endParaRPr>
          </a:p>
          <a:p>
            <a:pPr marL="7200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b="0" i="0" u="none" strike="noStrik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3. Anton weiß ganz sicher, dass er Bettina seine Zugangsdaten geben darf.</a:t>
            </a:r>
            <a:endParaRPr lang="de-DE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185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C05156-C629-1B77-0519-975B2FCD2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E48318-445B-1300-EA79-100446181C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C392AB-606F-AD4C-0330-C2F642A78C9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675575"/>
            <a:ext cx="5220000" cy="271576"/>
          </a:xfrm>
        </p:spPr>
        <p:txBody>
          <a:bodyPr/>
          <a:lstStyle/>
          <a:p>
            <a:r>
              <a:rPr lang="cs-CZ" dirty="0"/>
              <a:t>préteritum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320BBDE-4480-F06E-3C61-ABE7B02A3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Německé minulé časy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F5EEE6C-1A9A-B11C-9418-5AECE5E01E1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80" y="603788"/>
            <a:ext cx="5220000" cy="271576"/>
          </a:xfrm>
        </p:spPr>
        <p:txBody>
          <a:bodyPr/>
          <a:lstStyle/>
          <a:p>
            <a:r>
              <a:rPr lang="cs-CZ" dirty="0"/>
              <a:t>perfektum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4AA7B66-566C-DA54-4C32-CA55D3CA58F6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2" y="1119926"/>
            <a:ext cx="5090248" cy="5062499"/>
          </a:xfrm>
        </p:spPr>
        <p:txBody>
          <a:bodyPr/>
          <a:lstStyle/>
          <a:p>
            <a:r>
              <a:rPr lang="cs-CZ" sz="2400" dirty="0"/>
              <a:t>Jednoduchý minulý čas</a:t>
            </a:r>
          </a:p>
          <a:p>
            <a:r>
              <a:rPr lang="cs-CZ" sz="2400" dirty="0"/>
              <a:t>psaný projev, média, oficiální dokumenty, beletrie</a:t>
            </a:r>
          </a:p>
          <a:p>
            <a:r>
              <a:rPr lang="cs-CZ" sz="2400" dirty="0"/>
              <a:t>některá slovesa výhradně v préteritu: </a:t>
            </a:r>
            <a:r>
              <a:rPr lang="cs-CZ" sz="2400" i="1" dirty="0" err="1"/>
              <a:t>haben</a:t>
            </a:r>
            <a:r>
              <a:rPr lang="cs-CZ" sz="2400" i="1" dirty="0"/>
              <a:t>, </a:t>
            </a:r>
            <a:r>
              <a:rPr lang="cs-CZ" sz="2400" i="1" dirty="0" err="1"/>
              <a:t>sein</a:t>
            </a:r>
            <a:r>
              <a:rPr lang="cs-CZ" sz="2400" i="1" dirty="0"/>
              <a:t>, </a:t>
            </a:r>
            <a:r>
              <a:rPr lang="cs-CZ" sz="2400" i="1" dirty="0" err="1"/>
              <a:t>werden</a:t>
            </a:r>
            <a:r>
              <a:rPr lang="cs-CZ" sz="2400" i="1" dirty="0"/>
              <a:t>, </a:t>
            </a:r>
            <a:r>
              <a:rPr lang="cs-CZ" sz="2400" i="1" dirty="0" err="1"/>
              <a:t>bleiben</a:t>
            </a:r>
            <a:r>
              <a:rPr lang="cs-CZ" sz="2400" i="1" dirty="0"/>
              <a:t>, </a:t>
            </a:r>
            <a:r>
              <a:rPr lang="cs-CZ" sz="2400" dirty="0"/>
              <a:t>modální slovesa</a:t>
            </a:r>
          </a:p>
          <a:p>
            <a:r>
              <a:rPr lang="cs-CZ" sz="2400" dirty="0"/>
              <a:t>pravidelná slovesa: </a:t>
            </a:r>
            <a:r>
              <a:rPr lang="cs-CZ" sz="2400" i="1" dirty="0" err="1"/>
              <a:t>er</a:t>
            </a:r>
            <a:r>
              <a:rPr lang="cs-CZ" sz="2400" i="1" dirty="0"/>
              <a:t> </a:t>
            </a:r>
            <a:r>
              <a:rPr lang="cs-CZ" sz="2400" i="1" dirty="0" err="1"/>
              <a:t>mal</a:t>
            </a:r>
            <a:r>
              <a:rPr lang="cs-CZ" sz="2400" b="1" i="1" dirty="0" err="1"/>
              <a:t>te</a:t>
            </a:r>
            <a:r>
              <a:rPr lang="cs-CZ" sz="2400" i="1" dirty="0"/>
              <a:t>, </a:t>
            </a:r>
            <a:r>
              <a:rPr lang="cs-CZ" sz="2400" i="1" dirty="0" err="1"/>
              <a:t>er</a:t>
            </a:r>
            <a:r>
              <a:rPr lang="cs-CZ" sz="2400" i="1" dirty="0"/>
              <a:t> </a:t>
            </a:r>
            <a:r>
              <a:rPr lang="cs-CZ" sz="2400" i="1" dirty="0" err="1"/>
              <a:t>mach</a:t>
            </a:r>
            <a:r>
              <a:rPr lang="cs-CZ" sz="2400" b="1" i="1" dirty="0" err="1"/>
              <a:t>te</a:t>
            </a:r>
            <a:r>
              <a:rPr lang="cs-CZ" sz="2400" i="1" dirty="0"/>
              <a:t>, </a:t>
            </a:r>
            <a:r>
              <a:rPr lang="cs-CZ" sz="2400" i="1" dirty="0" err="1"/>
              <a:t>er</a:t>
            </a:r>
            <a:r>
              <a:rPr lang="cs-CZ" sz="2400" i="1" dirty="0"/>
              <a:t> </a:t>
            </a:r>
            <a:r>
              <a:rPr lang="cs-CZ" sz="2400" i="1" dirty="0" err="1"/>
              <a:t>hör</a:t>
            </a:r>
            <a:r>
              <a:rPr lang="cs-CZ" sz="2400" b="1" i="1" dirty="0" err="1"/>
              <a:t>te</a:t>
            </a:r>
            <a:r>
              <a:rPr lang="cs-CZ" sz="2400" i="1" dirty="0"/>
              <a:t> </a:t>
            </a:r>
            <a:r>
              <a:rPr lang="cs-CZ" sz="2400" i="1" dirty="0" err="1"/>
              <a:t>auf</a:t>
            </a:r>
            <a:r>
              <a:rPr lang="cs-CZ" sz="2400" i="1" dirty="0"/>
              <a:t>, </a:t>
            </a:r>
            <a:r>
              <a:rPr lang="cs-CZ" sz="2400" i="1" dirty="0" err="1"/>
              <a:t>wir</a:t>
            </a:r>
            <a:r>
              <a:rPr lang="cs-CZ" sz="2400" i="1" dirty="0"/>
              <a:t> </a:t>
            </a:r>
            <a:r>
              <a:rPr lang="cs-CZ" sz="2400" i="1" dirty="0" err="1"/>
              <a:t>kauf</a:t>
            </a:r>
            <a:r>
              <a:rPr lang="cs-CZ" sz="2400" b="1" i="1" dirty="0" err="1"/>
              <a:t>te</a:t>
            </a:r>
            <a:r>
              <a:rPr lang="cs-CZ" sz="2400" i="1" dirty="0" err="1"/>
              <a:t>n</a:t>
            </a:r>
            <a:r>
              <a:rPr lang="cs-CZ" sz="2400" i="1" dirty="0"/>
              <a:t>, </a:t>
            </a:r>
            <a:r>
              <a:rPr lang="cs-CZ" sz="2400" i="1" dirty="0" err="1"/>
              <a:t>Sie</a:t>
            </a:r>
            <a:r>
              <a:rPr lang="cs-CZ" sz="2400" i="1" dirty="0"/>
              <a:t> </a:t>
            </a:r>
            <a:r>
              <a:rPr lang="cs-CZ" sz="2400" i="1" dirty="0" err="1"/>
              <a:t>arbeit</a:t>
            </a:r>
            <a:r>
              <a:rPr lang="cs-CZ" sz="2400" b="1" i="1" dirty="0" err="1"/>
              <a:t>et</a:t>
            </a:r>
            <a:r>
              <a:rPr lang="cs-CZ" sz="2400" i="1" dirty="0" err="1"/>
              <a:t>en</a:t>
            </a:r>
            <a:endParaRPr lang="cs-CZ" sz="2400" i="1" dirty="0"/>
          </a:p>
          <a:p>
            <a:r>
              <a:rPr lang="cs-CZ" sz="2400" dirty="0"/>
              <a:t>nepravidelná sl.: </a:t>
            </a:r>
            <a:r>
              <a:rPr lang="cs-CZ" sz="2400" i="1" dirty="0" err="1"/>
              <a:t>er</a:t>
            </a:r>
            <a:r>
              <a:rPr lang="cs-CZ" sz="2400" i="1" dirty="0"/>
              <a:t> </a:t>
            </a:r>
            <a:r>
              <a:rPr lang="cs-CZ" sz="2400" i="1" dirty="0" err="1"/>
              <a:t>ging</a:t>
            </a:r>
            <a:r>
              <a:rPr lang="cs-CZ" sz="2400" i="1" dirty="0"/>
              <a:t>, </a:t>
            </a:r>
            <a:r>
              <a:rPr lang="cs-CZ" sz="2400" i="1" dirty="0" err="1"/>
              <a:t>er</a:t>
            </a:r>
            <a:r>
              <a:rPr lang="cs-CZ" sz="2400" i="1" dirty="0"/>
              <a:t> las, </a:t>
            </a:r>
            <a:r>
              <a:rPr lang="cs-CZ" sz="2400" i="1" dirty="0" err="1"/>
              <a:t>sie</a:t>
            </a:r>
            <a:r>
              <a:rPr lang="cs-CZ" sz="2400" i="1" dirty="0"/>
              <a:t> </a:t>
            </a:r>
            <a:r>
              <a:rPr lang="cs-CZ" sz="2400" i="1" dirty="0" err="1"/>
              <a:t>stand</a:t>
            </a:r>
            <a:r>
              <a:rPr lang="cs-CZ" sz="2400" i="1" dirty="0"/>
              <a:t> </a:t>
            </a:r>
            <a:r>
              <a:rPr lang="cs-CZ" sz="2400" i="1" dirty="0" err="1"/>
              <a:t>auf</a:t>
            </a:r>
            <a:r>
              <a:rPr lang="cs-CZ" sz="2400" i="1" dirty="0"/>
              <a:t>, </a:t>
            </a:r>
            <a:r>
              <a:rPr lang="cs-CZ" sz="2400" i="1" dirty="0" err="1"/>
              <a:t>sie</a:t>
            </a:r>
            <a:r>
              <a:rPr lang="cs-CZ" sz="2400" i="1" dirty="0"/>
              <a:t> kam, </a:t>
            </a:r>
            <a:r>
              <a:rPr lang="cs-CZ" sz="2400" i="1" dirty="0" err="1"/>
              <a:t>sie</a:t>
            </a:r>
            <a:r>
              <a:rPr lang="cs-CZ" sz="2400" i="1" dirty="0"/>
              <a:t> </a:t>
            </a:r>
            <a:r>
              <a:rPr lang="cs-CZ" sz="2400" i="1" dirty="0" err="1"/>
              <a:t>schrieb</a:t>
            </a:r>
            <a:endParaRPr lang="cs-CZ" sz="2400" i="1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8509E0DD-37F3-2767-D8BE-B2F6F517ED70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1" y="1119926"/>
            <a:ext cx="5835943" cy="5134286"/>
          </a:xfrm>
        </p:spPr>
        <p:txBody>
          <a:bodyPr/>
          <a:lstStyle/>
          <a:p>
            <a:r>
              <a:rPr lang="cs-CZ" dirty="0"/>
              <a:t>složený minulý čas: pomocné sloveso </a:t>
            </a:r>
            <a:r>
              <a:rPr lang="cs-CZ" dirty="0" err="1"/>
              <a:t>haben</a:t>
            </a:r>
            <a:r>
              <a:rPr lang="cs-CZ" dirty="0"/>
              <a:t> / </a:t>
            </a:r>
            <a:r>
              <a:rPr lang="cs-CZ" dirty="0" err="1"/>
              <a:t>sein</a:t>
            </a:r>
            <a:r>
              <a:rPr lang="cs-CZ" dirty="0"/>
              <a:t> + </a:t>
            </a:r>
            <a:r>
              <a:rPr lang="cs-CZ" dirty="0" err="1"/>
              <a:t>Partizip</a:t>
            </a:r>
            <a:r>
              <a:rPr lang="cs-CZ" dirty="0"/>
              <a:t> II</a:t>
            </a:r>
          </a:p>
          <a:p>
            <a:r>
              <a:rPr lang="cs-CZ" dirty="0"/>
              <a:t>ústní projev, v neformální komunikaci, v rozhovorech, v neformálních textech (e-maily apod.)</a:t>
            </a:r>
          </a:p>
          <a:p>
            <a:r>
              <a:rPr lang="cs-CZ" dirty="0"/>
              <a:t>pravidelná sl.: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gemacht</a:t>
            </a:r>
            <a:r>
              <a:rPr lang="cs-CZ" i="1" dirty="0"/>
              <a:t>,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eingekauft</a:t>
            </a:r>
            <a:r>
              <a:rPr lang="cs-CZ" i="1" dirty="0"/>
              <a:t>,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gemalt</a:t>
            </a:r>
            <a:r>
              <a:rPr lang="cs-CZ" i="1" dirty="0"/>
              <a:t>,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fotograf</a:t>
            </a:r>
            <a:r>
              <a:rPr lang="cs-CZ" b="1" i="1" dirty="0" err="1"/>
              <a:t>iert</a:t>
            </a:r>
            <a:endParaRPr lang="cs-CZ" b="1" i="1" dirty="0"/>
          </a:p>
          <a:p>
            <a:r>
              <a:rPr lang="cs-CZ" dirty="0"/>
              <a:t>nepravidelná sl.: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gekommen</a:t>
            </a:r>
            <a:r>
              <a:rPr lang="cs-CZ" i="1" dirty="0"/>
              <a:t>,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gelesen</a:t>
            </a:r>
            <a:r>
              <a:rPr lang="cs-CZ" i="1" dirty="0"/>
              <a:t>,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geschrieben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6413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D1B7AF-9255-CB68-0C54-A061BDB025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350FF1-FA17-8785-FAE8-68A463D00D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C236C9-1810-C9F2-E8AB-3190CC81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Perfektum</a:t>
            </a: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5BA6BEE4-052E-64D1-8F9A-A6D569FFE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25" y="2336938"/>
            <a:ext cx="10752138" cy="28508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1293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1A188F-A07F-46C6-CA23-A0D3750D84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A7D61-C28E-1E04-2BC6-9C9E84FEE2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A1F14B-D490-EAE1-7AF5-E8BAB6A589D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713824"/>
            <a:ext cx="5220000" cy="271576"/>
          </a:xfrm>
        </p:spPr>
        <p:txBody>
          <a:bodyPr/>
          <a:lstStyle/>
          <a:p>
            <a:r>
              <a:rPr lang="cs-CZ" dirty="0"/>
              <a:t>perfektum s </a:t>
            </a:r>
            <a:r>
              <a:rPr lang="cs-CZ" i="1" dirty="0" err="1"/>
              <a:t>haben</a:t>
            </a:r>
            <a:r>
              <a:rPr lang="cs-CZ" i="1" dirty="0"/>
              <a:t> + </a:t>
            </a:r>
            <a:r>
              <a:rPr lang="cs-CZ" i="1" dirty="0" err="1"/>
              <a:t>Partizip</a:t>
            </a:r>
            <a:r>
              <a:rPr lang="cs-CZ" i="1" dirty="0"/>
              <a:t> II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79C606A-35EA-94C8-19A6-04A76089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Perfektum: </a:t>
            </a:r>
            <a:r>
              <a:rPr lang="cs-CZ" dirty="0" err="1"/>
              <a:t>haben</a:t>
            </a:r>
            <a:r>
              <a:rPr lang="cs-CZ" dirty="0"/>
              <a:t>, nebo </a:t>
            </a:r>
            <a:r>
              <a:rPr lang="cs-CZ" dirty="0" err="1"/>
              <a:t>sein</a:t>
            </a:r>
            <a:r>
              <a:rPr lang="cs-CZ" dirty="0"/>
              <a:t>?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CEB2344-0BE4-40F5-3720-1641C1AF303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713824"/>
            <a:ext cx="5220000" cy="271576"/>
          </a:xfrm>
        </p:spPr>
        <p:txBody>
          <a:bodyPr/>
          <a:lstStyle/>
          <a:p>
            <a:r>
              <a:rPr lang="cs-CZ" dirty="0"/>
              <a:t>perfektum se </a:t>
            </a:r>
            <a:r>
              <a:rPr lang="cs-CZ" i="1" dirty="0" err="1"/>
              <a:t>sein</a:t>
            </a:r>
            <a:r>
              <a:rPr lang="cs-CZ" i="1" dirty="0"/>
              <a:t> + </a:t>
            </a:r>
            <a:r>
              <a:rPr lang="cs-CZ" i="1" dirty="0" err="1"/>
              <a:t>Partizip</a:t>
            </a:r>
            <a:r>
              <a:rPr lang="cs-CZ" i="1" dirty="0"/>
              <a:t> II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11147D-1113-7E5F-E766-5EFAE5EB493F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134519"/>
            <a:ext cx="5376000" cy="495647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většina sloves + pomocné sl. </a:t>
            </a:r>
            <a:r>
              <a:rPr lang="cs-CZ" dirty="0" err="1">
                <a:solidFill>
                  <a:schemeClr val="tx2"/>
                </a:solidFill>
              </a:rPr>
              <a:t>haben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/>
              <a:t>pravidelná slovesa: </a:t>
            </a:r>
            <a:r>
              <a:rPr lang="cs-CZ" dirty="0" err="1"/>
              <a:t>ge</a:t>
            </a:r>
            <a:r>
              <a:rPr lang="cs-CZ" dirty="0"/>
              <a:t>- + kmen + (e)t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machen </a:t>
            </a:r>
            <a:r>
              <a:rPr lang="cs-CZ" i="1" dirty="0">
                <a:sym typeface="Wingdings" panose="05000000000000000000" pitchFamily="2" charset="2"/>
              </a:rPr>
              <a:t> </a:t>
            </a:r>
            <a:r>
              <a:rPr lang="cs-CZ" i="1" dirty="0" err="1">
                <a:sym typeface="Wingdings" panose="05000000000000000000" pitchFamily="2" charset="2"/>
              </a:rPr>
              <a:t>ich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habe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gemacht</a:t>
            </a:r>
            <a:endParaRPr lang="cs-CZ" i="1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err="1">
                <a:sym typeface="Wingdings" panose="05000000000000000000" pitchFamily="2" charset="2"/>
              </a:rPr>
              <a:t>bilden</a:t>
            </a:r>
            <a:r>
              <a:rPr lang="cs-CZ" i="1" dirty="0">
                <a:sym typeface="Wingdings" panose="05000000000000000000" pitchFamily="2" charset="2"/>
              </a:rPr>
              <a:t>  </a:t>
            </a:r>
            <a:r>
              <a:rPr lang="cs-CZ" i="1" dirty="0" err="1">
                <a:sym typeface="Wingdings" panose="05000000000000000000" pitchFamily="2" charset="2"/>
              </a:rPr>
              <a:t>ich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habe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gebildet</a:t>
            </a:r>
            <a:endParaRPr lang="cs-CZ" i="1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err="1">
                <a:sym typeface="Wingdings" panose="05000000000000000000" pitchFamily="2" charset="2"/>
              </a:rPr>
              <a:t>bauen</a:t>
            </a:r>
            <a:r>
              <a:rPr lang="cs-CZ" i="1" dirty="0">
                <a:sym typeface="Wingdings" panose="05000000000000000000" pitchFamily="2" charset="2"/>
              </a:rPr>
              <a:t>  </a:t>
            </a:r>
            <a:r>
              <a:rPr lang="cs-CZ" i="1" dirty="0" err="1">
                <a:sym typeface="Wingdings" panose="05000000000000000000" pitchFamily="2" charset="2"/>
              </a:rPr>
              <a:t>ich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habe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gebaut</a:t>
            </a:r>
            <a:endParaRPr lang="cs-CZ" i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nepravidelná slovesa: </a:t>
            </a:r>
            <a:r>
              <a:rPr lang="cs-CZ" dirty="0" err="1">
                <a:sym typeface="Wingdings" panose="05000000000000000000" pitchFamily="2" charset="2"/>
              </a:rPr>
              <a:t>ge</a:t>
            </a:r>
            <a:r>
              <a:rPr lang="cs-CZ" dirty="0">
                <a:sym typeface="Wingdings" panose="05000000000000000000" pitchFamily="2" charset="2"/>
              </a:rPr>
              <a:t>- + kmen + -en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err="1">
                <a:sym typeface="Wingdings" panose="05000000000000000000" pitchFamily="2" charset="2"/>
              </a:rPr>
              <a:t>lesen</a:t>
            </a:r>
            <a:r>
              <a:rPr lang="cs-CZ" i="1" dirty="0">
                <a:sym typeface="Wingdings" panose="05000000000000000000" pitchFamily="2" charset="2"/>
              </a:rPr>
              <a:t>  </a:t>
            </a:r>
            <a:r>
              <a:rPr lang="cs-CZ" i="1" dirty="0" err="1">
                <a:sym typeface="Wingdings" panose="05000000000000000000" pitchFamily="2" charset="2"/>
              </a:rPr>
              <a:t>wir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haben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gelesen</a:t>
            </a:r>
            <a:endParaRPr lang="cs-CZ" i="1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err="1">
                <a:sym typeface="Wingdings" panose="05000000000000000000" pitchFamily="2" charset="2"/>
              </a:rPr>
              <a:t>verstehen</a:t>
            </a:r>
            <a:r>
              <a:rPr lang="cs-CZ" i="1" dirty="0">
                <a:sym typeface="Wingdings" panose="05000000000000000000" pitchFamily="2" charset="2"/>
              </a:rPr>
              <a:t>  </a:t>
            </a:r>
            <a:r>
              <a:rPr lang="cs-CZ" i="1" dirty="0" err="1">
                <a:sym typeface="Wingdings" panose="05000000000000000000" pitchFamily="2" charset="2"/>
              </a:rPr>
              <a:t>sie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hat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verstanden</a:t>
            </a:r>
            <a:endParaRPr lang="cs-CZ" i="1" dirty="0"/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06B91CB-992E-EA16-B5AB-295F9A9EA148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78" y="1134519"/>
            <a:ext cx="5219998" cy="4139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slovesa pohybu, která nevyžadují objekt ve 4. pádu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bin </a:t>
            </a:r>
            <a:r>
              <a:rPr lang="cs-CZ" i="1" dirty="0" err="1"/>
              <a:t>gefahren</a:t>
            </a:r>
            <a:endParaRPr lang="cs-CZ" i="1" dirty="0"/>
          </a:p>
          <a:p>
            <a:r>
              <a:rPr lang="cs-CZ" dirty="0">
                <a:solidFill>
                  <a:schemeClr val="tx2"/>
                </a:solidFill>
              </a:rPr>
              <a:t>slovesa změn stavu</a:t>
            </a:r>
            <a:r>
              <a:rPr lang="cs-CZ" dirty="0"/>
              <a:t>: </a:t>
            </a:r>
            <a:r>
              <a:rPr lang="cs-CZ" i="1" dirty="0" err="1"/>
              <a:t>sterben</a:t>
            </a:r>
            <a:r>
              <a:rPr lang="cs-CZ" i="1" dirty="0"/>
              <a:t>, </a:t>
            </a:r>
            <a:r>
              <a:rPr lang="cs-CZ" i="1" dirty="0" err="1"/>
              <a:t>geboren</a:t>
            </a:r>
            <a:r>
              <a:rPr lang="cs-CZ" i="1" dirty="0"/>
              <a:t> </a:t>
            </a:r>
            <a:r>
              <a:rPr lang="cs-CZ" i="1" dirty="0" err="1"/>
              <a:t>sein</a:t>
            </a:r>
            <a:r>
              <a:rPr lang="cs-CZ" i="1" dirty="0"/>
              <a:t>, </a:t>
            </a:r>
            <a:r>
              <a:rPr lang="cs-CZ" i="1" dirty="0" err="1"/>
              <a:t>wachsen</a:t>
            </a:r>
            <a:endParaRPr lang="cs-CZ" i="1" dirty="0"/>
          </a:p>
          <a:p>
            <a:r>
              <a:rPr lang="cs-CZ" dirty="0">
                <a:solidFill>
                  <a:schemeClr val="tx2"/>
                </a:solidFill>
              </a:rPr>
              <a:t>slovesa </a:t>
            </a:r>
            <a:r>
              <a:rPr lang="cs-CZ" i="1" dirty="0" err="1">
                <a:solidFill>
                  <a:schemeClr val="tx2"/>
                </a:solidFill>
              </a:rPr>
              <a:t>sein</a:t>
            </a:r>
            <a:r>
              <a:rPr lang="cs-CZ" i="1" dirty="0">
                <a:solidFill>
                  <a:schemeClr val="tx2"/>
                </a:solidFill>
              </a:rPr>
              <a:t>, </a:t>
            </a:r>
            <a:r>
              <a:rPr lang="cs-CZ" i="1" dirty="0" err="1">
                <a:solidFill>
                  <a:schemeClr val="tx2"/>
                </a:solidFill>
              </a:rPr>
              <a:t>beliben</a:t>
            </a:r>
            <a:r>
              <a:rPr lang="cs-CZ" i="1" dirty="0">
                <a:solidFill>
                  <a:schemeClr val="tx2"/>
                </a:solidFill>
              </a:rPr>
              <a:t>, </a:t>
            </a:r>
            <a:r>
              <a:rPr lang="cs-CZ" i="1" dirty="0" err="1">
                <a:solidFill>
                  <a:schemeClr val="tx2"/>
                </a:solidFill>
              </a:rPr>
              <a:t>werden</a:t>
            </a:r>
            <a:endParaRPr lang="cs-CZ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0025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B8B772-2520-46CD-9B2E-9845DC61C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61</TotalTime>
  <Words>343</Words>
  <Application>Microsoft Office PowerPoint</Application>
  <PresentationFormat>Širokoúhlá obrazovka</PresentationFormat>
  <Paragraphs>49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Němčina II </vt:lpstr>
      <vt:lpstr>Poslechové cvičení: Streaming</vt:lpstr>
      <vt:lpstr>Německé minulé časy</vt:lpstr>
      <vt:lpstr>Perfektum</vt:lpstr>
      <vt:lpstr>Perfektum: haben, nebo sein?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II </dc:title>
  <dc:creator>Anežka Klimentová</dc:creator>
  <cp:lastModifiedBy>Anežka Klimentová</cp:lastModifiedBy>
  <cp:revision>1</cp:revision>
  <cp:lastPrinted>1601-01-01T00:00:00Z</cp:lastPrinted>
  <dcterms:created xsi:type="dcterms:W3CDTF">2024-03-24T09:55:02Z</dcterms:created>
  <dcterms:modified xsi:type="dcterms:W3CDTF">2024-03-24T10:56:50Z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