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99" r:id="rId5"/>
    <p:sldId id="300" r:id="rId6"/>
    <p:sldId id="301" r:id="rId7"/>
    <p:sldId id="303" r:id="rId8"/>
    <p:sldId id="304" r:id="rId9"/>
    <p:sldId id="258" r:id="rId10"/>
    <p:sldId id="259" r:id="rId11"/>
    <p:sldId id="263" r:id="rId12"/>
    <p:sldId id="260" r:id="rId13"/>
    <p:sldId id="261" r:id="rId14"/>
    <p:sldId id="264" r:id="rId15"/>
    <p:sldId id="262" r:id="rId16"/>
    <p:sldId id="302" r:id="rId17"/>
    <p:sldId id="266" r:id="rId18"/>
    <p:sldId id="271" r:id="rId19"/>
    <p:sldId id="274" r:id="rId20"/>
    <p:sldId id="272" r:id="rId21"/>
    <p:sldId id="273" r:id="rId22"/>
    <p:sldId id="275" r:id="rId23"/>
    <p:sldId id="276" r:id="rId24"/>
    <p:sldId id="267" r:id="rId25"/>
    <p:sldId id="268" r:id="rId26"/>
    <p:sldId id="277" r:id="rId27"/>
    <p:sldId id="278" r:id="rId28"/>
    <p:sldId id="269" r:id="rId29"/>
    <p:sldId id="270" r:id="rId30"/>
    <p:sldId id="279" r:id="rId31"/>
    <p:sldId id="280" r:id="rId32"/>
    <p:sldId id="281" r:id="rId33"/>
    <p:sldId id="282" r:id="rId34"/>
    <p:sldId id="283" r:id="rId35"/>
    <p:sldId id="284" r:id="rId36"/>
    <p:sldId id="287" r:id="rId37"/>
    <p:sldId id="285" r:id="rId38"/>
    <p:sldId id="286" r:id="rId39"/>
    <p:sldId id="294" r:id="rId40"/>
    <p:sldId id="290" r:id="rId41"/>
    <p:sldId id="291" r:id="rId42"/>
    <p:sldId id="292" r:id="rId43"/>
    <p:sldId id="293" r:id="rId44"/>
    <p:sldId id="288" r:id="rId45"/>
    <p:sldId id="289" r:id="rId46"/>
    <p:sldId id="298" r:id="rId47"/>
    <p:sldId id="295" r:id="rId48"/>
    <p:sldId id="296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B82F2B-8AA0-482C-98EB-27C863464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2220611-4D28-42A7-98DA-3BEE43916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27B4E9-BF94-4CF2-8FAF-7A2840E13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3ED4CD-F952-4A7D-A3D5-1A9287DFF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AF6D60C-F3EC-4514-A8DB-7B3BFB66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32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4BBC71-2DA3-4D20-B374-C1C0841D5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90CE5A6-B73A-462A-87CA-CF7F3DA8B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59D4F5-9C5C-4117-B8AB-A54B372ED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0C1F70-0455-46A0-951A-22B5B5FDB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2A0F22-8C98-4C12-8376-01FDEC6A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695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7B72ED0-33A0-4298-943B-D07FFD4B7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7179801-1435-4218-97AD-F263A544D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9F50A3-A862-4991-8EDA-240C35BFA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5290D5-F21A-404F-8D8B-425D1F2E4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1D7AC9-0FD5-4332-8580-FC904C804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0834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77AB-DA71-427C-B6E5-7F8F1939BE0D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11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1E537-09D2-4AE1-878E-7952F5B48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A474DD-8C73-4731-A620-4EF3225D5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217E0A-5AFE-4B1D-AEFC-D58B389E0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6EA424-76B7-462F-92C2-1B10A83CD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BDF4D0-DC1E-4087-9DB0-82A976FA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9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6C0EA-BCDB-4F36-88CE-D583F99D6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4211B9-A68C-4B19-B276-2DE9BD26A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B88CD7-E1E6-4D80-A79E-F9A5B8A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A6F343-8293-4F77-8ABC-0E27AB2FD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114174-132E-4C52-9D38-5314E5EB1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960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6FB6DE-AAE9-4FD6-9CAA-D16DD64D8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CB01A7-D163-4F98-823D-F8197CC56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445136A-9A46-496E-B511-E7AA7E6DB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F6CF08-EF26-4974-9774-A53AB16D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577B5C-FCC8-4E05-9D45-F0C7459A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E64B56-0ABC-49C5-AB4F-4C79EED8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20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56659-5992-4CB4-9267-C8B0A4970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7824FD1-DA55-460E-A28C-993EABA82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CB4919B-94B0-4342-9006-3C1830E63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3F8CB38-55A4-4186-A0C6-B01E583AF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A3336D3-5DF0-4450-9C54-52E29B66BF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A57F141-1160-40CE-A73B-0ABACDF4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D6D9B6-FDF0-498C-9830-E2C1BF79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14F2519-9FA0-42A7-BFE9-C550B617F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254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B6CF46-6772-4A98-883C-554FE6B0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B9EFA7B-3A7C-40F2-B4D8-5B1BD3B08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621CB4-9B28-4BEF-8283-9EED3536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229B2A-00FE-4D57-921D-90BB07A02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01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130E151-5360-499F-AAC3-525569BBA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36259B9-BC93-45E4-ABC0-272A0104A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0902856-7C8E-4C0F-98E4-FCC878D7A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218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3700F0-4922-4EAA-8487-D9DE2EA9F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A7A7A3-65E2-40E4-BECB-67997C72D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322AF39-2BC3-43F5-9A5F-F96E90789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7B5DF4B-0991-4EC0-ACE3-A73A4B1BB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5A03D5-AFA0-412F-9FA7-6575ED470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B35E311-B520-4B1B-909A-561FD59AC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318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6466CE-8913-407A-81E6-C91E2241A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78843FD-17A5-49CF-B4B3-A42A080510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7D248B4-6770-4E65-BCED-CD7237702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D95CE0E-AC92-4FDB-B51F-E8D698625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99BD-8D41-4F48-B330-91DFAC1B0CB8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D31C1CC-D12E-4E27-8BF6-F11A3F0EC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5980D97-3702-4BD4-AE6F-CD98DECDC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90F299C-23FD-4A1B-B2FE-22B76BE2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82C46B0-D9A4-4545-AEE2-A0F30191A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A125F7-5734-40A7-805B-24F16F960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199BD-8D41-4F48-B330-91DFAC1B0CB8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CA2DCD-C255-44BB-A693-B4F2ABF31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3E2344-516D-4CBB-8363-68D77C8A6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4F6CA-6A81-4AD2-A380-25A811F01B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69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E77AB-DA71-427C-B6E5-7F8F1939BE0D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F292B-39F7-4E07-8B44-B597F2DF88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89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s.wikipedia.org/wiki/1640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57E613-4534-442A-8BAE-AFCE9BDF06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Východní otázka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B07D50E-69D2-40E3-BDFF-C9050ED7B0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Václav Štěpánek</a:t>
            </a:r>
          </a:p>
        </p:txBody>
      </p:sp>
    </p:spTree>
    <p:extLst>
      <p:ext uri="{BB962C8B-B14F-4D97-AF65-F5344CB8AC3E}">
        <p14:creationId xmlns:p14="http://schemas.microsoft.com/office/powerpoint/2010/main" val="983106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3AC8FF3-D94C-47E6-8861-CDE3F5E0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9" y="0"/>
            <a:ext cx="11613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43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3DD474-FBC6-4016-8D98-32393912A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Zisky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Rakouska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po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Požarevackém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míru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2025F330-6F3A-44E7-B99A-BB0B4A2C5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609" y="640080"/>
            <a:ext cx="3988154" cy="557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92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0A19D687-FE1E-4730-AE69-630757C4C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" b="143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10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254A0D-D260-416B-BAE1-1B1BF7CB1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8504"/>
          </a:xfrm>
        </p:spPr>
        <p:txBody>
          <a:bodyPr/>
          <a:lstStyle/>
          <a:p>
            <a:r>
              <a:rPr lang="cs-CZ" dirty="0"/>
              <a:t>Dobytí </a:t>
            </a:r>
            <a:r>
              <a:rPr lang="cs-CZ" dirty="0" err="1"/>
              <a:t>Očakova</a:t>
            </a:r>
            <a:r>
              <a:rPr lang="cs-CZ" dirty="0"/>
              <a:t> 1737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2DF5FD6-1A56-40B9-944A-21AFF550F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79" y="1825625"/>
            <a:ext cx="8428641" cy="4667250"/>
          </a:xfrm>
        </p:spPr>
      </p:pic>
    </p:spTree>
    <p:extLst>
      <p:ext uri="{BB962C8B-B14F-4D97-AF65-F5344CB8AC3E}">
        <p14:creationId xmlns:p14="http://schemas.microsoft.com/office/powerpoint/2010/main" val="303330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7FA81C-5307-498C-A31C-C4B034DED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cs-CZ" sz="3600" dirty="0"/>
              <a:t>Situace na turecko-habsburské hranici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862D6A-24E1-496D-84D5-8C19C5465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r>
              <a:rPr lang="cs-CZ" sz="1800" dirty="0"/>
              <a:t>Po podepsání Bělehradského míru v roce 1739</a:t>
            </a:r>
          </a:p>
          <a:p>
            <a:r>
              <a:rPr lang="cs-CZ" sz="1800" dirty="0"/>
              <a:t>Hranice se na dalších 150 let ustálila na Dunaji a Sávě</a:t>
            </a: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0657C40-5783-4E40-99D0-717BEEE28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1" b="-2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19010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Podolí a Volyně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9897" y="1723420"/>
            <a:ext cx="4606492" cy="44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21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3284CB5-965F-408D-8975-4288C33C4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4" b="57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56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DF68A-5AC2-42AC-8963-0FCA213FF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Jakob Philipp </a:t>
            </a:r>
            <a:r>
              <a:rPr lang="cs-CZ" sz="2800" dirty="0" err="1"/>
              <a:t>Hackert</a:t>
            </a:r>
            <a:r>
              <a:rPr lang="cs-CZ" sz="2800" dirty="0"/>
              <a:t>, Zničení tureckého loďstva u ostrova </a:t>
            </a:r>
            <a:r>
              <a:rPr lang="cs-CZ" sz="2800" dirty="0" err="1"/>
              <a:t>Chios</a:t>
            </a:r>
            <a:r>
              <a:rPr lang="cs-CZ" sz="2800" dirty="0"/>
              <a:t>, obraz z roku 1772,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D123364-FE0D-489E-AAA3-DD5054BD8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3741" y="1825625"/>
            <a:ext cx="656451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45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2FED4-9807-4D34-8172-C6014C210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Dobová rytina Pierra-Charlese </a:t>
            </a:r>
            <a:r>
              <a:rPr lang="cs-CZ" dirty="0" err="1"/>
              <a:t>Canota</a:t>
            </a:r>
            <a:r>
              <a:rPr lang="cs-CZ" dirty="0"/>
              <a:t>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ED97263-F59A-4114-847B-B551AC3C5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567" y="1825625"/>
            <a:ext cx="7028407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94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B378E4-85DC-4DB0-BBD5-08A9243B3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Jakob Philipp </a:t>
            </a:r>
            <a:r>
              <a:rPr lang="cs-CZ" sz="28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Hackert</a:t>
            </a:r>
            <a:r>
              <a:rPr lang="cs-CZ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 obraz 1771, na následující je </a:t>
            </a:r>
            <a:r>
              <a:rPr lang="pl-PL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 Ivana Ajvazovského z roku 1848</a:t>
            </a:r>
            <a:endParaRPr lang="cs-CZ" sz="28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DD1707C-C28A-47BF-9B29-A195AAD0B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0023" y="1825625"/>
            <a:ext cx="587195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84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AFB00E-D89F-48CD-98A4-4B394780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1789"/>
          </a:xfrm>
        </p:spPr>
        <p:txBody>
          <a:bodyPr/>
          <a:lstStyle/>
          <a:p>
            <a:r>
              <a:rPr lang="cs-CZ" dirty="0"/>
              <a:t>Osmanská říše v dobách své největší slávy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258FAA7B-FCA1-4071-86A3-E17FC50CF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6" y="1690688"/>
            <a:ext cx="7168243" cy="5020355"/>
          </a:xfrm>
        </p:spPr>
      </p:pic>
    </p:spTree>
    <p:extLst>
      <p:ext uri="{BB962C8B-B14F-4D97-AF65-F5344CB8AC3E}">
        <p14:creationId xmlns:p14="http://schemas.microsoft.com/office/powerpoint/2010/main" val="876967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1BDA651-2EE4-4C5D-98F7-08E484E84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47D003-939D-42BD-BA93-B6B79A162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Polska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8F4B53E-822F-461D-9FF0-DF69B6685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0907" y="1825625"/>
            <a:ext cx="6617617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24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8A5CE8-EADF-4765-91EB-6D6755DF1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Alexandr </a:t>
            </a:r>
            <a:r>
              <a:rPr lang="cs-CZ" sz="28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Vasiljevič</a:t>
            </a:r>
            <a:r>
              <a:rPr lang="cs-CZ" sz="2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8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Suvorov</a:t>
            </a:r>
            <a:r>
              <a:rPr lang="cs-CZ" sz="2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(1730–1800)</a:t>
            </a:r>
            <a:endParaRPr lang="cs-CZ" sz="28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BB3B82D-C189-497D-9B61-4766F6AD2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6660" y="1825625"/>
            <a:ext cx="281868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59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C1656C-A28F-4C89-AA37-E8DB1A292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Mír v </a:t>
            </a:r>
            <a:r>
              <a:rPr lang="cs-CZ" dirty="0" err="1"/>
              <a:t>Kücik</a:t>
            </a:r>
            <a:r>
              <a:rPr lang="cs-CZ" dirty="0"/>
              <a:t> </a:t>
            </a:r>
            <a:r>
              <a:rPr lang="cs-CZ" dirty="0" err="1"/>
              <a:t>Kajnardži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FD0A3FB-B353-4F52-9546-E3B6F09E5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45956"/>
            <a:ext cx="10515600" cy="351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84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1D49B8A-3512-41F8-B89A-86A75467D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cs-CZ" sz="4000" dirty="0"/>
              <a:t>Dobytí </a:t>
            </a:r>
            <a:r>
              <a:rPr lang="cs-CZ" sz="4000" dirty="0" err="1"/>
              <a:t>Očakova</a:t>
            </a:r>
            <a:endParaRPr lang="cs-CZ" sz="4000" dirty="0"/>
          </a:p>
        </p:txBody>
      </p:sp>
      <p:pic>
        <p:nvPicPr>
          <p:cNvPr id="5" name="Zástupný obsah 4" descr="Obsah obrázku text, staré, exteriér, příroda&#10;&#10;Popis byl vytvořen automaticky">
            <a:extLst>
              <a:ext uri="{FF2B5EF4-FFF2-40B4-BE49-F238E27FC236}">
                <a16:creationId xmlns:a16="http://schemas.microsoft.com/office/drawing/2014/main" id="{A6395839-1F32-4DE2-8891-1A286FC130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r="10715" b="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D7731-2649-45A2-996F-E51E7A27F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cs-CZ" sz="2000" dirty="0"/>
              <a:t>Začátek Rusko-rakousko-turecké války v roce 1788</a:t>
            </a:r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09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A5C495-FBD5-4845-94CA-C3242A3E1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Oblast v Srbsku, kterou kontrolovali „</a:t>
            </a:r>
            <a:r>
              <a:rPr lang="cs-CZ" dirty="0" err="1"/>
              <a:t>Frajkori</a:t>
            </a:r>
            <a:r>
              <a:rPr lang="cs-CZ" dirty="0"/>
              <a:t>“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4646310-B103-4E7D-9DFA-A2AE6DDBA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1051" y="1825625"/>
            <a:ext cx="61698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69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57F8FE-84E6-4AA2-B792-85E8EEAA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Oblast kontrolovaná kapitánem </a:t>
            </a:r>
            <a:r>
              <a:rPr lang="cs-CZ" dirty="0" err="1"/>
              <a:t>Kočou</a:t>
            </a:r>
            <a:r>
              <a:rPr lang="cs-CZ" dirty="0"/>
              <a:t> </a:t>
            </a:r>
            <a:r>
              <a:rPr lang="cs-CZ" dirty="0" err="1"/>
              <a:t>Andjelkovićem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1F1616A-FDBE-423B-90DA-5B642232A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9538" y="1825625"/>
            <a:ext cx="615292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63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 descr="Obsah obrázku mapa&#10;&#10;Popis byl vytvořen automaticky">
            <a:extLst>
              <a:ext uri="{FF2B5EF4-FFF2-40B4-BE49-F238E27FC236}">
                <a16:creationId xmlns:a16="http://schemas.microsoft.com/office/drawing/2014/main" id="{7A906618-8BAA-489B-98FA-BDA8D8A4C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396" b="9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22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B87409-EEC2-46E8-9302-D2A51C781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800" dirty="0">
                <a:solidFill>
                  <a:schemeClr val="bg1"/>
                </a:solidFill>
              </a:rPr>
              <a:t>Ernst </a:t>
            </a:r>
            <a:r>
              <a:rPr lang="cs-CZ" sz="3800" dirty="0" err="1">
                <a:solidFill>
                  <a:schemeClr val="bg1"/>
                </a:solidFill>
              </a:rPr>
              <a:t>Gideon</a:t>
            </a:r>
            <a:r>
              <a:rPr lang="cs-CZ" sz="3800" dirty="0">
                <a:solidFill>
                  <a:schemeClr val="bg1"/>
                </a:solidFill>
              </a:rPr>
              <a:t> Laudon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992F29C-BD85-4FA8-8141-027DAC294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Třetí rakouský generalissimus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(po Albrechtu z Valdštejna a Evženu Savojském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8A0992B6-3E0C-46F7-8C29-F2C9BC92DC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b="802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88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D5FBAE2C-8E2A-4B33-9A9E-AC48090F78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779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3464163-0D9F-429C-B1D0-3E176BDFE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cs-CZ" sz="2800" dirty="0">
                <a:solidFill>
                  <a:srgbClr val="262626"/>
                </a:solidFill>
              </a:rPr>
              <a:t>Dobytí </a:t>
            </a:r>
            <a:r>
              <a:rPr lang="cs-CZ" sz="2800" dirty="0" err="1">
                <a:solidFill>
                  <a:srgbClr val="262626"/>
                </a:solidFill>
              </a:rPr>
              <a:t>Izmailu</a:t>
            </a:r>
            <a:r>
              <a:rPr lang="cs-CZ" sz="2800" dirty="0">
                <a:solidFill>
                  <a:srgbClr val="262626"/>
                </a:solidFill>
              </a:rPr>
              <a:t> 11. 12. 1790 vojsky </a:t>
            </a:r>
            <a:r>
              <a:rPr lang="cs-CZ" sz="2800" dirty="0" err="1">
                <a:solidFill>
                  <a:srgbClr val="262626"/>
                </a:solidFill>
              </a:rPr>
              <a:t>Suvorova</a:t>
            </a:r>
            <a:endParaRPr lang="en-US" sz="28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95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5C629DF-AA46-42FC-B882-97DA8C503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000" b="1844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14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E2497-E881-47A6-A71E-A34D71859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Výsledky rusko-turecké války podle míru v Jasech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A2F2F2E-8813-4072-89E7-539BE83C2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299" y="1825625"/>
            <a:ext cx="54874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05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Zástupný obsah 3" descr="Obsah obrázku text, oltář&#10;&#10;Popis byl vytvořen automaticky">
            <a:extLst>
              <a:ext uri="{FF2B5EF4-FFF2-40B4-BE49-F238E27FC236}">
                <a16:creationId xmlns:a16="http://schemas.microsoft.com/office/drawing/2014/main" id="{60C6FAE1-D0B4-4560-9B88-5C0A6292E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t="14439" b="11622"/>
          <a:stretch/>
        </p:blipFill>
        <p:spPr>
          <a:xfrm>
            <a:off x="5768642" y="-1"/>
            <a:ext cx="6423053" cy="68580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3F14009-DF72-4ADC-A80A-124E9BE7C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3" y="3992591"/>
            <a:ext cx="4805996" cy="1644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Selim III.</a:t>
            </a:r>
          </a:p>
        </p:txBody>
      </p:sp>
    </p:spTree>
    <p:extLst>
      <p:ext uri="{BB962C8B-B14F-4D97-AF65-F5344CB8AC3E}">
        <p14:creationId xmlns:p14="http://schemas.microsoft.com/office/powerpoint/2010/main" val="2333258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31B9A19-6754-4DA8-AA47-CCCB6D6EC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89" r="-2" b="3916"/>
          <a:stretch/>
        </p:blipFill>
        <p:spPr>
          <a:xfrm>
            <a:off x="5867400" y="10"/>
            <a:ext cx="6324601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CB618EE-91D4-4D9A-AC5E-7D18B3378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0914"/>
            <a:ext cx="4869179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Ali paša </a:t>
            </a:r>
            <a:r>
              <a:rPr lang="cs-CZ" dirty="0" err="1">
                <a:solidFill>
                  <a:srgbClr val="000000"/>
                </a:solidFill>
              </a:rPr>
              <a:t>Janinský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132AD7-89F6-4768-B349-422E5D4E8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82165"/>
            <a:ext cx="4869179" cy="3047946"/>
          </a:xfrm>
        </p:spPr>
        <p:txBody>
          <a:bodyPr anchor="b">
            <a:normAutofit/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69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913CA33-528F-41FF-B27C-51B15445B8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9074" r="-1" b="17188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6904440-584D-4143-BD15-EFD3A6E23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pPr algn="ctr"/>
            <a:r>
              <a:rPr lang="cs-CZ" dirty="0" err="1">
                <a:solidFill>
                  <a:srgbClr val="000000"/>
                </a:solidFill>
              </a:rPr>
              <a:t>Mahmut</a:t>
            </a:r>
            <a:r>
              <a:rPr lang="cs-CZ" dirty="0">
                <a:solidFill>
                  <a:srgbClr val="000000"/>
                </a:solidFill>
              </a:rPr>
              <a:t> II a hlava Ali paši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1142C5-D926-49D1-AAA8-71C841695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63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E4D7F98-E5BE-4A43-A6B8-398EF48E9D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4325" r="1" b="17916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8F6C6C5-6713-4B50-A3FB-14E43D1E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Osman </a:t>
            </a:r>
            <a:r>
              <a:rPr lang="cs-CZ" dirty="0" err="1">
                <a:solidFill>
                  <a:srgbClr val="000000"/>
                </a:solidFill>
              </a:rPr>
              <a:t>Pasvanoglu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B16D08-35F1-4389-AFCC-DEF4BFDE7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60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AE1969-CEB6-4B3C-8E92-34213677C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Vidin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ED91C94-8682-40D6-8491-DD79360A3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4880" y="1825625"/>
            <a:ext cx="64822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33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DFB2E4-5B61-4D94-8845-24A76F4CC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Moderní </a:t>
            </a:r>
            <a:r>
              <a:rPr lang="cs-CZ" dirty="0" err="1"/>
              <a:t>Krdžalijové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D479652-8D91-40C1-B95D-A08B2FA4F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58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EE713E-D41B-492C-8B4C-A4C025D25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Vražda Hadži Mustafy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A58DA23-03F1-435D-A076-E6EF22EFB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0" y="1891506"/>
            <a:ext cx="571500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44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ED77DC-71B4-4177-B082-5FD01757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Karadjordje</a:t>
            </a:r>
            <a:r>
              <a:rPr lang="cs-CZ" dirty="0"/>
              <a:t> </a:t>
            </a:r>
            <a:r>
              <a:rPr lang="cs-CZ" dirty="0" err="1"/>
              <a:t>Petrović</a:t>
            </a:r>
            <a:endParaRPr lang="cs-CZ" dirty="0"/>
          </a:p>
        </p:txBody>
      </p:sp>
      <p:pic>
        <p:nvPicPr>
          <p:cNvPr id="5" name="Zástupný obsah 4" descr="Obsah obrázku text, osoba&#10;&#10;Popis byl vytvořen automaticky">
            <a:extLst>
              <a:ext uri="{FF2B5EF4-FFF2-40B4-BE49-F238E27FC236}">
                <a16:creationId xmlns:a16="http://schemas.microsoft.com/office/drawing/2014/main" id="{321427E0-23A7-44AD-B97A-56C808D6C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800" y="1825625"/>
            <a:ext cx="3116400" cy="4351338"/>
          </a:xfrm>
        </p:spPr>
      </p:pic>
    </p:spTree>
    <p:extLst>
      <p:ext uri="{BB962C8B-B14F-4D97-AF65-F5344CB8AC3E}">
        <p14:creationId xmlns:p14="http://schemas.microsoft.com/office/powerpoint/2010/main" val="15773110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73E816-A880-437C-8557-0EBF11D4A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Horace François Bastien </a:t>
            </a:r>
            <a:r>
              <a:rPr lang="fr-FR" dirty="0" err="1"/>
              <a:t>Sébastiani</a:t>
            </a:r>
            <a:br>
              <a:rPr lang="cs-CZ" dirty="0"/>
            </a:br>
            <a:r>
              <a:rPr lang="fr-FR" dirty="0"/>
              <a:t> de La Porta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33BE267-A803-4090-819F-DB23847A2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4580" y="1825625"/>
            <a:ext cx="33228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9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53C9B-4066-46A4-AA5F-C0D187B99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0832"/>
          </a:xfrm>
        </p:spPr>
        <p:txBody>
          <a:bodyPr/>
          <a:lstStyle/>
          <a:p>
            <a:r>
              <a:rPr lang="cs-CZ" dirty="0"/>
              <a:t>Benátský mistr, cca 1600, Dóžecí palác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7C5FCA1-07FD-4CF8-9B95-FE05809AC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68877"/>
            <a:ext cx="10515600" cy="451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70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64D46D-9472-4F91-8891-CE13AB383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Námořní bitva u Svaté hory Athoské 1. července 1807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39A6703-C6A2-4B01-848E-BACA17B6D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2440" y="1825625"/>
            <a:ext cx="648711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885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43595D-9543-4FEB-969A-543AFA76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Zajetí turecké admirálské řadové lodi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4CCE4A4-E3CF-4552-9059-14EC1BBC4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5338" y="1825625"/>
            <a:ext cx="588132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73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18D508-F90E-4E5B-96C5-B0EFB571F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Michail </a:t>
            </a:r>
            <a:r>
              <a:rPr lang="cs-CZ" dirty="0" err="1"/>
              <a:t>Goleniščev</a:t>
            </a:r>
            <a:r>
              <a:rPr lang="cs-CZ" dirty="0"/>
              <a:t> </a:t>
            </a:r>
            <a:r>
              <a:rPr lang="cs-CZ" dirty="0" err="1"/>
              <a:t>Kutuzov</a:t>
            </a:r>
            <a:endParaRPr lang="cs-CZ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D269CD75-45B6-4A60-8FD4-2C13F3F39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049" y="1825625"/>
            <a:ext cx="2531901" cy="4351338"/>
          </a:xfrm>
        </p:spPr>
      </p:pic>
    </p:spTree>
    <p:extLst>
      <p:ext uri="{BB962C8B-B14F-4D97-AF65-F5344CB8AC3E}">
        <p14:creationId xmlns:p14="http://schemas.microsoft.com/office/powerpoint/2010/main" val="32762840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2F8694-2220-4507-89ED-FE9D9134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Bukurešťský mír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ED9E2FD-1E34-4A40-A497-B71EEC818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8612" y="2505869"/>
            <a:ext cx="3914775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969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 descr="Obsah obrázku mapa&#10;&#10;Popis byl vytvořen automaticky">
            <a:extLst>
              <a:ext uri="{FF2B5EF4-FFF2-40B4-BE49-F238E27FC236}">
                <a16:creationId xmlns:a16="http://schemas.microsoft.com/office/drawing/2014/main" id="{CE157EB3-007C-4E49-AAC5-15B21953B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037" r="-1" b="32907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978532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osoba, kůže&#10;&#10;Popis byl vytvořen automaticky">
            <a:extLst>
              <a:ext uri="{FF2B5EF4-FFF2-40B4-BE49-F238E27FC236}">
                <a16:creationId xmlns:a16="http://schemas.microsoft.com/office/drawing/2014/main" id="{B1EEC1ED-15AD-4A58-B888-6250EACE66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092D667-0FEA-4A76-8361-0079AC625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rgbClr val="000000"/>
                </a:solidFill>
              </a:rPr>
              <a:t>Mahmut</a:t>
            </a:r>
            <a:r>
              <a:rPr lang="cs-CZ" dirty="0">
                <a:solidFill>
                  <a:srgbClr val="000000"/>
                </a:solidFill>
              </a:rPr>
              <a:t> II.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897CE8-0052-4990-8C80-687210709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147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DAD7BC-6AE3-4AFB-BFAC-E20A1DF25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Srbsko 1813, před pádem povstání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3343D6E-3874-4D7B-B004-56BB87287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98" y="1825625"/>
            <a:ext cx="5054804" cy="4351338"/>
          </a:xfrm>
        </p:spPr>
      </p:pic>
    </p:spTree>
    <p:extLst>
      <p:ext uri="{BB962C8B-B14F-4D97-AF65-F5344CB8AC3E}">
        <p14:creationId xmlns:p14="http://schemas.microsoft.com/office/powerpoint/2010/main" val="41693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967B88-E87A-4364-BE69-F89A5AFE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Hle, zde jsem já, zde jste vy, </a:t>
            </a:r>
            <a:br>
              <a:rPr lang="cs-CZ" dirty="0"/>
            </a:br>
            <a:r>
              <a:rPr lang="cs-CZ" dirty="0"/>
              <a:t>a tady máte válku s Turkem</a:t>
            </a:r>
          </a:p>
        </p:txBody>
      </p:sp>
      <p:pic>
        <p:nvPicPr>
          <p:cNvPr id="5" name="Zástupný obsah 4" descr="Obsah obrázku tráva, exteriér, skupina, několik&#10;&#10;Popis byl vytvořen automaticky">
            <a:extLst>
              <a:ext uri="{FF2B5EF4-FFF2-40B4-BE49-F238E27FC236}">
                <a16:creationId xmlns:a16="http://schemas.microsoft.com/office/drawing/2014/main" id="{48F4B254-E96D-4E27-A41E-AB4B15B60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665" y="1825625"/>
            <a:ext cx="6504669" cy="4351338"/>
          </a:xfrm>
        </p:spPr>
      </p:pic>
    </p:spTree>
    <p:extLst>
      <p:ext uri="{BB962C8B-B14F-4D97-AF65-F5344CB8AC3E}">
        <p14:creationId xmlns:p14="http://schemas.microsoft.com/office/powerpoint/2010/main" val="1912803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330A12-B67A-4DFD-9B56-5065CE7F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680" y="365126"/>
            <a:ext cx="10235119" cy="870288"/>
          </a:xfrm>
        </p:spPr>
        <p:txBody>
          <a:bodyPr>
            <a:normAutofit fontScale="90000"/>
          </a:bodyPr>
          <a:lstStyle/>
          <a:p>
            <a:r>
              <a:rPr lang="nl-N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Bitva u Lepanta, Andries van </a:t>
            </a:r>
            <a:r>
              <a:rPr lang="nl-NL" b="0" i="0" dirty="0">
                <a:effectLst/>
                <a:latin typeface="Arial" panose="020B0604020202020204" pitchFamily="34" charset="0"/>
              </a:rPr>
              <a:t>Eertvelt (</a:t>
            </a:r>
            <a:r>
              <a:rPr lang="nl-NL" b="0" i="0" strike="noStrike" dirty="0">
                <a:effectLst/>
                <a:latin typeface="Arial" panose="020B0604020202020204" pitchFamily="34" charset="0"/>
                <a:hlinkClick r:id="rId2" tooltip="164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1640</a:t>
            </a:r>
            <a:r>
              <a:rPr lang="nl-NL" b="0" i="0" dirty="0">
                <a:effectLst/>
                <a:latin typeface="Arial" panose="020B0604020202020204" pitchFamily="34" charset="0"/>
              </a:rPr>
              <a:t>)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BC0D146-E77F-4C04-8740-810989B4C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67294" y="1527244"/>
            <a:ext cx="8457411" cy="464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89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05F09-050E-F42D-CB15-81352CFCC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Turecký útok na Vídeň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52886C3-CA6C-7D2A-D593-9503DE87E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808" y="1530419"/>
            <a:ext cx="7607808" cy="496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15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C7E8AFC-ED37-E0D0-8549-67BB309DD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773" b="40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87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taré&#10;&#10;Popis byl vytvořen automaticky">
            <a:extLst>
              <a:ext uri="{FF2B5EF4-FFF2-40B4-BE49-F238E27FC236}">
                <a16:creationId xmlns:a16="http://schemas.microsoft.com/office/drawing/2014/main" id="{AEF95717-7FD1-4EA6-B3B8-A89BA4941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5" b="24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F86F7A-A518-414B-A548-1EF1709E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Podpis Karlovického míru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815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61964E-59A3-46FF-9145-127B00992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cs-CZ" dirty="0"/>
              <a:t>Temešvárský </a:t>
            </a:r>
            <a:r>
              <a:rPr lang="cs-CZ" dirty="0" err="1"/>
              <a:t>elájet</a:t>
            </a:r>
            <a:endParaRPr lang="cs-CZ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85534B-D158-459F-977A-802B80C3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cs-CZ" sz="2000" dirty="0"/>
              <a:t>Světle modré jsou území Vojenské hranice</a:t>
            </a:r>
          </a:p>
          <a:p>
            <a:r>
              <a:rPr lang="cs-CZ" sz="2000" dirty="0"/>
              <a:t>Hranice po Karlovickém míru přetínala </a:t>
            </a:r>
            <a:r>
              <a:rPr lang="cs-CZ" sz="2000" dirty="0" err="1"/>
              <a:t>Srem</a:t>
            </a:r>
            <a:r>
              <a:rPr lang="cs-CZ" sz="2000" dirty="0"/>
              <a:t> </a:t>
            </a:r>
          </a:p>
          <a:p>
            <a:r>
              <a:rPr lang="cs-CZ" sz="2000" dirty="0"/>
              <a:t>Temešvárský pašalik </a:t>
            </a:r>
            <a:r>
              <a:rPr lang="cs-CZ" sz="2000" dirty="0" err="1"/>
              <a:t>prkaticky</a:t>
            </a:r>
            <a:r>
              <a:rPr lang="cs-CZ" sz="2000" dirty="0"/>
              <a:t> zabíral dnešní </a:t>
            </a:r>
            <a:r>
              <a:rPr lang="cs-CZ" sz="2000" dirty="0" err="1"/>
              <a:t>Banát</a:t>
            </a:r>
            <a:r>
              <a:rPr lang="cs-CZ" sz="2000" dirty="0"/>
              <a:t>, rozdělený po Velké válce mezi Srbsko a Rumunsko</a:t>
            </a:r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ED7903A6-8D01-4E6F-94ED-F9F69A416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69" y="807593"/>
            <a:ext cx="5373916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0137004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276</Words>
  <Application>Microsoft Office PowerPoint</Application>
  <PresentationFormat>Širokoúhlá obrazovka</PresentationFormat>
  <Paragraphs>48</Paragraphs>
  <Slides>47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Motiv Office</vt:lpstr>
      <vt:lpstr>Motiv Office</vt:lpstr>
      <vt:lpstr>Východní otázka</vt:lpstr>
      <vt:lpstr>Osmanská říše v dobách své největší slávy</vt:lpstr>
      <vt:lpstr>Prezentace aplikace PowerPoint</vt:lpstr>
      <vt:lpstr>Benátský mistr, cca 1600, Dóžecí palác</vt:lpstr>
      <vt:lpstr>Bitva u Lepanta, Andries van Eertvelt (1640)</vt:lpstr>
      <vt:lpstr>Turecký útok na Vídeň</vt:lpstr>
      <vt:lpstr>Prezentace aplikace PowerPoint</vt:lpstr>
      <vt:lpstr>Podpis Karlovického míru</vt:lpstr>
      <vt:lpstr>Temešvárský elájet</vt:lpstr>
      <vt:lpstr>Prezentace aplikace PowerPoint</vt:lpstr>
      <vt:lpstr>Zisky Rakouska po Požarevackém míru</vt:lpstr>
      <vt:lpstr>Prezentace aplikace PowerPoint</vt:lpstr>
      <vt:lpstr>Dobytí Očakova 1737</vt:lpstr>
      <vt:lpstr>Situace na turecko-habsburské hranici</vt:lpstr>
      <vt:lpstr>Podolí a Volyně</vt:lpstr>
      <vt:lpstr>Prezentace aplikace PowerPoint</vt:lpstr>
      <vt:lpstr>Jakob Philipp Hackert, Zničení tureckého loďstva u ostrova Chios, obraz z roku 1772, </vt:lpstr>
      <vt:lpstr>Dobová rytina Pierra-Charlese Canota </vt:lpstr>
      <vt:lpstr>Jakob Philipp Hackert: obraz 1771, na následující je od Ivana Ajvazovského z roku 1848</vt:lpstr>
      <vt:lpstr>Prezentace aplikace PowerPoint</vt:lpstr>
      <vt:lpstr>Dělení Polska</vt:lpstr>
      <vt:lpstr>Alexandr Vasiljevič Suvorov (1730–1800)</vt:lpstr>
      <vt:lpstr>Mír v Kücik Kajnardži </vt:lpstr>
      <vt:lpstr>Dobytí Očakova</vt:lpstr>
      <vt:lpstr>Oblast v Srbsku, kterou kontrolovali „Frajkori“</vt:lpstr>
      <vt:lpstr>Oblast kontrolovaná kapitánem Kočou Andjelkovićem</vt:lpstr>
      <vt:lpstr>Prezentace aplikace PowerPoint</vt:lpstr>
      <vt:lpstr>Ernst Gideon Laudon</vt:lpstr>
      <vt:lpstr>Dobytí Izmailu 11. 12. 1790 vojsky Suvorova</vt:lpstr>
      <vt:lpstr>Výsledky rusko-turecké války podle míru v Jasech</vt:lpstr>
      <vt:lpstr>Selim III.</vt:lpstr>
      <vt:lpstr>Ali paša Janinský</vt:lpstr>
      <vt:lpstr>Mahmut II a hlava Ali paši</vt:lpstr>
      <vt:lpstr>Osman Pasvanoglu</vt:lpstr>
      <vt:lpstr>Vidin</vt:lpstr>
      <vt:lpstr>Moderní Krdžalijové</vt:lpstr>
      <vt:lpstr>Vražda Hadži Mustafy</vt:lpstr>
      <vt:lpstr>Karadjordje Petrović</vt:lpstr>
      <vt:lpstr>Horace François Bastien Sébastiani  de La Porta</vt:lpstr>
      <vt:lpstr>Námořní bitva u Svaté hory Athoské 1. července 1807</vt:lpstr>
      <vt:lpstr>Zajetí turecké admirálské řadové lodi</vt:lpstr>
      <vt:lpstr>Michail Goleniščev Kutuzov</vt:lpstr>
      <vt:lpstr>Bukurešťský mír</vt:lpstr>
      <vt:lpstr>Prezentace aplikace PowerPoint</vt:lpstr>
      <vt:lpstr>Mahmut II.</vt:lpstr>
      <vt:lpstr>Srbsko 1813, před pádem povstání</vt:lpstr>
      <vt:lpstr>Hle, zde jsem já, zde jste vy,  a tady máte válku s Turkem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Východní otázka</dc:title>
  <dc:creator>Václav Štěpánek</dc:creator>
  <cp:lastModifiedBy>Václav Štěpánek</cp:lastModifiedBy>
  <cp:revision>25</cp:revision>
  <dcterms:created xsi:type="dcterms:W3CDTF">2021-03-10T10:12:26Z</dcterms:created>
  <dcterms:modified xsi:type="dcterms:W3CDTF">2024-02-29T12:49:06Z</dcterms:modified>
</cp:coreProperties>
</file>