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81" r:id="rId24"/>
    <p:sldId id="277" r:id="rId25"/>
    <p:sldId id="280" r:id="rId26"/>
    <p:sldId id="279" r:id="rId27"/>
    <p:sldId id="282" r:id="rId28"/>
    <p:sldId id="274" r:id="rId29"/>
    <p:sldId id="283" r:id="rId30"/>
    <p:sldId id="285" r:id="rId31"/>
    <p:sldId id="286" r:id="rId32"/>
    <p:sldId id="287" r:id="rId33"/>
    <p:sldId id="288" r:id="rId34"/>
    <p:sldId id="304" r:id="rId35"/>
    <p:sldId id="305" r:id="rId36"/>
    <p:sldId id="289" r:id="rId37"/>
    <p:sldId id="290" r:id="rId38"/>
    <p:sldId id="291" r:id="rId39"/>
    <p:sldId id="292" r:id="rId40"/>
    <p:sldId id="294" r:id="rId41"/>
    <p:sldId id="293" r:id="rId42"/>
    <p:sldId id="295" r:id="rId43"/>
    <p:sldId id="296" r:id="rId44"/>
    <p:sldId id="299" r:id="rId45"/>
    <p:sldId id="297" r:id="rId46"/>
    <p:sldId id="298" r:id="rId47"/>
    <p:sldId id="301" r:id="rId48"/>
    <p:sldId id="303" r:id="rId49"/>
    <p:sldId id="302" r:id="rId50"/>
    <p:sldId id="30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7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2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3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4/27/2022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3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2B2FBB5-C13C-4BDD-A47B-8B77DCFF6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161" r="-1" b="17964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25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5850535-5D45-4EC8-A9FA-DAAA6A073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Východní otázka od řeckého povstání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418D7B-129B-4F10-851D-329F15D87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2606" y="3602038"/>
            <a:ext cx="7063739" cy="165576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328057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 descr="Obsah obrázku text, kouř&#10;&#10;Popis byl vytvořen automaticky">
            <a:extLst>
              <a:ext uri="{FF2B5EF4-FFF2-40B4-BE49-F238E27FC236}">
                <a16:creationId xmlns:a16="http://schemas.microsoft.com/office/drawing/2014/main" id="{92C39FA0-5C06-486F-86D2-233120FD8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222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66A606-0D71-45FA-96DE-BC51980A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043CC-249E-4A79-965B-5511C198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Dobytí </a:t>
            </a:r>
            <a:r>
              <a:rPr lang="cs-CZ" dirty="0" err="1"/>
              <a:t>Karsu</a:t>
            </a:r>
            <a:r>
              <a:rPr lang="cs-CZ" dirty="0"/>
              <a:t> v roce 1828</a:t>
            </a:r>
          </a:p>
        </p:txBody>
      </p:sp>
      <p:pic>
        <p:nvPicPr>
          <p:cNvPr id="5" name="Zástupný obsah 4" descr="Obsah obrázku text, kůň, exteriér, skupina&#10;&#10;Popis byl vytvořen automaticky">
            <a:extLst>
              <a:ext uri="{FF2B5EF4-FFF2-40B4-BE49-F238E27FC236}">
                <a16:creationId xmlns:a16="http://schemas.microsoft.com/office/drawing/2014/main" id="{4FA1DD1D-6D15-4215-80F6-F5C145289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86" y="1825625"/>
            <a:ext cx="6017653" cy="4667250"/>
          </a:xfrm>
        </p:spPr>
      </p:pic>
    </p:spTree>
    <p:extLst>
      <p:ext uri="{BB962C8B-B14F-4D97-AF65-F5344CB8AC3E}">
        <p14:creationId xmlns:p14="http://schemas.microsoft.com/office/powerpoint/2010/main" val="238303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99274-2B90-44BC-9B83-FBD1662C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58817"/>
            <a:ext cx="11234057" cy="1261769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Ruská dělová briga </a:t>
            </a:r>
            <a:r>
              <a:rPr lang="cs-CZ" sz="2000" dirty="0" err="1"/>
              <a:t>Merukurij</a:t>
            </a:r>
            <a:r>
              <a:rPr lang="cs-CZ" sz="2000" dirty="0"/>
              <a:t> s výzbrojí 18 děl. Proslavila se hlavně svým bojem z 14. května 1829, kdy se střetla s dvěma osmanskými řadovými loděmi o 110 a 74 dělech. Posádce se podařilo dobrým manévrováním a vlastní statečností nejen předejít zajetí či zničení, ale také uštědřit Osmanům takové škody, že ti radši přerušili boj a odpluli. Za to byl kapitán lodi </a:t>
            </a:r>
            <a:r>
              <a:rPr lang="cs-CZ" sz="2000" dirty="0" err="1"/>
              <a:t>Kazarskij</a:t>
            </a:r>
            <a:r>
              <a:rPr lang="cs-CZ" sz="2000" dirty="0"/>
              <a:t> vyznamenán 4. stupněm Vojenského řádu sv. Jiří a loď dostala, jako teprve druhá v ruském loďstvu, právo vyvěsit svatojiřskou standartu. Obraz malíře námořních bitevních scén </a:t>
            </a:r>
            <a:r>
              <a:rPr lang="cs-CZ" sz="2000" dirty="0" err="1"/>
              <a:t>Ajvazovského</a:t>
            </a:r>
            <a:endParaRPr lang="cs-CZ" sz="20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82BA6D-10CE-41D3-9C91-3A1C4219A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924" y="1690688"/>
            <a:ext cx="8441356" cy="50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7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9ABF1-9BAE-4E00-A6AE-5CA3C2AD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Varny 1828</a:t>
            </a:r>
          </a:p>
        </p:txBody>
      </p:sp>
      <p:pic>
        <p:nvPicPr>
          <p:cNvPr id="5" name="Zástupný obsah 4" descr="Obsah obrázku text, příroda, mrak, noční obloha&#10;&#10;Popis byl vytvořen automaticky">
            <a:extLst>
              <a:ext uri="{FF2B5EF4-FFF2-40B4-BE49-F238E27FC236}">
                <a16:creationId xmlns:a16="http://schemas.microsoft.com/office/drawing/2014/main" id="{DC10D087-A146-453C-81E7-B9E7588F9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79" y="1825625"/>
            <a:ext cx="7528266" cy="4351338"/>
          </a:xfrm>
        </p:spPr>
      </p:pic>
    </p:spTree>
    <p:extLst>
      <p:ext uri="{BB962C8B-B14F-4D97-AF65-F5344CB8AC3E}">
        <p14:creationId xmlns:p14="http://schemas.microsoft.com/office/powerpoint/2010/main" val="63184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7ABE7D-297B-4398-9F77-F8A48435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Řecký král Otto I. 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60AC17-E01A-47B8-A4BE-EB0F6DBA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de-DE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Otto Friedrich Ludwig von Wittelsbach</a:t>
            </a:r>
            <a:r>
              <a:rPr lang="de-DE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syn bavorského </a:t>
            </a:r>
            <a:r>
              <a:rPr lang="cs-CZ" sz="16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krále Ludvíka I</a:t>
            </a: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0DB36C01-1808-463B-8ED2-93AC9BE5E7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297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770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EC7FD-5BFF-4ACC-A010-001DD5BF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928416"/>
          </a:xfrm>
        </p:spPr>
        <p:txBody>
          <a:bodyPr>
            <a:normAutofit/>
          </a:bodyPr>
          <a:lstStyle/>
          <a:p>
            <a:r>
              <a:rPr lang="cs-CZ" sz="2400" dirty="0"/>
              <a:t>Chrám Božího narození na obrázku ruského malíře </a:t>
            </a:r>
            <a:r>
              <a:rPr lang="cs-CZ" sz="2400" dirty="0" err="1"/>
              <a:t>Vorobjova</a:t>
            </a:r>
            <a:r>
              <a:rPr lang="cs-CZ" sz="2400" dirty="0"/>
              <a:t> z roku 1835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E332FAB-D880-4867-94B6-CBD3076E4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68" y="1825625"/>
            <a:ext cx="73152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4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63DA6-CB8F-4FB2-8713-66C09AFC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Miluláš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I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C871D8-FA33-41EC-AA20-63FDD51B5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15C6D3A-9B7C-48E8-80FA-E16637C1CA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3" b="2474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90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DC3C8-F2DA-4705-A359-473A81AF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169761"/>
          </a:xfrm>
        </p:spPr>
        <p:txBody>
          <a:bodyPr>
            <a:normAutofit/>
          </a:bodyPr>
          <a:lstStyle/>
          <a:p>
            <a:r>
              <a:rPr lang="cs-CZ" sz="2000" dirty="0" err="1"/>
              <a:t>Napoleo</a:t>
            </a:r>
            <a:r>
              <a:rPr lang="cs-CZ" sz="2000" dirty="0"/>
              <a:t> III. byl synem Ludvíka Napoleona, třetího ze čtyř bratrů Napoleona Bonaparta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33D1223-304D-4BCA-9221-E2A4395D4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443" y="1825625"/>
            <a:ext cx="3526971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BC5561-E170-4BF4-B4A4-3833C9B5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Kníže Alexandr Sergejevič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Menšikov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A7DCBA-2CE4-4709-967E-AB5E00397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Nešťastný strůjce Krymské války</a:t>
            </a:r>
            <a:endParaRPr lang="en-US" sz="1800" dirty="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72139BD7-D566-49EB-AD12-AF9BE99E90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00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775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04D053-500B-423F-B0F6-A2644CF2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Aleksandros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Ypsilanti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EC32F4-ADAD-4DCF-A1FF-2BC89D742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obsah 5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6FE71D7F-F8E5-4A4E-8E3D-BF575984F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7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36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93C329-378F-4BD6-92C6-1A1EEBC6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Abdulmedžit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I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264017-A72D-4BF2-8369-414E56850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Syn </a:t>
            </a:r>
            <a:r>
              <a:rPr lang="cs-CZ" sz="1800" dirty="0" err="1"/>
              <a:t>Mahmuda</a:t>
            </a:r>
            <a:r>
              <a:rPr lang="cs-CZ" sz="1800" dirty="0"/>
              <a:t> II, vládl od roku 1839 do roku 1861. Reformního vládce a prvního sultán období </a:t>
            </a:r>
            <a:r>
              <a:rPr lang="cs-CZ" sz="1800" dirty="0" err="1"/>
              <a:t>tanzimatu</a:t>
            </a:r>
            <a:r>
              <a:rPr lang="cs-CZ" sz="1800" dirty="0"/>
              <a:t>. Jeho edikty zrovnoprávnily všechny občany říše a zaručovaly práva křesťanům. Snažil oblékat „evropsky“.</a:t>
            </a:r>
            <a:endParaRPr lang="en-US" sz="1800" dirty="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945F6EE-291C-4FCF-B6E0-BD1485A6ED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938" r="2" b="20314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370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93B325D-6CAA-4295-A22B-545DA750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91"/>
            <a:ext cx="12192000" cy="6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942E7-A264-4C08-80F1-3C88A6D7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Námořní bitva v </a:t>
            </a:r>
            <a:r>
              <a:rPr lang="cs-CZ" sz="2800" dirty="0" err="1"/>
              <a:t>Sinopském</a:t>
            </a:r>
            <a:r>
              <a:rPr lang="cs-CZ" sz="2800" dirty="0"/>
              <a:t> zálivu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A3EF7E3-27D7-4B22-857B-88BEC7B7F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052" y="1825625"/>
            <a:ext cx="6424120" cy="44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1107D-39B0-4C8C-8B2F-26D03753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Skotové v Bitvě na Almě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583D4F1-EF0C-4204-9D33-7ED48578E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914" y="1825625"/>
            <a:ext cx="53683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FB7AE9-DABA-4767-9AAF-4BCCC4A4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75" y="0"/>
            <a:ext cx="1038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4D79C3-E547-42A1-BCDA-B942C225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Eduard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Ivanovič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Totleben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170160-8548-4650-B8EE-A7C8BA3CE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A9B69F6E-F18F-4CD4-B7C1-1712169F3C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12202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17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CAA64-25D0-47C0-9760-05BC3FB1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990146"/>
          </a:xfrm>
        </p:spPr>
        <p:txBody>
          <a:bodyPr>
            <a:normAutofit/>
          </a:bodyPr>
          <a:lstStyle/>
          <a:p>
            <a:r>
              <a:rPr lang="cs-CZ" sz="2800" dirty="0"/>
              <a:t>Obléhání Sevastopolu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B47F8-5610-40E6-A405-048EBD416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329" y="1825624"/>
            <a:ext cx="7413171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36DE7-B5B8-42A9-B41F-4AD44E7C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Útok na redutu Malakov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E55573-57B6-4519-B229-BE7E88D33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018" y="1825625"/>
            <a:ext cx="6876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40671-C3CD-4EB1-8054-81FF29E0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Řečtí dobrovolníci na Krymu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21134C9-18A8-4293-9263-B6AC8D589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959" y="1825625"/>
            <a:ext cx="65123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6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950F9-B4B6-418B-9105-8507292A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/>
              <a:t>Pařížská mírová konference: Zleva stojící Camillo </a:t>
            </a:r>
            <a:r>
              <a:rPr lang="cs-CZ" sz="2000" dirty="0" err="1"/>
              <a:t>Cavour</a:t>
            </a:r>
            <a:r>
              <a:rPr lang="cs-CZ" sz="2000" dirty="0"/>
              <a:t>, Henry </a:t>
            </a:r>
            <a:r>
              <a:rPr lang="cs-CZ" sz="2000" dirty="0" err="1"/>
              <a:t>Wellesley</a:t>
            </a:r>
            <a:r>
              <a:rPr lang="cs-CZ" sz="2000" dirty="0"/>
              <a:t> 1 hrabě </a:t>
            </a:r>
            <a:r>
              <a:rPr lang="cs-CZ" sz="2000" dirty="0" err="1"/>
              <a:t>Cowley</a:t>
            </a:r>
            <a:r>
              <a:rPr lang="cs-CZ" sz="2000" dirty="0"/>
              <a:t>, Karl Ferdinand von </a:t>
            </a:r>
            <a:r>
              <a:rPr lang="cs-CZ" sz="2000" dirty="0" err="1"/>
              <a:t>Buol-Schauenstein</a:t>
            </a:r>
            <a:r>
              <a:rPr lang="cs-CZ" sz="2000" dirty="0"/>
              <a:t>, Francois-</a:t>
            </a:r>
            <a:r>
              <a:rPr lang="cs-CZ" sz="2000" dirty="0" err="1"/>
              <a:t>Adolphe</a:t>
            </a:r>
            <a:r>
              <a:rPr lang="cs-CZ" sz="2000" dirty="0"/>
              <a:t> de </a:t>
            </a:r>
            <a:r>
              <a:rPr lang="cs-CZ" sz="2000" dirty="0" err="1"/>
              <a:t>Bourqueney</a:t>
            </a:r>
            <a:r>
              <a:rPr lang="cs-CZ" sz="2000" dirty="0"/>
              <a:t>, Alexander von Hübner, </a:t>
            </a:r>
            <a:r>
              <a:rPr lang="cs-CZ" sz="2000" dirty="0" err="1"/>
              <a:t>Mehmed</a:t>
            </a:r>
            <a:r>
              <a:rPr lang="cs-CZ" sz="2000" dirty="0"/>
              <a:t> </a:t>
            </a:r>
            <a:r>
              <a:rPr lang="cs-CZ" sz="2000" dirty="0" err="1"/>
              <a:t>Džemil</a:t>
            </a:r>
            <a:r>
              <a:rPr lang="cs-CZ" sz="2000" dirty="0"/>
              <a:t> Bej, Vincenc </a:t>
            </a:r>
            <a:r>
              <a:rPr lang="cs-CZ" sz="2000" dirty="0" err="1"/>
              <a:t>Benedetti</a:t>
            </a:r>
            <a:r>
              <a:rPr lang="cs-CZ" sz="2000" dirty="0"/>
              <a:t>, Filip </a:t>
            </a:r>
            <a:r>
              <a:rPr lang="cs-CZ" sz="2000" dirty="0" err="1"/>
              <a:t>Ivanovič</a:t>
            </a:r>
            <a:r>
              <a:rPr lang="cs-CZ" sz="2000" dirty="0"/>
              <a:t> hrabě </a:t>
            </a:r>
            <a:r>
              <a:rPr lang="cs-CZ" sz="2000" dirty="0" err="1"/>
              <a:t>Brunnow</a:t>
            </a:r>
            <a:r>
              <a:rPr lang="cs-CZ" sz="2000" dirty="0"/>
              <a:t>, Maxmilian von </a:t>
            </a:r>
            <a:r>
              <a:rPr lang="cs-CZ" sz="2000" dirty="0" err="1"/>
              <a:t>Hatzfeldt-Trachenberg</a:t>
            </a:r>
            <a:r>
              <a:rPr lang="cs-CZ" sz="2000" dirty="0"/>
              <a:t>, Napoleon III.; Sedící zleva: Alexej </a:t>
            </a:r>
            <a:r>
              <a:rPr lang="cs-CZ" sz="2000" dirty="0" err="1"/>
              <a:t>Fjodorović</a:t>
            </a:r>
            <a:r>
              <a:rPr lang="cs-CZ" sz="2000" dirty="0"/>
              <a:t> kníže </a:t>
            </a:r>
            <a:r>
              <a:rPr lang="cs-CZ" sz="2000" dirty="0" err="1"/>
              <a:t>Orlov</a:t>
            </a:r>
            <a:r>
              <a:rPr lang="cs-CZ" sz="2000" dirty="0"/>
              <a:t>, Otto Theodor von </a:t>
            </a:r>
            <a:r>
              <a:rPr lang="cs-CZ" sz="2000" dirty="0" err="1"/>
              <a:t>Manteuffel</a:t>
            </a:r>
            <a:r>
              <a:rPr lang="cs-CZ" sz="2000" dirty="0"/>
              <a:t>, Alexandre </a:t>
            </a:r>
            <a:r>
              <a:rPr lang="cs-CZ" sz="2000" dirty="0" err="1"/>
              <a:t>Colonna-Walewski</a:t>
            </a:r>
            <a:r>
              <a:rPr lang="cs-CZ" sz="2000" dirty="0"/>
              <a:t>, George </a:t>
            </a:r>
            <a:r>
              <a:rPr lang="cs-CZ" sz="2000" dirty="0" err="1"/>
              <a:t>Villiers</a:t>
            </a:r>
            <a:r>
              <a:rPr lang="cs-CZ" sz="2000" dirty="0"/>
              <a:t> 4. hrabě </a:t>
            </a:r>
            <a:r>
              <a:rPr lang="cs-CZ" sz="2000" dirty="0" err="1"/>
              <a:t>Clarendon</a:t>
            </a:r>
            <a:r>
              <a:rPr lang="cs-CZ" sz="2000" dirty="0"/>
              <a:t>, velký vezír </a:t>
            </a:r>
            <a:r>
              <a:rPr lang="cs-CZ" sz="2000" dirty="0" err="1"/>
              <a:t>Mehmed</a:t>
            </a:r>
            <a:r>
              <a:rPr lang="cs-CZ" sz="2000" dirty="0"/>
              <a:t> Emin Ali Paša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EA7FFD-30F7-40BB-AB36-1C3A3326F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640" y="1825625"/>
            <a:ext cx="73029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0A665B-4FFC-47BD-B9C9-97BC8D6E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Ypsilanti</a:t>
            </a:r>
            <a:r>
              <a:rPr lang="cs-CZ" dirty="0"/>
              <a:t> překračuje řeku Prut</a:t>
            </a:r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BF31823C-4406-48C0-A2C1-E9CCFDA5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96" y="1825625"/>
            <a:ext cx="3142633" cy="4351338"/>
          </a:xfrm>
        </p:spPr>
      </p:pic>
    </p:spTree>
    <p:extLst>
      <p:ext uri="{BB962C8B-B14F-4D97-AF65-F5344CB8AC3E}">
        <p14:creationId xmlns:p14="http://schemas.microsoft.com/office/powerpoint/2010/main" val="2888684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2CF89-BBD8-4659-855D-41C471E0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Pařížská mírová smlouva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16DF8-520A-4233-A5FB-7DBFE0D1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Rusko muselo souhlasit s neutralizací Černého moře, odstoupilo ústí Dunaje a </a:t>
            </a:r>
            <a:r>
              <a:rPr lang="cs-CZ" dirty="0" err="1"/>
              <a:t>Budžak</a:t>
            </a:r>
            <a:r>
              <a:rPr lang="cs-CZ" dirty="0"/>
              <a:t> a Turecku, jižní Besarábii Moldavsku a zakavkazskou provincii </a:t>
            </a:r>
            <a:r>
              <a:rPr lang="cs-CZ" dirty="0" err="1"/>
              <a:t>Kars</a:t>
            </a:r>
            <a:r>
              <a:rPr lang="cs-CZ" dirty="0"/>
              <a:t>. Byl vytvořen společný protektorát evropských velmocí nad křesťany žijícími v Osmanské říši, což byla původní ambice Ruska. Rusko snížilo svůj vliv na Balkáně. Velmoci také garantovaly územní celistvost a integritu Turecku, podobně byly garance poskytnuty podunajským knížectvím a Srbsku, o jejichž budoucnosti mělo být rozhodnuto později. Klauzule týkající se Černého moře byly Ruskem jednostranně vypovězeny roku 1870. Pařížský kongres dále rozhodnul o vzniku Komise k zajištění plavby po Dunaji, potvrdil platnost Londýnské konvence o Úžinách a stanovil některá pravidla mezinárodního práva jako je zákaz kaperství (vládou organizované pirátství), práva neutrálů za války </a:t>
            </a:r>
            <a:r>
              <a:rPr lang="cs-CZ" dirty="0" err="1"/>
              <a:t>etc</a:t>
            </a:r>
            <a:r>
              <a:rPr lang="cs-CZ" dirty="0"/>
              <a:t>. Napoleon III. požadoval od pařížského kongresu i částečnou revizi ustanovení Vídeňského kongresu z roku 1815, především ve vztahu Francie k Polsku a Itálii. Nezískal však podporu Velké Británie pro otevření těchto témat.</a:t>
            </a:r>
          </a:p>
        </p:txBody>
      </p:sp>
    </p:spTree>
    <p:extLst>
      <p:ext uri="{BB962C8B-B14F-4D97-AF65-F5344CB8AC3E}">
        <p14:creationId xmlns:p14="http://schemas.microsoft.com/office/powerpoint/2010/main" val="22452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F8DD0C-0C46-499B-9F04-E9BCCB30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Car Alexandr II. v roce 1860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3448DE-DF90-401F-80B5-BD55AFE8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6DDCDC0C-AFE3-446D-B4AA-0BEECE1BAE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26252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01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3804F8-51A8-4CC2-8421-AA66EC1F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Velký vezír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Mehmed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Emin Paša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52D65-CE23-43AB-A246-6A7A881BE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muž, osoba, oblečení, stojící&#10;&#10;Popis byl vytvořen automaticky">
            <a:extLst>
              <a:ext uri="{FF2B5EF4-FFF2-40B4-BE49-F238E27FC236}">
                <a16:creationId xmlns:a16="http://schemas.microsoft.com/office/drawing/2014/main" id="{E1EBA2FE-66D5-470E-8327-431CF59D9F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9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3863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72994F-9F5F-44E3-A5B9-EBC1617D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Sultán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Abdulaziz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E2E2AB-2614-44F2-9B9B-D517FBAA0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1830–1876, vládl od roku 1861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Při</a:t>
            </a:r>
            <a:r>
              <a:rPr lang="en-US" sz="1800" dirty="0"/>
              <a:t> </a:t>
            </a:r>
            <a:r>
              <a:rPr lang="en-US" sz="1800" dirty="0" err="1"/>
              <a:t>převratu</a:t>
            </a:r>
            <a:r>
              <a:rPr lang="en-US" sz="1800" dirty="0"/>
              <a:t> v </a:t>
            </a:r>
            <a:r>
              <a:rPr lang="en-US" sz="1800" dirty="0" err="1"/>
              <a:t>květnu</a:t>
            </a:r>
            <a:r>
              <a:rPr lang="en-US" sz="1800" dirty="0"/>
              <a:t> 1876 </a:t>
            </a:r>
            <a:r>
              <a:rPr lang="en-US" sz="1800" dirty="0" err="1"/>
              <a:t>byl</a:t>
            </a:r>
            <a:r>
              <a:rPr lang="en-US" sz="1800" dirty="0"/>
              <a:t> </a:t>
            </a:r>
            <a:r>
              <a:rPr lang="en-US" sz="1800" dirty="0" err="1"/>
              <a:t>svržen</a:t>
            </a:r>
            <a:r>
              <a:rPr lang="en-US" sz="1800" dirty="0"/>
              <a:t> a </a:t>
            </a:r>
            <a:r>
              <a:rPr lang="en-US" sz="1800" dirty="0" err="1"/>
              <a:t>krátce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to </a:t>
            </a:r>
            <a:r>
              <a:rPr lang="en-US" sz="1800" dirty="0" err="1"/>
              <a:t>pravděpodobně</a:t>
            </a:r>
            <a:r>
              <a:rPr lang="en-US" sz="1800" dirty="0"/>
              <a:t> </a:t>
            </a:r>
            <a:r>
              <a:rPr lang="en-US" sz="1800" dirty="0" err="1"/>
              <a:t>zavražděn</a:t>
            </a:r>
            <a:r>
              <a:rPr lang="en-US" sz="1800" dirty="0"/>
              <a:t>.</a:t>
            </a:r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07EEB0A-D111-494C-B23C-DF11B5A8BB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2250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230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5A2A5D-8E84-48BC-9539-48E2F3C2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84" y="0"/>
            <a:ext cx="4391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5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6B907A4-18F1-4C3D-94C1-2576DD6B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40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7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D2A0F5-F836-4741-A136-3AA7DA60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cs-CZ" sz="4400" dirty="0"/>
              <a:t>Omer paša </a:t>
            </a:r>
            <a:r>
              <a:rPr lang="cs-CZ" sz="4400" dirty="0" err="1"/>
              <a:t>Latas</a:t>
            </a:r>
            <a:endParaRPr lang="cs-CZ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B7631B-253F-4EB8-A92D-BB9732206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cs-CZ" sz="1800" dirty="0"/>
              <a:t>V roce 1862 </a:t>
            </a:r>
            <a:r>
              <a:rPr lang="cs-CZ" sz="1800" dirty="0" err="1"/>
              <a:t>sstále</a:t>
            </a:r>
            <a:r>
              <a:rPr lang="cs-CZ" sz="1800" dirty="0"/>
              <a:t> Černá Hora před zdrcující porážkou. Zasloužil se o ni </a:t>
            </a:r>
            <a:r>
              <a:rPr lang="cs-CZ" sz="1800" dirty="0" err="1"/>
              <a:t>pověstnýOomer</a:t>
            </a:r>
            <a:r>
              <a:rPr lang="cs-CZ" sz="1800" dirty="0"/>
              <a:t> paša </a:t>
            </a:r>
            <a:r>
              <a:rPr lang="cs-CZ" sz="1800" dirty="0" err="1"/>
              <a:t>Latas</a:t>
            </a:r>
            <a:r>
              <a:rPr lang="cs-CZ" sz="1800" dirty="0"/>
              <a:t>. </a:t>
            </a:r>
            <a:endParaRPr lang="en-US" sz="1800" dirty="0"/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56A303-C32D-4CB2-A8C5-58CE99AD5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3" b="3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477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03318C-9428-4AFF-B291-6A860E30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Bojar Alexandru Ioan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Cuza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37805D-1E1D-4071-9194-063AF5621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Sjednotitel Valašského a Moldavského knížectví a zakladatel Rumunska</a:t>
            </a:r>
            <a:endParaRPr lang="en-US" sz="1800" dirty="0"/>
          </a:p>
        </p:txBody>
      </p:sp>
      <p:grpSp>
        <p:nvGrpSpPr>
          <p:cNvPr id="12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text, osoba, staré&#10;&#10;Popis byl vytvořen automaticky">
            <a:extLst>
              <a:ext uri="{FF2B5EF4-FFF2-40B4-BE49-F238E27FC236}">
                <a16:creationId xmlns:a16="http://schemas.microsoft.com/office/drawing/2014/main" id="{12FC25A5-3AF3-4ACC-8F46-2B4F5CB986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4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2868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83739-CDFA-44E4-BB37-6D86FEB6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Kníže Michal </a:t>
            </a:r>
            <a:r>
              <a:rPr lang="cs-CZ" sz="2400" dirty="0" err="1"/>
              <a:t>Obrenović</a:t>
            </a:r>
            <a:r>
              <a:rPr lang="cs-CZ" sz="2400" dirty="0"/>
              <a:t> v roce 1856 vyjednával v Londýně s </a:t>
            </a:r>
            <a:r>
              <a:rPr lang="cs-CZ" sz="2400" dirty="0" err="1"/>
              <a:t>Lájosem</a:t>
            </a:r>
            <a:r>
              <a:rPr lang="cs-CZ" sz="2400" dirty="0"/>
              <a:t> </a:t>
            </a:r>
            <a:r>
              <a:rPr lang="cs-CZ" sz="2400" dirty="0" err="1"/>
              <a:t>Kossútem</a:t>
            </a:r>
            <a:r>
              <a:rPr lang="cs-CZ" sz="2400" dirty="0"/>
              <a:t>  plán na společnou akci proti Rakousku během rakousko-</a:t>
            </a:r>
            <a:r>
              <a:rPr lang="cs-CZ" sz="2400" dirty="0" err="1"/>
              <a:t>piemonstko</a:t>
            </a:r>
            <a:r>
              <a:rPr lang="cs-CZ" sz="2400" dirty="0"/>
              <a:t>-francouzské války</a:t>
            </a:r>
          </a:p>
        </p:txBody>
      </p:sp>
      <p:pic>
        <p:nvPicPr>
          <p:cNvPr id="6" name="Zástupný obsah 5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BEAC767-4A8A-4D87-80EE-0B15F6975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82" y="1825625"/>
            <a:ext cx="3192911" cy="4351338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A2D884A-DD7C-4CEF-B919-B04123993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7703" y="1825625"/>
            <a:ext cx="34705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7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F8089-0769-4CB9-ACA4-C63EE8CF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František Alexandr Zach a Georgi Sava </a:t>
            </a:r>
            <a:r>
              <a:rPr lang="cs-CZ" sz="2800" dirty="0" err="1"/>
              <a:t>Rakovski</a:t>
            </a:r>
            <a:r>
              <a:rPr lang="cs-CZ" sz="2800" dirty="0"/>
              <a:t>: Čech a Bulhar v diplomatických službách srbského knížete Michala Obrenoviće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42EA61E-860B-464B-A060-B77D09CC6D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2" y="1962827"/>
            <a:ext cx="3521412" cy="4214136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14BD390D-3C10-4722-8E10-DEAE961A4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8852" y="1825625"/>
            <a:ext cx="30282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6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649B7-6000-4BCD-A007-6FAEFCC5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12077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Patraský</a:t>
            </a:r>
            <a:r>
              <a:rPr lang="cs-CZ" dirty="0"/>
              <a:t> metropolita </a:t>
            </a:r>
            <a:r>
              <a:rPr lang="cs-CZ" dirty="0" err="1"/>
              <a:t>Germanos</a:t>
            </a:r>
            <a:r>
              <a:rPr lang="cs-CZ" dirty="0"/>
              <a:t> žehná vlajce povstalců 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42B8548-87A1-494C-AC33-79775EEC7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752600"/>
            <a:ext cx="4171949" cy="4876799"/>
          </a:xfrm>
        </p:spPr>
      </p:pic>
    </p:spTree>
    <p:extLst>
      <p:ext uri="{BB962C8B-B14F-4D97-AF65-F5344CB8AC3E}">
        <p14:creationId xmlns:p14="http://schemas.microsoft.com/office/powerpoint/2010/main" val="4293903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54E020-5ECD-49AB-9E8F-F3269D0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Hadži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Dimităr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389BE2-1232-4A15-A259-22DDF6E1A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Na následujícím obrázku je boj jeho čety s tureckou armádou posílenou oddíly Čerkesů 18. července 1868</a:t>
            </a:r>
            <a:endParaRPr lang="en-US" sz="1800" dirty="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text, exteriér, stojící, pózování&#10;&#10;Popis byl vytvořen automaticky">
            <a:extLst>
              <a:ext uri="{FF2B5EF4-FFF2-40B4-BE49-F238E27FC236}">
                <a16:creationId xmlns:a16="http://schemas.microsoft.com/office/drawing/2014/main" id="{FB730DCE-CB27-41EF-A35E-7FDF153276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49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874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F861E0-A3D8-47FA-B151-A0F6AB152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Zástupný obsah 4" descr="Obsah obrázku text, strom, exteriér, skupina&#10;&#10;Popis byl vytvořen automaticky">
            <a:extLst>
              <a:ext uri="{FF2B5EF4-FFF2-40B4-BE49-F238E27FC236}">
                <a16:creationId xmlns:a16="http://schemas.microsoft.com/office/drawing/2014/main" id="{3B9C69E6-E663-4577-8E8D-1A214AE89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1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DE62B0-3B6C-4D82-A38D-1BCDFAE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5418" y="236341"/>
            <a:ext cx="11514113" cy="6017034"/>
            <a:chOff x="495418" y="236341"/>
            <a:chExt cx="11514113" cy="601703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32999" y="538627"/>
              <a:ext cx="94160" cy="94160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378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920" y="236341"/>
              <a:ext cx="113367" cy="113367"/>
            </a:xfrm>
            <a:prstGeom prst="ellipse">
              <a:avLst/>
            </a:prstGeom>
            <a:solidFill>
              <a:srgbClr val="F39E2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418" y="892079"/>
              <a:ext cx="466441" cy="46644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492" y="4588038"/>
              <a:ext cx="113367" cy="113367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26534" y="4199981"/>
              <a:ext cx="800716" cy="8007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13883" y="5394590"/>
              <a:ext cx="113367" cy="113367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D7F6CD7-4C28-4ADD-802B-C77ACB4EC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48384" y="6026640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463F8C-44E8-4DF5-870F-837B74BBA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25992" y="1898238"/>
              <a:ext cx="776857" cy="800717"/>
            </a:xfrm>
            <a:prstGeom prst="ellipse">
              <a:avLst/>
            </a:prstGeom>
            <a:solidFill>
              <a:schemeClr val="tx2">
                <a:lumMod val="10000"/>
                <a:lumOff val="9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25BDF88-BBB8-4198-B052-5D4512C80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43090" y="5337200"/>
              <a:ext cx="466441" cy="46644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B97B946-2216-400E-AC50-36A093D8C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43090" y="1051490"/>
              <a:ext cx="113367" cy="113367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03A4D73-3F61-453C-9E15-DCC1FEF6B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37967" y="3427075"/>
              <a:ext cx="800716" cy="8007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CE83F3-F1BD-4B99-BDBE-C15DFA23C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2319" y="974098"/>
              <a:ext cx="230878" cy="230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DFFD4E-4FA4-4BB4-BA7F-68D921E98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51462" y="299809"/>
              <a:ext cx="56114" cy="56114"/>
            </a:xfrm>
            <a:prstGeom prst="ellipse">
              <a:avLst/>
            </a:prstGeom>
            <a:solidFill>
              <a:srgbClr val="F39E2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673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9E693-2BFF-457B-84E3-B06FECD3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Vasil </a:t>
            </a:r>
            <a:r>
              <a:rPr lang="cs-CZ" sz="2800" dirty="0" err="1"/>
              <a:t>Levski</a:t>
            </a:r>
            <a:r>
              <a:rPr lang="cs-CZ" sz="2800" dirty="0"/>
              <a:t> jako </a:t>
            </a:r>
            <a:r>
              <a:rPr lang="cs-CZ" sz="2800" dirty="0" err="1"/>
              <a:t>četnik</a:t>
            </a:r>
            <a:r>
              <a:rPr lang="cs-CZ" sz="2800" dirty="0"/>
              <a:t> v oddílu vojvody Panajota </a:t>
            </a:r>
            <a:r>
              <a:rPr lang="cs-CZ" sz="2800" dirty="0" err="1"/>
              <a:t>Chitova</a:t>
            </a:r>
            <a:r>
              <a:rPr lang="cs-CZ" sz="2800" dirty="0"/>
              <a:t> v roce 1867 a jako „apoštol“ bulharské nezávislosti v roce 1872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D4BD87-2516-4E9F-9BB7-9B3A8C505B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4427" y="1825625"/>
            <a:ext cx="2668820" cy="435133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146391-66D2-465D-9EED-B983D4804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8886" y="1825625"/>
            <a:ext cx="31482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08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3A4FB-67E6-42BF-9B0C-58730406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Bulharští revolucionáři: umírněný spisovatel Ljuben </a:t>
            </a:r>
            <a:r>
              <a:rPr lang="cs-CZ" sz="2800" dirty="0" err="1"/>
              <a:t>Karavelov</a:t>
            </a:r>
            <a:r>
              <a:rPr lang="cs-CZ" sz="2800" dirty="0"/>
              <a:t> a radikální básník Christo </a:t>
            </a:r>
            <a:r>
              <a:rPr lang="cs-CZ" sz="2800" dirty="0" err="1"/>
              <a:t>Botev</a:t>
            </a:r>
            <a:endParaRPr lang="cs-CZ" sz="28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1B4B029-C195-4A31-815A-375932561A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0980" y="1825625"/>
            <a:ext cx="3055714" cy="435133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A57C5B0-E57C-473E-AEE2-EEDF71FF3E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8818" y="1825625"/>
            <a:ext cx="32883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01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E734C-5351-4FC5-948A-5F57EDAB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Konstantinopolští Bulhaři a církevní bulharští hodnostáři v roce 1871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B6A413E-ACFD-4690-82F9-5F8084EDA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75" y="1868143"/>
            <a:ext cx="10658475" cy="42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98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3747B8-D788-471A-A6DF-3481E1E1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81" y="0"/>
            <a:ext cx="684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2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7F311-D63A-4AFA-94F3-43C3CD13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Bulharští vladykové na vysvěcení chrámu sv. Štěpána v Cařihradu </a:t>
            </a:r>
            <a:br>
              <a:rPr lang="cs-CZ" sz="2800" dirty="0"/>
            </a:br>
            <a:r>
              <a:rPr lang="cs-CZ" sz="2800" dirty="0"/>
              <a:t>v roce 1897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096AA3A-4E92-447C-8DC5-CF310BB3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599" y="1825625"/>
            <a:ext cx="67150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238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DAD7A-92B9-421A-86EF-425EA6EE6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Osídlení křesťanů a muslimů na Krétě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45D03D-990A-45A5-96EF-EC6BF147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75" y="1885046"/>
            <a:ext cx="10658475" cy="42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4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E9E65-79FB-43E6-B560-0E83CD2E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Útok na klášter </a:t>
            </a:r>
            <a:r>
              <a:rPr lang="cs-CZ" sz="2800" dirty="0" err="1"/>
              <a:t>Arkadion</a:t>
            </a:r>
            <a:r>
              <a:rPr lang="cs-CZ" sz="2800" dirty="0"/>
              <a:t>. V popředí Omer paša </a:t>
            </a:r>
            <a:r>
              <a:rPr lang="cs-CZ" sz="2800" dirty="0" err="1"/>
              <a:t>Latas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0ABE5DE-592E-4211-958D-4E2D98F1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065" y="1761423"/>
            <a:ext cx="7449954" cy="50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7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E5412-E029-4B83-945A-AEFCE1C3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Hrdinná obrana kláštera </a:t>
            </a:r>
            <a:r>
              <a:rPr lang="cs-CZ" sz="2800" dirty="0" err="1"/>
              <a:t>Arkadion</a:t>
            </a:r>
            <a:r>
              <a:rPr lang="cs-CZ" sz="2800" dirty="0"/>
              <a:t>. Když se stalo postavení jeho obránců neudržitelné, vyhodili klášter do vzduchu a většina z nich při tom zahynula. Do prachárny s loučí odchází </a:t>
            </a:r>
            <a:r>
              <a:rPr lang="cs-CZ" sz="2800" dirty="0" err="1"/>
              <a:t>igumen</a:t>
            </a:r>
            <a:r>
              <a:rPr lang="cs-CZ" sz="2800" dirty="0"/>
              <a:t> Gabriel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8FEE246-706E-48F7-BFF1-CC2AA01FD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917" y="1825625"/>
            <a:ext cx="64703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B0216-0716-4997-954D-5040820B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Masakr řeckého obyvatelstva v Cařihradě. Na dveřích své rezidence byl pověšen patriarcha Jiří V.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303FFB2-D7F6-4418-B87F-4D21C631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870" y="1825625"/>
            <a:ext cx="60784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2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2006C-FBB2-4338-8507-DC0BDF65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7CCE29-5C7A-4C13-9A92-0ADD2275B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78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D7D41-6E62-4566-B150-983740A0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873125"/>
          </a:xfrm>
        </p:spPr>
        <p:txBody>
          <a:bodyPr>
            <a:normAutofit/>
          </a:bodyPr>
          <a:lstStyle/>
          <a:p>
            <a:r>
              <a:rPr lang="cs-CZ" sz="2800" dirty="0"/>
              <a:t>Známý obraz Vraždění na </a:t>
            </a:r>
            <a:r>
              <a:rPr lang="cs-CZ" sz="2800" dirty="0" err="1"/>
              <a:t>Chiu</a:t>
            </a:r>
            <a:r>
              <a:rPr lang="cs-CZ" sz="2800" dirty="0"/>
              <a:t>. Jím </a:t>
            </a:r>
            <a:r>
              <a:rPr lang="cs-CZ" sz="2800" dirty="0" err="1"/>
              <a:t>zíáskal</a:t>
            </a:r>
            <a:r>
              <a:rPr lang="cs-CZ" sz="2800" dirty="0"/>
              <a:t> proslulost Eugen Delacroix</a:t>
            </a:r>
          </a:p>
        </p:txBody>
      </p:sp>
      <p:pic>
        <p:nvPicPr>
          <p:cNvPr id="5" name="Zástupný obsah 4" descr="Obsah obrázku text, skupina&#10;&#10;Popis byl vytvořen automaticky">
            <a:extLst>
              <a:ext uri="{FF2B5EF4-FFF2-40B4-BE49-F238E27FC236}">
                <a16:creationId xmlns:a16="http://schemas.microsoft.com/office/drawing/2014/main" id="{593BB527-8672-4993-A76C-211A54E66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25" y="1825625"/>
            <a:ext cx="3610375" cy="4351338"/>
          </a:xfrm>
        </p:spPr>
      </p:pic>
    </p:spTree>
    <p:extLst>
      <p:ext uri="{BB962C8B-B14F-4D97-AF65-F5344CB8AC3E}">
        <p14:creationId xmlns:p14="http://schemas.microsoft.com/office/powerpoint/2010/main" val="153702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ABC13-EB82-4745-8695-1C7BD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1075748"/>
          </a:xfrm>
        </p:spPr>
        <p:txBody>
          <a:bodyPr>
            <a:normAutofit/>
          </a:bodyPr>
          <a:lstStyle/>
          <a:p>
            <a:r>
              <a:rPr lang="cs-CZ" sz="3200" dirty="0"/>
              <a:t>Hrdinná obrana pevnosti </a:t>
            </a:r>
            <a:r>
              <a:rPr lang="cs-CZ" sz="3200" dirty="0" err="1"/>
              <a:t>Misolungi</a:t>
            </a:r>
            <a:endParaRPr lang="cs-CZ" sz="3200" dirty="0"/>
          </a:p>
        </p:txBody>
      </p:sp>
      <p:pic>
        <p:nvPicPr>
          <p:cNvPr id="5" name="Zástupný obsah 4" descr="Obsah obrázku text, kniha, členovci, několik&#10;&#10;Popis byl vytvořen automaticky">
            <a:extLst>
              <a:ext uri="{FF2B5EF4-FFF2-40B4-BE49-F238E27FC236}">
                <a16:creationId xmlns:a16="http://schemas.microsoft.com/office/drawing/2014/main" id="{927D669D-18E1-4532-9FA1-D76453816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690688"/>
            <a:ext cx="7581900" cy="5167311"/>
          </a:xfrm>
        </p:spPr>
      </p:pic>
    </p:spTree>
    <p:extLst>
      <p:ext uri="{BB962C8B-B14F-4D97-AF65-F5344CB8AC3E}">
        <p14:creationId xmlns:p14="http://schemas.microsoft.com/office/powerpoint/2010/main" val="203278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6A5D9-AAD7-4BBA-8FB2-6FA91466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Muhammad Alí a jeho syn Ibrahim paša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4B3FB7-6170-4F36-8912-84B93C3E06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4400" y="1825625"/>
            <a:ext cx="3440545" cy="435133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EF7827-4A74-475F-B93B-04C09D870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38" y="1825625"/>
            <a:ext cx="3233390" cy="4351337"/>
          </a:xfrm>
        </p:spPr>
      </p:pic>
    </p:spTree>
    <p:extLst>
      <p:ext uri="{BB962C8B-B14F-4D97-AF65-F5344CB8AC3E}">
        <p14:creationId xmlns:p14="http://schemas.microsoft.com/office/powerpoint/2010/main" val="117414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334DF-6624-4657-B84F-684E5887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Ruská flotila v Bitvě u </a:t>
            </a:r>
            <a:r>
              <a:rPr lang="cs-CZ" dirty="0" err="1"/>
              <a:t>Navarina</a:t>
            </a:r>
            <a:endParaRPr lang="cs-CZ" dirty="0"/>
          </a:p>
        </p:txBody>
      </p:sp>
      <p:pic>
        <p:nvPicPr>
          <p:cNvPr id="5" name="Zástupný obsah 4" descr="Obsah obrázku kouř, raketa&#10;&#10;Popis byl vytvořen automaticky">
            <a:extLst>
              <a:ext uri="{FF2B5EF4-FFF2-40B4-BE49-F238E27FC236}">
                <a16:creationId xmlns:a16="http://schemas.microsoft.com/office/drawing/2014/main" id="{A3B54C50-5351-4C1E-AC25-B51F17D8F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40" y="1825625"/>
            <a:ext cx="6302745" cy="4351338"/>
          </a:xfrm>
        </p:spPr>
      </p:pic>
    </p:spTree>
    <p:extLst>
      <p:ext uri="{BB962C8B-B14F-4D97-AF65-F5344CB8AC3E}">
        <p14:creationId xmlns:p14="http://schemas.microsoft.com/office/powerpoint/2010/main" val="1430207442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LightSeedLeftStep">
      <a:dk1>
        <a:srgbClr val="000000"/>
      </a:dk1>
      <a:lt1>
        <a:srgbClr val="FFFFFF"/>
      </a:lt1>
      <a:dk2>
        <a:srgbClr val="213B37"/>
      </a:dk2>
      <a:lt2>
        <a:srgbClr val="E8E6E2"/>
      </a:lt2>
      <a:accent1>
        <a:srgbClr val="7B9DE1"/>
      </a:accent1>
      <a:accent2>
        <a:srgbClr val="41B0D5"/>
      </a:accent2>
      <a:accent3>
        <a:srgbClr val="58B2A3"/>
      </a:accent3>
      <a:accent4>
        <a:srgbClr val="4EB679"/>
      </a:accent4>
      <a:accent5>
        <a:srgbClr val="4CB74C"/>
      </a:accent5>
      <a:accent6>
        <a:srgbClr val="76B24C"/>
      </a:accent6>
      <a:hlink>
        <a:srgbClr val="948059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Širokoúhlá obrazovka</PresentationFormat>
  <Paragraphs>51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Gill Sans Nova</vt:lpstr>
      <vt:lpstr>ConfettiVTI</vt:lpstr>
      <vt:lpstr>Východní otázka od řeckého povstání</vt:lpstr>
      <vt:lpstr>Aleksandros Ypsilanti </vt:lpstr>
      <vt:lpstr>Ypsilanti překračuje řeku Prut</vt:lpstr>
      <vt:lpstr>Patraský metropolita Germanos žehná vlajce povstalců  </vt:lpstr>
      <vt:lpstr>Masakr řeckého obyvatelstva v Cařihradě. Na dveřích své rezidence byl pověšen patriarcha Jiří V.</vt:lpstr>
      <vt:lpstr>Známý obraz Vraždění na Chiu. Jím zíáskal proslulost Eugen Delacroix</vt:lpstr>
      <vt:lpstr>Hrdinná obrana pevnosti Misolungi</vt:lpstr>
      <vt:lpstr>Muhammad Alí a jeho syn Ibrahim paša</vt:lpstr>
      <vt:lpstr>Ruská flotila v Bitvě u Navarina</vt:lpstr>
      <vt:lpstr>Prezentace aplikace PowerPoint</vt:lpstr>
      <vt:lpstr>Prezentace aplikace PowerPoint</vt:lpstr>
      <vt:lpstr>Dobytí Karsu v roce 1828</vt:lpstr>
      <vt:lpstr>Ruská dělová briga Merukurij s výzbrojí 18 děl. Proslavila se hlavně svým bojem z 14. května 1829, kdy se střetla s dvěma osmanskými řadovými loděmi o 110 a 74 dělech. Posádce se podařilo dobrým manévrováním a vlastní statečností nejen předejít zajetí či zničení, ale také uštědřit Osmanům takové škody, že ti radši přerušili boj a odpluli. Za to byl kapitán lodi Kazarskij vyznamenán 4. stupněm Vojenského řádu sv. Jiří a loď dostala, jako teprve druhá v ruském loďstvu, právo vyvěsit svatojiřskou standartu. Obraz malíře námořních bitevních scén Ajvazovského</vt:lpstr>
      <vt:lpstr>Bitva u Varny 1828</vt:lpstr>
      <vt:lpstr>Řecký král Otto I. </vt:lpstr>
      <vt:lpstr>Chrám Božího narození na obrázku ruského malíře Vorobjova z roku 1835</vt:lpstr>
      <vt:lpstr>Miluláš I</vt:lpstr>
      <vt:lpstr>Napoleo III. byl synem Ludvíka Napoleona, třetího ze čtyř bratrů Napoleona Bonaparta </vt:lpstr>
      <vt:lpstr>Kníže Alexandr Sergejevič Menšikov</vt:lpstr>
      <vt:lpstr>Abdulmedžit I</vt:lpstr>
      <vt:lpstr>Prezentace aplikace PowerPoint</vt:lpstr>
      <vt:lpstr>Námořní bitva v Sinopském zálivu</vt:lpstr>
      <vt:lpstr>Skotové v Bitvě na Almě</vt:lpstr>
      <vt:lpstr>Prezentace aplikace PowerPoint</vt:lpstr>
      <vt:lpstr>Eduard Ivanovič Totleben</vt:lpstr>
      <vt:lpstr>Obléhání Sevastopolu</vt:lpstr>
      <vt:lpstr>Útok na redutu Malakov</vt:lpstr>
      <vt:lpstr>Řečtí dobrovolníci na Krymu</vt:lpstr>
      <vt:lpstr>Pařížská mírová konference: Zleva stojící Camillo Cavour, Henry Wellesley 1 hrabě Cowley, Karl Ferdinand von Buol-Schauenstein, Francois-Adolphe de Bourqueney, Alexander von Hübner, Mehmed Džemil Bej, Vincenc Benedetti, Filip Ivanovič hrabě Brunnow, Maxmilian von Hatzfeldt-Trachenberg, Napoleon III.; Sedící zleva: Alexej Fjodorović kníže Orlov, Otto Theodor von Manteuffel, Alexandre Colonna-Walewski, George Villiers 4. hrabě Clarendon, velký vezír Mehmed Emin Ali Paša</vt:lpstr>
      <vt:lpstr>Pařížská mírová smlouva</vt:lpstr>
      <vt:lpstr>Car Alexandr II. v roce 1860</vt:lpstr>
      <vt:lpstr>Velký vezír Mehmed Emin Paša</vt:lpstr>
      <vt:lpstr>Sultán Abdulaziz</vt:lpstr>
      <vt:lpstr>Prezentace aplikace PowerPoint</vt:lpstr>
      <vt:lpstr>Prezentace aplikace PowerPoint</vt:lpstr>
      <vt:lpstr>Omer paša Latas</vt:lpstr>
      <vt:lpstr>Bojar Alexandru Ioan Cuza</vt:lpstr>
      <vt:lpstr>Kníže Michal Obrenović v roce 1856 vyjednával v Londýně s Lájosem Kossútem  plán na společnou akci proti Rakousku během rakousko-piemonstko-francouzské války</vt:lpstr>
      <vt:lpstr>František Alexandr Zach a Georgi Sava Rakovski: Čech a Bulhar v diplomatických službách srbského knížete Michala Obrenoviće</vt:lpstr>
      <vt:lpstr>Hadži Dimităr</vt:lpstr>
      <vt:lpstr>Prezentace aplikace PowerPoint</vt:lpstr>
      <vt:lpstr>Vasil Levski jako četnik v oddílu vojvody Panajota Chitova v roce 1867 a jako „apoštol“ bulharské nezávislosti v roce 1872</vt:lpstr>
      <vt:lpstr>Bulharští revolucionáři: umírněný spisovatel Ljuben Karavelov a radikální básník Christo Botev</vt:lpstr>
      <vt:lpstr>Konstantinopolští Bulhaři a církevní bulharští hodnostáři v roce 1871</vt:lpstr>
      <vt:lpstr>Prezentace aplikace PowerPoint</vt:lpstr>
      <vt:lpstr>Bulharští vladykové na vysvěcení chrámu sv. Štěpána v Cařihradu  v roce 1897</vt:lpstr>
      <vt:lpstr>Osídlení křesťanů a muslimů na Krétě</vt:lpstr>
      <vt:lpstr>Útok na klášter Arkadion. V popředí Omer paša Latas</vt:lpstr>
      <vt:lpstr>Hrdinná obrana kláštera Arkadion. Když se stalo postavení jeho obránců neudržitelné, vyhodili klášter do vzduchu a většina z nich při tom zahynula. Do prachárny s loučí odchází igumen Gabriel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otázka od řeckého povstání</dc:title>
  <dc:creator>Václav Štěpánek</dc:creator>
  <cp:lastModifiedBy>Václav Štěpánek</cp:lastModifiedBy>
  <cp:revision>26</cp:revision>
  <dcterms:created xsi:type="dcterms:W3CDTF">2021-04-07T09:09:07Z</dcterms:created>
  <dcterms:modified xsi:type="dcterms:W3CDTF">2022-04-27T13:12:56Z</dcterms:modified>
</cp:coreProperties>
</file>