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4" r:id="rId4"/>
    <p:sldId id="295" r:id="rId5"/>
    <p:sldId id="296" r:id="rId6"/>
    <p:sldId id="297" r:id="rId7"/>
    <p:sldId id="291" r:id="rId8"/>
    <p:sldId id="299" r:id="rId9"/>
    <p:sldId id="300" r:id="rId10"/>
    <p:sldId id="298" r:id="rId11"/>
    <p:sldId id="292" r:id="rId12"/>
    <p:sldId id="293" r:id="rId13"/>
    <p:sldId id="302" r:id="rId14"/>
    <p:sldId id="303" r:id="rId15"/>
    <p:sldId id="301" r:id="rId16"/>
    <p:sldId id="258" r:id="rId17"/>
    <p:sldId id="304" r:id="rId18"/>
    <p:sldId id="305" r:id="rId19"/>
    <p:sldId id="312" r:id="rId20"/>
    <p:sldId id="307" r:id="rId21"/>
    <p:sldId id="286" r:id="rId22"/>
    <p:sldId id="306" r:id="rId23"/>
    <p:sldId id="308" r:id="rId24"/>
    <p:sldId id="309" r:id="rId25"/>
    <p:sldId id="310" r:id="rId26"/>
    <p:sldId id="311" r:id="rId27"/>
    <p:sldId id="315" r:id="rId28"/>
    <p:sldId id="268" r:id="rId29"/>
    <p:sldId id="260" r:id="rId30"/>
    <p:sldId id="267" r:id="rId31"/>
    <p:sldId id="261" r:id="rId32"/>
    <p:sldId id="262" r:id="rId33"/>
    <p:sldId id="263" r:id="rId34"/>
    <p:sldId id="264" r:id="rId35"/>
    <p:sldId id="266" r:id="rId36"/>
    <p:sldId id="265" r:id="rId37"/>
    <p:sldId id="269" r:id="rId38"/>
    <p:sldId id="270" r:id="rId39"/>
    <p:sldId id="271" r:id="rId40"/>
    <p:sldId id="314" r:id="rId41"/>
    <p:sldId id="272" r:id="rId42"/>
    <p:sldId id="313" r:id="rId43"/>
    <p:sldId id="288" r:id="rId44"/>
    <p:sldId id="273" r:id="rId45"/>
    <p:sldId id="289" r:id="rId46"/>
    <p:sldId id="290" r:id="rId47"/>
    <p:sldId id="274" r:id="rId48"/>
    <p:sldId id="275" r:id="rId49"/>
    <p:sldId id="276" r:id="rId50"/>
    <p:sldId id="277" r:id="rId51"/>
    <p:sldId id="285"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03.03.2022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7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03.03.2022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542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03.03.2022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742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03.03.2022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90883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03.03.2022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02195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1EC8A14-AC04-403C-836F-99FC77D8FB43}" type="datetimeFigureOut">
              <a:rPr lang="cs-CZ" smtClean="0"/>
              <a:t>03.03.2022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611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1EC8A14-AC04-403C-836F-99FC77D8FB43}" type="datetimeFigureOut">
              <a:rPr lang="cs-CZ" smtClean="0"/>
              <a:t>03.03.2022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202116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1EC8A14-AC04-403C-836F-99FC77D8FB43}" type="datetimeFigureOut">
              <a:rPr lang="cs-CZ" smtClean="0"/>
              <a:t>03.03.2022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0635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1EC8A14-AC04-403C-836F-99FC77D8FB43}" type="datetimeFigureOut">
              <a:rPr lang="cs-CZ" smtClean="0"/>
              <a:t>03.03.2022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082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03.03.2022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7552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03.03.2022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7247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C8A14-AC04-403C-836F-99FC77D8FB43}" type="datetimeFigureOut">
              <a:rPr lang="cs-CZ" smtClean="0"/>
              <a:t>03.03.2022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20DF7-D318-41DA-8350-90BA9966CC07}" type="slidenum">
              <a:rPr lang="cs-CZ" smtClean="0"/>
              <a:t>‹#›</a:t>
            </a:fld>
            <a:endParaRPr lang="cs-CZ"/>
          </a:p>
        </p:txBody>
      </p:sp>
    </p:spTree>
    <p:extLst>
      <p:ext uri="{BB962C8B-B14F-4D97-AF65-F5344CB8AC3E}">
        <p14:creationId xmlns:p14="http://schemas.microsoft.com/office/powerpoint/2010/main" val="162025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Historické problémy Balkánu od Berlínského kongresu do anexe </a:t>
            </a:r>
            <a:br>
              <a:rPr lang="cs-CZ" dirty="0"/>
            </a:br>
            <a:r>
              <a:rPr lang="cs-CZ" dirty="0"/>
              <a:t>Bosny a Hercegoviny</a:t>
            </a:r>
          </a:p>
        </p:txBody>
      </p:sp>
      <p:sp>
        <p:nvSpPr>
          <p:cNvPr id="3" name="Podnadpis 2"/>
          <p:cNvSpPr>
            <a:spLocks noGrp="1"/>
          </p:cNvSpPr>
          <p:nvPr>
            <p:ph type="subTitle" idx="1"/>
          </p:nvPr>
        </p:nvSpPr>
        <p:spPr/>
        <p:txBody>
          <a:bodyPr/>
          <a:lstStyle/>
          <a:p>
            <a:r>
              <a:rPr lang="cs-CZ" dirty="0"/>
              <a:t>Václav Štěpánek</a:t>
            </a:r>
          </a:p>
        </p:txBody>
      </p:sp>
    </p:spTree>
    <p:extLst>
      <p:ext uri="{BB962C8B-B14F-4D97-AF65-F5344CB8AC3E}">
        <p14:creationId xmlns:p14="http://schemas.microsoft.com/office/powerpoint/2010/main" val="3474827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6D997D-B476-47E7-BDFA-7C035DF9275A}"/>
              </a:ext>
            </a:extLst>
          </p:cNvPr>
          <p:cNvSpPr>
            <a:spLocks noGrp="1"/>
          </p:cNvSpPr>
          <p:nvPr>
            <p:ph type="title"/>
          </p:nvPr>
        </p:nvSpPr>
        <p:spPr/>
        <p:txBody>
          <a:bodyPr/>
          <a:lstStyle/>
          <a:p>
            <a:pPr algn="ctr"/>
            <a:r>
              <a:rPr lang="cs-CZ" dirty="0"/>
              <a:t>Marko </a:t>
            </a:r>
            <a:r>
              <a:rPr lang="cs-CZ" dirty="0" err="1"/>
              <a:t>Miljanov</a:t>
            </a:r>
            <a:r>
              <a:rPr lang="cs-CZ" dirty="0"/>
              <a:t> </a:t>
            </a:r>
            <a:r>
              <a:rPr lang="cs-CZ" dirty="0" err="1"/>
              <a:t>Popović</a:t>
            </a:r>
            <a:endParaRPr lang="cs-CZ" dirty="0"/>
          </a:p>
        </p:txBody>
      </p:sp>
      <p:pic>
        <p:nvPicPr>
          <p:cNvPr id="6" name="Zástupný obsah 5" descr="Obsah obrázku muž, osoba&#10;&#10;Popis byl vytvořen automaticky">
            <a:extLst>
              <a:ext uri="{FF2B5EF4-FFF2-40B4-BE49-F238E27FC236}">
                <a16:creationId xmlns:a16="http://schemas.microsoft.com/office/drawing/2014/main" id="{B741FA05-14CD-4E44-82C0-0E1502A5D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799" y="987425"/>
            <a:ext cx="3668977" cy="4873625"/>
          </a:xfrm>
        </p:spPr>
      </p:pic>
      <p:sp>
        <p:nvSpPr>
          <p:cNvPr id="4" name="Zástupný text 3">
            <a:extLst>
              <a:ext uri="{FF2B5EF4-FFF2-40B4-BE49-F238E27FC236}">
                <a16:creationId xmlns:a16="http://schemas.microsoft.com/office/drawing/2014/main" id="{4B6BA7A8-9CDA-4515-8485-FC5BD8512720}"/>
              </a:ext>
            </a:extLst>
          </p:cNvPr>
          <p:cNvSpPr>
            <a:spLocks noGrp="1"/>
          </p:cNvSpPr>
          <p:nvPr>
            <p:ph type="body" sz="half" idx="2"/>
          </p:nvPr>
        </p:nvSpPr>
        <p:spPr/>
        <p:txBody>
          <a:bodyPr/>
          <a:lstStyle/>
          <a:p>
            <a:r>
              <a:rPr lang="cs-CZ" dirty="0"/>
              <a:t>Nejznámější černohorský hrdina, vojvoda kmene Kučů, spisovatel, jenž ve svých příbězích vyzdvihoval pojetí cti a svérázné morálky na černohorsko-albánské hranici. Jedinou porážku ve svém životě utrpěl při pokusu o obsazení Plavu a </a:t>
            </a:r>
            <a:r>
              <a:rPr lang="cs-CZ" dirty="0" err="1"/>
              <a:t>Gusinje</a:t>
            </a:r>
            <a:r>
              <a:rPr lang="cs-CZ" dirty="0"/>
              <a:t>. </a:t>
            </a:r>
          </a:p>
        </p:txBody>
      </p:sp>
    </p:spTree>
    <p:extLst>
      <p:ext uri="{BB962C8B-B14F-4D97-AF65-F5344CB8AC3E}">
        <p14:creationId xmlns:p14="http://schemas.microsoft.com/office/powerpoint/2010/main" val="408812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A731A-7FC9-4730-AE4D-810C103B790A}"/>
              </a:ext>
            </a:extLst>
          </p:cNvPr>
          <p:cNvSpPr>
            <a:spLocks noGrp="1"/>
          </p:cNvSpPr>
          <p:nvPr>
            <p:ph type="title"/>
          </p:nvPr>
        </p:nvSpPr>
        <p:spPr/>
        <p:txBody>
          <a:bodyPr>
            <a:normAutofit fontScale="90000"/>
          </a:bodyPr>
          <a:lstStyle/>
          <a:p>
            <a:r>
              <a:rPr lang="cs-CZ" sz="2800" dirty="0"/>
              <a:t>Ani po roce 1878 se nechtěl srbský kníže Milan zříci služeb svého generála Zacha. Ten tak zůstal v Srbsku do roku 1882 kdy nakonec, ve svých 75 </a:t>
            </a:r>
            <a:r>
              <a:rPr lang="cs-CZ" sz="2800" dirty="0" err="1"/>
              <a:t>opdešel</a:t>
            </a:r>
            <a:r>
              <a:rPr lang="cs-CZ" sz="2800" dirty="0"/>
              <a:t> do výslužby v roce 1882. Zbytek života dožil v Brně u své setry na ulici Bašty. Jeho hrob na brněnském vojenském hřbitově je čestný hrob města Brna</a:t>
            </a:r>
          </a:p>
        </p:txBody>
      </p:sp>
      <p:pic>
        <p:nvPicPr>
          <p:cNvPr id="6" name="Zástupný obsah 5">
            <a:extLst>
              <a:ext uri="{FF2B5EF4-FFF2-40B4-BE49-F238E27FC236}">
                <a16:creationId xmlns:a16="http://schemas.microsoft.com/office/drawing/2014/main" id="{44DF676E-6CA8-43C0-BB24-C24B9F2881B6}"/>
              </a:ext>
            </a:extLst>
          </p:cNvPr>
          <p:cNvPicPr>
            <a:picLocks noGrp="1" noChangeAspect="1"/>
          </p:cNvPicPr>
          <p:nvPr>
            <p:ph sz="half" idx="1"/>
          </p:nvPr>
        </p:nvPicPr>
        <p:blipFill>
          <a:blip r:embed="rId2"/>
          <a:stretch>
            <a:fillRect/>
          </a:stretch>
        </p:blipFill>
        <p:spPr>
          <a:xfrm>
            <a:off x="1891331" y="1825625"/>
            <a:ext cx="3075337" cy="4351338"/>
          </a:xfrm>
        </p:spPr>
      </p:pic>
      <p:pic>
        <p:nvPicPr>
          <p:cNvPr id="7" name="Zástupný obsah 6">
            <a:extLst>
              <a:ext uri="{FF2B5EF4-FFF2-40B4-BE49-F238E27FC236}">
                <a16:creationId xmlns:a16="http://schemas.microsoft.com/office/drawing/2014/main" id="{919373FC-0FB0-45AB-A1AC-1479496E9576}"/>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336262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a:extLst>
              <a:ext uri="{FF2B5EF4-FFF2-40B4-BE49-F238E27FC236}">
                <a16:creationId xmlns:a16="http://schemas.microsoft.com/office/drawing/2014/main" id="{57B10EEA-A6A6-448C-9BEA-E8E54F39EE92}"/>
              </a:ext>
            </a:extLst>
          </p:cNvPr>
          <p:cNvPicPr>
            <a:picLocks noChangeAspect="1"/>
          </p:cNvPicPr>
          <p:nvPr/>
        </p:nvPicPr>
        <p:blipFill rotWithShape="1">
          <a:blip r:embed="rId2"/>
          <a:srcRect t="11522" b="12734"/>
          <a:stretch/>
        </p:blipFill>
        <p:spPr>
          <a:xfrm>
            <a:off x="20" y="1282"/>
            <a:ext cx="12191980" cy="6856718"/>
          </a:xfrm>
          <a:prstGeom prst="rect">
            <a:avLst/>
          </a:prstGeom>
        </p:spPr>
      </p:pic>
    </p:spTree>
    <p:extLst>
      <p:ext uri="{BB962C8B-B14F-4D97-AF65-F5344CB8AC3E}">
        <p14:creationId xmlns:p14="http://schemas.microsoft.com/office/powerpoint/2010/main" val="3604127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Zástupný obsah 6" descr="Obsah obrázku text, osoba, nošení, staré&#10;&#10;Popis byl vytvořen automaticky">
            <a:extLst>
              <a:ext uri="{FF2B5EF4-FFF2-40B4-BE49-F238E27FC236}">
                <a16:creationId xmlns:a16="http://schemas.microsoft.com/office/drawing/2014/main" id="{9BAA2C91-8CB9-457D-A273-70559E7BCD5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625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Zástupný obsah 4">
            <a:extLst>
              <a:ext uri="{FF2B5EF4-FFF2-40B4-BE49-F238E27FC236}">
                <a16:creationId xmlns:a16="http://schemas.microsoft.com/office/drawing/2014/main" id="{EE1BA976-C826-4F67-AC13-44B2BDE6E0B3}"/>
              </a:ext>
            </a:extLst>
          </p:cNvPr>
          <p:cNvPicPr>
            <a:picLocks noChangeAspect="1"/>
          </p:cNvPicPr>
          <p:nvPr/>
        </p:nvPicPr>
        <p:blipFill rotWithShape="1">
          <a:blip r:embed="rId3"/>
          <a:srcRect b="2646"/>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5D8EAEF2-F19A-4B74-A96D-71C3BA9FB7A1}"/>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cs-CZ" sz="2800" kern="1200" dirty="0">
                <a:solidFill>
                  <a:schemeClr val="tx1"/>
                </a:solidFill>
                <a:latin typeface="+mj-lt"/>
                <a:ea typeface="+mj-ea"/>
                <a:cs typeface="+mj-cs"/>
              </a:rPr>
              <a:t>Král a kníže</a:t>
            </a:r>
            <a:endParaRPr lang="en-US" sz="2800" kern="1200" dirty="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A54842B8-F35C-4961-849F-844205E49C1F}"/>
              </a:ext>
            </a:extLst>
          </p:cNvPr>
          <p:cNvSpPr>
            <a:spLocks noGrp="1"/>
          </p:cNvSpPr>
          <p:nvPr>
            <p:ph sz="half" idx="1"/>
          </p:nvPr>
        </p:nvSpPr>
        <p:spPr>
          <a:xfrm>
            <a:off x="448056" y="2258171"/>
            <a:ext cx="2804504" cy="3918792"/>
          </a:xfrm>
        </p:spPr>
        <p:txBody>
          <a:bodyPr vert="horz" lIns="91440" tIns="45720" rIns="91440" bIns="45720" rtlCol="0">
            <a:normAutofit/>
          </a:bodyPr>
          <a:lstStyle/>
          <a:p>
            <a:r>
              <a:rPr lang="cs-CZ" sz="1800" dirty="0"/>
              <a:t>Král Milan </a:t>
            </a:r>
            <a:r>
              <a:rPr lang="cs-CZ" sz="1800" dirty="0" err="1"/>
              <a:t>Obrenović</a:t>
            </a:r>
            <a:r>
              <a:rPr lang="cs-CZ" sz="1800" dirty="0"/>
              <a:t> a kníže Alexandr </a:t>
            </a:r>
            <a:r>
              <a:rPr lang="cs-CZ" sz="1800" dirty="0" err="1"/>
              <a:t>Battemberský</a:t>
            </a:r>
            <a:endParaRPr lang="en-US" sz="1800" dirty="0"/>
          </a:p>
        </p:txBody>
      </p:sp>
    </p:spTree>
    <p:extLst>
      <p:ext uri="{BB962C8B-B14F-4D97-AF65-F5344CB8AC3E}">
        <p14:creationId xmlns:p14="http://schemas.microsoft.com/office/powerpoint/2010/main" val="87252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kniha&#10;&#10;Popis byl vytvořen automaticky">
            <a:extLst>
              <a:ext uri="{FF2B5EF4-FFF2-40B4-BE49-F238E27FC236}">
                <a16:creationId xmlns:a16="http://schemas.microsoft.com/office/drawing/2014/main" id="{81949E0D-EA1D-4C78-A363-CF368BFD220E}"/>
              </a:ext>
            </a:extLst>
          </p:cNvPr>
          <p:cNvPicPr>
            <a:picLocks noChangeAspect="1"/>
          </p:cNvPicPr>
          <p:nvPr/>
        </p:nvPicPr>
        <p:blipFill rotWithShape="1">
          <a:blip r:embed="rId2">
            <a:extLst>
              <a:ext uri="{28A0092B-C50C-407E-A947-70E740481C1C}">
                <a14:useLocalDpi xmlns:a14="http://schemas.microsoft.com/office/drawing/2010/main" val="0"/>
              </a:ext>
            </a:extLst>
          </a:blip>
          <a:srcRect l="2759" r="14704"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94CC81B-A45B-4D4D-B9C4-BD35B555A897}"/>
              </a:ext>
            </a:extLst>
          </p:cNvPr>
          <p:cNvSpPr>
            <a:spLocks noGrp="1"/>
          </p:cNvSpPr>
          <p:nvPr>
            <p:ph type="title"/>
          </p:nvPr>
        </p:nvSpPr>
        <p:spPr>
          <a:xfrm>
            <a:off x="371094" y="1161288"/>
            <a:ext cx="3438144" cy="1125728"/>
          </a:xfrm>
        </p:spPr>
        <p:txBody>
          <a:bodyPr anchor="b">
            <a:normAutofit fontScale="90000"/>
          </a:bodyPr>
          <a:lstStyle/>
          <a:p>
            <a:r>
              <a:rPr lang="cs-CZ" sz="2800" dirty="0"/>
              <a:t>Bulharští vojáci se vlaky přesouvají z východu na západ země </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1181E367-C42C-459D-A577-F2221F2D752B}"/>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36185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CC611F-78F7-4388-8527-CCEBD65FAC08}"/>
              </a:ext>
            </a:extLst>
          </p:cNvPr>
          <p:cNvSpPr>
            <a:spLocks noGrp="1"/>
          </p:cNvSpPr>
          <p:nvPr>
            <p:ph type="title"/>
          </p:nvPr>
        </p:nvSpPr>
        <p:spPr/>
        <p:txBody>
          <a:bodyPr/>
          <a:lstStyle/>
          <a:p>
            <a:pPr algn="ctr"/>
            <a:r>
              <a:rPr lang="cs-CZ" dirty="0"/>
              <a:t>Kníže Alexandr na pozicích při bojích u </a:t>
            </a:r>
            <a:r>
              <a:rPr lang="cs-CZ" dirty="0" err="1"/>
              <a:t>Slivnice</a:t>
            </a:r>
            <a:endParaRPr lang="cs-CZ" dirty="0"/>
          </a:p>
        </p:txBody>
      </p:sp>
      <p:pic>
        <p:nvPicPr>
          <p:cNvPr id="4" name="Zástupný obsah 3">
            <a:extLst>
              <a:ext uri="{FF2B5EF4-FFF2-40B4-BE49-F238E27FC236}">
                <a16:creationId xmlns:a16="http://schemas.microsoft.com/office/drawing/2014/main" id="{484E3642-6221-4B6F-8738-57E3141CDAA4}"/>
              </a:ext>
            </a:extLst>
          </p:cNvPr>
          <p:cNvPicPr>
            <a:picLocks noGrp="1" noChangeAspect="1"/>
          </p:cNvPicPr>
          <p:nvPr>
            <p:ph idx="1"/>
          </p:nvPr>
        </p:nvPicPr>
        <p:blipFill>
          <a:blip r:embed="rId2"/>
          <a:stretch>
            <a:fillRect/>
          </a:stretch>
        </p:blipFill>
        <p:spPr>
          <a:xfrm>
            <a:off x="2899959" y="1825625"/>
            <a:ext cx="6392081" cy="4351338"/>
          </a:xfrm>
          <a:prstGeom prst="rect">
            <a:avLst/>
          </a:prstGeom>
        </p:spPr>
      </p:pic>
    </p:spTree>
    <p:extLst>
      <p:ext uri="{BB962C8B-B14F-4D97-AF65-F5344CB8AC3E}">
        <p14:creationId xmlns:p14="http://schemas.microsoft.com/office/powerpoint/2010/main" val="1538666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32649"/>
          </a:xfrm>
        </p:spPr>
        <p:txBody>
          <a:bodyPr>
            <a:normAutofit/>
          </a:bodyPr>
          <a:lstStyle/>
          <a:p>
            <a:pPr algn="ctr"/>
            <a:r>
              <a:rPr lang="cs-CZ" sz="2000" dirty="0"/>
              <a:t>Etnická mapka Makedonie v poslední třetině 19. století</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2749" y="989216"/>
            <a:ext cx="7456516" cy="5810595"/>
          </a:xfrm>
        </p:spPr>
      </p:pic>
    </p:spTree>
    <p:extLst>
      <p:ext uri="{BB962C8B-B14F-4D97-AF65-F5344CB8AC3E}">
        <p14:creationId xmlns:p14="http://schemas.microsoft.com/office/powerpoint/2010/main" val="109992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2D0CAA-1323-4315-ADEB-1481FB5E985F}"/>
              </a:ext>
            </a:extLst>
          </p:cNvPr>
          <p:cNvSpPr>
            <a:spLocks noGrp="1"/>
          </p:cNvSpPr>
          <p:nvPr>
            <p:ph type="title"/>
          </p:nvPr>
        </p:nvSpPr>
        <p:spPr/>
        <p:txBody>
          <a:bodyPr/>
          <a:lstStyle/>
          <a:p>
            <a:r>
              <a:rPr lang="cs-CZ" dirty="0"/>
              <a:t>Tzv. „historická Makedonie“</a:t>
            </a:r>
          </a:p>
        </p:txBody>
      </p:sp>
      <p:pic>
        <p:nvPicPr>
          <p:cNvPr id="5" name="Zástupný obsah 4">
            <a:extLst>
              <a:ext uri="{FF2B5EF4-FFF2-40B4-BE49-F238E27FC236}">
                <a16:creationId xmlns:a16="http://schemas.microsoft.com/office/drawing/2014/main" id="{E0E4D59B-51A8-4BC1-BDCE-C1C6C2C5E2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4994" y="1825625"/>
            <a:ext cx="6542011" cy="4351338"/>
          </a:xfrm>
        </p:spPr>
      </p:pic>
    </p:spTree>
    <p:extLst>
      <p:ext uri="{BB962C8B-B14F-4D97-AF65-F5344CB8AC3E}">
        <p14:creationId xmlns:p14="http://schemas.microsoft.com/office/powerpoint/2010/main" val="326824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DE7C7A-30C3-49EA-8FCB-09421DA5C876}"/>
              </a:ext>
            </a:extLst>
          </p:cNvPr>
          <p:cNvSpPr>
            <a:spLocks noGrp="1"/>
          </p:cNvSpPr>
          <p:nvPr>
            <p:ph type="title"/>
          </p:nvPr>
        </p:nvSpPr>
        <p:spPr/>
        <p:txBody>
          <a:bodyPr/>
          <a:lstStyle/>
          <a:p>
            <a:r>
              <a:rPr lang="cs-CZ" dirty="0"/>
              <a:t>Organizátor VMORO </a:t>
            </a:r>
            <a:r>
              <a:rPr lang="cs-CZ" dirty="0" err="1"/>
              <a:t>Goce</a:t>
            </a:r>
            <a:r>
              <a:rPr lang="cs-CZ" dirty="0"/>
              <a:t> </a:t>
            </a:r>
            <a:r>
              <a:rPr lang="cs-CZ" dirty="0" err="1"/>
              <a:t>Delčev</a:t>
            </a:r>
            <a:r>
              <a:rPr lang="cs-CZ" dirty="0"/>
              <a:t> a makedonští komité VMORO</a:t>
            </a:r>
          </a:p>
        </p:txBody>
      </p:sp>
      <p:pic>
        <p:nvPicPr>
          <p:cNvPr id="6" name="Zástupný obsah 5" descr="Obsah obrázku text, muž, zeď, osoba&#10;&#10;Popis byl vytvořen automaticky">
            <a:extLst>
              <a:ext uri="{FF2B5EF4-FFF2-40B4-BE49-F238E27FC236}">
                <a16:creationId xmlns:a16="http://schemas.microsoft.com/office/drawing/2014/main" id="{5480C907-C0F3-438E-8397-69ACC89CE0E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91984" y="1825625"/>
            <a:ext cx="2874031" cy="4351338"/>
          </a:xfrm>
        </p:spPr>
      </p:pic>
      <p:pic>
        <p:nvPicPr>
          <p:cNvPr id="8" name="Zástupný obsah 7" descr="Obsah obrázku exteriér, strom, staré, černá&#10;&#10;Popis byl vytvořen automaticky">
            <a:extLst>
              <a:ext uri="{FF2B5EF4-FFF2-40B4-BE49-F238E27FC236}">
                <a16:creationId xmlns:a16="http://schemas.microsoft.com/office/drawing/2014/main" id="{CF3240A6-35E0-4D5F-8AD4-AB6166AB74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7759" y="1825625"/>
            <a:ext cx="3190481" cy="4351338"/>
          </a:xfrm>
        </p:spPr>
      </p:pic>
    </p:spTree>
    <p:extLst>
      <p:ext uri="{BB962C8B-B14F-4D97-AF65-F5344CB8AC3E}">
        <p14:creationId xmlns:p14="http://schemas.microsoft.com/office/powerpoint/2010/main" val="197879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descr="Obsah obrázku text, exteriér, staré, bílá&#10;&#10;Popis byl vytvořen automaticky">
            <a:extLst>
              <a:ext uri="{FF2B5EF4-FFF2-40B4-BE49-F238E27FC236}">
                <a16:creationId xmlns:a16="http://schemas.microsoft.com/office/drawing/2014/main" id="{22863776-8344-4C30-86FB-B68E29811A87}"/>
              </a:ext>
            </a:extLst>
          </p:cNvPr>
          <p:cNvPicPr>
            <a:picLocks noChangeAspect="1"/>
          </p:cNvPicPr>
          <p:nvPr/>
        </p:nvPicPr>
        <p:blipFill rotWithShape="1">
          <a:blip r:embed="rId2"/>
          <a:srcRect r="1478"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6"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5D3DCBD0-45E0-44E4-8900-4025A942B2A9}"/>
              </a:ext>
            </a:extLst>
          </p:cNvPr>
          <p:cNvSpPr>
            <a:spLocks noGrp="1"/>
          </p:cNvSpPr>
          <p:nvPr>
            <p:ph type="title"/>
          </p:nvPr>
        </p:nvSpPr>
        <p:spPr>
          <a:xfrm>
            <a:off x="371094" y="1161288"/>
            <a:ext cx="3438144" cy="1125728"/>
          </a:xfrm>
        </p:spPr>
        <p:txBody>
          <a:bodyPr anchor="b">
            <a:normAutofit/>
          </a:bodyPr>
          <a:lstStyle/>
          <a:p>
            <a:r>
              <a:rPr lang="cs-CZ" sz="2800"/>
              <a:t>Arménské řeže</a:t>
            </a:r>
            <a:endParaRPr lang="cs-CZ" sz="2800" dirty="0"/>
          </a:p>
        </p:txBody>
      </p:sp>
      <p:sp>
        <p:nvSpPr>
          <p:cNvPr id="34"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98B62E8A-D4E6-4248-857C-C7C77A816EEB}"/>
              </a:ext>
            </a:extLst>
          </p:cNvPr>
          <p:cNvSpPr>
            <a:spLocks noGrp="1"/>
          </p:cNvSpPr>
          <p:nvPr>
            <p:ph idx="1"/>
          </p:nvPr>
        </p:nvSpPr>
        <p:spPr>
          <a:xfrm>
            <a:off x="371094" y="2718054"/>
            <a:ext cx="3438906" cy="3207258"/>
          </a:xfrm>
        </p:spPr>
        <p:txBody>
          <a:bodyPr anchor="t">
            <a:normAutofit/>
          </a:bodyPr>
          <a:lstStyle/>
          <a:p>
            <a:r>
              <a:rPr lang="cs-CZ" sz="1700"/>
              <a:t>Oběti masakru v Erzerumu v listopadu 1895</a:t>
            </a:r>
            <a:endParaRPr lang="en-US" sz="1700" dirty="0"/>
          </a:p>
        </p:txBody>
      </p:sp>
    </p:spTree>
    <p:extLst>
      <p:ext uri="{BB962C8B-B14F-4D97-AF65-F5344CB8AC3E}">
        <p14:creationId xmlns:p14="http://schemas.microsoft.com/office/powerpoint/2010/main" val="14199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440" y="198870"/>
            <a:ext cx="10515600" cy="890097"/>
          </a:xfrm>
        </p:spPr>
        <p:txBody>
          <a:bodyPr>
            <a:normAutofit/>
          </a:bodyPr>
          <a:lstStyle/>
          <a:p>
            <a:pPr algn="ctr"/>
            <a:r>
              <a:rPr lang="cs-CZ" sz="2400" dirty="0"/>
              <a:t>Dobová mapka Balkánu po Berlínském kongresu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0117" y="1363287"/>
            <a:ext cx="7922028" cy="5494713"/>
          </a:xfrm>
        </p:spPr>
      </p:pic>
    </p:spTree>
    <p:extLst>
      <p:ext uri="{BB962C8B-B14F-4D97-AF65-F5344CB8AC3E}">
        <p14:creationId xmlns:p14="http://schemas.microsoft.com/office/powerpoint/2010/main" val="41757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46075-D815-41CA-BC7B-F35114B9AC7E}"/>
              </a:ext>
            </a:extLst>
          </p:cNvPr>
          <p:cNvSpPr>
            <a:spLocks noGrp="1"/>
          </p:cNvSpPr>
          <p:nvPr>
            <p:ph type="title"/>
          </p:nvPr>
        </p:nvSpPr>
        <p:spPr/>
        <p:txBody>
          <a:bodyPr/>
          <a:lstStyle/>
          <a:p>
            <a:r>
              <a:rPr lang="cs-CZ" dirty="0"/>
              <a:t>Jiří I. Řecký</a:t>
            </a:r>
          </a:p>
        </p:txBody>
      </p:sp>
      <p:pic>
        <p:nvPicPr>
          <p:cNvPr id="5" name="Zástupný obsah 4">
            <a:extLst>
              <a:ext uri="{FF2B5EF4-FFF2-40B4-BE49-F238E27FC236}">
                <a16:creationId xmlns:a16="http://schemas.microsoft.com/office/drawing/2014/main" id="{490EAC73-AD24-4FA3-A150-1373B1E6896A}"/>
              </a:ext>
            </a:extLst>
          </p:cNvPr>
          <p:cNvPicPr>
            <a:picLocks noGrp="1" noChangeAspect="1"/>
          </p:cNvPicPr>
          <p:nvPr>
            <p:ph idx="1"/>
          </p:nvPr>
        </p:nvPicPr>
        <p:blipFill>
          <a:blip r:embed="rId2"/>
          <a:stretch>
            <a:fillRect/>
          </a:stretch>
        </p:blipFill>
        <p:spPr>
          <a:xfrm>
            <a:off x="6470902" y="987425"/>
            <a:ext cx="3596771" cy="4873625"/>
          </a:xfrm>
          <a:prstGeom prst="rect">
            <a:avLst/>
          </a:prstGeom>
        </p:spPr>
      </p:pic>
      <p:sp>
        <p:nvSpPr>
          <p:cNvPr id="4" name="Zástupný text 3">
            <a:extLst>
              <a:ext uri="{FF2B5EF4-FFF2-40B4-BE49-F238E27FC236}">
                <a16:creationId xmlns:a16="http://schemas.microsoft.com/office/drawing/2014/main" id="{9CC64C04-ABE2-49AE-8341-0E3C6332FCF2}"/>
              </a:ext>
            </a:extLst>
          </p:cNvPr>
          <p:cNvSpPr>
            <a:spLocks noGrp="1"/>
          </p:cNvSpPr>
          <p:nvPr>
            <p:ph type="body" sz="half" idx="2"/>
          </p:nvPr>
        </p:nvSpPr>
        <p:spPr/>
        <p:txBody>
          <a:bodyPr/>
          <a:lstStyle/>
          <a:p>
            <a:r>
              <a:rPr lang="cs-CZ" dirty="0"/>
              <a:t>Byl úzce spřízněn (buď on sám, nebo jeho žena – Helena </a:t>
            </a:r>
            <a:r>
              <a:rPr lang="cs-CZ" dirty="0" err="1"/>
              <a:t>Konstantinovna</a:t>
            </a:r>
            <a:r>
              <a:rPr lang="cs-CZ" dirty="0"/>
              <a:t> Romanovová, vnučka cara </a:t>
            </a:r>
            <a:r>
              <a:rPr lang="cs-CZ" dirty="0" err="1"/>
              <a:t>Milukáše</a:t>
            </a:r>
            <a:r>
              <a:rPr lang="cs-CZ" dirty="0"/>
              <a:t> I. a neteř cara Alexandra II.) s většinou vládnoucích evropských dynastií: jeho sestra Alexandra Dánská byla manželkou anglického krále Eduarda VII., sám byl členem dánského panovnického rodu, bratrem dánského krále Frederika VIII., jeho sestra Dagmar byla manželkou ruského cara Alexandra III. (Manžel britské královny Alžběty II., princ Philip, byl jeho vnukem) </a:t>
            </a:r>
          </a:p>
        </p:txBody>
      </p:sp>
    </p:spTree>
    <p:extLst>
      <p:ext uri="{BB962C8B-B14F-4D97-AF65-F5344CB8AC3E}">
        <p14:creationId xmlns:p14="http://schemas.microsoft.com/office/powerpoint/2010/main" val="105088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56104"/>
          </a:xfrm>
        </p:spPr>
        <p:txBody>
          <a:bodyPr>
            <a:normAutofit/>
          </a:bodyPr>
          <a:lstStyle/>
          <a:p>
            <a:pPr algn="ctr"/>
            <a:r>
              <a:rPr lang="cs-CZ" sz="2000" dirty="0"/>
              <a:t>„Velký Kréťan“ </a:t>
            </a:r>
            <a:r>
              <a:rPr lang="cs-CZ" sz="2000" dirty="0" err="1"/>
              <a:t>Elefterias</a:t>
            </a:r>
            <a:r>
              <a:rPr lang="cs-CZ" sz="2000" dirty="0"/>
              <a:t> </a:t>
            </a:r>
            <a:r>
              <a:rPr lang="cs-CZ" sz="2000" dirty="0" err="1"/>
              <a:t>Venizelos</a:t>
            </a:r>
            <a:r>
              <a:rPr lang="cs-CZ" sz="2000" dirty="0"/>
              <a:t> (na snímku uprostřed během povstání v roce 1897. V roce 1910 se stal řeckým premiérem</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774" y="1978429"/>
            <a:ext cx="5868785" cy="4247804"/>
          </a:xfrm>
        </p:spPr>
      </p:pic>
    </p:spTree>
    <p:extLst>
      <p:ext uri="{BB962C8B-B14F-4D97-AF65-F5344CB8AC3E}">
        <p14:creationId xmlns:p14="http://schemas.microsoft.com/office/powerpoint/2010/main" val="366941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E8AEA-F5FE-4B1D-B1AB-480BB3850D94}"/>
              </a:ext>
            </a:extLst>
          </p:cNvPr>
          <p:cNvSpPr>
            <a:spLocks noGrp="1"/>
          </p:cNvSpPr>
          <p:nvPr>
            <p:ph type="title"/>
          </p:nvPr>
        </p:nvSpPr>
        <p:spPr/>
        <p:txBody>
          <a:bodyPr/>
          <a:lstStyle/>
          <a:p>
            <a:r>
              <a:rPr lang="cs-CZ" dirty="0"/>
              <a:t>Řečtí </a:t>
            </a:r>
            <a:r>
              <a:rPr lang="cs-CZ" dirty="0" err="1"/>
              <a:t>andarté</a:t>
            </a:r>
            <a:r>
              <a:rPr lang="cs-CZ" dirty="0"/>
              <a:t> v Makedonii</a:t>
            </a:r>
          </a:p>
        </p:txBody>
      </p:sp>
      <p:pic>
        <p:nvPicPr>
          <p:cNvPr id="5" name="Zástupný obsah 4" descr="Obsah obrázku text, kámen&#10;&#10;Popis byl vytvořen automaticky">
            <a:extLst>
              <a:ext uri="{FF2B5EF4-FFF2-40B4-BE49-F238E27FC236}">
                <a16:creationId xmlns:a16="http://schemas.microsoft.com/office/drawing/2014/main" id="{77FEB067-25A6-4031-8504-46DA71F78C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2785" y="1825625"/>
            <a:ext cx="8846430" cy="4351338"/>
          </a:xfrm>
        </p:spPr>
      </p:pic>
    </p:spTree>
    <p:extLst>
      <p:ext uri="{BB962C8B-B14F-4D97-AF65-F5344CB8AC3E}">
        <p14:creationId xmlns:p14="http://schemas.microsoft.com/office/powerpoint/2010/main" val="3426359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exteriér, země, doprava&#10;&#10;Popis byl vytvořen automaticky">
            <a:extLst>
              <a:ext uri="{FF2B5EF4-FFF2-40B4-BE49-F238E27FC236}">
                <a16:creationId xmlns:a16="http://schemas.microsoft.com/office/drawing/2014/main" id="{862EE876-CA0C-4E0E-B835-3ED4F20E5CAE}"/>
              </a:ext>
            </a:extLst>
          </p:cNvPr>
          <p:cNvPicPr>
            <a:picLocks noChangeAspect="1"/>
          </p:cNvPicPr>
          <p:nvPr/>
        </p:nvPicPr>
        <p:blipFill rotWithShape="1">
          <a:blip r:embed="rId2">
            <a:extLst>
              <a:ext uri="{28A0092B-C50C-407E-A947-70E740481C1C}">
                <a14:useLocalDpi xmlns:a14="http://schemas.microsoft.com/office/drawing/2010/main" val="0"/>
              </a:ext>
            </a:extLst>
          </a:blip>
          <a:srcRect l="13044" r="1909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0EF5B2D4-630F-4B2E-B89F-3882A7FB63DB}"/>
              </a:ext>
            </a:extLst>
          </p:cNvPr>
          <p:cNvSpPr>
            <a:spLocks noGrp="1"/>
          </p:cNvSpPr>
          <p:nvPr>
            <p:ph type="title"/>
          </p:nvPr>
        </p:nvSpPr>
        <p:spPr>
          <a:xfrm>
            <a:off x="371094" y="1161288"/>
            <a:ext cx="3438144" cy="1125728"/>
          </a:xfrm>
        </p:spPr>
        <p:txBody>
          <a:bodyPr anchor="b">
            <a:normAutofit fontScale="90000"/>
          </a:bodyPr>
          <a:lstStyle/>
          <a:p>
            <a:r>
              <a:rPr lang="cs-CZ" sz="2800" dirty="0"/>
              <a:t>Turecká vojska na Krétě pod ochranou velmocí</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3FED1310-7F3B-4027-9FA4-7D60B0FE61E6}"/>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256888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osoba, staré, černá&#10;&#10;Popis byl vytvořen automaticky">
            <a:extLst>
              <a:ext uri="{FF2B5EF4-FFF2-40B4-BE49-F238E27FC236}">
                <a16:creationId xmlns:a16="http://schemas.microsoft.com/office/drawing/2014/main" id="{02BC345A-1C99-4945-BDAE-188CAF7574A8}"/>
              </a:ext>
            </a:extLst>
          </p:cNvPr>
          <p:cNvPicPr>
            <a:picLocks noChangeAspect="1"/>
          </p:cNvPicPr>
          <p:nvPr/>
        </p:nvPicPr>
        <p:blipFill rotWithShape="1">
          <a:blip r:embed="rId2">
            <a:extLst>
              <a:ext uri="{28A0092B-C50C-407E-A947-70E740481C1C}">
                <a14:useLocalDpi xmlns:a14="http://schemas.microsoft.com/office/drawing/2010/main" val="0"/>
              </a:ext>
            </a:extLst>
          </a:blip>
          <a:srcRect t="4804" r="2" b="23547"/>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EE06F3F2-DA98-44CF-9FA2-6770D02BEA4A}"/>
              </a:ext>
            </a:extLst>
          </p:cNvPr>
          <p:cNvSpPr>
            <a:spLocks noGrp="1"/>
          </p:cNvSpPr>
          <p:nvPr>
            <p:ph type="title"/>
          </p:nvPr>
        </p:nvSpPr>
        <p:spPr>
          <a:xfrm>
            <a:off x="371094" y="1161288"/>
            <a:ext cx="3438144" cy="1125728"/>
          </a:xfrm>
        </p:spPr>
        <p:txBody>
          <a:bodyPr anchor="b">
            <a:normAutofit fontScale="90000"/>
          </a:bodyPr>
          <a:lstStyle/>
          <a:p>
            <a:r>
              <a:rPr lang="cs-CZ" sz="2800" dirty="0"/>
              <a:t>Plukovník </a:t>
            </a:r>
            <a:r>
              <a:rPr lang="cs-CZ" sz="2800" dirty="0" err="1"/>
              <a:t>Timoleon</a:t>
            </a:r>
            <a:r>
              <a:rPr lang="cs-CZ" sz="2800" dirty="0"/>
              <a:t> </a:t>
            </a:r>
            <a:r>
              <a:rPr lang="cs-CZ" sz="2800" dirty="0" err="1"/>
              <a:t>Vassos</a:t>
            </a:r>
            <a:r>
              <a:rPr lang="cs-CZ" sz="2800" dirty="0"/>
              <a:t> se synem na Krétě 1897</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DAAE3472-F126-4260-A380-92D455A115A2}"/>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105419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FFE319-E2DC-4157-A316-E7CEE7CFF86A}"/>
              </a:ext>
            </a:extLst>
          </p:cNvPr>
          <p:cNvSpPr>
            <a:spLocks noGrp="1"/>
          </p:cNvSpPr>
          <p:nvPr>
            <p:ph type="title"/>
          </p:nvPr>
        </p:nvSpPr>
        <p:spPr/>
        <p:txBody>
          <a:bodyPr/>
          <a:lstStyle/>
          <a:p>
            <a:r>
              <a:rPr lang="cs-CZ" dirty="0" err="1"/>
              <a:t>Ricciotti</a:t>
            </a:r>
            <a:r>
              <a:rPr lang="cs-CZ" dirty="0"/>
              <a:t> Garibaldi</a:t>
            </a:r>
          </a:p>
        </p:txBody>
      </p:sp>
      <p:pic>
        <p:nvPicPr>
          <p:cNvPr id="6" name="Zástupný obsah 5">
            <a:extLst>
              <a:ext uri="{FF2B5EF4-FFF2-40B4-BE49-F238E27FC236}">
                <a16:creationId xmlns:a16="http://schemas.microsoft.com/office/drawing/2014/main" id="{3242C50A-9167-4D81-8CE0-386917543C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4726" y="987425"/>
            <a:ext cx="3669124" cy="4873625"/>
          </a:xfrm>
        </p:spPr>
      </p:pic>
      <p:sp>
        <p:nvSpPr>
          <p:cNvPr id="4" name="Zástupný text 3">
            <a:extLst>
              <a:ext uri="{FF2B5EF4-FFF2-40B4-BE49-F238E27FC236}">
                <a16:creationId xmlns:a16="http://schemas.microsoft.com/office/drawing/2014/main" id="{2069C678-E165-4A5C-B79D-B7BD9ED2DEF7}"/>
              </a:ext>
            </a:extLst>
          </p:cNvPr>
          <p:cNvSpPr>
            <a:spLocks noGrp="1"/>
          </p:cNvSpPr>
          <p:nvPr>
            <p:ph type="body" sz="half" idx="2"/>
          </p:nvPr>
        </p:nvSpPr>
        <p:spPr/>
        <p:txBody>
          <a:bodyPr/>
          <a:lstStyle/>
          <a:p>
            <a:r>
              <a:rPr lang="cs-CZ" dirty="0"/>
              <a:t>Dobrodružný syn slavného otce. Jako dobrovolník  bojoval velmi úspěšně v prusko-francouzské válce na straně Francie, zformoval sbor </a:t>
            </a:r>
            <a:r>
              <a:rPr lang="cs-CZ" dirty="0" err="1"/>
              <a:t>garibaldiovců</a:t>
            </a:r>
            <a:r>
              <a:rPr lang="cs-CZ" dirty="0"/>
              <a:t> v řecko-turecké válce, v první balkánské válce zformoval nový sbor, jemuž velel jeho syn </a:t>
            </a:r>
            <a:r>
              <a:rPr lang="cs-CZ" dirty="0" err="1"/>
              <a:t>Peppino</a:t>
            </a:r>
            <a:r>
              <a:rPr lang="cs-CZ" dirty="0"/>
              <a:t>, který se nedávno před tím vrátil z Mexika, kde se zúčastnil mexické revoluce. Zpočátku přivítal v Itálii nástup Mussoliniho, ale brzy prohlédl a stal se jeho významným odpůrcem</a:t>
            </a:r>
          </a:p>
        </p:txBody>
      </p:sp>
    </p:spTree>
    <p:extLst>
      <p:ext uri="{BB962C8B-B14F-4D97-AF65-F5344CB8AC3E}">
        <p14:creationId xmlns:p14="http://schemas.microsoft.com/office/powerpoint/2010/main" val="176722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AD15DD4-B5D9-4932-AE90-42574822555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err="1">
                <a:solidFill>
                  <a:srgbClr val="FFFFFF"/>
                </a:solidFill>
              </a:rPr>
              <a:t>Bitva</a:t>
            </a:r>
            <a:r>
              <a:rPr lang="en-US" sz="3600" dirty="0">
                <a:solidFill>
                  <a:srgbClr val="FFFFFF"/>
                </a:solidFill>
              </a:rPr>
              <a:t> u </a:t>
            </a:r>
            <a:r>
              <a:rPr lang="en-US" sz="3600" dirty="0" err="1">
                <a:solidFill>
                  <a:srgbClr val="FFFFFF"/>
                </a:solidFill>
              </a:rPr>
              <a:t>Velestina</a:t>
            </a:r>
            <a:endParaRPr lang="en-US" sz="36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a:extLst>
              <a:ext uri="{FF2B5EF4-FFF2-40B4-BE49-F238E27FC236}">
                <a16:creationId xmlns:a16="http://schemas.microsoft.com/office/drawing/2014/main" id="{76E7601D-5AFA-4A24-B7A1-E83C1F1F7F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890"/>
          <a:stretch/>
        </p:blipFill>
        <p:spPr>
          <a:xfrm>
            <a:off x="976251" y="942538"/>
            <a:ext cx="7163222" cy="4808332"/>
          </a:xfrm>
          <a:prstGeom prst="rect">
            <a:avLst/>
          </a:prstGeom>
          <a:effectLst/>
        </p:spPr>
      </p:pic>
    </p:spTree>
    <p:extLst>
      <p:ext uri="{BB962C8B-B14F-4D97-AF65-F5344CB8AC3E}">
        <p14:creationId xmlns:p14="http://schemas.microsoft.com/office/powerpoint/2010/main" val="204891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text, osoba, muž, staré&#10;&#10;Popis byl vytvořen automaticky">
            <a:extLst>
              <a:ext uri="{FF2B5EF4-FFF2-40B4-BE49-F238E27FC236}">
                <a16:creationId xmlns:a16="http://schemas.microsoft.com/office/drawing/2014/main" id="{EFFD14D9-F972-4349-9756-30A0F4FDB8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1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Zástupný obsah 7" descr="Obsah obrázku patro, interiér, osoba&#10;&#10;Popis byl vytvořen automaticky">
            <a:extLst>
              <a:ext uri="{FF2B5EF4-FFF2-40B4-BE49-F238E27FC236}">
                <a16:creationId xmlns:a16="http://schemas.microsoft.com/office/drawing/2014/main" id="{D9876137-755B-4F56-98D5-CA847EDFD2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 b="2993"/>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0" name="Freeform: Shape 29">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F53C9787-2420-49C6-881B-9F71CF4E5970}"/>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en-US" sz="2600" kern="1200" dirty="0" err="1">
                <a:solidFill>
                  <a:schemeClr val="tx1"/>
                </a:solidFill>
                <a:latin typeface="+mj-lt"/>
                <a:ea typeface="+mj-ea"/>
                <a:cs typeface="+mj-cs"/>
              </a:rPr>
              <a:t>Mladý</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Mikuláš</a:t>
            </a:r>
            <a:r>
              <a:rPr lang="en-US" sz="2600" kern="1200" dirty="0">
                <a:solidFill>
                  <a:schemeClr val="tx1"/>
                </a:solidFill>
                <a:latin typeface="+mj-lt"/>
                <a:ea typeface="+mj-ea"/>
                <a:cs typeface="+mj-cs"/>
              </a:rPr>
              <a:t> II. a </a:t>
            </a:r>
            <a:r>
              <a:rPr lang="en-US" sz="2600" kern="1200" dirty="0" err="1">
                <a:solidFill>
                  <a:schemeClr val="tx1"/>
                </a:solidFill>
                <a:latin typeface="+mj-lt"/>
                <a:ea typeface="+mj-ea"/>
                <a:cs typeface="+mj-cs"/>
              </a:rPr>
              <a:t>britský</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premiér</a:t>
            </a:r>
            <a:r>
              <a:rPr lang="en-US" sz="2600" kern="1200" dirty="0">
                <a:solidFill>
                  <a:schemeClr val="tx1"/>
                </a:solidFill>
                <a:latin typeface="+mj-lt"/>
                <a:ea typeface="+mj-ea"/>
                <a:cs typeface="+mj-cs"/>
              </a:rPr>
              <a:t> </a:t>
            </a:r>
            <a:br>
              <a:rPr lang="en-US" sz="2600" kern="1200" dirty="0">
                <a:solidFill>
                  <a:schemeClr val="tx1"/>
                </a:solidFill>
                <a:latin typeface="+mj-lt"/>
                <a:ea typeface="+mj-ea"/>
                <a:cs typeface="+mj-cs"/>
              </a:rPr>
            </a:br>
            <a:r>
              <a:rPr lang="en-US" sz="2600" kern="1200" dirty="0" err="1">
                <a:solidFill>
                  <a:schemeClr val="tx1"/>
                </a:solidFill>
                <a:latin typeface="+mj-lt"/>
                <a:ea typeface="+mj-ea"/>
                <a:cs typeface="+mj-cs"/>
              </a:rPr>
              <a:t>markýz</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ze</a:t>
            </a:r>
            <a:r>
              <a:rPr lang="en-US" sz="2600" kern="1200" dirty="0">
                <a:solidFill>
                  <a:schemeClr val="tx1"/>
                </a:solidFill>
                <a:latin typeface="+mj-lt"/>
                <a:ea typeface="+mj-ea"/>
                <a:cs typeface="+mj-cs"/>
              </a:rPr>
              <a:t> Salisbury</a:t>
            </a:r>
          </a:p>
        </p:txBody>
      </p:sp>
      <p:sp>
        <p:nvSpPr>
          <p:cNvPr id="34" name="Rectangle 33">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6E62A16E-D020-429D-AB6A-4A07453AA664}"/>
              </a:ext>
            </a:extLst>
          </p:cNvPr>
          <p:cNvSpPr>
            <a:spLocks noGrp="1"/>
          </p:cNvSpPr>
          <p:nvPr>
            <p:ph sz="half" idx="1"/>
          </p:nvPr>
        </p:nvSpPr>
        <p:spPr>
          <a:xfrm>
            <a:off x="448056" y="2258171"/>
            <a:ext cx="2804504" cy="3918792"/>
          </a:xfrm>
        </p:spPr>
        <p:txBody>
          <a:bodyPr vert="horz" lIns="91440" tIns="45720" rIns="91440" bIns="45720" rtlCol="0">
            <a:normAutofit/>
          </a:bodyPr>
          <a:lstStyle/>
          <a:p>
            <a:endParaRPr lang="en-US" sz="1800"/>
          </a:p>
        </p:txBody>
      </p:sp>
    </p:spTree>
    <p:extLst>
      <p:ext uri="{BB962C8B-B14F-4D97-AF65-F5344CB8AC3E}">
        <p14:creationId xmlns:p14="http://schemas.microsoft.com/office/powerpoint/2010/main" val="18623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symbol pro obsah 5" descr="Obsah obrázku text, osoba, skupina, exteriér&#10;&#10;Popis byl vytvořen automaticky"/>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77" r="-1" b="-1"/>
          <a:stretch/>
        </p:blipFill>
        <p:spPr>
          <a:xfrm>
            <a:off x="-1" y="190"/>
            <a:ext cx="8128855" cy="5291194"/>
          </a:xfrm>
          <a:prstGeom prst="rect">
            <a:avLst/>
          </a:prstGeom>
        </p:spPr>
      </p:pic>
      <p:sp>
        <p:nvSpPr>
          <p:cNvPr id="18" name="Rectangle 1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99715" y="5635366"/>
            <a:ext cx="7091299" cy="898581"/>
          </a:xfrm>
        </p:spPr>
        <p:txBody>
          <a:bodyPr vert="horz" lIns="91440" tIns="45720" rIns="91440" bIns="45720" rtlCol="0" anchor="ctr">
            <a:normAutofit/>
          </a:bodyPr>
          <a:lstStyle/>
          <a:p>
            <a:r>
              <a:rPr lang="en-US" sz="2800" kern="1200">
                <a:solidFill>
                  <a:srgbClr val="FFFFFF"/>
                </a:solidFill>
                <a:latin typeface="+mj-lt"/>
                <a:ea typeface="+mj-ea"/>
                <a:cs typeface="+mj-cs"/>
              </a:rPr>
              <a:t>Jeden ze zakladatelů VMORO Dame Gruev. Sereská četa zakladatele VMORO Goce Delčeva</a:t>
            </a:r>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symbol pro obsah 4" descr="Obsah obrázku text, exteriér, muž, osoba&#10;&#10;Popis byl vytvořen automaticky"/>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 b="11769"/>
          <a:stretch/>
        </p:blipFill>
        <p:spPr>
          <a:xfrm>
            <a:off x="8128856" y="1"/>
            <a:ext cx="4063143" cy="5291384"/>
          </a:xfrm>
          <a:prstGeom prst="rect">
            <a:avLst/>
          </a:prstGeom>
        </p:spPr>
      </p:pic>
    </p:spTree>
    <p:extLst>
      <p:ext uri="{BB962C8B-B14F-4D97-AF65-F5344CB8AC3E}">
        <p14:creationId xmlns:p14="http://schemas.microsoft.com/office/powerpoint/2010/main" val="300632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a:bodyPr>
          <a:lstStyle/>
          <a:p>
            <a:pPr algn="ctr"/>
            <a:r>
              <a:rPr lang="cs-CZ" sz="2000" dirty="0"/>
              <a:t>Dva z vůdců čet VMORO a organizátoři </a:t>
            </a:r>
            <a:r>
              <a:rPr lang="cs-CZ" sz="2000" dirty="0" err="1"/>
              <a:t>ilindenského</a:t>
            </a:r>
            <a:r>
              <a:rPr lang="cs-CZ" sz="2000" dirty="0"/>
              <a:t> povstání Jane </a:t>
            </a:r>
            <a:r>
              <a:rPr lang="cs-CZ" sz="2000" dirty="0" err="1"/>
              <a:t>Sandanski</a:t>
            </a:r>
            <a:r>
              <a:rPr lang="cs-CZ" sz="2000" dirty="0"/>
              <a:t> a Nikola </a:t>
            </a:r>
            <a:r>
              <a:rPr lang="cs-CZ" sz="2000" dirty="0" err="1"/>
              <a:t>Karev</a:t>
            </a:r>
            <a:endParaRPr lang="cs-CZ" sz="2000"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87235" y="1901221"/>
            <a:ext cx="2909455" cy="4557767"/>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7200" y="1825624"/>
            <a:ext cx="3191599" cy="4633363"/>
          </a:xfrm>
        </p:spPr>
      </p:pic>
    </p:spTree>
    <p:extLst>
      <p:ext uri="{BB962C8B-B14F-4D97-AF65-F5344CB8AC3E}">
        <p14:creationId xmlns:p14="http://schemas.microsoft.com/office/powerpoint/2010/main" val="327811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Zástupný obsah 5" descr="Obsah obrázku text, kniha&#10;&#10;Popis byl vytvořen automaticky">
            <a:extLst>
              <a:ext uri="{FF2B5EF4-FFF2-40B4-BE49-F238E27FC236}">
                <a16:creationId xmlns:a16="http://schemas.microsoft.com/office/drawing/2014/main" id="{96666CC6-4D58-457E-911C-3EA159CEFBB7}"/>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6217" r="-1" b="7175"/>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C79204D1-947F-4F8A-A0E8-106A997AB42A}"/>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cs-CZ" sz="4400" dirty="0">
                <a:solidFill>
                  <a:srgbClr val="000000"/>
                </a:solidFill>
              </a:rPr>
              <a:t>Strůjce odporu</a:t>
            </a:r>
            <a:endParaRPr lang="en-US" sz="4400" dirty="0">
              <a:solidFill>
                <a:srgbClr val="000000"/>
              </a:solidFill>
            </a:endParaRPr>
          </a:p>
        </p:txBody>
      </p:sp>
      <p:sp>
        <p:nvSpPr>
          <p:cNvPr id="4" name="Zástupný text 3">
            <a:extLst>
              <a:ext uri="{FF2B5EF4-FFF2-40B4-BE49-F238E27FC236}">
                <a16:creationId xmlns:a16="http://schemas.microsoft.com/office/drawing/2014/main" id="{6C2D6624-A014-432B-AAA1-BFA89DD273D1}"/>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cs-CZ" sz="2000" dirty="0">
                <a:solidFill>
                  <a:srgbClr val="000000"/>
                </a:solidFill>
              </a:rPr>
              <a:t>Hadži </a:t>
            </a:r>
            <a:r>
              <a:rPr lang="cs-CZ" sz="2000" dirty="0" err="1">
                <a:solidFill>
                  <a:srgbClr val="000000"/>
                </a:solidFill>
              </a:rPr>
              <a:t>Loja</a:t>
            </a:r>
            <a:r>
              <a:rPr lang="cs-CZ" sz="2000" dirty="0">
                <a:solidFill>
                  <a:srgbClr val="000000"/>
                </a:solidFill>
              </a:rPr>
              <a:t> byl jedním z hlavních inspirátorů odporu Bosňáků proti rakousko-uherské okupaci</a:t>
            </a:r>
            <a:endParaRPr lang="en-US" sz="2000" dirty="0">
              <a:solidFill>
                <a:srgbClr val="000000"/>
              </a:solidFill>
            </a:endParaRPr>
          </a:p>
        </p:txBody>
      </p:sp>
    </p:spTree>
    <p:extLst>
      <p:ext uri="{BB962C8B-B14F-4D97-AF65-F5344CB8AC3E}">
        <p14:creationId xmlns:p14="http://schemas.microsoft.com/office/powerpoint/2010/main" val="218504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97915"/>
          </a:xfrm>
        </p:spPr>
        <p:txBody>
          <a:bodyPr>
            <a:normAutofit/>
          </a:bodyPr>
          <a:lstStyle/>
          <a:p>
            <a:pPr algn="ctr"/>
            <a:r>
              <a:rPr lang="cs-CZ" sz="2000" dirty="0"/>
              <a:t>Vojvoda Pitu </a:t>
            </a:r>
            <a:r>
              <a:rPr lang="cs-CZ" sz="2000" dirty="0" err="1"/>
              <a:t>Guli</a:t>
            </a:r>
            <a:r>
              <a:rPr lang="cs-CZ" sz="2000" dirty="0"/>
              <a:t>, který zahynul při obraně </a:t>
            </a:r>
            <a:r>
              <a:rPr lang="cs-CZ" sz="2000" dirty="0" err="1"/>
              <a:t>Kruševa</a:t>
            </a:r>
            <a:r>
              <a:rPr lang="cs-CZ" sz="2000" dirty="0"/>
              <a:t>. Na potlačování povstání se podíleli také </a:t>
            </a:r>
            <a:r>
              <a:rPr lang="cs-CZ" sz="2000" dirty="0" err="1"/>
              <a:t>bašibozuci</a:t>
            </a:r>
            <a:r>
              <a:rPr lang="cs-CZ" sz="2000" dirty="0"/>
              <a:t>, </a:t>
            </a:r>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7250" y="1825625"/>
            <a:ext cx="3243500" cy="435133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24137" y="1825625"/>
            <a:ext cx="3077725" cy="4351338"/>
          </a:xfrm>
        </p:spPr>
      </p:pic>
    </p:spTree>
    <p:extLst>
      <p:ext uri="{BB962C8B-B14F-4D97-AF65-F5344CB8AC3E}">
        <p14:creationId xmlns:p14="http://schemas.microsoft.com/office/powerpoint/2010/main" val="1540835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3348"/>
          </a:xfrm>
        </p:spPr>
        <p:txBody>
          <a:bodyPr>
            <a:normAutofit/>
          </a:bodyPr>
          <a:lstStyle/>
          <a:p>
            <a:pPr algn="ctr"/>
            <a:r>
              <a:rPr lang="cs-CZ" sz="2000" dirty="0"/>
              <a:t>Vojvodové </a:t>
            </a:r>
            <a:r>
              <a:rPr lang="cs-CZ" sz="2000" dirty="0" err="1"/>
              <a:t>komitských</a:t>
            </a:r>
            <a:r>
              <a:rPr lang="cs-CZ" sz="2000" dirty="0"/>
              <a:t> čet v březnu 1903</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1002" y="1825625"/>
            <a:ext cx="6029995" cy="4351338"/>
          </a:xfrm>
        </p:spPr>
      </p:pic>
    </p:spTree>
    <p:extLst>
      <p:ext uri="{BB962C8B-B14F-4D97-AF65-F5344CB8AC3E}">
        <p14:creationId xmlns:p14="http://schemas.microsoft.com/office/powerpoint/2010/main" val="969102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0468"/>
          </a:xfrm>
        </p:spPr>
        <p:txBody>
          <a:bodyPr>
            <a:normAutofit/>
          </a:bodyPr>
          <a:lstStyle/>
          <a:p>
            <a:pPr algn="ctr"/>
            <a:r>
              <a:rPr lang="cs-CZ" sz="2000" dirty="0"/>
              <a:t>Četa </a:t>
            </a:r>
            <a:r>
              <a:rPr lang="cs-CZ" sz="2000" dirty="0" err="1"/>
              <a:t>cincarského</a:t>
            </a:r>
            <a:r>
              <a:rPr lang="cs-CZ" sz="2000" dirty="0"/>
              <a:t> vojvody Pitu </a:t>
            </a:r>
            <a:r>
              <a:rPr lang="cs-CZ" sz="2000" dirty="0" err="1"/>
              <a:t>Guliho</a:t>
            </a:r>
            <a:r>
              <a:rPr lang="cs-CZ" sz="2000" dirty="0"/>
              <a:t> v okolí </a:t>
            </a:r>
            <a:r>
              <a:rPr lang="cs-CZ" sz="2000" dirty="0" err="1"/>
              <a:t>Kruševa</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6865" y="1213658"/>
            <a:ext cx="8312728" cy="5544589"/>
          </a:xfrm>
        </p:spPr>
      </p:pic>
    </p:spTree>
    <p:extLst>
      <p:ext uri="{BB962C8B-B14F-4D97-AF65-F5344CB8AC3E}">
        <p14:creationId xmlns:p14="http://schemas.microsoft.com/office/powerpoint/2010/main" val="3509491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73471"/>
          </a:xfrm>
        </p:spPr>
        <p:txBody>
          <a:bodyPr>
            <a:normAutofit/>
          </a:bodyPr>
          <a:lstStyle/>
          <a:p>
            <a:pPr algn="ctr"/>
            <a:r>
              <a:rPr lang="cs-CZ" sz="2000" dirty="0"/>
              <a:t>Bojovníci </a:t>
            </a:r>
            <a:r>
              <a:rPr lang="cs-CZ" sz="2000" dirty="0" err="1"/>
              <a:t>Ilindenského</a:t>
            </a:r>
            <a:r>
              <a:rPr lang="cs-CZ" sz="2000" dirty="0"/>
              <a:t> povstání v okolí </a:t>
            </a:r>
            <a:r>
              <a:rPr lang="cs-CZ" sz="2000" dirty="0" err="1"/>
              <a:t>Kruševa</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7316" y="1371600"/>
            <a:ext cx="7265324" cy="5320145"/>
          </a:xfrm>
        </p:spPr>
      </p:pic>
    </p:spTree>
    <p:extLst>
      <p:ext uri="{BB962C8B-B14F-4D97-AF65-F5344CB8AC3E}">
        <p14:creationId xmlns:p14="http://schemas.microsoft.com/office/powerpoint/2010/main" val="3260829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Domácí výroba výbušnin v </a:t>
            </a:r>
            <a:r>
              <a:rPr lang="cs-CZ" sz="2000" dirty="0" err="1"/>
              <a:t>Kruševu</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2131" y="1911927"/>
            <a:ext cx="6409113" cy="4405746"/>
          </a:xfrm>
        </p:spPr>
      </p:pic>
    </p:spTree>
    <p:extLst>
      <p:ext uri="{BB962C8B-B14F-4D97-AF65-F5344CB8AC3E}">
        <p14:creationId xmlns:p14="http://schemas.microsoft.com/office/powerpoint/2010/main" val="38078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64664"/>
          </a:xfrm>
        </p:spPr>
        <p:txBody>
          <a:bodyPr>
            <a:normAutofit/>
          </a:bodyPr>
          <a:lstStyle/>
          <a:p>
            <a:pPr algn="ctr"/>
            <a:r>
              <a:rPr lang="cs-CZ" sz="2000" dirty="0" err="1"/>
              <a:t>Kruševo</a:t>
            </a:r>
            <a:r>
              <a:rPr lang="cs-CZ" sz="2000" dirty="0"/>
              <a:t> kolem roku 1903</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0337" y="1690688"/>
            <a:ext cx="6791325" cy="4472781"/>
          </a:xfrm>
        </p:spPr>
      </p:pic>
    </p:spTree>
    <p:extLst>
      <p:ext uri="{BB962C8B-B14F-4D97-AF65-F5344CB8AC3E}">
        <p14:creationId xmlns:p14="http://schemas.microsoft.com/office/powerpoint/2010/main" val="1831060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Panorama </a:t>
            </a:r>
            <a:r>
              <a:rPr lang="cs-CZ" sz="2000" dirty="0" err="1"/>
              <a:t>Kruševa</a:t>
            </a:r>
            <a:r>
              <a:rPr lang="cs-CZ" sz="2000" dirty="0"/>
              <a:t> z doby kolem </a:t>
            </a:r>
            <a:r>
              <a:rPr lang="cs-CZ" sz="2000" dirty="0" err="1"/>
              <a:t>Ilindenského</a:t>
            </a:r>
            <a:r>
              <a:rPr lang="cs-CZ" sz="2000" dirty="0"/>
              <a:t> povstání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100" y="2111432"/>
            <a:ext cx="9067800" cy="3441469"/>
          </a:xfrm>
        </p:spPr>
      </p:pic>
    </p:spTree>
    <p:extLst>
      <p:ext uri="{BB962C8B-B14F-4D97-AF65-F5344CB8AC3E}">
        <p14:creationId xmlns:p14="http://schemas.microsoft.com/office/powerpoint/2010/main" val="3535536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56599"/>
          </a:xfrm>
        </p:spPr>
        <p:txBody>
          <a:bodyPr/>
          <a:lstStyle/>
          <a:p>
            <a:pPr algn="ctr"/>
            <a:r>
              <a:rPr lang="cs-CZ" dirty="0"/>
              <a:t>Osmanská kasárna v </a:t>
            </a:r>
            <a:r>
              <a:rPr lang="cs-CZ" dirty="0" err="1"/>
              <a:t>Bitolje</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85" y="1379913"/>
            <a:ext cx="6849688" cy="5029200"/>
          </a:xfrm>
        </p:spPr>
      </p:pic>
    </p:spTree>
    <p:extLst>
      <p:ext uri="{BB962C8B-B14F-4D97-AF65-F5344CB8AC3E}">
        <p14:creationId xmlns:p14="http://schemas.microsoft.com/office/powerpoint/2010/main" val="3475300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lstStyle/>
          <a:p>
            <a:pPr algn="ctr"/>
            <a:r>
              <a:rPr lang="cs-CZ" dirty="0"/>
              <a:t>Makedonští komité v typickém oblečení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0759" y="1825625"/>
            <a:ext cx="3190481" cy="4467110"/>
          </a:xfrm>
        </p:spPr>
      </p:pic>
    </p:spTree>
    <p:extLst>
      <p:ext uri="{BB962C8B-B14F-4D97-AF65-F5344CB8AC3E}">
        <p14:creationId xmlns:p14="http://schemas.microsoft.com/office/powerpoint/2010/main" val="305611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Komité čety Christo </a:t>
            </a:r>
            <a:r>
              <a:rPr lang="cs-CZ" sz="2000" dirty="0" err="1"/>
              <a:t>Černopeeva</a:t>
            </a:r>
            <a:r>
              <a:rPr lang="cs-CZ" sz="2000" dirty="0"/>
              <a:t> (uprostřed). </a:t>
            </a:r>
            <a:r>
              <a:rPr lang="cs-CZ" sz="2000" dirty="0" err="1"/>
              <a:t>Černopeev</a:t>
            </a:r>
            <a:r>
              <a:rPr lang="cs-CZ" sz="2000" dirty="0"/>
              <a:t> se spolu s Jane </a:t>
            </a:r>
            <a:r>
              <a:rPr lang="cs-CZ" sz="2000" dirty="0" err="1"/>
              <a:t>Sandanskim</a:t>
            </a:r>
            <a:r>
              <a:rPr lang="cs-CZ" sz="2000" dirty="0"/>
              <a:t> proslavil v roce 1901 únosem miss Helen Stone. Byl zastánce svébytnosti makedonského národa. Po mladoturecké revoluci jistou dobu působil v rámci Národní federativní strany. </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8015" y="1961805"/>
            <a:ext cx="6434050" cy="4605250"/>
          </a:xfrm>
        </p:spPr>
      </p:pic>
    </p:spTree>
    <p:extLst>
      <p:ext uri="{BB962C8B-B14F-4D97-AF65-F5344CB8AC3E}">
        <p14:creationId xmlns:p14="http://schemas.microsoft.com/office/powerpoint/2010/main" val="397332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2727939-35CB-4A15-A2D3-59157C7D3A8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cs-CZ" sz="5400" dirty="0"/>
              <a:t>Velitel intervence</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text 3">
            <a:extLst>
              <a:ext uri="{FF2B5EF4-FFF2-40B4-BE49-F238E27FC236}">
                <a16:creationId xmlns:a16="http://schemas.microsoft.com/office/drawing/2014/main" id="{CC311DAE-6ADA-4EEC-866E-0CCB169C7AE8}"/>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cs-CZ" sz="2200" dirty="0"/>
              <a:t>Polní zbrojmistr Josip </a:t>
            </a:r>
            <a:r>
              <a:rPr lang="cs-CZ" sz="2200" dirty="0" err="1"/>
              <a:t>Filipović</a:t>
            </a:r>
            <a:r>
              <a:rPr lang="cs-CZ" sz="2200" dirty="0"/>
              <a:t> byl velitelem celé vojenské akce, do níž se nakonec muselo zapojit téměř 200 000 mužů</a:t>
            </a:r>
            <a:endParaRPr lang="en-US" sz="2200" dirty="0"/>
          </a:p>
        </p:txBody>
      </p:sp>
      <p:pic>
        <p:nvPicPr>
          <p:cNvPr id="6" name="Zástupný obsah 5">
            <a:extLst>
              <a:ext uri="{FF2B5EF4-FFF2-40B4-BE49-F238E27FC236}">
                <a16:creationId xmlns:a16="http://schemas.microsoft.com/office/drawing/2014/main" id="{440A5B95-BF44-4B13-B48C-CABC17B005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37" r="10" b="72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4735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2E4B32E-4328-4675-8D26-F8868D1B5BB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cs-CZ" sz="4000" dirty="0" err="1"/>
              <a:t>Bašibozuci</a:t>
            </a:r>
            <a:endParaRPr lang="en-US" sz="4000" dirty="0"/>
          </a:p>
        </p:txBody>
      </p:sp>
      <p:pic>
        <p:nvPicPr>
          <p:cNvPr id="6" name="Zástupný obsah 5" descr="Obsah obrázku text, osoba, exteriér, staré&#10;&#10;Popis byl vytvořen automaticky">
            <a:extLst>
              <a:ext uri="{FF2B5EF4-FFF2-40B4-BE49-F238E27FC236}">
                <a16:creationId xmlns:a16="http://schemas.microsoft.com/office/drawing/2014/main" id="{BA8B0AF0-1ED1-4AF7-B57B-AF842586537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076" r="-1" b="17973"/>
          <a:stretch/>
        </p:blipFill>
        <p:spPr>
          <a:xfrm>
            <a:off x="1" y="10"/>
            <a:ext cx="6936390" cy="6857990"/>
          </a:xfrm>
          <a:prstGeom prst="rect">
            <a:avLst/>
          </a:prstGeom>
        </p:spPr>
      </p:pic>
      <p:sp>
        <p:nvSpPr>
          <p:cNvPr id="4" name="Zástupný text 3">
            <a:extLst>
              <a:ext uri="{FF2B5EF4-FFF2-40B4-BE49-F238E27FC236}">
                <a16:creationId xmlns:a16="http://schemas.microsoft.com/office/drawing/2014/main" id="{00560961-5419-47A1-B80E-79615C89EE90}"/>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cs-CZ" sz="2000" dirty="0"/>
              <a:t>I během potlačování </a:t>
            </a:r>
            <a:r>
              <a:rPr lang="cs-CZ" sz="2000" dirty="0" err="1"/>
              <a:t>ilindenského</a:t>
            </a:r>
            <a:r>
              <a:rPr lang="cs-CZ" sz="2000" dirty="0"/>
              <a:t> povstání byla dána možnost </a:t>
            </a:r>
            <a:r>
              <a:rPr lang="cs-CZ" sz="2000" dirty="0" err="1"/>
              <a:t>bašibozukům</a:t>
            </a:r>
            <a:r>
              <a:rPr lang="cs-CZ" sz="2000" dirty="0"/>
              <a:t> k jejich obvyklé činnosti. </a:t>
            </a:r>
            <a:r>
              <a:rPr lang="cs-CZ" sz="2000" dirty="0" err="1"/>
              <a:t>Bašibozuci</a:t>
            </a:r>
            <a:r>
              <a:rPr lang="cs-CZ" sz="2000" dirty="0"/>
              <a:t> byly tureckou domobranou, složenou z místního muslimského obyvatelstva, a nedostávali služné, bojovali za kořist. Proto byli velmi krutí a nemilosrdní, ovšem jejich bojová hodnota nebyla vysoká. Vyznačovali se zejména rabováním po bojích. </a:t>
            </a:r>
            <a:endParaRPr lang="en-US" sz="2000" dirty="0"/>
          </a:p>
        </p:txBody>
      </p:sp>
    </p:spTree>
    <p:extLst>
      <p:ext uri="{BB962C8B-B14F-4D97-AF65-F5344CB8AC3E}">
        <p14:creationId xmlns:p14="http://schemas.microsoft.com/office/powerpoint/2010/main" val="3452419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800" dirty="0"/>
              <a:t>Utečenci po porážce povstání směřovali do Bulharska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571" y="1812175"/>
            <a:ext cx="7298574" cy="4580311"/>
          </a:xfrm>
        </p:spPr>
      </p:pic>
    </p:spTree>
    <p:extLst>
      <p:ext uri="{BB962C8B-B14F-4D97-AF65-F5344CB8AC3E}">
        <p14:creationId xmlns:p14="http://schemas.microsoft.com/office/powerpoint/2010/main" val="209247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C5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3D11774-118C-48E7-B267-258618C73AD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Řečtí komité v Makedonii po roce 1904</a:t>
            </a:r>
          </a:p>
        </p:txBody>
      </p:sp>
      <p:pic>
        <p:nvPicPr>
          <p:cNvPr id="5" name="Zástupný obsah 4" descr="Obsah obrázku text, pózování, staré, kniha&#10;&#10;Popis byl vytvořen automaticky">
            <a:extLst>
              <a:ext uri="{FF2B5EF4-FFF2-40B4-BE49-F238E27FC236}">
                <a16:creationId xmlns:a16="http://schemas.microsoft.com/office/drawing/2014/main" id="{7516A20F-0FC3-43D2-9F57-9F35FD847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172008"/>
            <a:ext cx="7188199" cy="4510594"/>
          </a:xfrm>
          <a:prstGeom prst="rect">
            <a:avLst/>
          </a:prstGeom>
        </p:spPr>
      </p:pic>
    </p:spTree>
    <p:extLst>
      <p:ext uri="{BB962C8B-B14F-4D97-AF65-F5344CB8AC3E}">
        <p14:creationId xmlns:p14="http://schemas.microsoft.com/office/powerpoint/2010/main" val="1017724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EEEA9-5BEC-4ACE-8DB0-529028DA8B2A}"/>
              </a:ext>
            </a:extLst>
          </p:cNvPr>
          <p:cNvSpPr>
            <a:spLocks noGrp="1"/>
          </p:cNvSpPr>
          <p:nvPr>
            <p:ph type="title"/>
          </p:nvPr>
        </p:nvSpPr>
        <p:spPr/>
        <p:txBody>
          <a:bodyPr/>
          <a:lstStyle/>
          <a:p>
            <a:r>
              <a:rPr lang="cs-CZ" dirty="0"/>
              <a:t>Milan a Aleksandar </a:t>
            </a:r>
            <a:r>
              <a:rPr lang="cs-CZ" dirty="0" err="1"/>
              <a:t>Obrenovićové</a:t>
            </a:r>
            <a:endParaRPr lang="cs-CZ" dirty="0"/>
          </a:p>
        </p:txBody>
      </p:sp>
      <p:pic>
        <p:nvPicPr>
          <p:cNvPr id="8" name="Zástupný obsah 7">
            <a:extLst>
              <a:ext uri="{FF2B5EF4-FFF2-40B4-BE49-F238E27FC236}">
                <a16:creationId xmlns:a16="http://schemas.microsoft.com/office/drawing/2014/main" id="{0D3C0808-56B3-40C6-AB21-B5C771DB351C}"/>
              </a:ext>
            </a:extLst>
          </p:cNvPr>
          <p:cNvPicPr>
            <a:picLocks noGrp="1" noChangeAspect="1"/>
          </p:cNvPicPr>
          <p:nvPr>
            <p:ph sz="half" idx="2"/>
          </p:nvPr>
        </p:nvPicPr>
        <p:blipFill>
          <a:blip r:embed="rId2"/>
          <a:stretch>
            <a:fillRect/>
          </a:stretch>
        </p:blipFill>
        <p:spPr>
          <a:xfrm>
            <a:off x="2117626" y="2505075"/>
            <a:ext cx="2602110" cy="3684588"/>
          </a:xfrm>
          <a:prstGeom prst="rect">
            <a:avLst/>
          </a:prstGeom>
        </p:spPr>
      </p:pic>
      <p:pic>
        <p:nvPicPr>
          <p:cNvPr id="7" name="Zástupný obsah 6">
            <a:extLst>
              <a:ext uri="{FF2B5EF4-FFF2-40B4-BE49-F238E27FC236}">
                <a16:creationId xmlns:a16="http://schemas.microsoft.com/office/drawing/2014/main" id="{C8245E99-F946-492B-81E4-193760B3B722}"/>
              </a:ext>
            </a:extLst>
          </p:cNvPr>
          <p:cNvPicPr>
            <a:picLocks noGrp="1" noChangeAspect="1"/>
          </p:cNvPicPr>
          <p:nvPr>
            <p:ph sz="quarter" idx="4"/>
          </p:nvPr>
        </p:nvPicPr>
        <p:blipFill>
          <a:blip r:embed="rId3"/>
          <a:stretch>
            <a:fillRect/>
          </a:stretch>
        </p:blipFill>
        <p:spPr>
          <a:xfrm>
            <a:off x="7461959" y="2505075"/>
            <a:ext cx="2603670" cy="3684588"/>
          </a:xfrm>
          <a:prstGeom prst="rect">
            <a:avLst/>
          </a:prstGeom>
        </p:spPr>
      </p:pic>
    </p:spTree>
    <p:extLst>
      <p:ext uri="{BB962C8B-B14F-4D97-AF65-F5344CB8AC3E}">
        <p14:creationId xmlns:p14="http://schemas.microsoft.com/office/powerpoint/2010/main" val="62579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Spiklenci Černé ruky v sokolských krojích. Dragutin </a:t>
            </a:r>
            <a:r>
              <a:rPr lang="cs-CZ" sz="2000" dirty="0" err="1"/>
              <a:t>Dimitrijević</a:t>
            </a:r>
            <a:r>
              <a:rPr lang="cs-CZ" sz="2000" dirty="0"/>
              <a:t> </a:t>
            </a:r>
            <a:r>
              <a:rPr lang="cs-CZ" sz="2000" dirty="0" err="1"/>
              <a:t>Apis</a:t>
            </a:r>
            <a:r>
              <a:rPr lang="cs-CZ" sz="2000" dirty="0"/>
              <a:t> stojící vpravo.</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614" y="1825625"/>
            <a:ext cx="7004772" cy="4351338"/>
          </a:xfrm>
        </p:spPr>
      </p:pic>
    </p:spTree>
    <p:extLst>
      <p:ext uri="{BB962C8B-B14F-4D97-AF65-F5344CB8AC3E}">
        <p14:creationId xmlns:p14="http://schemas.microsoft.com/office/powerpoint/2010/main" val="2632644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0958C-2917-40F7-BF8E-1C354F57BF6A}"/>
              </a:ext>
            </a:extLst>
          </p:cNvPr>
          <p:cNvSpPr>
            <a:spLocks noGrp="1"/>
          </p:cNvSpPr>
          <p:nvPr>
            <p:ph type="title"/>
          </p:nvPr>
        </p:nvSpPr>
        <p:spPr/>
        <p:txBody>
          <a:bodyPr/>
          <a:lstStyle/>
          <a:p>
            <a:r>
              <a:rPr lang="cs-CZ" dirty="0"/>
              <a:t>Aleksandar a Draga</a:t>
            </a:r>
          </a:p>
        </p:txBody>
      </p:sp>
      <p:pic>
        <p:nvPicPr>
          <p:cNvPr id="4" name="Zástupný obsah 3">
            <a:extLst>
              <a:ext uri="{FF2B5EF4-FFF2-40B4-BE49-F238E27FC236}">
                <a16:creationId xmlns:a16="http://schemas.microsoft.com/office/drawing/2014/main" id="{123C4AA6-9668-4E5D-9EF3-4B0E828DB5E7}"/>
              </a:ext>
            </a:extLst>
          </p:cNvPr>
          <p:cNvPicPr>
            <a:picLocks noGrp="1" noChangeAspect="1"/>
          </p:cNvPicPr>
          <p:nvPr>
            <p:ph idx="1"/>
          </p:nvPr>
        </p:nvPicPr>
        <p:blipFill>
          <a:blip r:embed="rId2"/>
          <a:stretch>
            <a:fillRect/>
          </a:stretch>
        </p:blipFill>
        <p:spPr>
          <a:xfrm>
            <a:off x="4524375" y="1915319"/>
            <a:ext cx="3143250" cy="4171950"/>
          </a:xfrm>
          <a:prstGeom prst="rect">
            <a:avLst/>
          </a:prstGeom>
        </p:spPr>
      </p:pic>
    </p:spTree>
    <p:extLst>
      <p:ext uri="{BB962C8B-B14F-4D97-AF65-F5344CB8AC3E}">
        <p14:creationId xmlns:p14="http://schemas.microsoft.com/office/powerpoint/2010/main" val="928611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Zástupný obsah 3" descr="Obsah obrázku text, kniha, exteriér, staré&#10;&#10;Popis byl vytvořen automaticky">
            <a:extLst>
              <a:ext uri="{FF2B5EF4-FFF2-40B4-BE49-F238E27FC236}">
                <a16:creationId xmlns:a16="http://schemas.microsoft.com/office/drawing/2014/main" id="{5EC25E26-8C33-436D-8DEA-D7FB3416664F}"/>
              </a:ext>
            </a:extLst>
          </p:cNvPr>
          <p:cNvPicPr>
            <a:picLocks noGrp="1" noChangeAspect="1"/>
          </p:cNvPicPr>
          <p:nvPr>
            <p:ph idx="1"/>
          </p:nvPr>
        </p:nvPicPr>
        <p:blipFill rotWithShape="1">
          <a:blip r:embed="rId2"/>
          <a:srcRect t="10818" b="14196"/>
          <a:stretch/>
        </p:blipFill>
        <p:spPr>
          <a:xfrm>
            <a:off x="20" y="1282"/>
            <a:ext cx="12191980" cy="6856718"/>
          </a:xfrm>
          <a:prstGeom prst="rect">
            <a:avLst/>
          </a:prstGeom>
        </p:spPr>
      </p:pic>
    </p:spTree>
    <p:extLst>
      <p:ext uri="{BB962C8B-B14F-4D97-AF65-F5344CB8AC3E}">
        <p14:creationId xmlns:p14="http://schemas.microsoft.com/office/powerpoint/2010/main" val="150581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Korunovace Petra </a:t>
            </a:r>
            <a:r>
              <a:rPr lang="cs-CZ" dirty="0" err="1"/>
              <a:t>Karadjordjeviće</a:t>
            </a:r>
            <a:r>
              <a:rPr lang="cs-CZ" dirty="0"/>
              <a:t> v roce 1904</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4231" y="1825625"/>
            <a:ext cx="6823537" cy="4351338"/>
          </a:xfrm>
        </p:spPr>
      </p:pic>
    </p:spTree>
    <p:extLst>
      <p:ext uri="{BB962C8B-B14F-4D97-AF65-F5344CB8AC3E}">
        <p14:creationId xmlns:p14="http://schemas.microsoft.com/office/powerpoint/2010/main" val="3823169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1784"/>
          </a:xfrm>
        </p:spPr>
        <p:txBody>
          <a:bodyPr>
            <a:normAutofit/>
          </a:bodyPr>
          <a:lstStyle/>
          <a:p>
            <a:pPr algn="ctr"/>
            <a:r>
              <a:rPr lang="cs-CZ" sz="2000" dirty="0"/>
              <a:t>Mapa Balkánu v roce 1905</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0647" y="1421476"/>
            <a:ext cx="5320146" cy="5436523"/>
          </a:xfrm>
        </p:spPr>
      </p:pic>
    </p:spTree>
    <p:extLst>
      <p:ext uri="{BB962C8B-B14F-4D97-AF65-F5344CB8AC3E}">
        <p14:creationId xmlns:p14="http://schemas.microsoft.com/office/powerpoint/2010/main" val="4232738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Litografie mladoturecké revoluce. Dívka symbolizuje osvobozenou ústavu z roku 1876</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3446" y="1690688"/>
            <a:ext cx="6542117" cy="4784927"/>
          </a:xfrm>
        </p:spPr>
      </p:pic>
    </p:spTree>
    <p:extLst>
      <p:ext uri="{BB962C8B-B14F-4D97-AF65-F5344CB8AC3E}">
        <p14:creationId xmlns:p14="http://schemas.microsoft.com/office/powerpoint/2010/main" val="163191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9AF793-CDEB-4595-B162-6156CC5ACD20}"/>
              </a:ext>
            </a:extLst>
          </p:cNvPr>
          <p:cNvSpPr>
            <a:spLocks noGrp="1"/>
          </p:cNvSpPr>
          <p:nvPr>
            <p:ph type="title"/>
          </p:nvPr>
        </p:nvSpPr>
        <p:spPr/>
        <p:txBody>
          <a:bodyPr/>
          <a:lstStyle/>
          <a:p>
            <a:pPr algn="ctr"/>
            <a:r>
              <a:rPr lang="cs-CZ" dirty="0"/>
              <a:t>S povstalci bylo nutné vést regulérní válku</a:t>
            </a:r>
            <a:br>
              <a:rPr lang="cs-CZ" dirty="0"/>
            </a:br>
            <a:r>
              <a:rPr lang="cs-CZ" sz="2800" dirty="0"/>
              <a:t>Srážka u </a:t>
            </a:r>
            <a:r>
              <a:rPr lang="cs-CZ" sz="2800" dirty="0" err="1"/>
              <a:t>Jajce</a:t>
            </a:r>
            <a:endParaRPr lang="cs-CZ" dirty="0"/>
          </a:p>
        </p:txBody>
      </p:sp>
      <p:pic>
        <p:nvPicPr>
          <p:cNvPr id="5" name="Zástupný obsah 4" descr="Obsah obrázku text, exteriér, skála, hora&#10;&#10;Popis byl vytvořen automaticky">
            <a:extLst>
              <a:ext uri="{FF2B5EF4-FFF2-40B4-BE49-F238E27FC236}">
                <a16:creationId xmlns:a16="http://schemas.microsoft.com/office/drawing/2014/main" id="{FED9DE40-E9D1-4FB8-A655-EE02E3ADF6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904999"/>
            <a:ext cx="7848600" cy="4587875"/>
          </a:xfrm>
        </p:spPr>
      </p:pic>
    </p:spTree>
    <p:extLst>
      <p:ext uri="{BB962C8B-B14F-4D97-AF65-F5344CB8AC3E}">
        <p14:creationId xmlns:p14="http://schemas.microsoft.com/office/powerpoint/2010/main" val="21778782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normAutofit/>
          </a:bodyPr>
          <a:lstStyle/>
          <a:p>
            <a:pPr algn="ctr"/>
            <a:r>
              <a:rPr lang="cs-CZ" sz="2000" dirty="0"/>
              <a:t>Karikatura ve francouzském časopise znázorňuje Františka Josefa I, Ferdinanda </a:t>
            </a:r>
            <a:r>
              <a:rPr lang="cs-CZ" sz="2000" dirty="0" err="1"/>
              <a:t>Koburského</a:t>
            </a:r>
            <a:r>
              <a:rPr lang="cs-CZ" sz="2000" dirty="0"/>
              <a:t> a </a:t>
            </a:r>
            <a:r>
              <a:rPr lang="cs-CZ" sz="2000" dirty="0" err="1"/>
              <a:t>Adulhamida</a:t>
            </a:r>
            <a:r>
              <a:rPr lang="cs-CZ" sz="2000" dirty="0"/>
              <a:t> II. První dva z tureckého těla vytrhují Bosnu a Hercegovinu a Bulharsko, Ferdinand si drží čerstvě nasazenou královskou korunu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2291" y="1521229"/>
            <a:ext cx="4181302" cy="5403273"/>
          </a:xfrm>
        </p:spPr>
      </p:pic>
    </p:spTree>
    <p:extLst>
      <p:ext uri="{BB962C8B-B14F-4D97-AF65-F5344CB8AC3E}">
        <p14:creationId xmlns:p14="http://schemas.microsoft.com/office/powerpoint/2010/main" val="1618625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2800" dirty="0"/>
              <a:t>Bulharský car (od roku 1908) Ferdinand </a:t>
            </a:r>
            <a:r>
              <a:rPr lang="cs-CZ" sz="2800" dirty="0" err="1"/>
              <a:t>Koburgský</a:t>
            </a:r>
            <a:endParaRPr lang="cs-CZ" sz="28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1177" y="1825625"/>
            <a:ext cx="3441469" cy="4649990"/>
          </a:xfrm>
        </p:spPr>
      </p:pic>
    </p:spTree>
    <p:extLst>
      <p:ext uri="{BB962C8B-B14F-4D97-AF65-F5344CB8AC3E}">
        <p14:creationId xmlns:p14="http://schemas.microsoft.com/office/powerpoint/2010/main" val="1508802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453CA-A762-415B-A24D-C8B15DBDF3F4}"/>
              </a:ext>
            </a:extLst>
          </p:cNvPr>
          <p:cNvSpPr>
            <a:spLocks noGrp="1"/>
          </p:cNvSpPr>
          <p:nvPr>
            <p:ph type="title"/>
          </p:nvPr>
        </p:nvSpPr>
        <p:spPr/>
        <p:txBody>
          <a:bodyPr/>
          <a:lstStyle/>
          <a:p>
            <a:pPr algn="ctr"/>
            <a:r>
              <a:rPr lang="cs-CZ" dirty="0"/>
              <a:t>Útok dalmatského zeměbraneckého pluku u </a:t>
            </a:r>
            <a:r>
              <a:rPr lang="cs-CZ" dirty="0" err="1"/>
              <a:t>Livna</a:t>
            </a:r>
            <a:r>
              <a:rPr lang="cs-CZ" dirty="0"/>
              <a:t> 15. srpna 1878</a:t>
            </a:r>
          </a:p>
        </p:txBody>
      </p:sp>
      <p:pic>
        <p:nvPicPr>
          <p:cNvPr id="5" name="Zástupný obsah 4">
            <a:extLst>
              <a:ext uri="{FF2B5EF4-FFF2-40B4-BE49-F238E27FC236}">
                <a16:creationId xmlns:a16="http://schemas.microsoft.com/office/drawing/2014/main" id="{B462D2DB-7E9A-4B98-85B9-6ACCD43A902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981200"/>
            <a:ext cx="7067550" cy="4511675"/>
          </a:xfrm>
        </p:spPr>
      </p:pic>
    </p:spTree>
    <p:extLst>
      <p:ext uri="{BB962C8B-B14F-4D97-AF65-F5344CB8AC3E}">
        <p14:creationId xmlns:p14="http://schemas.microsoft.com/office/powerpoint/2010/main" val="4107906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554A6F7-839E-459A-BE70-E965F5D399BE}"/>
              </a:ext>
            </a:extLst>
          </p:cNvPr>
          <p:cNvSpPr>
            <a:spLocks noGrp="1"/>
          </p:cNvSpPr>
          <p:nvPr>
            <p:ph type="title"/>
          </p:nvPr>
        </p:nvSpPr>
        <p:spPr>
          <a:xfrm>
            <a:off x="337497" y="679731"/>
            <a:ext cx="3124151" cy="3736540"/>
          </a:xfrm>
        </p:spPr>
        <p:txBody>
          <a:bodyPr vert="horz" lIns="91440" tIns="45720" rIns="91440" bIns="45720" rtlCol="0" anchor="b">
            <a:normAutofit fontScale="90000"/>
          </a:bodyPr>
          <a:lstStyle/>
          <a:p>
            <a:r>
              <a:rPr lang="en-US" sz="2500" kern="1200" dirty="0">
                <a:solidFill>
                  <a:schemeClr val="tx1"/>
                </a:solidFill>
                <a:latin typeface="+mj-lt"/>
                <a:ea typeface="+mj-ea"/>
                <a:cs typeface="+mj-cs"/>
              </a:rPr>
              <a:t>P</a:t>
            </a:r>
            <a:r>
              <a:rPr lang="cs-CZ" sz="2500" kern="1200" dirty="0" err="1">
                <a:solidFill>
                  <a:schemeClr val="tx1"/>
                </a:solidFill>
                <a:latin typeface="+mj-lt"/>
                <a:ea typeface="+mj-ea"/>
                <a:cs typeface="+mj-cs"/>
              </a:rPr>
              <a:t>amník</a:t>
            </a:r>
            <a:r>
              <a:rPr lang="cs-CZ" sz="2500" kern="1200" dirty="0">
                <a:solidFill>
                  <a:schemeClr val="tx1"/>
                </a:solidFill>
                <a:latin typeface="+mj-lt"/>
                <a:ea typeface="+mj-ea"/>
                <a:cs typeface="+mj-cs"/>
              </a:rPr>
              <a:t> </a:t>
            </a:r>
            <a:r>
              <a:rPr lang="en-US" sz="2500" kern="1200" dirty="0" err="1">
                <a:solidFill>
                  <a:schemeClr val="tx1"/>
                </a:solidFill>
                <a:latin typeface="+mj-lt"/>
                <a:ea typeface="+mj-ea"/>
                <a:cs typeface="+mj-cs"/>
              </a:rPr>
              <a:t>vojínům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poddůstojníkům</a:t>
            </a:r>
            <a:r>
              <a:rPr lang="en-US" sz="2500" kern="1200" dirty="0">
                <a:solidFill>
                  <a:schemeClr val="tx1"/>
                </a:solidFill>
                <a:latin typeface="+mj-lt"/>
                <a:ea typeface="+mj-ea"/>
                <a:cs typeface="+mj-cs"/>
              </a:rPr>
              <a:t> a </a:t>
            </a:r>
            <a:r>
              <a:rPr lang="en-US" sz="2500" kern="1200" dirty="0" err="1">
                <a:solidFill>
                  <a:schemeClr val="tx1"/>
                </a:solidFill>
                <a:latin typeface="+mj-lt"/>
                <a:ea typeface="+mj-ea"/>
                <a:cs typeface="+mj-cs"/>
              </a:rPr>
              <a:t>důstojníkům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brněnského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osmého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pěšího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pluku</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na</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Brněnsku</a:t>
            </a:r>
            <a:r>
              <a:rPr lang="en-US" sz="2500" kern="1200" dirty="0">
                <a:solidFill>
                  <a:schemeClr val="tx1"/>
                </a:solidFill>
                <a:latin typeface="+mj-lt"/>
                <a:ea typeface="+mj-ea"/>
                <a:cs typeface="+mj-cs"/>
              </a:rPr>
              <a:t> se</a:t>
            </a:r>
            <a:r>
              <a:rPr lang="cs-CZ" sz="2500" kern="1200" dirty="0">
                <a:solidFill>
                  <a:schemeClr val="tx1"/>
                </a:solidFill>
                <a:latin typeface="+mj-lt"/>
                <a:ea typeface="+mj-ea"/>
                <a:cs typeface="+mj-cs"/>
              </a:rPr>
              <a:t> příslušníkům pluku</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říkalo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vůsmáci</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padlým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během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obsazování</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Bosny</a:t>
            </a:r>
            <a:r>
              <a:rPr lang="en-US" sz="2500" kern="1200" dirty="0">
                <a:solidFill>
                  <a:schemeClr val="tx1"/>
                </a:solidFill>
                <a:latin typeface="+mj-lt"/>
                <a:ea typeface="+mj-ea"/>
                <a:cs typeface="+mj-cs"/>
              </a:rPr>
              <a:t> a </a:t>
            </a:r>
            <a:r>
              <a:rPr lang="en-US" sz="2500" kern="1200" dirty="0" err="1">
                <a:solidFill>
                  <a:schemeClr val="tx1"/>
                </a:solidFill>
                <a:latin typeface="+mj-lt"/>
                <a:ea typeface="+mj-ea"/>
                <a:cs typeface="+mj-cs"/>
              </a:rPr>
              <a:t>Hercegoviny</a:t>
            </a:r>
            <a:r>
              <a:rPr lang="cs-CZ" sz="2500" kern="1200" dirty="0">
                <a:solidFill>
                  <a:schemeClr val="tx1"/>
                </a:solidFill>
                <a:latin typeface="+mj-lt"/>
                <a:ea typeface="+mj-ea"/>
                <a:cs typeface="+mj-cs"/>
              </a:rPr>
              <a:t> na vojenském hřbitově Brněnského ústředního hřbitova.</a:t>
            </a:r>
            <a:endParaRPr lang="en-US" sz="2500" kern="1200" dirty="0">
              <a:solidFill>
                <a:schemeClr val="tx1"/>
              </a:solidFill>
              <a:latin typeface="+mj-lt"/>
              <a:ea typeface="+mj-ea"/>
              <a:cs typeface="+mj-cs"/>
            </a:endParaRP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strom, exteriér, kámen, rostlina&#10;&#10;Popis byl vytvořen automaticky">
            <a:extLst>
              <a:ext uri="{FF2B5EF4-FFF2-40B4-BE49-F238E27FC236}">
                <a16:creationId xmlns:a16="http://schemas.microsoft.com/office/drawing/2014/main" id="{3230F566-A9C6-4A1D-8622-8F5717DAC2E8}"/>
              </a:ext>
            </a:extLst>
          </p:cNvPr>
          <p:cNvPicPr>
            <a:picLocks noGrp="1" noChangeAspect="1"/>
          </p:cNvPicPr>
          <p:nvPr>
            <p:ph sz="half" idx="1"/>
          </p:nvPr>
        </p:nvPicPr>
        <p:blipFill rotWithShape="1">
          <a:blip r:embed="rId2"/>
          <a:srcRect l="9888" r="742" b="-3"/>
          <a:stretch/>
        </p:blipFill>
        <p:spPr>
          <a:xfrm>
            <a:off x="4125081" y="972235"/>
            <a:ext cx="3383280" cy="5047735"/>
          </a:xfrm>
          <a:prstGeom prst="rect">
            <a:avLst/>
          </a:prstGeom>
        </p:spPr>
      </p:pic>
      <p:pic>
        <p:nvPicPr>
          <p:cNvPr id="6" name="Zástupný obsah 5" descr="Obsah obrázku text, skála, kámen&#10;&#10;Popis byl vytvořen automaticky">
            <a:extLst>
              <a:ext uri="{FF2B5EF4-FFF2-40B4-BE49-F238E27FC236}">
                <a16:creationId xmlns:a16="http://schemas.microsoft.com/office/drawing/2014/main" id="{7EA8786B-5BC0-4A6E-BEFE-33FE7A11632F}"/>
              </a:ext>
            </a:extLst>
          </p:cNvPr>
          <p:cNvPicPr>
            <a:picLocks noGrp="1" noChangeAspect="1"/>
          </p:cNvPicPr>
          <p:nvPr>
            <p:ph sz="half" idx="2"/>
          </p:nvPr>
        </p:nvPicPr>
        <p:blipFill rotWithShape="1">
          <a:blip r:embed="rId3"/>
          <a:srcRect l="7676" r="2954" b="-3"/>
          <a:stretch/>
        </p:blipFill>
        <p:spPr>
          <a:xfrm>
            <a:off x="7812357" y="972235"/>
            <a:ext cx="3383280" cy="5047735"/>
          </a:xfrm>
          <a:prstGeom prst="rect">
            <a:avLst/>
          </a:prstGeom>
        </p:spPr>
      </p:pic>
    </p:spTree>
    <p:extLst>
      <p:ext uri="{BB962C8B-B14F-4D97-AF65-F5344CB8AC3E}">
        <p14:creationId xmlns:p14="http://schemas.microsoft.com/office/powerpoint/2010/main" val="336664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Zástupný obsah 5">
            <a:extLst>
              <a:ext uri="{FF2B5EF4-FFF2-40B4-BE49-F238E27FC236}">
                <a16:creationId xmlns:a16="http://schemas.microsoft.com/office/drawing/2014/main" id="{F7C122A6-D4F7-4987-9160-13ACC8AEEB2F}"/>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885" b="7502"/>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623B2FA7-C3C1-44DA-A28A-16EABBCCFF0E}"/>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cs-CZ" sz="4400" dirty="0" err="1">
                <a:solidFill>
                  <a:srgbClr val="000000"/>
                </a:solidFill>
              </a:rPr>
              <a:t>Prizrenská</a:t>
            </a:r>
            <a:r>
              <a:rPr lang="cs-CZ" sz="4400" dirty="0">
                <a:solidFill>
                  <a:srgbClr val="000000"/>
                </a:solidFill>
              </a:rPr>
              <a:t> liga</a:t>
            </a:r>
            <a:endParaRPr lang="en-US" sz="4400" dirty="0">
              <a:solidFill>
                <a:srgbClr val="000000"/>
              </a:solidFill>
            </a:endParaRPr>
          </a:p>
        </p:txBody>
      </p:sp>
      <p:sp>
        <p:nvSpPr>
          <p:cNvPr id="4" name="Zástupný text 3">
            <a:extLst>
              <a:ext uri="{FF2B5EF4-FFF2-40B4-BE49-F238E27FC236}">
                <a16:creationId xmlns:a16="http://schemas.microsoft.com/office/drawing/2014/main" id="{D06A39C2-6775-497A-B045-8E51BC9CBD89}"/>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cs-CZ" sz="2000" dirty="0">
                <a:solidFill>
                  <a:srgbClr val="000000"/>
                </a:solidFill>
              </a:rPr>
              <a:t>Albánské teritorium bylo v představách albánských obrozenců při jednání v </a:t>
            </a:r>
            <a:r>
              <a:rPr lang="cs-CZ" sz="2000" dirty="0" err="1">
                <a:solidFill>
                  <a:srgbClr val="000000"/>
                </a:solidFill>
              </a:rPr>
              <a:t>Prizrenu</a:t>
            </a:r>
            <a:r>
              <a:rPr lang="cs-CZ" sz="2000" dirty="0">
                <a:solidFill>
                  <a:srgbClr val="000000"/>
                </a:solidFill>
              </a:rPr>
              <a:t> značně nadhodnocené, nicméně do budoucna se stalo alfou i omegou albánských národních snah, podobně jako </a:t>
            </a:r>
            <a:r>
              <a:rPr lang="cs-CZ" sz="2000" dirty="0" err="1">
                <a:solidFill>
                  <a:srgbClr val="000000"/>
                </a:solidFill>
              </a:rPr>
              <a:t>Načertanije</a:t>
            </a:r>
            <a:r>
              <a:rPr lang="cs-CZ" sz="2000" dirty="0">
                <a:solidFill>
                  <a:srgbClr val="000000"/>
                </a:solidFill>
              </a:rPr>
              <a:t> Iliji </a:t>
            </a:r>
            <a:r>
              <a:rPr lang="cs-CZ" sz="2000" dirty="0" err="1">
                <a:solidFill>
                  <a:srgbClr val="000000"/>
                </a:solidFill>
              </a:rPr>
              <a:t>Garašanina</a:t>
            </a:r>
            <a:r>
              <a:rPr lang="cs-CZ" sz="2000" dirty="0">
                <a:solidFill>
                  <a:srgbClr val="000000"/>
                </a:solidFill>
              </a:rPr>
              <a:t>, </a:t>
            </a:r>
            <a:r>
              <a:rPr lang="cs-CZ" sz="2000" dirty="0" err="1">
                <a:solidFill>
                  <a:srgbClr val="000000"/>
                </a:solidFill>
              </a:rPr>
              <a:t>Megali</a:t>
            </a:r>
            <a:r>
              <a:rPr lang="cs-CZ" sz="2000" dirty="0">
                <a:solidFill>
                  <a:srgbClr val="000000"/>
                </a:solidFill>
              </a:rPr>
              <a:t> Idea a </a:t>
            </a:r>
            <a:r>
              <a:rPr lang="cs-CZ" sz="2000" dirty="0" err="1">
                <a:solidFill>
                  <a:srgbClr val="000000"/>
                </a:solidFill>
              </a:rPr>
              <a:t>Sanstefanské</a:t>
            </a:r>
            <a:r>
              <a:rPr lang="cs-CZ" sz="2000" dirty="0">
                <a:solidFill>
                  <a:srgbClr val="000000"/>
                </a:solidFill>
              </a:rPr>
              <a:t> Bulharsko</a:t>
            </a:r>
            <a:endParaRPr lang="en-US" sz="2000" dirty="0">
              <a:solidFill>
                <a:srgbClr val="000000"/>
              </a:solidFill>
            </a:endParaRPr>
          </a:p>
        </p:txBody>
      </p:sp>
    </p:spTree>
    <p:extLst>
      <p:ext uri="{BB962C8B-B14F-4D97-AF65-F5344CB8AC3E}">
        <p14:creationId xmlns:p14="http://schemas.microsoft.com/office/powerpoint/2010/main" val="1180038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2282B3-DF25-4F17-82EF-06A8694B645E}"/>
              </a:ext>
            </a:extLst>
          </p:cNvPr>
          <p:cNvSpPr>
            <a:spLocks noGrp="1"/>
          </p:cNvSpPr>
          <p:nvPr>
            <p:ph type="title"/>
          </p:nvPr>
        </p:nvSpPr>
        <p:spPr/>
        <p:txBody>
          <a:bodyPr/>
          <a:lstStyle/>
          <a:p>
            <a:pPr algn="ctr"/>
            <a:r>
              <a:rPr lang="cs-CZ" dirty="0"/>
              <a:t>Účastníci jednání </a:t>
            </a:r>
            <a:r>
              <a:rPr lang="cs-CZ" dirty="0" err="1"/>
              <a:t>prizrenské</a:t>
            </a:r>
            <a:r>
              <a:rPr lang="cs-CZ" dirty="0"/>
              <a:t> ligy – </a:t>
            </a:r>
            <a:r>
              <a:rPr lang="cs-CZ" dirty="0" err="1"/>
              <a:t>severoalbánští</a:t>
            </a:r>
            <a:r>
              <a:rPr lang="cs-CZ" dirty="0"/>
              <a:t> </a:t>
            </a:r>
            <a:r>
              <a:rPr lang="cs-CZ" dirty="0" err="1"/>
              <a:t>vojovodové</a:t>
            </a:r>
            <a:endParaRPr lang="cs-CZ" dirty="0"/>
          </a:p>
        </p:txBody>
      </p:sp>
      <p:pic>
        <p:nvPicPr>
          <p:cNvPr id="5" name="Zástupný obsah 4">
            <a:extLst>
              <a:ext uri="{FF2B5EF4-FFF2-40B4-BE49-F238E27FC236}">
                <a16:creationId xmlns:a16="http://schemas.microsoft.com/office/drawing/2014/main" id="{E83182CC-C6DE-49F6-AA92-DE621779F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7427" y="1825625"/>
            <a:ext cx="6977145" cy="4351338"/>
          </a:xfrm>
        </p:spPr>
      </p:pic>
    </p:spTree>
    <p:extLst>
      <p:ext uri="{BB962C8B-B14F-4D97-AF65-F5344CB8AC3E}">
        <p14:creationId xmlns:p14="http://schemas.microsoft.com/office/powerpoint/2010/main" val="260227369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813</Words>
  <Application>Microsoft Office PowerPoint</Application>
  <PresentationFormat>Širokoúhlá obrazovka</PresentationFormat>
  <Paragraphs>59</Paragraphs>
  <Slides>51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51</vt:i4>
      </vt:variant>
    </vt:vector>
  </HeadingPairs>
  <TitlesOfParts>
    <vt:vector size="55" baseType="lpstr">
      <vt:lpstr>Arial</vt:lpstr>
      <vt:lpstr>Calibri</vt:lpstr>
      <vt:lpstr>Calibri Light</vt:lpstr>
      <vt:lpstr>Motiv Office</vt:lpstr>
      <vt:lpstr>Historické problémy Balkánu od Berlínského kongresu do anexe  Bosny a Hercegoviny</vt:lpstr>
      <vt:lpstr>Dobová mapka Balkánu po Berlínském kongresu</vt:lpstr>
      <vt:lpstr>Strůjce odporu</vt:lpstr>
      <vt:lpstr>Velitel intervence</vt:lpstr>
      <vt:lpstr>S povstalci bylo nutné vést regulérní válku Srážka u Jajce</vt:lpstr>
      <vt:lpstr>Útok dalmatského zeměbraneckého pluku u Livna 15. srpna 1878</vt:lpstr>
      <vt:lpstr>Pamník vojínům, poddůstojníkům a důstojníkům brněnského osmého pěšího pluku (na Brněnsku se příslušníkům pluku říkalo „vůsmáci“), padlým během obsazování Bosny a Hercegoviny na vojenském hřbitově Brněnského ústředního hřbitova.</vt:lpstr>
      <vt:lpstr>Prizrenská liga</vt:lpstr>
      <vt:lpstr>Účastníci jednání prizrenské ligy – severoalbánští vojovodové</vt:lpstr>
      <vt:lpstr>Marko Miljanov Popović</vt:lpstr>
      <vt:lpstr>Ani po roce 1878 se nechtěl srbský kníže Milan zříci služeb svého generála Zacha. Ten tak zůstal v Srbsku do roku 1882 kdy nakonec, ve svých 75 opdešel do výslužby v roce 1882. Zbytek života dožil v Brně u své setry na ulici Bašty. Jeho hrob na brněnském vojenském hřbitově je čestný hrob města Brna</vt:lpstr>
      <vt:lpstr>Prezentace aplikace PowerPoint</vt:lpstr>
      <vt:lpstr>Král a kníže</vt:lpstr>
      <vt:lpstr>Bulharští vojáci se vlaky přesouvají z východu na západ země </vt:lpstr>
      <vt:lpstr>Kníže Alexandr na pozicích při bojích u Slivnice</vt:lpstr>
      <vt:lpstr>Etnická mapka Makedonie v poslední třetině 19. století</vt:lpstr>
      <vt:lpstr>Tzv. „historická Makedonie“</vt:lpstr>
      <vt:lpstr>Organizátor VMORO Goce Delčev a makedonští komité VMORO</vt:lpstr>
      <vt:lpstr>Arménské řeže</vt:lpstr>
      <vt:lpstr>Jiří I. Řecký</vt:lpstr>
      <vt:lpstr>„Velký Kréťan“ Elefterias Venizelos (na snímku uprostřed během povstání v roce 1897. V roce 1910 se stal řeckým premiérem</vt:lpstr>
      <vt:lpstr>Řečtí andarté v Makedonii</vt:lpstr>
      <vt:lpstr>Turecká vojska na Krétě pod ochranou velmocí</vt:lpstr>
      <vt:lpstr>Plukovník Timoleon Vassos se synem na Krétě 1897</vt:lpstr>
      <vt:lpstr>Ricciotti Garibaldi</vt:lpstr>
      <vt:lpstr>Bitva u Velestina</vt:lpstr>
      <vt:lpstr>Mladý Mikuláš II. a britský premiér  markýz ze Salisbury</vt:lpstr>
      <vt:lpstr>Jeden ze zakladatelů VMORO Dame Gruev. Sereská četa zakladatele VMORO Goce Delčeva</vt:lpstr>
      <vt:lpstr>Dva z vůdců čet VMORO a organizátoři ilindenského povstání Jane Sandanski a Nikola Karev</vt:lpstr>
      <vt:lpstr>Vojvoda Pitu Guli, který zahynul při obraně Kruševa. Na potlačování povstání se podíleli také bašibozuci, </vt:lpstr>
      <vt:lpstr>Vojvodové komitských čet v březnu 1903</vt:lpstr>
      <vt:lpstr>Četa cincarského vojvody Pitu Guliho v okolí Kruševa</vt:lpstr>
      <vt:lpstr>Bojovníci Ilindenského povstání v okolí Kruševa</vt:lpstr>
      <vt:lpstr>Domácí výroba výbušnin v Kruševu</vt:lpstr>
      <vt:lpstr>Kruševo kolem roku 1903</vt:lpstr>
      <vt:lpstr>Panorama Kruševa z doby kolem Ilindenského povstání</vt:lpstr>
      <vt:lpstr>Osmanská kasárna v Bitolje</vt:lpstr>
      <vt:lpstr>Makedonští komité v typickém oblečení</vt:lpstr>
      <vt:lpstr>Komité čety Christo Černopeeva (uprostřed). Černopeev se spolu s Jane Sandanskim proslavil v roce 1901 únosem miss Helen Stone. Byl zastánce svébytnosti makedonského národa. Po mladoturecké revoluci jistou dobu působil v rámci Národní federativní strany. </vt:lpstr>
      <vt:lpstr>Bašibozuci</vt:lpstr>
      <vt:lpstr>Utečenci po porážce povstání směřovali do Bulharska</vt:lpstr>
      <vt:lpstr>Řečtí komité v Makedonii po roce 1904</vt:lpstr>
      <vt:lpstr>Milan a Aleksandar Obrenovićové</vt:lpstr>
      <vt:lpstr>Spiklenci Černé ruky v sokolských krojích. Dragutin Dimitrijević Apis stojící vpravo.</vt:lpstr>
      <vt:lpstr>Aleksandar a Draga</vt:lpstr>
      <vt:lpstr>Prezentace aplikace PowerPoint</vt:lpstr>
      <vt:lpstr>Korunovace Petra Karadjordjeviće v roce 1904</vt:lpstr>
      <vt:lpstr>Mapa Balkánu v roce 1905</vt:lpstr>
      <vt:lpstr>Litografie mladoturecké revoluce. Dívka symbolizuje osvobozenou ústavu z roku 1876</vt:lpstr>
      <vt:lpstr>Karikatura ve francouzském časopise znázorňuje Františka Josefa I, Ferdinanda Koburského a Adulhamida II. První dva z tureckého těla vytrhují Bosnu a Hercegovinu a Bulharsko, Ferdinand si drží čerstvě nasazenou královskou korunu</vt:lpstr>
      <vt:lpstr>Bulharský car (od roku 1908) Ferdinand Koburgský</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Východní otázka od Berlínského kongresu do roku 1913</dc:title>
  <dc:creator>Václav Štěpánek</dc:creator>
  <cp:lastModifiedBy>Václav Štěpánek</cp:lastModifiedBy>
  <cp:revision>31</cp:revision>
  <dcterms:created xsi:type="dcterms:W3CDTF">2020-05-16T10:18:15Z</dcterms:created>
  <dcterms:modified xsi:type="dcterms:W3CDTF">2022-03-03T14:49:42Z</dcterms:modified>
</cp:coreProperties>
</file>