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7"/>
  </p:notesMasterIdLst>
  <p:sldIdLst>
    <p:sldId id="259" r:id="rId2"/>
    <p:sldId id="334" r:id="rId3"/>
    <p:sldId id="338" r:id="rId4"/>
    <p:sldId id="335" r:id="rId5"/>
    <p:sldId id="336" r:id="rId6"/>
    <p:sldId id="337" r:id="rId7"/>
    <p:sldId id="339" r:id="rId8"/>
    <p:sldId id="340" r:id="rId9"/>
    <p:sldId id="341" r:id="rId10"/>
    <p:sldId id="342" r:id="rId11"/>
    <p:sldId id="343" r:id="rId12"/>
    <p:sldId id="344" r:id="rId13"/>
    <p:sldId id="345" r:id="rId14"/>
    <p:sldId id="346" r:id="rId15"/>
    <p:sldId id="347" r:id="rId16"/>
    <p:sldId id="348" r:id="rId17"/>
    <p:sldId id="349" r:id="rId18"/>
    <p:sldId id="324" r:id="rId19"/>
    <p:sldId id="352" r:id="rId20"/>
    <p:sldId id="353" r:id="rId21"/>
    <p:sldId id="354" r:id="rId22"/>
    <p:sldId id="355" r:id="rId23"/>
    <p:sldId id="356" r:id="rId24"/>
    <p:sldId id="350" r:id="rId25"/>
    <p:sldId id="351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69" autoAdjust="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54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ina Ondrackova" userId="c9ce10a7e75fb3be" providerId="LiveId" clId="{9A9EE8FD-B7AB-49EB-808B-5E8DD82DAD12}"/>
    <pc:docChg chg="delSld">
      <pc:chgData name="Sabina Ondrackova" userId="c9ce10a7e75fb3be" providerId="LiveId" clId="{9A9EE8FD-B7AB-49EB-808B-5E8DD82DAD12}" dt="2024-05-12T21:18:36.992" v="8" actId="47"/>
      <pc:docMkLst>
        <pc:docMk/>
      </pc:docMkLst>
      <pc:sldChg chg="del">
        <pc:chgData name="Sabina Ondrackova" userId="c9ce10a7e75fb3be" providerId="LiveId" clId="{9A9EE8FD-B7AB-49EB-808B-5E8DD82DAD12}" dt="2024-05-12T21:17:34.227" v="0" actId="47"/>
        <pc:sldMkLst>
          <pc:docMk/>
          <pc:sldMk cId="1918147942" sldId="323"/>
        </pc:sldMkLst>
      </pc:sldChg>
      <pc:sldChg chg="del">
        <pc:chgData name="Sabina Ondrackova" userId="c9ce10a7e75fb3be" providerId="LiveId" clId="{9A9EE8FD-B7AB-49EB-808B-5E8DD82DAD12}" dt="2024-05-12T21:17:41.432" v="1" actId="47"/>
        <pc:sldMkLst>
          <pc:docMk/>
          <pc:sldMk cId="2039205284" sldId="327"/>
        </pc:sldMkLst>
      </pc:sldChg>
      <pc:sldChg chg="del">
        <pc:chgData name="Sabina Ondrackova" userId="c9ce10a7e75fb3be" providerId="LiveId" clId="{9A9EE8FD-B7AB-49EB-808B-5E8DD82DAD12}" dt="2024-05-12T21:17:44.876" v="2" actId="47"/>
        <pc:sldMkLst>
          <pc:docMk/>
          <pc:sldMk cId="3168202826" sldId="328"/>
        </pc:sldMkLst>
      </pc:sldChg>
      <pc:sldChg chg="del">
        <pc:chgData name="Sabina Ondrackova" userId="c9ce10a7e75fb3be" providerId="LiveId" clId="{9A9EE8FD-B7AB-49EB-808B-5E8DD82DAD12}" dt="2024-05-12T21:17:48.373" v="3" actId="47"/>
        <pc:sldMkLst>
          <pc:docMk/>
          <pc:sldMk cId="1045808179" sldId="329"/>
        </pc:sldMkLst>
      </pc:sldChg>
      <pc:sldChg chg="del">
        <pc:chgData name="Sabina Ondrackova" userId="c9ce10a7e75fb3be" providerId="LiveId" clId="{9A9EE8FD-B7AB-49EB-808B-5E8DD82DAD12}" dt="2024-05-12T21:18:33.538" v="4" actId="47"/>
        <pc:sldMkLst>
          <pc:docMk/>
          <pc:sldMk cId="3068419081" sldId="357"/>
        </pc:sldMkLst>
      </pc:sldChg>
      <pc:sldChg chg="del">
        <pc:chgData name="Sabina Ondrackova" userId="c9ce10a7e75fb3be" providerId="LiveId" clId="{9A9EE8FD-B7AB-49EB-808B-5E8DD82DAD12}" dt="2024-05-12T21:18:34.443" v="5" actId="47"/>
        <pc:sldMkLst>
          <pc:docMk/>
          <pc:sldMk cId="354285830" sldId="358"/>
        </pc:sldMkLst>
      </pc:sldChg>
      <pc:sldChg chg="del">
        <pc:chgData name="Sabina Ondrackova" userId="c9ce10a7e75fb3be" providerId="LiveId" clId="{9A9EE8FD-B7AB-49EB-808B-5E8DD82DAD12}" dt="2024-05-12T21:18:35.181" v="6" actId="47"/>
        <pc:sldMkLst>
          <pc:docMk/>
          <pc:sldMk cId="4248437912" sldId="359"/>
        </pc:sldMkLst>
      </pc:sldChg>
      <pc:sldChg chg="del">
        <pc:chgData name="Sabina Ondrackova" userId="c9ce10a7e75fb3be" providerId="LiveId" clId="{9A9EE8FD-B7AB-49EB-808B-5E8DD82DAD12}" dt="2024-05-12T21:18:35.920" v="7" actId="47"/>
        <pc:sldMkLst>
          <pc:docMk/>
          <pc:sldMk cId="1594979468" sldId="360"/>
        </pc:sldMkLst>
      </pc:sldChg>
      <pc:sldChg chg="del">
        <pc:chgData name="Sabina Ondrackova" userId="c9ce10a7e75fb3be" providerId="LiveId" clId="{9A9EE8FD-B7AB-49EB-808B-5E8DD82DAD12}" dt="2024-05-12T21:18:36.992" v="8" actId="47"/>
        <pc:sldMkLst>
          <pc:docMk/>
          <pc:sldMk cId="691615200" sldId="36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82584-1F51-4363-9E55-D685621175E9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9D39BC-EB74-46B3-B4C0-81979C0338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38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9D39BC-EB74-46B3-B4C0-81979C0338FD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1805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4A8235-BD25-441E-BC7A-6D64E8D09CFD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/>
              <a:t>Kliknutím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E4A8235-BD25-441E-BC7A-6D64E8D09CFD}" type="datetimeFigureOut">
              <a:rPr lang="cs-CZ" smtClean="0"/>
              <a:t>12.05.2024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FFB8713-E454-4C71-95AB-5A16D402AEEB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2376" y="692696"/>
            <a:ext cx="7772400" cy="2956310"/>
          </a:xfrm>
        </p:spPr>
        <p:txBody>
          <a:bodyPr>
            <a:normAutofit/>
          </a:bodyPr>
          <a:lstStyle/>
          <a:p>
            <a:pPr algn="l"/>
            <a:r>
              <a:rPr lang="cs-CZ" sz="3600" dirty="0">
                <a:solidFill>
                  <a:srgbClr val="C00000"/>
                </a:solidFill>
              </a:rPr>
              <a:t>Jan Jindřich</a:t>
            </a:r>
            <a:br>
              <a:rPr lang="cs-CZ" sz="3600" dirty="0">
                <a:solidFill>
                  <a:srgbClr val="C00000"/>
                </a:solidFill>
              </a:rPr>
            </a:br>
            <a:endParaRPr lang="cs-CZ" sz="3600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22376" y="4509120"/>
            <a:ext cx="7772400" cy="90312"/>
          </a:xfrm>
        </p:spPr>
        <p:txBody>
          <a:bodyPr>
            <a:normAutofit fontScale="25000" lnSpcReduction="20000"/>
          </a:bodyPr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67139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400" b="1" dirty="0"/>
              <a:t>Jan Jindřich a moravská šlechta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b="1" dirty="0"/>
          </a:p>
          <a:p>
            <a:pPr>
              <a:lnSpc>
                <a:spcPct val="80000"/>
              </a:lnSpc>
            </a:pPr>
            <a:r>
              <a:rPr lang="cs-CZ" sz="2400" dirty="0"/>
              <a:t>po celou dobu velmi korektní vztah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1350 odboj pánů z </a:t>
            </a:r>
            <a:r>
              <a:rPr lang="cs-CZ" sz="2400" dirty="0" err="1"/>
              <a:t>Cimburka</a:t>
            </a:r>
            <a:r>
              <a:rPr lang="cs-CZ" sz="2400" dirty="0"/>
              <a:t> (spor o zastavené tovačovské panství) – urovnáno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1356 obléhání Telče pana Jindřicha z Hradce (spor Jindřicha z Hradce s Vilémem z Landštejna)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1366: Boček z Kunštátu staví bez povolení hrad Obřany (u Bystřice pod Hostýnem)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spory výjimečné a s jednotlivci, ne s celým stavem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páni z Kravař, ze Šternberka, z </a:t>
            </a:r>
            <a:r>
              <a:rPr lang="cs-CZ" sz="2400" dirty="0" err="1"/>
              <a:t>Holštejna</a:t>
            </a:r>
            <a:r>
              <a:rPr lang="cs-CZ" sz="2400" dirty="0"/>
              <a:t>, </a:t>
            </a:r>
            <a:r>
              <a:rPr lang="cs-CZ" sz="2400" dirty="0" err="1"/>
              <a:t>Cimburkové</a:t>
            </a:r>
            <a:r>
              <a:rPr lang="cs-CZ" sz="2400" dirty="0"/>
              <a:t>, </a:t>
            </a:r>
            <a:r>
              <a:rPr lang="cs-CZ" sz="2400" dirty="0" err="1"/>
              <a:t>Hechtové</a:t>
            </a:r>
            <a:r>
              <a:rPr lang="cs-CZ" sz="2400" dirty="0"/>
              <a:t> z Rosic, z Bítova</a:t>
            </a:r>
          </a:p>
        </p:txBody>
      </p:sp>
    </p:spTree>
    <p:extLst>
      <p:ext uri="{BB962C8B-B14F-4D97-AF65-F5344CB8AC3E}">
        <p14:creationId xmlns:p14="http://schemas.microsoft.com/office/powerpoint/2010/main" val="3262828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404664"/>
            <a:ext cx="8183880" cy="4313640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80000"/>
              </a:lnSpc>
              <a:buNone/>
            </a:pPr>
            <a:endParaRPr lang="cs-CZ" sz="2600" dirty="0"/>
          </a:p>
          <a:p>
            <a:pPr marL="0" indent="0">
              <a:lnSpc>
                <a:spcPct val="80000"/>
              </a:lnSpc>
              <a:buNone/>
            </a:pPr>
            <a:r>
              <a:rPr lang="cs-CZ" b="1" dirty="0"/>
              <a:t>Dvůr Jana Jindřicha</a:t>
            </a:r>
          </a:p>
          <a:p>
            <a:pPr marL="0" indent="0">
              <a:lnSpc>
                <a:spcPct val="80000"/>
              </a:lnSpc>
              <a:buNone/>
            </a:pPr>
            <a:endParaRPr lang="cs-CZ" dirty="0"/>
          </a:p>
          <a:p>
            <a:r>
              <a:rPr lang="cs-CZ" dirty="0"/>
              <a:t>dvůr menšího rozsahu</a:t>
            </a:r>
          </a:p>
          <a:p>
            <a:r>
              <a:rPr lang="cs-CZ" dirty="0"/>
              <a:t>markraběcí rada (Petr </a:t>
            </a:r>
            <a:r>
              <a:rPr lang="cs-CZ" dirty="0" err="1"/>
              <a:t>Hecht</a:t>
            </a:r>
            <a:r>
              <a:rPr lang="cs-CZ" dirty="0"/>
              <a:t> z Rosic)</a:t>
            </a:r>
          </a:p>
          <a:p>
            <a:r>
              <a:rPr lang="cs-CZ" dirty="0"/>
              <a:t>podkomoří, komorník, hofmistr</a:t>
            </a:r>
          </a:p>
          <a:p>
            <a:r>
              <a:rPr lang="cs-CZ" dirty="0"/>
              <a:t>dvorský soud (pro lenní záležitosti), purkrabí markraběcích hradů, kolegium kaplanů</a:t>
            </a:r>
          </a:p>
          <a:p>
            <a:r>
              <a:rPr lang="cs-CZ" dirty="0"/>
              <a:t>markraběcí kancelář – kancléř, notář, písaři (cca 180 listin)</a:t>
            </a:r>
          </a:p>
          <a:p>
            <a:r>
              <a:rPr lang="cs-CZ" dirty="0"/>
              <a:t>zemské úřady: nejvyšší komorník, sudí, zemský písař</a:t>
            </a:r>
          </a:p>
          <a:p>
            <a:r>
              <a:rPr lang="cs-CZ" dirty="0"/>
              <a:t>řemeslníci (zlatník, obuvník, krejčí, stavitel, zedník, tesař), hudebníci (trubači, pištci), mistr kuchyně</a:t>
            </a:r>
          </a:p>
        </p:txBody>
      </p:sp>
    </p:spTree>
    <p:extLst>
      <p:ext uri="{BB962C8B-B14F-4D97-AF65-F5344CB8AC3E}">
        <p14:creationId xmlns:p14="http://schemas.microsoft.com/office/powerpoint/2010/main" val="192201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38160" cy="47708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000" b="1" dirty="0"/>
              <a:t>Markraběcí majetky za Jana Jindřicha I.</a:t>
            </a:r>
          </a:p>
          <a:p>
            <a:pPr marL="0" indent="0">
              <a:buNone/>
            </a:pPr>
            <a:endParaRPr lang="cs-CZ" sz="2000" dirty="0"/>
          </a:p>
          <a:p>
            <a:r>
              <a:rPr lang="cs-CZ" sz="2000" dirty="0"/>
              <a:t>neustálé usilovné kupování dalších a dalších statků (hrady a panství, města, městečka)</a:t>
            </a:r>
          </a:p>
          <a:p>
            <a:r>
              <a:rPr lang="cs-CZ" sz="2000" dirty="0"/>
              <a:t>Kolem roku 1350 cca 22-24 markraběcích hradů (např. Špilberk, Veveří, Olomouc, Přerov, Štramberk, Hodonín, Ivančice, Břeclav, Znojmo, Podivín, Vranov, Broumov, Bánov, </a:t>
            </a:r>
            <a:r>
              <a:rPr lang="cs-CZ" sz="2000" dirty="0" err="1"/>
              <a:t>Buchlov</a:t>
            </a:r>
            <a:r>
              <a:rPr lang="cs-CZ" sz="2000" dirty="0"/>
              <a:t>, Napajedla, Ostroh, Brod)</a:t>
            </a:r>
          </a:p>
          <a:p>
            <a:r>
              <a:rPr lang="cs-CZ" sz="2000" dirty="0"/>
              <a:t>Jan Jindřich koupil během 25 let minimálně 16 tvrzí a hradů (Židlochovice, Morkovice, Malenovice, </a:t>
            </a:r>
            <a:r>
              <a:rPr lang="cs-CZ" sz="2000" dirty="0" err="1"/>
              <a:t>Pyšolec</a:t>
            </a:r>
            <a:r>
              <a:rPr lang="cs-CZ" sz="2000" dirty="0"/>
              <a:t>, </a:t>
            </a:r>
            <a:r>
              <a:rPr lang="cs-CZ" sz="2000" dirty="0" err="1"/>
              <a:t>Zubštejn</a:t>
            </a:r>
            <a:r>
              <a:rPr lang="cs-CZ" sz="2000" dirty="0"/>
              <a:t>, </a:t>
            </a:r>
            <a:r>
              <a:rPr lang="cs-CZ" sz="2000" dirty="0" err="1"/>
              <a:t>Cimburk</a:t>
            </a:r>
            <a:r>
              <a:rPr lang="cs-CZ" sz="2000" dirty="0"/>
              <a:t> u Koryčan, Střílky, Drnholec, </a:t>
            </a:r>
            <a:r>
              <a:rPr lang="cs-CZ" sz="2000" dirty="0" err="1"/>
              <a:t>Vildenberk</a:t>
            </a:r>
            <a:r>
              <a:rPr lang="cs-CZ" sz="2000" dirty="0"/>
              <a:t>, </a:t>
            </a:r>
            <a:r>
              <a:rPr lang="cs-CZ" sz="2000" dirty="0" err="1"/>
              <a:t>Drahotuše</a:t>
            </a:r>
            <a:r>
              <a:rPr lang="cs-CZ" sz="2000" dirty="0"/>
              <a:t>, </a:t>
            </a:r>
            <a:r>
              <a:rPr lang="cs-CZ" sz="2000" dirty="0" err="1"/>
              <a:t>Cimburk</a:t>
            </a:r>
            <a:r>
              <a:rPr lang="cs-CZ" sz="2000" dirty="0"/>
              <a:t> u Jevíčka, Třebová, Obřany u Bystřice pod Hostýnem, Osová, </a:t>
            </a:r>
            <a:r>
              <a:rPr lang="cs-CZ" sz="2000" dirty="0" err="1"/>
              <a:t>Víckov</a:t>
            </a:r>
            <a:r>
              <a:rPr lang="cs-CZ" sz="2000" dirty="0"/>
              <a:t>, </a:t>
            </a:r>
            <a:r>
              <a:rPr lang="cs-CZ" sz="2000" dirty="0" err="1"/>
              <a:t>Mitrov</a:t>
            </a:r>
            <a:r>
              <a:rPr lang="cs-CZ" sz="2000" dirty="0"/>
              <a:t>)</a:t>
            </a:r>
          </a:p>
          <a:p>
            <a:r>
              <a:rPr lang="cs-CZ" sz="2000" dirty="0"/>
              <a:t>k tomu náležely příslušné majetky (města, městečka, vsi)</a:t>
            </a: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902457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2400" b="1" dirty="0">
                <a:latin typeface="+mj-lt"/>
              </a:rPr>
              <a:t>Markraběcí majetky za Jana Jindřicha II.</a:t>
            </a:r>
          </a:p>
          <a:p>
            <a:pPr marL="0" indent="0">
              <a:buNone/>
            </a:pPr>
            <a:endParaRPr lang="cs-CZ" sz="2400" dirty="0">
              <a:latin typeface="+mj-lt"/>
            </a:endParaRPr>
          </a:p>
          <a:p>
            <a:r>
              <a:rPr lang="cs-CZ" sz="2400" dirty="0">
                <a:latin typeface="+mj-lt"/>
              </a:rPr>
              <a:t>stálé hromadění majetku</a:t>
            </a:r>
          </a:p>
          <a:p>
            <a:r>
              <a:rPr lang="cs-CZ" sz="2400" dirty="0">
                <a:latin typeface="+mj-lt"/>
              </a:rPr>
              <a:t>hrady: na konci vlády 42–48 (jedna třetina)</a:t>
            </a:r>
          </a:p>
          <a:p>
            <a:r>
              <a:rPr lang="cs-CZ" sz="2400" dirty="0">
                <a:latin typeface="+mj-lt"/>
              </a:rPr>
              <a:t>města: na konci vlády cca 21 z 50 v rukou markraběte (dvě pětiny z celkového počtu, nejdůležitější: Brno, Olomouc, Znojmo, Jihlava)</a:t>
            </a:r>
          </a:p>
          <a:p>
            <a:r>
              <a:rPr lang="cs-CZ" sz="2400" dirty="0">
                <a:latin typeface="+mj-lt"/>
              </a:rPr>
              <a:t>městečka: cca 25 ze 120 (jedna pětina)</a:t>
            </a:r>
          </a:p>
          <a:p>
            <a:r>
              <a:rPr lang="cs-CZ" sz="2400" dirty="0">
                <a:latin typeface="+mj-lt"/>
              </a:rPr>
              <a:t>vesnice: přibližně 350 (cca jedna desetina)</a:t>
            </a:r>
          </a:p>
          <a:p>
            <a:r>
              <a:rPr lang="cs-CZ" sz="2400" dirty="0">
                <a:latin typeface="+mj-lt"/>
              </a:rPr>
              <a:t>funkční lenní systém</a:t>
            </a:r>
          </a:p>
          <a:p>
            <a:r>
              <a:rPr lang="cs-CZ" sz="2400" dirty="0">
                <a:latin typeface="+mj-lt"/>
              </a:rPr>
              <a:t>významná privilegia pro Brno a Olomouc</a:t>
            </a:r>
          </a:p>
          <a:p>
            <a:r>
              <a:rPr lang="cs-CZ" sz="2400" dirty="0">
                <a:latin typeface="+mj-lt"/>
              </a:rPr>
              <a:t>plně zatěžoval městskou pokladnu</a:t>
            </a:r>
          </a:p>
          <a:p>
            <a:endParaRPr lang="cs-CZ" sz="2400" dirty="0">
              <a:latin typeface="+mj-lt"/>
            </a:endParaRPr>
          </a:p>
          <a:p>
            <a:pPr marL="0" indent="0">
              <a:buNone/>
            </a:pPr>
            <a:endParaRPr lang="cs-CZ" sz="2400" dirty="0">
              <a:latin typeface="+mj-lt"/>
            </a:endParaRPr>
          </a:p>
          <a:p>
            <a:endParaRPr lang="cs-CZ" sz="2400" dirty="0">
              <a:latin typeface="+mj-lt"/>
            </a:endParaRPr>
          </a:p>
          <a:p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29547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400" b="1" dirty="0">
                <a:latin typeface="+mj-lt"/>
              </a:rPr>
              <a:t>Markraběcí majetky za Jana Jindřicha III.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dirty="0">
              <a:latin typeface="+mj-lt"/>
            </a:endParaRPr>
          </a:p>
          <a:p>
            <a:pPr>
              <a:lnSpc>
                <a:spcPct val="80000"/>
              </a:lnSpc>
            </a:pPr>
            <a:r>
              <a:rPr lang="cs-CZ" sz="2400" dirty="0">
                <a:latin typeface="+mj-lt"/>
              </a:rPr>
              <a:t>kupní ceny: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latin typeface="+mj-lt"/>
              </a:rPr>
              <a:t>1353: tvrz Židlochovice a 1 ves – 1500 hřiven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latin typeface="+mj-lt"/>
              </a:rPr>
              <a:t>1358: hrady </a:t>
            </a:r>
            <a:r>
              <a:rPr lang="cs-CZ" sz="2400" dirty="0" err="1">
                <a:latin typeface="+mj-lt"/>
              </a:rPr>
              <a:t>Cimburk</a:t>
            </a:r>
            <a:r>
              <a:rPr lang="cs-CZ" sz="2400" dirty="0">
                <a:latin typeface="+mj-lt"/>
              </a:rPr>
              <a:t> a Střílky, k tomu městečka Koryčany, Střílky – 3600 kop grošů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latin typeface="+mj-lt"/>
              </a:rPr>
              <a:t>1365: hrady </a:t>
            </a:r>
            <a:r>
              <a:rPr lang="cs-CZ" sz="2400" dirty="0" err="1">
                <a:latin typeface="+mj-lt"/>
              </a:rPr>
              <a:t>Cimburk</a:t>
            </a:r>
            <a:r>
              <a:rPr lang="cs-CZ" sz="2400" dirty="0">
                <a:latin typeface="+mj-lt"/>
              </a:rPr>
              <a:t> a Třebová, města (Moravská) Třebová a Jevíčko, 3 městečka, 35 vesnic – 16 000 hřiven 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latin typeface="+mj-lt"/>
              </a:rPr>
              <a:t>1371: hrad </a:t>
            </a:r>
            <a:r>
              <a:rPr lang="cs-CZ" sz="2400" dirty="0" err="1">
                <a:latin typeface="+mj-lt"/>
              </a:rPr>
              <a:t>Vildenberk</a:t>
            </a:r>
            <a:r>
              <a:rPr lang="cs-CZ" sz="2400" dirty="0">
                <a:latin typeface="+mj-lt"/>
              </a:rPr>
              <a:t> a 10 vsí: 3 300 hřiven grošů (ve stejném roce Jan Jindřich koupil i </a:t>
            </a:r>
            <a:r>
              <a:rPr lang="cs-CZ" sz="2400" dirty="0" err="1">
                <a:latin typeface="+mj-lt"/>
              </a:rPr>
              <a:t>Drahotuše</a:t>
            </a:r>
            <a:r>
              <a:rPr lang="cs-CZ" sz="2400" dirty="0">
                <a:latin typeface="+mj-lt"/>
              </a:rPr>
              <a:t> se 14 vesnicemi)</a:t>
            </a:r>
          </a:p>
          <a:p>
            <a:pPr>
              <a:lnSpc>
                <a:spcPct val="80000"/>
              </a:lnSpc>
            </a:pPr>
            <a:r>
              <a:rPr lang="cs-CZ" sz="2400" dirty="0">
                <a:latin typeface="+mj-lt"/>
              </a:rPr>
              <a:t>roční výnos</a:t>
            </a:r>
            <a:r>
              <a:rPr lang="cs-CZ" sz="2400">
                <a:latin typeface="+mj-lt"/>
              </a:rPr>
              <a:t>: minimálně </a:t>
            </a:r>
            <a:r>
              <a:rPr lang="cs-CZ" sz="2400" dirty="0">
                <a:latin typeface="+mj-lt"/>
              </a:rPr>
              <a:t>7–10 </a:t>
            </a:r>
            <a:r>
              <a:rPr lang="cs-CZ" sz="2400">
                <a:latin typeface="+mj-lt"/>
              </a:rPr>
              <a:t>tisíc hřiven ???</a:t>
            </a:r>
            <a:endParaRPr lang="cs-CZ" sz="2400" dirty="0">
              <a:latin typeface="+mj-lt"/>
            </a:endParaRPr>
          </a:p>
          <a:p>
            <a:pPr>
              <a:lnSpc>
                <a:spcPct val="80000"/>
              </a:lnSpc>
            </a:pPr>
            <a:endParaRPr lang="cs-CZ" sz="2400" dirty="0">
              <a:latin typeface="+mj-lt"/>
            </a:endParaRPr>
          </a:p>
          <a:p>
            <a:pPr>
              <a:lnSpc>
                <a:spcPct val="80000"/>
              </a:lnSpc>
            </a:pPr>
            <a:endParaRPr lang="cs-CZ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23326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400" b="1" dirty="0"/>
              <a:t>Jan Jindřich a církev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dirty="0"/>
          </a:p>
          <a:p>
            <a:pPr>
              <a:lnSpc>
                <a:spcPct val="80000"/>
              </a:lnSpc>
            </a:pPr>
            <a:r>
              <a:rPr lang="cs-CZ" sz="2400" dirty="0"/>
              <a:t>kromě problémů týkajících se manželství (</a:t>
            </a:r>
            <a:r>
              <a:rPr lang="cs-CZ" sz="2400" dirty="0" err="1"/>
              <a:t>kladba</a:t>
            </a:r>
            <a:r>
              <a:rPr lang="cs-CZ" sz="2400" dirty="0"/>
              <a:t> – dispens) žádné konflikty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vztah s olomouckými biskupy korektní, zejména s Janem ze Středy (1364–1380)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Kláštery: 1350 Jan Jindřich založil klášter augustiniánů poustevníků (původně u sv. Tomáše)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1375 kartuziánský klášter v Králově Poli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snaha omezovat vliv šlechty na ekonomické fungování klášterů (majetkové transakce pouze se souhlasem markraběte)</a:t>
            </a:r>
          </a:p>
          <a:p>
            <a:pPr>
              <a:lnSpc>
                <a:spcPct val="80000"/>
              </a:lnSpc>
            </a:pPr>
            <a:endParaRPr lang="cs-CZ" dirty="0"/>
          </a:p>
          <a:p>
            <a:pPr>
              <a:lnSpc>
                <a:spcPct val="80000"/>
              </a:lnSpc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24409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064896" cy="4824536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000" b="1" dirty="0"/>
              <a:t>Testamenty Jana Jindřicha</a:t>
            </a:r>
          </a:p>
          <a:p>
            <a:pPr marL="0" indent="0">
              <a:lnSpc>
                <a:spcPct val="80000"/>
              </a:lnSpc>
              <a:buNone/>
            </a:pPr>
            <a:endParaRPr lang="cs-CZ" sz="2000" dirty="0"/>
          </a:p>
          <a:p>
            <a:r>
              <a:rPr lang="cs-CZ" sz="2000" dirty="0"/>
              <a:t>tři: z roku 1363 (pouze potvrzení Karla IV.)</a:t>
            </a:r>
          </a:p>
          <a:p>
            <a:r>
              <a:rPr lang="cs-CZ" sz="2000" dirty="0"/>
              <a:t>z roku 1366 (originál nemáme, pouze text v listině Karla)</a:t>
            </a:r>
          </a:p>
          <a:p>
            <a:r>
              <a:rPr lang="cs-CZ" sz="2000" dirty="0"/>
              <a:t>z roku 1371 v originále (+ latinské a německé potvrzení)</a:t>
            </a:r>
          </a:p>
          <a:p>
            <a:r>
              <a:rPr lang="cs-CZ" sz="2000" dirty="0"/>
              <a:t>poslední testament vydán se souhlasem moravské šlechty (42 osob z řad panských rodů </a:t>
            </a:r>
            <a:r>
              <a:rPr lang="cs-CZ" sz="2000" dirty="0" err="1"/>
              <a:t>spolupečetilo</a:t>
            </a:r>
            <a:r>
              <a:rPr lang="cs-CZ" sz="2000" dirty="0"/>
              <a:t> listinu)</a:t>
            </a:r>
          </a:p>
          <a:p>
            <a:r>
              <a:rPr lang="cs-CZ" sz="2000" dirty="0"/>
              <a:t>velmi propracovaný systém dědictví</a:t>
            </a:r>
          </a:p>
          <a:p>
            <a:r>
              <a:rPr lang="cs-CZ" sz="2000" dirty="0"/>
              <a:t>Nástupcem Jošt (z 21 měst měl mít 14, z 25 městeček 20)</a:t>
            </a:r>
          </a:p>
          <a:p>
            <a:r>
              <a:rPr lang="cs-CZ" sz="2000" dirty="0"/>
              <a:t>Prokop a Jan Soběslav – menší díl majetku na základě lenního slibu</a:t>
            </a:r>
          </a:p>
          <a:p>
            <a:r>
              <a:rPr lang="cs-CZ" sz="2000" dirty="0"/>
              <a:t>Nástupnictví: Jošt – jeho synové – Jan Soběslav – jeho synové – Prokop – jeho synové – český král</a:t>
            </a:r>
          </a:p>
          <a:p>
            <a:r>
              <a:rPr lang="cs-CZ" sz="2000" dirty="0"/>
              <a:t>precizně vyřešeno předávání majetků v případě smrti</a:t>
            </a:r>
          </a:p>
        </p:txBody>
      </p:sp>
    </p:spTree>
    <p:extLst>
      <p:ext uri="{BB962C8B-B14F-4D97-AF65-F5344CB8AC3E}">
        <p14:creationId xmlns:p14="http://schemas.microsoft.com/office/powerpoint/2010/main" val="4216982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828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100" b="1" dirty="0"/>
              <a:t>Zhodnocení vlády Jana Jindřicha</a:t>
            </a:r>
          </a:p>
          <a:p>
            <a:pPr marL="0" indent="0">
              <a:buNone/>
            </a:pPr>
            <a:endParaRPr lang="cs-CZ" sz="3100" b="1" dirty="0"/>
          </a:p>
          <a:p>
            <a:r>
              <a:rPr lang="cs-CZ" sz="3100" dirty="0"/>
              <a:t>absence zahraniční politiky</a:t>
            </a:r>
          </a:p>
          <a:p>
            <a:r>
              <a:rPr lang="cs-CZ" sz="3100" dirty="0"/>
              <a:t>absolutní podpora a podřízení se jednání bratra Karla (je to dobře nebo špatně?)</a:t>
            </a:r>
          </a:p>
          <a:p>
            <a:r>
              <a:rPr lang="cs-CZ" sz="3100" dirty="0"/>
              <a:t>Morava – období klidu a stability, žádné vážnější konflikty, rozmach šlechty</a:t>
            </a:r>
          </a:p>
          <a:p>
            <a:r>
              <a:rPr lang="cs-CZ" sz="3100" dirty="0"/>
              <a:t>rozvoj majetkové základny zeměpána</a:t>
            </a:r>
          </a:p>
          <a:p>
            <a:r>
              <a:rPr lang="cs-CZ" sz="3100" dirty="0"/>
              <a:t>velké finanční zatížení markraběcích měst a klášterů</a:t>
            </a:r>
          </a:p>
          <a:p>
            <a:r>
              <a:rPr lang="cs-CZ" sz="3100" dirty="0"/>
              <a:t>patrně vzestup kriminality (těžko hodnotit)</a:t>
            </a:r>
          </a:p>
          <a:p>
            <a:r>
              <a:rPr lang="cs-CZ" sz="3100" dirty="0"/>
              <a:t>dva pohledy: slaboch bez koncepce vládnutí nebo uvážlivý diplomat „ve stínu“ bratra a vynikající hospodář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872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2B0B9-DD7F-70BE-F811-6EFA5B9FDE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4EE996-195D-4D4B-C838-9CB86EAB8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sz="2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cs-CZ" b="1" dirty="0">
                <a:ea typeface="Calibri" panose="020F0502020204030204" pitchFamily="34" charset="0"/>
                <a:cs typeface="Times New Roman" panose="02020603050405020304" pitchFamily="18" charset="0"/>
              </a:rPr>
              <a:t>Moravské zemské desky</a:t>
            </a:r>
          </a:p>
          <a:p>
            <a:pPr marL="0" indent="0">
              <a:lnSpc>
                <a:spcPct val="110000"/>
              </a:lnSpc>
              <a:buNone/>
            </a:pPr>
            <a:endParaRPr lang="cs-CZ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sloužily k zápisu svobodných nemovitých statků a pozemkových majetkových záležitostí (prodeje, koupě, věna, spolky) – „pozemková“ kniha středověku</a:t>
            </a: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1348 reforma Karla IV. – vedly se pouze v Brně a Olomouci na zasedání zemského soudu</a:t>
            </a: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zápisy nebyly povinné</a:t>
            </a:r>
          </a:p>
          <a:p>
            <a:pPr marL="0">
              <a:lnSpc>
                <a:spcPct val="110000"/>
              </a:lnSpc>
              <a:spcBef>
                <a:spcPts val="0"/>
              </a:spcBef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národní kulturní památka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56127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2E724C-3387-6D50-DD2D-458988A39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5157192"/>
            <a:ext cx="8183880" cy="877848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E6AF474-0DFD-074E-3E42-932182BDE8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70856"/>
          </a:xfrm>
        </p:spPr>
        <p:txBody>
          <a:bodyPr>
            <a:noAutofit/>
          </a:bodyPr>
          <a:lstStyle/>
          <a:p>
            <a:pPr marL="72000" indent="0">
              <a:lnSpc>
                <a:spcPct val="80000"/>
              </a:lnSpc>
              <a:buNone/>
            </a:pPr>
            <a:endParaRPr lang="cs-CZ" sz="2400" b="1" dirty="0"/>
          </a:p>
          <a:p>
            <a:pPr marL="72000" indent="0">
              <a:lnSpc>
                <a:spcPct val="80000"/>
              </a:lnSpc>
              <a:buNone/>
            </a:pPr>
            <a:r>
              <a:rPr lang="cs-CZ" sz="2400" b="1" dirty="0"/>
              <a:t>Moravská šlechta v druhé polovině 14. století</a:t>
            </a:r>
          </a:p>
          <a:p>
            <a:pPr marL="72000" indent="0">
              <a:lnSpc>
                <a:spcPct val="80000"/>
              </a:lnSpc>
              <a:buNone/>
            </a:pPr>
            <a:endParaRPr lang="cs-CZ" sz="2400" b="1" dirty="0"/>
          </a:p>
          <a:p>
            <a:pPr marL="72000" indent="0">
              <a:lnSpc>
                <a:spcPct val="80000"/>
              </a:lnSpc>
            </a:pPr>
            <a:r>
              <a:rPr lang="cs-CZ" sz="2400" dirty="0"/>
              <a:t> páni – cca 25 rodů (cca několik set osob)</a:t>
            </a:r>
          </a:p>
          <a:p>
            <a:pPr marL="72000" indent="0">
              <a:lnSpc>
                <a:spcPct val="80000"/>
              </a:lnSpc>
            </a:pPr>
            <a:r>
              <a:rPr lang="cs-CZ" sz="2400" dirty="0"/>
              <a:t> neuzavřený stav (směrem nahoru i dolů)</a:t>
            </a:r>
          </a:p>
          <a:p>
            <a:pPr marL="72000" indent="0">
              <a:lnSpc>
                <a:spcPct val="80000"/>
              </a:lnSpc>
            </a:pPr>
            <a:r>
              <a:rPr lang="cs-CZ" sz="2400" dirty="0"/>
              <a:t> urozený původ, značný nebo přiměřený majetek (hrady, města, více vesnic, mnoho dvorů)</a:t>
            </a:r>
          </a:p>
          <a:p>
            <a:pPr marL="72000" indent="0">
              <a:lnSpc>
                <a:spcPct val="80000"/>
              </a:lnSpc>
            </a:pPr>
            <a:r>
              <a:rPr lang="cs-CZ" sz="2400" dirty="0"/>
              <a:t> jako společenský stav partneři markraběte (markraběcí dvůr, přiměřený podíl na moci, finanční záležitosti, vojenské záležitosti)</a:t>
            </a:r>
          </a:p>
          <a:p>
            <a:pPr marL="72000" indent="0">
              <a:lnSpc>
                <a:spcPct val="80000"/>
              </a:lnSpc>
            </a:pPr>
            <a:r>
              <a:rPr lang="cs-CZ" sz="2400" dirty="0"/>
              <a:t> možnosti hospodaření, koupě celých panství</a:t>
            </a:r>
          </a:p>
          <a:p>
            <a:pPr marL="72000" indent="0">
              <a:lnSpc>
                <a:spcPct val="80000"/>
              </a:lnSpc>
            </a:pPr>
            <a:r>
              <a:rPr lang="cs-CZ" sz="2400" dirty="0"/>
              <a:t> společenské postavení (úřady), vzájemné vztahy</a:t>
            </a:r>
          </a:p>
          <a:p>
            <a:pPr marL="72000" indent="0">
              <a:lnSpc>
                <a:spcPct val="80000"/>
              </a:lnSpc>
            </a:pPr>
            <a:r>
              <a:rPr lang="cs-CZ" sz="2400" dirty="0"/>
              <a:t> otázka sebeprezentace, rituály moci</a:t>
            </a:r>
          </a:p>
          <a:p>
            <a:pPr marL="72000" indent="0">
              <a:lnSpc>
                <a:spcPct val="80000"/>
              </a:lnSpc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177046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1081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Jan Jindřich, markrabě moravský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12. 2. 1322 Mělník – 12. 11. 1375 Brno, markrabě moravský 1349–1375</a:t>
            </a:r>
          </a:p>
          <a:p>
            <a:r>
              <a:rPr lang="cs-CZ" dirty="0"/>
              <a:t>první problém: jak smysluplně popsat jeho vládu (absence zahraniční politiky, těžko postižitelný vývoj vlády)</a:t>
            </a:r>
          </a:p>
          <a:p>
            <a:r>
              <a:rPr lang="cs-CZ" dirty="0"/>
              <a:t>Jaroslav Mezník – tematické okruhy působení </a:t>
            </a:r>
          </a:p>
          <a:p>
            <a:r>
              <a:rPr lang="cs-CZ" dirty="0"/>
              <a:t>druhý problém: jak Jana Jindřicha hodnotit</a:t>
            </a:r>
          </a:p>
          <a:p>
            <a:r>
              <a:rPr lang="cs-CZ" dirty="0"/>
              <a:t>zjevné podřízení se (závislost?) na Karlovi</a:t>
            </a:r>
          </a:p>
          <a:p>
            <a:r>
              <a:rPr lang="cs-CZ" dirty="0"/>
              <a:t>? slaboch neschopný samostatného rozhodování?</a:t>
            </a:r>
          </a:p>
          <a:p>
            <a:r>
              <a:rPr lang="cs-CZ" dirty="0"/>
              <a:t>? skandalista evropského formátu?</a:t>
            </a:r>
          </a:p>
          <a:p>
            <a:r>
              <a:rPr lang="cs-CZ" dirty="0"/>
              <a:t>? uvážlivý panovník a vynikající hospodář?</a:t>
            </a:r>
          </a:p>
        </p:txBody>
      </p:sp>
    </p:spTree>
    <p:extLst>
      <p:ext uri="{BB962C8B-B14F-4D97-AF65-F5344CB8AC3E}">
        <p14:creationId xmlns:p14="http://schemas.microsoft.com/office/powerpoint/2010/main" val="36057224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0A0F8C-FF28-D5B1-2F42-56B49CDE30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30846A-B723-A896-EAE7-EB66DE628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72000" indent="0">
              <a:lnSpc>
                <a:spcPct val="80000"/>
              </a:lnSpc>
              <a:buNone/>
            </a:pPr>
            <a:r>
              <a:rPr lang="cs-CZ" sz="2600" b="1" dirty="0"/>
              <a:t>Moravská šlechta v druhé polovině 14. století</a:t>
            </a:r>
          </a:p>
          <a:p>
            <a:pPr marL="72000" indent="0">
              <a:lnSpc>
                <a:spcPct val="80000"/>
              </a:lnSpc>
              <a:buNone/>
            </a:pPr>
            <a:endParaRPr lang="cs-CZ" sz="2600" b="1" dirty="0"/>
          </a:p>
          <a:p>
            <a:pPr marL="72000" indent="0">
              <a:lnSpc>
                <a:spcPct val="80000"/>
              </a:lnSpc>
            </a:pPr>
            <a:r>
              <a:rPr lang="cs-CZ" sz="2600" dirty="0"/>
              <a:t> nižší šlechta – cca 900–1000 rodů v předhusitském období (střídání predikátů)</a:t>
            </a:r>
          </a:p>
          <a:p>
            <a:pPr marL="72000" indent="0">
              <a:lnSpc>
                <a:spcPct val="80000"/>
              </a:lnSpc>
            </a:pPr>
            <a:r>
              <a:rPr lang="cs-CZ" sz="2600" dirty="0"/>
              <a:t> různá titulatura (zeman, rytíř, panoš či panoše)</a:t>
            </a:r>
          </a:p>
          <a:p>
            <a:pPr marL="72000" indent="0">
              <a:lnSpc>
                <a:spcPct val="80000"/>
              </a:lnSpc>
            </a:pPr>
            <a:r>
              <a:rPr lang="cs-CZ" sz="2600" dirty="0"/>
              <a:t> neuzavřený stav (směrem nahoru i dolů)</a:t>
            </a:r>
          </a:p>
          <a:p>
            <a:pPr marL="72000" indent="0">
              <a:lnSpc>
                <a:spcPct val="80000"/>
              </a:lnSpc>
            </a:pPr>
            <a:r>
              <a:rPr lang="cs-CZ" sz="2600" dirty="0"/>
              <a:t> hospodaření na vlastních statcích, na cizích statcích (léna), služba, </a:t>
            </a:r>
            <a:r>
              <a:rPr lang="cs-CZ" sz="2600" b="1" dirty="0"/>
              <a:t>klientské vazby</a:t>
            </a:r>
          </a:p>
          <a:p>
            <a:pPr marL="72000" indent="0">
              <a:lnSpc>
                <a:spcPct val="80000"/>
              </a:lnSpc>
            </a:pPr>
            <a:r>
              <a:rPr lang="cs-CZ" sz="2600" dirty="0"/>
              <a:t> jen cca 20% stálý dostatečný příjem, jen cca 5% vlastnilo celou vesnici</a:t>
            </a:r>
          </a:p>
          <a:p>
            <a:pPr marL="72000" indent="0">
              <a:lnSpc>
                <a:spcPct val="80000"/>
              </a:lnSpc>
            </a:pPr>
            <a:r>
              <a:rPr lang="cs-CZ" sz="2600" dirty="0"/>
              <a:t> drtivá většina jen drobné majetky</a:t>
            </a:r>
          </a:p>
          <a:p>
            <a:pPr marL="72000" indent="0">
              <a:lnSpc>
                <a:spcPct val="80000"/>
              </a:lnSpc>
            </a:pPr>
            <a:r>
              <a:rPr lang="cs-CZ" sz="2600" dirty="0"/>
              <a:t> otázka sebeprezentace, životní styl, spory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9557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A63484-4871-F0E7-743F-961AB16E0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20EADC-F8EC-2A0D-1447-CEF2E6900B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72000" indent="0">
              <a:lnSpc>
                <a:spcPct val="80000"/>
              </a:lnSpc>
              <a:buNone/>
            </a:pPr>
            <a:r>
              <a:rPr lang="cs-CZ" sz="2600" b="1" dirty="0"/>
              <a:t>Moravská šlechta v druhé polovině 14. století</a:t>
            </a:r>
          </a:p>
          <a:p>
            <a:pPr marL="72000" indent="0">
              <a:lnSpc>
                <a:spcPct val="80000"/>
              </a:lnSpc>
              <a:buNone/>
            </a:pPr>
            <a:endParaRPr lang="cs-CZ" sz="2600" b="1" dirty="0"/>
          </a:p>
          <a:p>
            <a:pPr marL="72000" indent="0">
              <a:lnSpc>
                <a:spcPct val="80000"/>
              </a:lnSpc>
            </a:pPr>
            <a:r>
              <a:rPr lang="cs-CZ" sz="2600" dirty="0"/>
              <a:t> střední šlechta – pojem, který se neprosadil</a:t>
            </a:r>
          </a:p>
          <a:p>
            <a:pPr marL="72000" indent="0">
              <a:lnSpc>
                <a:spcPct val="80000"/>
              </a:lnSpc>
            </a:pPr>
            <a:r>
              <a:rPr lang="cs-CZ" sz="2600" dirty="0"/>
              <a:t> rody nižší šlechty majetkově stojící mezi masou nemajetné nižší šlechty a panským stavem</a:t>
            </a:r>
          </a:p>
          <a:p>
            <a:pPr marL="72000" indent="0">
              <a:lnSpc>
                <a:spcPct val="80000"/>
              </a:lnSpc>
            </a:pPr>
            <a:r>
              <a:rPr lang="cs-CZ" sz="2600" dirty="0"/>
              <a:t> řádově několik desítek rodů</a:t>
            </a:r>
          </a:p>
          <a:p>
            <a:pPr marL="72000" indent="0">
              <a:lnSpc>
                <a:spcPct val="80000"/>
              </a:lnSpc>
            </a:pPr>
            <a:r>
              <a:rPr lang="cs-CZ" sz="2600" dirty="0"/>
              <a:t> rozsáhlejší majetky (více vsí, tvrz, městečka)</a:t>
            </a:r>
          </a:p>
          <a:p>
            <a:pPr marL="72000" indent="0">
              <a:lnSpc>
                <a:spcPct val="80000"/>
              </a:lnSpc>
            </a:pPr>
            <a:r>
              <a:rPr lang="cs-CZ" sz="2600" dirty="0"/>
              <a:t> otázka hospodaření (statky ležící u sebe versus náhodné koupě), možnosti hospodaření</a:t>
            </a:r>
          </a:p>
          <a:p>
            <a:pPr marL="72000" indent="0">
              <a:lnSpc>
                <a:spcPct val="80000"/>
              </a:lnSpc>
            </a:pPr>
            <a:r>
              <a:rPr lang="cs-CZ" sz="2600" dirty="0"/>
              <a:t> např. rody z Lulče, </a:t>
            </a:r>
            <a:r>
              <a:rPr lang="cs-CZ" sz="2600" dirty="0" err="1"/>
              <a:t>Želic</a:t>
            </a:r>
            <a:r>
              <a:rPr lang="cs-CZ" sz="2600" dirty="0"/>
              <a:t>, </a:t>
            </a:r>
            <a:r>
              <a:rPr lang="cs-CZ" sz="2600" dirty="0" err="1"/>
              <a:t>Kyjovcové</a:t>
            </a:r>
            <a:r>
              <a:rPr lang="cs-CZ" sz="2600" dirty="0"/>
              <a:t> z Kyjovic, Tvořihráze, </a:t>
            </a:r>
            <a:r>
              <a:rPr lang="cs-CZ" sz="2600" dirty="0" err="1"/>
              <a:t>Zástřizlové</a:t>
            </a:r>
            <a:r>
              <a:rPr lang="cs-CZ" sz="2600" dirty="0"/>
              <a:t>, z Prus, Dřínova – příbuzenské vztahy (manželství)</a:t>
            </a:r>
          </a:p>
          <a:p>
            <a:pPr marL="72000" indent="0"/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02194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8236AE-05D1-F55E-4B9C-09FE1F9E4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78DD773-A2F1-C29D-2246-6CAEF085EB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72000" indent="0">
              <a:buNone/>
            </a:pPr>
            <a:r>
              <a:rPr lang="cs-CZ" sz="2600" b="1" dirty="0"/>
              <a:t>Moravská šlechta v druhé polovině 14. století</a:t>
            </a:r>
          </a:p>
          <a:p>
            <a:pPr marL="72000" indent="0">
              <a:buNone/>
            </a:pPr>
            <a:endParaRPr lang="cs-CZ" sz="2600" b="1" dirty="0"/>
          </a:p>
          <a:p>
            <a:pPr marL="72000" indent="0"/>
            <a:r>
              <a:rPr lang="cs-CZ" sz="2600" dirty="0"/>
              <a:t> vývoj struktury majetkového vlastnictví</a:t>
            </a:r>
          </a:p>
          <a:p>
            <a:pPr marL="72000" indent="0"/>
            <a:r>
              <a:rPr lang="cs-CZ" sz="2600" dirty="0"/>
              <a:t>základní vývojová tendence: snaha vytvářet větší majetky (v řádech vesnic)</a:t>
            </a:r>
          </a:p>
          <a:p>
            <a:pPr marL="72000" indent="0"/>
            <a:r>
              <a:rPr lang="cs-CZ" sz="2600" dirty="0"/>
              <a:t> vesnice rozdělené na více dílů (mezi více majitelů) postupně získává jeden majitel</a:t>
            </a:r>
          </a:p>
          <a:p>
            <a:pPr marL="72000" indent="0"/>
            <a:r>
              <a:rPr lang="cs-CZ" sz="2600" dirty="0"/>
              <a:t> celkový rozsah šlechtických majetků se nemění</a:t>
            </a:r>
          </a:p>
          <a:p>
            <a:pPr marL="72000" indent="0"/>
            <a:r>
              <a:rPr lang="cs-CZ" sz="2600" dirty="0"/>
              <a:t> zvětšuje se velikost majetků jednoho majitele (rodů), logicky klesá počet majitelů</a:t>
            </a:r>
          </a:p>
          <a:p>
            <a:pPr marL="72000" indent="0"/>
            <a:r>
              <a:rPr lang="cs-CZ" sz="2600" dirty="0"/>
              <a:t> kam mizí vrstva nejchudší šlechty?</a:t>
            </a:r>
          </a:p>
          <a:p>
            <a:pPr marL="72000" indent="0"/>
            <a:r>
              <a:rPr lang="cs-CZ" sz="2600" dirty="0"/>
              <a:t> krize nižší šlechty a husitská revoluce (</a:t>
            </a:r>
            <a:r>
              <a:rPr lang="cs-CZ" sz="2600" dirty="0" err="1"/>
              <a:t>marx</a:t>
            </a:r>
            <a:r>
              <a:rPr lang="cs-CZ" sz="2600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88539118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A631ADC-6862-0983-F9AD-2DC9180F7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2920" y="5589240"/>
            <a:ext cx="8183880" cy="44580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D75500-ACE4-9300-B851-43778449AC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72000" indent="0">
              <a:buNone/>
            </a:pPr>
            <a:r>
              <a:rPr lang="cs-CZ" sz="2400" b="1" dirty="0"/>
              <a:t>Moravská šlechta v druhé polovině 14. století</a:t>
            </a:r>
          </a:p>
          <a:p>
            <a:pPr marL="72000" indent="0">
              <a:buNone/>
            </a:pPr>
            <a:endParaRPr lang="cs-CZ" sz="2400" b="1" dirty="0"/>
          </a:p>
          <a:p>
            <a:pPr marL="72000" indent="0"/>
            <a:r>
              <a:rPr lang="cs-CZ" sz="2400" dirty="0"/>
              <a:t> otázka postavení ženy ve středověké společnosti</a:t>
            </a:r>
          </a:p>
          <a:p>
            <a:pPr marL="72000" indent="0"/>
            <a:r>
              <a:rPr lang="cs-CZ" sz="2400" dirty="0"/>
              <a:t> zajištění urozené ženy pro případ ovdovění – zapsání věna (výše dle movitosti zapisovatele)</a:t>
            </a:r>
          </a:p>
          <a:p>
            <a:pPr marL="72000" indent="0"/>
            <a:r>
              <a:rPr lang="cs-CZ" sz="2400" dirty="0"/>
              <a:t> v zemských deskách často následuje po zisku statků manželem</a:t>
            </a:r>
          </a:p>
          <a:p>
            <a:pPr marL="72000" indent="0"/>
            <a:r>
              <a:rPr lang="cs-CZ" sz="2400" dirty="0"/>
              <a:t> jiná možnost zapsání: např. bratr, otec, pán</a:t>
            </a:r>
          </a:p>
          <a:p>
            <a:pPr marL="72000" indent="0"/>
            <a:r>
              <a:rPr lang="cs-CZ" sz="2400" dirty="0"/>
              <a:t> výnos pojištěn většinou na konkrétním majetku</a:t>
            </a:r>
          </a:p>
          <a:p>
            <a:pPr marL="72000" indent="0"/>
            <a:r>
              <a:rPr lang="cs-CZ" sz="2400" dirty="0"/>
              <a:t> roční plat nebo celková suma (desetina roční výnos) – často kolem 100 hřiven grošů ročně</a:t>
            </a:r>
          </a:p>
          <a:p>
            <a:pPr marL="72000" indent="0"/>
            <a:r>
              <a:rPr lang="cs-CZ" sz="2400" dirty="0"/>
              <a:t> placeno po ovdovění, spory, převody věna</a:t>
            </a:r>
          </a:p>
        </p:txBody>
      </p:sp>
    </p:spTree>
    <p:extLst>
      <p:ext uri="{BB962C8B-B14F-4D97-AF65-F5344CB8AC3E}">
        <p14:creationId xmlns:p14="http://schemas.microsoft.com/office/powerpoint/2010/main" val="4110512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183880" cy="4266800"/>
          </a:xfrm>
        </p:spPr>
        <p:txBody>
          <a:bodyPr>
            <a:noAutofit/>
          </a:bodyPr>
          <a:lstStyle/>
          <a:p>
            <a:pPr marL="72000" indent="0">
              <a:lnSpc>
                <a:spcPct val="80000"/>
              </a:lnSpc>
              <a:buNone/>
            </a:pPr>
            <a:r>
              <a:rPr lang="cs-CZ" sz="2400" b="1" dirty="0"/>
              <a:t>Páni z </a:t>
            </a:r>
            <a:r>
              <a:rPr lang="cs-CZ" sz="2400" b="1" dirty="0" err="1"/>
              <a:t>Vildenberka</a:t>
            </a:r>
            <a:r>
              <a:rPr lang="cs-CZ" sz="2400" b="1" dirty="0"/>
              <a:t> (hrad u Pozořic) I.</a:t>
            </a:r>
          </a:p>
          <a:p>
            <a:pPr marL="72000" indent="0">
              <a:lnSpc>
                <a:spcPct val="80000"/>
              </a:lnSpc>
              <a:buNone/>
            </a:pPr>
            <a:endParaRPr lang="cs-CZ" sz="2400" b="1" dirty="0"/>
          </a:p>
          <a:p>
            <a:pPr marL="72000">
              <a:lnSpc>
                <a:spcPct val="80000"/>
              </a:lnSpc>
            </a:pPr>
            <a:r>
              <a:rPr lang="cs-CZ" sz="2400" dirty="0"/>
              <a:t>Půta I. z </a:t>
            </a:r>
            <a:r>
              <a:rPr lang="cs-CZ" sz="2400" dirty="0" err="1"/>
              <a:t>Vildenberka</a:t>
            </a:r>
            <a:r>
              <a:rPr lang="cs-CZ" sz="2400" dirty="0"/>
              <a:t> (od roku 1317)</a:t>
            </a:r>
          </a:p>
          <a:p>
            <a:pPr marL="72000">
              <a:lnSpc>
                <a:spcPct val="80000"/>
              </a:lnSpc>
            </a:pPr>
            <a:r>
              <a:rPr lang="cs-CZ" sz="2400" dirty="0"/>
              <a:t>nejasný původ, dobré postavení ve společnosti</a:t>
            </a:r>
          </a:p>
          <a:p>
            <a:pPr marL="72000">
              <a:lnSpc>
                <a:spcPct val="80000"/>
              </a:lnSpc>
            </a:pPr>
            <a:r>
              <a:rPr lang="cs-CZ" sz="2400" dirty="0"/>
              <a:t>manželka Zdeňka z Boskovic, sestra </a:t>
            </a:r>
            <a:r>
              <a:rPr lang="cs-CZ" sz="2400" dirty="0" err="1"/>
              <a:t>Artleba</a:t>
            </a:r>
            <a:r>
              <a:rPr lang="cs-CZ" sz="2400" dirty="0"/>
              <a:t> a Oldřicha z Boskovic</a:t>
            </a:r>
          </a:p>
          <a:p>
            <a:pPr marL="72000">
              <a:lnSpc>
                <a:spcPct val="80000"/>
              </a:lnSpc>
            </a:pPr>
            <a:r>
              <a:rPr lang="cs-CZ" sz="2400" dirty="0"/>
              <a:t>pět synů: Půta II., </a:t>
            </a:r>
            <a:r>
              <a:rPr lang="cs-CZ" sz="2400" dirty="0" err="1"/>
              <a:t>Proček</a:t>
            </a:r>
            <a:r>
              <a:rPr lang="cs-CZ" sz="2400" dirty="0"/>
              <a:t>, Oldřich (duchovní), Beneš (Bouzov do roku 1382), </a:t>
            </a:r>
            <a:r>
              <a:rPr lang="cs-CZ" sz="2400" dirty="0" err="1"/>
              <a:t>Ješek</a:t>
            </a:r>
            <a:r>
              <a:rPr lang="cs-CZ" sz="2400" dirty="0"/>
              <a:t> (Bouzov, </a:t>
            </a:r>
            <a:r>
              <a:rPr lang="cs-CZ" sz="2400" dirty="0" err="1"/>
              <a:t>loštická</a:t>
            </a:r>
            <a:r>
              <a:rPr lang="cs-CZ" sz="2400" dirty="0"/>
              <a:t> větev)</a:t>
            </a:r>
          </a:p>
          <a:p>
            <a:pPr marL="72000">
              <a:lnSpc>
                <a:spcPct val="80000"/>
              </a:lnSpc>
            </a:pPr>
            <a:r>
              <a:rPr lang="cs-CZ" sz="2400" dirty="0"/>
              <a:t>pět dcer: Jitka (manžel Čeněk z </a:t>
            </a:r>
            <a:r>
              <a:rPr lang="cs-CZ" sz="2400" dirty="0" err="1"/>
              <a:t>Pirkštejna</a:t>
            </a:r>
            <a:r>
              <a:rPr lang="cs-CZ" sz="2400" dirty="0"/>
              <a:t> a Sloupu), </a:t>
            </a:r>
            <a:r>
              <a:rPr lang="cs-CZ" sz="2400" dirty="0" err="1"/>
              <a:t>Mabka</a:t>
            </a:r>
            <a:r>
              <a:rPr lang="cs-CZ" sz="2400" dirty="0"/>
              <a:t>, Eliška, Zdeňka, Markéta (všechny dominikánky u sv. Kateřiny v Olomouci)</a:t>
            </a:r>
          </a:p>
          <a:p>
            <a:pPr marL="72000">
              <a:lnSpc>
                <a:spcPct val="80000"/>
              </a:lnSpc>
            </a:pPr>
            <a:r>
              <a:rPr lang="cs-CZ" sz="2400" dirty="0"/>
              <a:t>Hrad </a:t>
            </a:r>
            <a:r>
              <a:rPr lang="cs-CZ" sz="2400" dirty="0" err="1"/>
              <a:t>Vildenberk</a:t>
            </a:r>
            <a:r>
              <a:rPr lang="cs-CZ" sz="2400" dirty="0"/>
              <a:t>: Půta II. a </a:t>
            </a:r>
            <a:r>
              <a:rPr lang="cs-CZ" sz="2400" dirty="0" err="1"/>
              <a:t>Proček</a:t>
            </a:r>
            <a:r>
              <a:rPr lang="cs-CZ" sz="2400" dirty="0"/>
              <a:t> (od 1340)</a:t>
            </a:r>
          </a:p>
        </p:txBody>
      </p:sp>
    </p:spTree>
    <p:extLst>
      <p:ext uri="{BB962C8B-B14F-4D97-AF65-F5344CB8AC3E}">
        <p14:creationId xmlns:p14="http://schemas.microsoft.com/office/powerpoint/2010/main" val="42268759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70856"/>
          </a:xfrm>
        </p:spPr>
        <p:txBody>
          <a:bodyPr>
            <a:noAutofit/>
          </a:bodyPr>
          <a:lstStyle/>
          <a:p>
            <a:pPr marL="72000" indent="0">
              <a:lnSpc>
                <a:spcPct val="80000"/>
              </a:lnSpc>
              <a:buNone/>
            </a:pPr>
            <a:r>
              <a:rPr lang="cs-CZ" sz="2400" b="1" dirty="0"/>
              <a:t>Páni z </a:t>
            </a:r>
            <a:r>
              <a:rPr lang="cs-CZ" sz="2400" b="1" dirty="0" err="1"/>
              <a:t>Vildenberka</a:t>
            </a:r>
            <a:r>
              <a:rPr lang="cs-CZ" sz="2400" b="1" dirty="0"/>
              <a:t> (hrad u Pozořic) II.</a:t>
            </a:r>
          </a:p>
          <a:p>
            <a:pPr marL="72000" indent="0">
              <a:lnSpc>
                <a:spcPct val="80000"/>
              </a:lnSpc>
              <a:buNone/>
            </a:pPr>
            <a:endParaRPr lang="cs-CZ" sz="2400" b="1" dirty="0"/>
          </a:p>
          <a:p>
            <a:pPr marL="72000">
              <a:lnSpc>
                <a:spcPct val="80000"/>
              </a:lnSpc>
            </a:pPr>
            <a:r>
              <a:rPr lang="cs-CZ" sz="2400" dirty="0"/>
              <a:t>Půta II. (do 1365) – synové Půta III., </a:t>
            </a:r>
            <a:r>
              <a:rPr lang="cs-CZ" sz="2400" dirty="0" err="1"/>
              <a:t>Ješek</a:t>
            </a:r>
            <a:r>
              <a:rPr lang="cs-CZ" sz="2400" dirty="0"/>
              <a:t>, Mikeš – Mikuláš (řád německých rytířů), dcera </a:t>
            </a:r>
            <a:r>
              <a:rPr lang="cs-CZ" sz="2400" b="1" dirty="0"/>
              <a:t>Kateřina</a:t>
            </a:r>
            <a:r>
              <a:rPr lang="cs-CZ" sz="2400" dirty="0"/>
              <a:t> (Štěpán z Pernštejna, Jindřich z Nevojic)</a:t>
            </a:r>
          </a:p>
          <a:p>
            <a:pPr marL="72000">
              <a:lnSpc>
                <a:spcPct val="80000"/>
              </a:lnSpc>
            </a:pPr>
            <a:r>
              <a:rPr lang="cs-CZ" sz="2400" dirty="0" err="1"/>
              <a:t>Proček</a:t>
            </a:r>
            <a:r>
              <a:rPr lang="cs-CZ" sz="2400" dirty="0"/>
              <a:t> (do 1349) – jediný syn Půta </a:t>
            </a:r>
            <a:r>
              <a:rPr lang="cs-CZ" sz="2400" dirty="0" err="1"/>
              <a:t>Šaclar</a:t>
            </a:r>
            <a:endParaRPr lang="cs-CZ" sz="2400" dirty="0"/>
          </a:p>
          <a:p>
            <a:pPr marL="72000">
              <a:lnSpc>
                <a:spcPct val="80000"/>
              </a:lnSpc>
            </a:pPr>
            <a:r>
              <a:rPr lang="cs-CZ" sz="2400" dirty="0"/>
              <a:t>22. 2. 1371 Půta </a:t>
            </a:r>
            <a:r>
              <a:rPr lang="cs-CZ" sz="2400" dirty="0" err="1"/>
              <a:t>Šaclar</a:t>
            </a:r>
            <a:r>
              <a:rPr lang="cs-CZ" sz="2400" dirty="0"/>
              <a:t> prodal polovinu panství Janu Jindřichovi za 1700 hřiven grošů (devět vsí): CDM X, č. 109, s. 128, ZDB VI, 2.</a:t>
            </a:r>
          </a:p>
          <a:p>
            <a:pPr marL="72000">
              <a:lnSpc>
                <a:spcPct val="80000"/>
              </a:lnSpc>
            </a:pPr>
            <a:r>
              <a:rPr lang="cs-CZ" sz="2400" dirty="0"/>
              <a:t>5. 3. 1371 Půta III. a </a:t>
            </a:r>
            <a:r>
              <a:rPr lang="cs-CZ" sz="2400" dirty="0" err="1"/>
              <a:t>Ješek</a:t>
            </a:r>
            <a:r>
              <a:rPr lang="cs-CZ" sz="2400" dirty="0"/>
              <a:t> prodali polovinu panství Janu Jindřichovi a Joštovi za 2600 hřiven grošů (deset vsí): CDM X, č. 113, s. 133–134, ZDB VI, 3.</a:t>
            </a:r>
          </a:p>
          <a:p>
            <a:pPr marL="72000">
              <a:lnSpc>
                <a:spcPct val="80000"/>
              </a:lnSpc>
            </a:pPr>
            <a:r>
              <a:rPr lang="cs-CZ" sz="2400" dirty="0"/>
              <a:t>Celkem za panství 4300 hřiven grošů</a:t>
            </a:r>
          </a:p>
        </p:txBody>
      </p:sp>
    </p:spTree>
    <p:extLst>
      <p:ext uri="{BB962C8B-B14F-4D97-AF65-F5344CB8AC3E}">
        <p14:creationId xmlns:p14="http://schemas.microsoft.com/office/powerpoint/2010/main" val="1779516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400" b="1" dirty="0"/>
              <a:t>Jan Jindřich a Karel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b="1" dirty="0"/>
          </a:p>
          <a:p>
            <a:pPr>
              <a:lnSpc>
                <a:spcPct val="80000"/>
              </a:lnSpc>
            </a:pPr>
            <a:r>
              <a:rPr lang="cs-CZ" sz="2400" dirty="0"/>
              <a:t>listinou z 26. prosince 1349 Karel IV. udělil Janu Jindřichovi markrabství moravské lénem, Jan týž den slíbil jako leník poslušnost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[Karel – markrabě moravský 1334–1346, ale fakticky spoluvládce Jana Lucemburského]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listina z 7. dubna 1348 – Karel stanovil, že Morava nepodléhá římskému králi, ale je lénem českého krále (+ dvě samostatná léna podřízená rovněž českému králi – vévodství opavské a biskupství olomoucké)</a:t>
            </a:r>
          </a:p>
        </p:txBody>
      </p:sp>
    </p:spTree>
    <p:extLst>
      <p:ext uri="{BB962C8B-B14F-4D97-AF65-F5344CB8AC3E}">
        <p14:creationId xmlns:p14="http://schemas.microsoft.com/office/powerpoint/2010/main" val="29664290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41081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600" b="1" dirty="0"/>
              <a:t>Jan Jindřich a Karel</a:t>
            </a:r>
          </a:p>
          <a:p>
            <a:pPr marL="0" indent="0">
              <a:buNone/>
            </a:pPr>
            <a:endParaRPr lang="cs-CZ" sz="2600" b="1" dirty="0"/>
          </a:p>
          <a:p>
            <a:r>
              <a:rPr lang="cs-CZ" sz="2600" dirty="0"/>
              <a:t>Jan Jindřich vždy naprosto podřízený vztah, ve všech ohledech uznává staršího bratra</a:t>
            </a:r>
          </a:p>
          <a:p>
            <a:r>
              <a:rPr lang="cs-CZ" sz="2600" dirty="0"/>
              <a:t>absence samostatné zahraniční politiky (až na nečetné výjimky – projednané s Karlem?)</a:t>
            </a:r>
          </a:p>
          <a:p>
            <a:r>
              <a:rPr lang="cs-CZ" sz="2600" dirty="0"/>
              <a:t>absolutně podporuje Karla – vzájemná důvěra</a:t>
            </a:r>
          </a:p>
          <a:p>
            <a:r>
              <a:rPr lang="cs-CZ" sz="2600" dirty="0"/>
              <a:t>Karel zasahuje do událostí na Moravě – vždy s Janovým vyžádáním či souhlasem</a:t>
            </a:r>
          </a:p>
          <a:p>
            <a:r>
              <a:rPr lang="cs-CZ" sz="2600" dirty="0"/>
              <a:t>otázka vydávání a potvrzování listin</a:t>
            </a:r>
          </a:p>
          <a:p>
            <a:r>
              <a:rPr lang="cs-CZ" sz="2600" dirty="0"/>
              <a:t>Jan zastupuje Karla v jeho nepřítomnosti, vede vojenské tažení na jeho podporu – předpokladem je nutná míra samostatnosti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4228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770856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400" b="1" dirty="0"/>
              <a:t>Jan Jindřich a manželky (ženy)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b="1" dirty="0"/>
          </a:p>
          <a:p>
            <a:pPr>
              <a:lnSpc>
                <a:spcPct val="80000"/>
              </a:lnSpc>
            </a:pPr>
            <a:r>
              <a:rPr lang="cs-CZ" sz="2400" dirty="0"/>
              <a:t>Markéta Tyrolská, dcera Jindřicha Korutanského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Markéta Opavská (zemřela 1363), dcera Mikuláše II. – svatba asi 1349, dispens až v srpnu 1351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[Alžběta Těšínská, těšínská kněžna, dcera Kazimíra I., cisterciácká jeptiška ve slezské </a:t>
            </a:r>
            <a:r>
              <a:rPr lang="cs-CZ" sz="2400" dirty="0" err="1"/>
              <a:t>Třebnici</a:t>
            </a:r>
            <a:r>
              <a:rPr lang="cs-CZ" sz="2400" dirty="0"/>
              <a:t> – 1363/1364]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Markéta Habsburská (1346 – 14. 11. 1366), dcera Albrechta II. a vdova po </a:t>
            </a:r>
            <a:r>
              <a:rPr lang="cs-CZ" sz="2400" dirty="0" err="1"/>
              <a:t>Menhartu</a:t>
            </a:r>
            <a:r>
              <a:rPr lang="cs-CZ" sz="2400" dirty="0"/>
              <a:t> Bavorském (syn Markéty Tyrolské a Ludvíka II. Bavora, sňatek 1364)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Alžběta z </a:t>
            </a:r>
            <a:r>
              <a:rPr lang="cs-CZ" sz="2400" dirty="0" err="1"/>
              <a:t>Oettingenu</a:t>
            </a:r>
            <a:r>
              <a:rPr lang="cs-CZ" sz="2400" dirty="0"/>
              <a:t>, svatba 1367, zemřela 1409</a:t>
            </a:r>
          </a:p>
        </p:txBody>
      </p:sp>
    </p:spTree>
    <p:extLst>
      <p:ext uri="{BB962C8B-B14F-4D97-AF65-F5344CB8AC3E}">
        <p14:creationId xmlns:p14="http://schemas.microsoft.com/office/powerpoint/2010/main" val="736528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62684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400" b="1" dirty="0"/>
              <a:t>Jan Jindřich a Markéta Tyrolská (Pyskatá)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b="1" dirty="0"/>
          </a:p>
          <a:p>
            <a:pPr>
              <a:lnSpc>
                <a:spcPct val="80000"/>
              </a:lnSpc>
            </a:pPr>
            <a:r>
              <a:rPr lang="cs-CZ" sz="2400" dirty="0"/>
              <a:t>Jan Jindřich o čtyři roky mladší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jako pětiletý v roce 1327 odjíždí do Tyrol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16. září 1330 v Innsbrucku svatba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1335 zemřel Jindřich Korutanský, Jan Jindřich hrabětem tyrolským (vévodství </a:t>
            </a:r>
            <a:r>
              <a:rPr lang="cs-CZ" sz="2400"/>
              <a:t>korutanské získali 1335 Habsburci lénem </a:t>
            </a:r>
            <a:r>
              <a:rPr lang="cs-CZ" sz="2400" dirty="0"/>
              <a:t>od Ludvíka Bavora)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listopad 1341 Jan Jindřich nebyl vpuštěn na hrad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manželství „rozvedl“ Ludvík Bavor, Markéta se provdala za jeho syna Ludvíka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manželství rozvedeno Klimentem VI. v roce 1349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7671632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b="1" dirty="0"/>
              <a:t>Jan Jindřich do roku 1349</a:t>
            </a:r>
          </a:p>
          <a:p>
            <a:pPr marL="0" indent="0">
              <a:buNone/>
            </a:pPr>
            <a:endParaRPr lang="cs-CZ" sz="2400" b="1" dirty="0"/>
          </a:p>
          <a:p>
            <a:r>
              <a:rPr lang="cs-CZ" sz="2400" dirty="0"/>
              <a:t>1342–1349 potupné postavení, vyhnaný hrabě tyrolský, ponížení v manželství</a:t>
            </a:r>
          </a:p>
          <a:p>
            <a:r>
              <a:rPr lang="cs-CZ" sz="2400" dirty="0"/>
              <a:t>podle testamentu Jana Lucemburského mu měla připadnout Morava</a:t>
            </a:r>
          </a:p>
          <a:p>
            <a:r>
              <a:rPr lang="cs-CZ" sz="2400" dirty="0"/>
              <a:t>1344 Jan Jindřich správcem českého království</a:t>
            </a:r>
          </a:p>
          <a:p>
            <a:r>
              <a:rPr lang="cs-CZ" sz="2400" dirty="0"/>
              <a:t>1345 získal rytířský pás (tažení do Polska)</a:t>
            </a:r>
          </a:p>
          <a:p>
            <a:r>
              <a:rPr lang="cs-CZ" sz="2400" dirty="0"/>
              <a:t>1347–1349 opakovaně správcem království</a:t>
            </a:r>
          </a:p>
          <a:p>
            <a:r>
              <a:rPr lang="cs-CZ" sz="2400" dirty="0"/>
              <a:t>1347 sám vojensky vpadl do Bavorska</a:t>
            </a:r>
          </a:p>
          <a:p>
            <a:r>
              <a:rPr lang="cs-CZ" sz="2400" dirty="0"/>
              <a:t>1349 s Karlem vojensky vpadl do Braniborska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03140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5229200"/>
            <a:ext cx="8173536" cy="805840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548680"/>
            <a:ext cx="8136904" cy="4968552"/>
          </a:xfrm>
        </p:spPr>
        <p:txBody>
          <a:bodyPr>
            <a:no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cs-CZ" sz="2400" b="1" dirty="0"/>
              <a:t>Jan Jindřich jako markrabě a Karel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b="1" dirty="0"/>
          </a:p>
          <a:p>
            <a:pPr>
              <a:lnSpc>
                <a:spcPct val="80000"/>
              </a:lnSpc>
            </a:pPr>
            <a:r>
              <a:rPr lang="cs-CZ" sz="2400" dirty="0"/>
              <a:t>po celou dobu naprostá vzájemná důvěra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Jan Jindřich vždy naprosto spolehlivý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setrvalá politická a diplomatická podpora, pasivní podíl na diplomatických jednáních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pobyt na Karlově dvoře, svědek na listinách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správcem království v době nepřítomnosti Karla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samostatně: smlouva s rakouským vévodou Albrechtem II. Habsburským z roku 1351 týkající se vzájemné podpory proti vzbouřencům</a:t>
            </a:r>
          </a:p>
          <a:p>
            <a:pPr>
              <a:lnSpc>
                <a:spcPct val="80000"/>
              </a:lnSpc>
            </a:pPr>
            <a:r>
              <a:rPr lang="cs-CZ" sz="2400" dirty="0"/>
              <a:t>1356/1357 válka na moravsko-rakouském pomezí</a:t>
            </a:r>
          </a:p>
        </p:txBody>
      </p:sp>
    </p:spTree>
    <p:extLst>
      <p:ext uri="{BB962C8B-B14F-4D97-AF65-F5344CB8AC3E}">
        <p14:creationId xmlns:p14="http://schemas.microsoft.com/office/powerpoint/2010/main" val="8972677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476672"/>
            <a:ext cx="8183880" cy="454799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200" b="1" dirty="0"/>
              <a:t>Jan Jindřich a Karel – otázka nástupnictví</a:t>
            </a:r>
          </a:p>
          <a:p>
            <a:r>
              <a:rPr lang="cs-CZ" sz="2200" dirty="0"/>
              <a:t>listina z 7. dubna 1348 – v případě vymření hlavní linie nespadne království na římského krále</a:t>
            </a:r>
          </a:p>
          <a:p>
            <a:r>
              <a:rPr lang="cs-CZ" sz="2200" dirty="0"/>
              <a:t>právo pánů vybrat krále platí až po vymření celého lucemburského rodu</a:t>
            </a:r>
          </a:p>
          <a:p>
            <a:r>
              <a:rPr lang="cs-CZ" sz="2200" dirty="0"/>
              <a:t>listiny z let 1349 a 1355: vyloučeny dcery a třetí syn Jana Lucemburského Václav, přednost prvorozenectví</a:t>
            </a:r>
          </a:p>
          <a:p>
            <a:r>
              <a:rPr lang="cs-CZ" sz="2200" dirty="0"/>
              <a:t>Po Karlově smrti měl být dědicem jeho nejstarší syn – Jan Jindřich – jeho nejstarší syn (Jošt 1354)</a:t>
            </a:r>
          </a:p>
          <a:p>
            <a:r>
              <a:rPr lang="cs-CZ" sz="2200" dirty="0"/>
              <a:t>1361 – narození syna Václava IV. (první Václav narozen 1350, zemřel 1351, matka Anna Falcká)</a:t>
            </a:r>
          </a:p>
          <a:p>
            <a:r>
              <a:rPr lang="cs-CZ" sz="2200" dirty="0"/>
              <a:t>výjimka – smlouva z roku 1359 – porušení principů</a:t>
            </a:r>
          </a:p>
          <a:p>
            <a:pPr>
              <a:lnSpc>
                <a:spcPct val="80000"/>
              </a:lnSpc>
            </a:pP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41068406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2453</TotalTime>
  <Words>2076</Words>
  <Application>Microsoft Office PowerPoint</Application>
  <PresentationFormat>Předvádění na obrazovce (4:3)</PresentationFormat>
  <Paragraphs>205</Paragraphs>
  <Slides>25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Verdana</vt:lpstr>
      <vt:lpstr>Wingdings 2</vt:lpstr>
      <vt:lpstr>Aspekt</vt:lpstr>
      <vt:lpstr>Jan Jindřich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MZA Brno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Páni z Boskovic před husitskou revolucí</dc:title>
  <dc:creator>mlatecekk</dc:creator>
  <cp:lastModifiedBy>Sabina Ondrackova</cp:lastModifiedBy>
  <cp:revision>248</cp:revision>
  <dcterms:created xsi:type="dcterms:W3CDTF">2017-05-12T10:35:05Z</dcterms:created>
  <dcterms:modified xsi:type="dcterms:W3CDTF">2024-05-12T21:18:42Z</dcterms:modified>
</cp:coreProperties>
</file>