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8" r:id="rId8"/>
    <p:sldId id="265" r:id="rId9"/>
    <p:sldId id="267" r:id="rId10"/>
    <p:sldId id="259" r:id="rId11"/>
    <p:sldId id="269" r:id="rId12"/>
    <p:sldId id="270" r:id="rId13"/>
    <p:sldId id="260" r:id="rId14"/>
    <p:sldId id="271" r:id="rId15"/>
    <p:sldId id="273" r:id="rId16"/>
    <p:sldId id="261" r:id="rId17"/>
    <p:sldId id="274" r:id="rId18"/>
    <p:sldId id="262" r:id="rId19"/>
    <p:sldId id="275" r:id="rId20"/>
    <p:sldId id="26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F7146-49D9-4734-A01A-19655871DA76}" v="48" dt="2020-03-21T12:24:01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21.3.2020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>
            <a:normAutofit/>
          </a:bodyPr>
          <a:lstStyle/>
          <a:p>
            <a:r>
              <a:rPr lang="cs-CZ" sz="7200" dirty="0">
                <a:solidFill>
                  <a:schemeClr val="bg1"/>
                </a:solidFill>
              </a:rPr>
              <a:t>Vývoj </a:t>
            </a:r>
            <a:r>
              <a:rPr lang="cs-CZ" sz="7200" dirty="0" err="1">
                <a:solidFill>
                  <a:schemeClr val="bg1"/>
                </a:solidFill>
              </a:rPr>
              <a:t>chordofonů</a:t>
            </a:r>
            <a:endParaRPr lang="cs-CZ" sz="72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766936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Rubeby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692896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ohýbané luby</a:t>
            </a:r>
          </a:p>
          <a:p>
            <a:r>
              <a:rPr lang="cs-CZ" dirty="0">
                <a:solidFill>
                  <a:schemeClr val="bg1"/>
                </a:solidFill>
              </a:rPr>
              <a:t>může mít samostatný hmatník</a:t>
            </a:r>
          </a:p>
          <a:p>
            <a:r>
              <a:rPr lang="cs-CZ" dirty="0">
                <a:solidFill>
                  <a:schemeClr val="bg1"/>
                </a:solidFill>
              </a:rPr>
              <a:t>plochý </a:t>
            </a:r>
            <a:r>
              <a:rPr lang="cs-CZ" dirty="0" err="1">
                <a:solidFill>
                  <a:schemeClr val="bg1"/>
                </a:solidFill>
              </a:rPr>
              <a:t>količník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variantou je bodcová </a:t>
            </a:r>
            <a:r>
              <a:rPr lang="cs-CZ" dirty="0" err="1">
                <a:solidFill>
                  <a:schemeClr val="bg1"/>
                </a:solidFill>
              </a:rPr>
              <a:t>rubeba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61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bg1"/>
                </a:solidFill>
              </a:rPr>
              <a:t>Fiduly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7999749-30E9-4FCB-96C0-E994C3D93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505" y="1434654"/>
            <a:ext cx="5556989" cy="4630824"/>
          </a:xfrm>
          <a:prstGeom prst="rect">
            <a:avLst/>
          </a:prstGeom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819C0D46-C667-4766-BA0C-20AAF5366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06" y="5437232"/>
            <a:ext cx="2375188" cy="12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64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bg1"/>
                </a:solidFill>
              </a:rPr>
              <a:t>Fiduly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640FDACF-B321-48A9-9E26-B10BB1FD8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7638"/>
            <a:ext cx="5454352" cy="2901167"/>
          </a:xfrm>
          <a:prstGeom prst="rect">
            <a:avLst/>
          </a:prstGeom>
        </p:spPr>
      </p:pic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B56FBA14-B21A-4EF7-956C-0F33B5235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49080"/>
            <a:ext cx="2428875" cy="2309813"/>
          </a:xfrm>
          <a:prstGeom prst="rect">
            <a:avLst/>
          </a:prstGeom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EF3B2244-4462-4421-8786-F2C63AFBA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137382"/>
            <a:ext cx="2428875" cy="13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0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bg1"/>
                </a:solidFill>
              </a:rPr>
              <a:t>Fiduly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3340968"/>
          </a:xfrm>
        </p:spPr>
        <p:txBody>
          <a:bodyPr/>
          <a:lstStyle/>
          <a:p>
            <a:r>
              <a:rPr lang="cs-CZ" sz="2800" dirty="0">
                <a:solidFill>
                  <a:schemeClr val="bg1"/>
                </a:solidFill>
              </a:rPr>
              <a:t>dlabané luby (dlabání zespodu – překrývání dnem)</a:t>
            </a:r>
          </a:p>
          <a:p>
            <a:r>
              <a:rPr lang="cs-CZ" sz="2800" dirty="0">
                <a:solidFill>
                  <a:schemeClr val="bg1"/>
                </a:solidFill>
              </a:rPr>
              <a:t>nemá vsazený krk (je součástí korpusu)</a:t>
            </a:r>
          </a:p>
          <a:p>
            <a:r>
              <a:rPr lang="cs-CZ" sz="2800" dirty="0">
                <a:solidFill>
                  <a:schemeClr val="bg1"/>
                </a:solidFill>
              </a:rPr>
              <a:t>plochý </a:t>
            </a:r>
            <a:r>
              <a:rPr lang="cs-CZ" sz="2800" dirty="0" err="1">
                <a:solidFill>
                  <a:schemeClr val="bg1"/>
                </a:solidFill>
              </a:rPr>
              <a:t>količník</a:t>
            </a:r>
            <a:endParaRPr lang="cs-CZ" sz="2800" dirty="0">
              <a:solidFill>
                <a:schemeClr val="bg1"/>
              </a:solidFill>
            </a:endParaRPr>
          </a:p>
          <a:p>
            <a:r>
              <a:rPr lang="cs-CZ" sz="2800" dirty="0">
                <a:solidFill>
                  <a:schemeClr val="bg1"/>
                </a:solidFill>
              </a:rPr>
              <a:t>osmičkový korpus</a:t>
            </a:r>
          </a:p>
          <a:p>
            <a:r>
              <a:rPr lang="cs-CZ" sz="2800" dirty="0">
                <a:solidFill>
                  <a:schemeClr val="bg1"/>
                </a:solidFill>
              </a:rPr>
              <a:t>nemá hmatník</a:t>
            </a:r>
          </a:p>
          <a:p>
            <a:r>
              <a:rPr lang="cs-CZ" sz="2800" dirty="0">
                <a:solidFill>
                  <a:schemeClr val="bg1"/>
                </a:solidFill>
              </a:rPr>
              <a:t>zubatá kobylka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80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Staré violy / violy da </a:t>
            </a:r>
            <a:r>
              <a:rPr lang="cs-CZ" b="1" dirty="0" err="1">
                <a:solidFill>
                  <a:schemeClr val="bg1"/>
                </a:solidFill>
              </a:rPr>
              <a:t>braccio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9F74688-FA0E-4477-A85D-820A4F827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75" y="1700808"/>
            <a:ext cx="7017859" cy="3816424"/>
          </a:xfrm>
          <a:prstGeom prst="rect">
            <a:avLst/>
          </a:prstGeom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3B4FC752-8ECB-46BB-9CC6-04B4525D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6" y="4221088"/>
            <a:ext cx="3961259" cy="215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41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Staré violy / violy da </a:t>
            </a:r>
            <a:r>
              <a:rPr lang="cs-CZ" b="1" dirty="0" err="1">
                <a:solidFill>
                  <a:schemeClr val="bg1"/>
                </a:solidFill>
              </a:rPr>
              <a:t>braccio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elipsovitě zaoblený korpus bez růžků</a:t>
            </a:r>
          </a:p>
          <a:p>
            <a:r>
              <a:rPr lang="cs-CZ" dirty="0">
                <a:solidFill>
                  <a:schemeClr val="bg1"/>
                </a:solidFill>
              </a:rPr>
              <a:t>otevřené boční výřezy </a:t>
            </a:r>
          </a:p>
          <a:p>
            <a:r>
              <a:rPr lang="cs-CZ" dirty="0">
                <a:solidFill>
                  <a:schemeClr val="bg1"/>
                </a:solidFill>
              </a:rPr>
              <a:t>desky nepřesahovaly luby</a:t>
            </a:r>
          </a:p>
          <a:p>
            <a:r>
              <a:rPr lang="cs-CZ" dirty="0">
                <a:solidFill>
                  <a:schemeClr val="bg1"/>
                </a:solidFill>
              </a:rPr>
              <a:t>dno (spodní deska) většinou ploché, víko (vrchní deska) mírně klenuté</a:t>
            </a:r>
          </a:p>
          <a:p>
            <a:r>
              <a:rPr lang="cs-CZ" dirty="0">
                <a:solidFill>
                  <a:schemeClr val="bg1"/>
                </a:solidFill>
              </a:rPr>
              <a:t>zvukové otvory ve tvaru písmene C, později protáhlé S a </a:t>
            </a:r>
            <a:r>
              <a:rPr lang="cs-CZ" i="1" dirty="0">
                <a:solidFill>
                  <a:schemeClr val="bg1"/>
                </a:solidFill>
              </a:rPr>
              <a:t>f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mají hmatník</a:t>
            </a:r>
          </a:p>
          <a:p>
            <a:r>
              <a:rPr lang="cs-CZ" dirty="0">
                <a:solidFill>
                  <a:schemeClr val="bg1"/>
                </a:solidFill>
              </a:rPr>
              <a:t>3–7 strun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99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Housle / </a:t>
            </a:r>
            <a:r>
              <a:rPr lang="cs-CZ" b="1" dirty="0" err="1">
                <a:solidFill>
                  <a:schemeClr val="bg1"/>
                </a:solidFill>
              </a:rPr>
              <a:t>violina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7DACF44F-766C-4DF0-B6AB-E6AD15DE1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3" y="1556792"/>
            <a:ext cx="7518574" cy="4752528"/>
          </a:xfrm>
          <a:prstGeom prst="rect">
            <a:avLst/>
          </a:prstGeom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DA0C167A-09CB-429A-B070-BA4BB8FB6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287640"/>
            <a:ext cx="2665115" cy="145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3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bg1"/>
                </a:solidFill>
              </a:rPr>
              <a:t>Housle / </a:t>
            </a:r>
            <a:r>
              <a:rPr lang="cs-CZ" b="1" dirty="0" err="1">
                <a:solidFill>
                  <a:schemeClr val="bg1"/>
                </a:solidFill>
              </a:rPr>
              <a:t>violina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růžky</a:t>
            </a:r>
          </a:p>
          <a:p>
            <a:r>
              <a:rPr lang="cs-CZ" dirty="0">
                <a:solidFill>
                  <a:schemeClr val="bg1"/>
                </a:solidFill>
              </a:rPr>
              <a:t>obě desky klenuté</a:t>
            </a:r>
          </a:p>
          <a:p>
            <a:r>
              <a:rPr lang="cs-CZ" dirty="0">
                <a:solidFill>
                  <a:schemeClr val="bg1"/>
                </a:solidFill>
              </a:rPr>
              <a:t>šneková hlavice s kolíčky zasazenými zboku</a:t>
            </a:r>
          </a:p>
          <a:p>
            <a:r>
              <a:rPr lang="cs-CZ" dirty="0">
                <a:solidFill>
                  <a:schemeClr val="bg1"/>
                </a:solidFill>
              </a:rPr>
              <a:t>zvukové otvory ve tvaru </a:t>
            </a:r>
            <a:r>
              <a:rPr lang="cs-CZ" i="1" dirty="0">
                <a:solidFill>
                  <a:schemeClr val="bg1"/>
                </a:solidFill>
              </a:rPr>
              <a:t>f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4 struny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>
                <a:solidFill>
                  <a:schemeClr val="bg1"/>
                </a:solidFill>
              </a:rPr>
              <a:t>Prvky / elementy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Tyč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Kámen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Blána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Vlákno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Trubice</a:t>
            </a:r>
          </a:p>
          <a:p>
            <a:pPr marL="0" indent="0" algn="ctr">
              <a:buNone/>
            </a:pPr>
            <a:r>
              <a:rPr lang="cs-CZ" sz="4000" dirty="0">
                <a:solidFill>
                  <a:schemeClr val="bg1"/>
                </a:solidFill>
              </a:rPr>
              <a:t>Plátek</a:t>
            </a:r>
          </a:p>
          <a:p>
            <a:endParaRPr lang="cs-CZ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2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2C8F1-081F-497D-A874-2AC199D2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Prototypy</a:t>
            </a:r>
          </a:p>
        </p:txBody>
      </p:sp>
      <p:pic>
        <p:nvPicPr>
          <p:cNvPr id="5" name="Obrázek 4" descr="Obsah obrázku staré, muž, baseballový míček, držení&#10;&#10;Popis byl vytvořen automaticky">
            <a:extLst>
              <a:ext uri="{FF2B5EF4-FFF2-40B4-BE49-F238E27FC236}">
                <a16:creationId xmlns:a16="http://schemas.microsoft.com/office/drawing/2014/main" id="{F24CA187-545E-4227-A3B9-326525634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2533650" cy="18002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92D45C-C49C-4016-B215-5A9E2D74FBE8}"/>
              </a:ext>
            </a:extLst>
          </p:cNvPr>
          <p:cNvSpPr txBox="1"/>
          <p:nvPr/>
        </p:nvSpPr>
        <p:spPr>
          <a:xfrm>
            <a:off x="755576" y="3822493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hudební luk</a:t>
            </a:r>
          </a:p>
        </p:txBody>
      </p:sp>
      <p:pic>
        <p:nvPicPr>
          <p:cNvPr id="8" name="Obrázek 7" descr="Obsah obrázku stůl, stojící, zrcadlo, sníh&#10;&#10;Popis byl vytvořen automaticky">
            <a:extLst>
              <a:ext uri="{FF2B5EF4-FFF2-40B4-BE49-F238E27FC236}">
                <a16:creationId xmlns:a16="http://schemas.microsoft.com/office/drawing/2014/main" id="{8A81D03B-6143-471E-AD8D-B6FB1295C6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23" y="1556792"/>
            <a:ext cx="1451554" cy="384808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FA3A94E-5403-4CD2-9D28-29D047739841}"/>
              </a:ext>
            </a:extLst>
          </p:cNvPr>
          <p:cNvSpPr txBox="1"/>
          <p:nvPr/>
        </p:nvSpPr>
        <p:spPr>
          <a:xfrm>
            <a:off x="3915282" y="5544026"/>
            <a:ext cx="1313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hudební tyč</a:t>
            </a:r>
          </a:p>
        </p:txBody>
      </p:sp>
      <p:pic>
        <p:nvPicPr>
          <p:cNvPr id="11" name="Obrázek 10" descr="Obsah obrázku vsedě, kousek, banán, stůl&#10;&#10;Popis byl vytvořen automaticky">
            <a:extLst>
              <a:ext uri="{FF2B5EF4-FFF2-40B4-BE49-F238E27FC236}">
                <a16:creationId xmlns:a16="http://schemas.microsoft.com/office/drawing/2014/main" id="{351FB3AE-E432-48ED-A1FE-24A613E17D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85" y="2214421"/>
            <a:ext cx="2597655" cy="160807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2761096-A1D4-4A1D-A4B4-0A3B3A41B96F}"/>
              </a:ext>
            </a:extLst>
          </p:cNvPr>
          <p:cNvSpPr txBox="1"/>
          <p:nvPr/>
        </p:nvSpPr>
        <p:spPr>
          <a:xfrm>
            <a:off x="5934784" y="3868659"/>
            <a:ext cx="259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struna upevněná na jednom konci</a:t>
            </a:r>
          </a:p>
        </p:txBody>
      </p:sp>
    </p:spTree>
    <p:extLst>
      <p:ext uri="{BB962C8B-B14F-4D97-AF65-F5344CB8AC3E}">
        <p14:creationId xmlns:p14="http://schemas.microsoft.com/office/powerpoint/2010/main" val="322799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896544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Prvek / element </a:t>
            </a:r>
            <a:r>
              <a:rPr lang="cs-CZ" sz="2400" dirty="0">
                <a:solidFill>
                  <a:srgbClr val="00B050"/>
                </a:solidFill>
              </a:rPr>
              <a:t>(tyč, kámen, blána, vlákno, trubice, plátek)</a:t>
            </a:r>
          </a:p>
          <a:p>
            <a:r>
              <a:rPr lang="cs-CZ" sz="2400" dirty="0">
                <a:solidFill>
                  <a:srgbClr val="FF0000"/>
                </a:solidFill>
              </a:rPr>
              <a:t>Prototyp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B050"/>
                </a:solidFill>
              </a:rPr>
              <a:t>(hudební luk, hudební tyč, struna upevněná na jednom konci)</a:t>
            </a:r>
          </a:p>
          <a:p>
            <a:r>
              <a:rPr lang="cs-CZ" sz="2400" dirty="0">
                <a:solidFill>
                  <a:srgbClr val="FF0000"/>
                </a:solidFill>
              </a:rPr>
              <a:t>Archetyp</a:t>
            </a:r>
          </a:p>
          <a:p>
            <a:r>
              <a:rPr lang="cs-CZ" sz="2400" dirty="0">
                <a:solidFill>
                  <a:srgbClr val="FF0000"/>
                </a:solidFill>
              </a:rPr>
              <a:t>Typ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00B050"/>
                </a:solidFill>
              </a:rPr>
              <a:t>(lyra)</a:t>
            </a:r>
          </a:p>
          <a:p>
            <a:r>
              <a:rPr lang="cs-CZ" sz="2400" dirty="0" err="1">
                <a:solidFill>
                  <a:srgbClr val="FF0000"/>
                </a:solidFill>
              </a:rPr>
              <a:t>Stenotyp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nástroj, který v instrumentáři setrvává delší dobu</a:t>
            </a:r>
          </a:p>
          <a:p>
            <a:r>
              <a:rPr lang="cs-CZ" sz="2400" dirty="0" err="1">
                <a:solidFill>
                  <a:srgbClr val="FF0000"/>
                </a:solidFill>
              </a:rPr>
              <a:t>Intertyp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existuje jen krátce jako přechodná fáze ve vývoji</a:t>
            </a:r>
          </a:p>
          <a:p>
            <a:r>
              <a:rPr lang="cs-CZ" sz="2400" dirty="0" err="1">
                <a:solidFill>
                  <a:srgbClr val="FF0000"/>
                </a:solidFill>
              </a:rPr>
              <a:t>Argotyp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>
                <a:solidFill>
                  <a:schemeClr val="bg1"/>
                </a:solidFill>
              </a:rPr>
              <a:t>– varianta nástroje, která poklesla do lidového instrumentáře z vysoké kultury</a:t>
            </a:r>
          </a:p>
          <a:p>
            <a:r>
              <a:rPr lang="cs-CZ" sz="2400" dirty="0">
                <a:solidFill>
                  <a:srgbClr val="FF0000"/>
                </a:solidFill>
              </a:rPr>
              <a:t>Monotyp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bg1"/>
                </a:solidFill>
              </a:rPr>
              <a:t>– nástroj, který (prozatím) nedokážeme zařadit do nástrojové skupiny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20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5B788830-4E64-44DE-8F2C-9BA5A7308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7345635" cy="39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6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Liry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D1A12468-6131-491D-B849-6959F295D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070"/>
            <a:ext cx="9144000" cy="3803859"/>
          </a:xfrm>
          <a:prstGeom prst="rect">
            <a:avLst/>
          </a:prstGeom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6336733B-8A46-476F-90B2-D3282DBA8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78" y="5330929"/>
            <a:ext cx="2579443" cy="14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9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Liry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1612776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dlabané luby</a:t>
            </a:r>
          </a:p>
          <a:p>
            <a:r>
              <a:rPr lang="cs-CZ" dirty="0">
                <a:solidFill>
                  <a:schemeClr val="bg1"/>
                </a:solidFill>
              </a:rPr>
              <a:t>většinou není samostatný hmatník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3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Rubeby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text, kreslení&#10;&#10;Popis byl vytvořen automaticky">
            <a:extLst>
              <a:ext uri="{FF2B5EF4-FFF2-40B4-BE49-F238E27FC236}">
                <a16:creationId xmlns:a16="http://schemas.microsoft.com/office/drawing/2014/main" id="{7003D852-EEE0-4630-AC8E-4799A0879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502206"/>
          </a:xfrm>
          <a:prstGeom prst="rect">
            <a:avLst/>
          </a:prstGeom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150F0456-28DB-43D8-990E-A2E6FDC94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02" y="4741533"/>
            <a:ext cx="3385196" cy="18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6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Bodcové </a:t>
            </a:r>
            <a:r>
              <a:rPr lang="cs-CZ" b="1" dirty="0" err="1">
                <a:solidFill>
                  <a:schemeClr val="bg1"/>
                </a:solidFill>
              </a:rPr>
              <a:t>rubeby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Obrázek 6" descr="Obsah obrázku kreslení, mapa&#10;&#10;Popis byl vytvořen automaticky">
            <a:extLst>
              <a:ext uri="{FF2B5EF4-FFF2-40B4-BE49-F238E27FC236}">
                <a16:creationId xmlns:a16="http://schemas.microsoft.com/office/drawing/2014/main" id="{99EEF7A4-2F62-4DA2-93F3-CE937DC40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8" y="1484784"/>
            <a:ext cx="8041744" cy="48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402059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8FBDC2-7454-48E3-B622-1740A1E29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58C09-5250-4147-A10D-9171551979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DEA900-E0D7-49AC-BF9B-F606A6DE8DF9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54009e06-620e-4fd8-b78b-e302f16c71e1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Moje prezentace modrá</Template>
  <TotalTime>2954</TotalTime>
  <Words>224</Words>
  <Application>Microsoft Office PowerPoint</Application>
  <PresentationFormat>Předvádění na obrazovce (4:3)</PresentationFormat>
  <Paragraphs>59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Calibri</vt:lpstr>
      <vt:lpstr>Moje prezentace modrá</vt:lpstr>
      <vt:lpstr>Vývoj chordofonů</vt:lpstr>
      <vt:lpstr>Prvky / elementy</vt:lpstr>
      <vt:lpstr>Prototypy</vt:lpstr>
      <vt:lpstr>Prezentace aplikace PowerPoint</vt:lpstr>
      <vt:lpstr>Prezentace aplikace PowerPoint</vt:lpstr>
      <vt:lpstr>Liry</vt:lpstr>
      <vt:lpstr>Liry</vt:lpstr>
      <vt:lpstr>Rubeby</vt:lpstr>
      <vt:lpstr>Bodcové rubeby</vt:lpstr>
      <vt:lpstr>Rubeby</vt:lpstr>
      <vt:lpstr>Fiduly</vt:lpstr>
      <vt:lpstr>Fiduly</vt:lpstr>
      <vt:lpstr>Fiduly</vt:lpstr>
      <vt:lpstr>Staré violy / violy da braccio</vt:lpstr>
      <vt:lpstr>Staré violy / violy da braccio</vt:lpstr>
      <vt:lpstr>Housle / violina</vt:lpstr>
      <vt:lpstr>Housle / violina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chordofonů</dc:title>
  <dc:creator>Petr Ch. Kalina</dc:creator>
  <cp:lastModifiedBy>Petr Kalina</cp:lastModifiedBy>
  <cp:revision>11</cp:revision>
  <dcterms:created xsi:type="dcterms:W3CDTF">2013-10-28T22:49:22Z</dcterms:created>
  <dcterms:modified xsi:type="dcterms:W3CDTF">2020-03-21T16:56:21Z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0x010100326FACBF427C4F43A972D5B8D9BC6B76</vt:lpwstr>
  </property>
</Properties>
</file>