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2331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5362164-A444-78DF-9E94-D6836EE0F8E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5EC6DAE-A3BC-54DA-BC7D-08FEB888D01C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9DDED0-715A-263A-A8AE-D1325DBC879E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760816-2638-B7C7-1D29-6EE1CDEAE34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A133E4-C9A7-E645-8BA9-8F5A32346525}" type="slidenum">
              <a:t>‹N›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423681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28B81B2-88D9-6302-474F-BDF681CA11A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D419F1F-3817-81D1-CADC-96C8A540AA3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45B48F-B9E7-A89D-77B7-68434BF97E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3" y="685800"/>
            <a:ext cx="6096003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78DFF8-0F73-4AF0-B7FD-F4782644062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217FD4-E92D-3D4A-04C7-1104AF6A7D8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5ECD19B-00BC-C89B-82E2-0274822175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174A1E68-0FB2-9747-9C77-527E4AACA54D}" type="slidenum"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89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BB07066-C388-0073-E38E-265E561864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F8A4CE4D-550C-5723-F065-579A529941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AF278D-DE07-6708-F6A1-DBF186C8C16B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10A7FF-A8FB-F040-9540-A33E6EBCACBC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10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993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11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7917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12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282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13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9688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14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7570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2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3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3968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4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9130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5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912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6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983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7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3166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8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3722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BB2FD8B-0E43-C32C-C207-D974F58648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74833B8-16A8-DCD0-D305-191706318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it-IT" dirty="0"/>
          </a:p>
          <a:p>
            <a:pPr lv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E92F1B-1B60-A43D-AA4B-3A4055724856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C43C3-A3AD-444A-A54E-707ED87790EA}" type="slidenum">
              <a:t>9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021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84D99DF-9848-A1C3-FBED-9610FC83AF0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FF0A5C7D-7AA4-E750-6BAB-95AA59006F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1A1C49-09C5-0B4A-BAAC-38ACA64ED71D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EC712156-80D4-CDD0-B851-92D63FDC81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pic>
        <p:nvPicPr>
          <p:cNvPr id="5" name="Obrázek 5">
            <a:extLst>
              <a:ext uri="{FF2B5EF4-FFF2-40B4-BE49-F238E27FC236}">
                <a16:creationId xmlns:a16="http://schemas.microsoft.com/office/drawing/2014/main" id="{1218C205-426E-0762-3140-B76595478D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DE42B967-150E-7B87-D143-89128AEC7FA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GB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73803124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4CF3430F-01D0-39C5-4245-E035D5D1FCB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0D1D6256-771D-A331-6BD8-8C0AF40BB10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EB58A5A-6854-EF52-C237-82AF9B944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29F628-086D-A14C-991B-63CC782144E9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97E2EBE2-99E8-C651-6512-18E36B668D8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36C63722-340C-DC41-6C1A-B08DF515C9D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84B576C-A550-7655-9432-F476BC1102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4500000"/>
            <a:ext cx="5219998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9F5FDF50-678A-59B8-B194-C396CA202A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999" y="4068001"/>
            <a:ext cx="5219998" cy="359999"/>
          </a:xfrm>
        </p:spPr>
        <p:txBody>
          <a:bodyPr/>
          <a:lstStyle>
            <a:lvl1pPr>
              <a:lnSpc>
                <a:spcPts val="1100"/>
              </a:lnSpc>
              <a:defRPr sz="1100" b="1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9C360B66-F1D0-87A2-21A7-5563D230292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718709"/>
            <a:ext cx="5219998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45EC7A70-09D8-E0D3-F7E0-BF1EEA3125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14720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F2896DC-B4B6-603E-3689-691375E4E4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6C686F-6AA7-BB6C-FC2F-42363ED6AD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392C22-5C94-6E44-82DF-32B484101A1D}" type="slidenum">
              <a:t>‹N›</a:t>
            </a:fld>
            <a:endParaRPr lang="en-GB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DD07BFDB-CCCC-ACD7-F012-31918C29FD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7530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CC7E28F6-FB64-5CB9-6C47-61F61AFDEE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738A6C-B9EB-994A-9348-8C1F373FA75F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20BF4080-1CA1-95E5-DF37-C9AE7CA755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E462ECBB-4071-E46D-2FF7-F8F6CB0BB0D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A95D5EBC-01FB-801B-BAE7-2B93884A8EDC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5A1EF1FE-F6C3-D370-C4F2-EAB3C152A70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F1B3A57B-E3AB-EF56-660C-D934621567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853783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603FFDD-804B-C2EA-3884-52BD7A78B4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8DBBA374-8ADA-47C8-9340-BBE5EA23B4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45167544-8239-BF4D-8485-065298C15E92}" type="slidenum">
              <a:t>‹N›</a:t>
            </a:fld>
            <a:endParaRPr lang="en-GB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60B87848-C031-BAEC-B65C-6DB0574F2F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11361602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6D241A94-77E7-54E6-113A-BE4DB43359C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BA70061-3BBC-9978-395F-B1ABAA699B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012207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image invers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3">
            <a:extLst>
              <a:ext uri="{FF2B5EF4-FFF2-40B4-BE49-F238E27FC236}">
                <a16:creationId xmlns:a16="http://schemas.microsoft.com/office/drawing/2014/main" id="{8C440570-3DE6-0F10-14A0-67450104F4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F450DBB2-B236-A64A-BB16-B81BA03C74A7}" type="slidenum">
              <a:t>‹N›</a:t>
            </a:fld>
            <a:endParaRPr lang="en-GB"/>
          </a:p>
        </p:txBody>
      </p:sp>
      <p:sp>
        <p:nvSpPr>
          <p:cNvPr id="3" name="Nadpis 6">
            <a:extLst>
              <a:ext uri="{FF2B5EF4-FFF2-40B4-BE49-F238E27FC236}">
                <a16:creationId xmlns:a16="http://schemas.microsoft.com/office/drawing/2014/main" id="{79AC7167-F2C9-1D81-FF87-66E3F90AD8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900367"/>
            <a:ext cx="5246516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title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DE78F3BE-8101-2627-6858-D0332E897EB6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5246516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subtitle</a:t>
            </a:r>
          </a:p>
        </p:txBody>
      </p:sp>
      <p:sp>
        <p:nvSpPr>
          <p:cNvPr id="5" name="Zástupný symbol pro obrázek 7">
            <a:extLst>
              <a:ext uri="{FF2B5EF4-FFF2-40B4-BE49-F238E27FC236}">
                <a16:creationId xmlns:a16="http://schemas.microsoft.com/office/drawing/2014/main" id="{2EB436DE-3921-0CB3-4CB6-83CCEE3DE7F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096003" y="0"/>
            <a:ext cx="6096003" cy="6858000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6" name="Zástupný symbol pro zápatí 2">
            <a:extLst>
              <a:ext uri="{FF2B5EF4-FFF2-40B4-BE49-F238E27FC236}">
                <a16:creationId xmlns:a16="http://schemas.microsoft.com/office/drawing/2014/main" id="{935A5E7A-DDA3-8678-0347-F70CBD3BC9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719998" y="6227996"/>
            <a:ext cx="4925022" cy="251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pic>
        <p:nvPicPr>
          <p:cNvPr id="7" name="Obrázek 5">
            <a:extLst>
              <a:ext uri="{FF2B5EF4-FFF2-40B4-BE49-F238E27FC236}">
                <a16:creationId xmlns:a16="http://schemas.microsoft.com/office/drawing/2014/main" id="{2EB935BE-BE59-F355-DF54-4CEB96B59D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4440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se slide with imag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7">
            <a:extLst>
              <a:ext uri="{FF2B5EF4-FFF2-40B4-BE49-F238E27FC236}">
                <a16:creationId xmlns:a16="http://schemas.microsoft.com/office/drawing/2014/main" id="{1D25458D-CB26-CCFB-4524-1C693109C333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image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0C7FF5F7-3898-C2C5-6F95-2CA57D311D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text 5">
            <a:extLst>
              <a:ext uri="{FF2B5EF4-FFF2-40B4-BE49-F238E27FC236}">
                <a16:creationId xmlns:a16="http://schemas.microsoft.com/office/drawing/2014/main" id="{66792C2D-5B63-D8B5-5DC6-3AA642DAE5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6040791"/>
            <a:ext cx="8555976" cy="510829"/>
          </a:xfrm>
        </p:spPr>
        <p:txBody>
          <a:bodyPr/>
          <a:lstStyle>
            <a:lvl1pPr>
              <a:lnSpc>
                <a:spcPts val="1800"/>
              </a:lnSpc>
              <a:defRPr sz="15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5076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5">
            <a:extLst>
              <a:ext uri="{FF2B5EF4-FFF2-40B4-BE49-F238E27FC236}">
                <a16:creationId xmlns:a16="http://schemas.microsoft.com/office/drawing/2014/main" id="{6BD3EA7F-8A33-1CE0-D2C0-D7CF1FEB270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77068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>
            <a:extLst>
              <a:ext uri="{FF2B5EF4-FFF2-40B4-BE49-F238E27FC236}">
                <a16:creationId xmlns:a16="http://schemas.microsoft.com/office/drawing/2014/main" id="{B8997B40-C478-1450-5E0B-76DD394743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8824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EB2DEC34-C9A0-24B4-3BF7-14331F50EAB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E887532E-DC61-481C-DBB2-A49D6553B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B85316-4C0F-7446-9368-6F22AC497EED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B9903D12-6014-BE6B-33AA-A96067F1939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C66C768-5D3F-24C8-6868-672E1AA468E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E6E3CE4E-617F-C818-5B02-ADC2650E44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7701869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0F361827-BC5C-6BB8-9026-10C3F5410B1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5E7E10A1-8DC9-C967-1918-4A3D7D95D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BBCFD5-68C5-5240-AB30-C8CCF5A4A0D2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F39302E1-1B23-6681-885C-16C0DBDA46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FFE488F2-8C33-649C-59A4-279ECA7FF7C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60EC244-AD40-DF82-7AAD-9240F9680EB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10753197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A8D63B3-FF70-1E8F-F334-C2F032D46F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0181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1DCF95-4317-079E-810B-0EA08EAA11F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8E999-3EF6-2572-6959-B11A1AF2A2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40E01D-06E6-F945-9557-75D09DB8FB80}" type="slidenum">
              <a:t>‹N›</a:t>
            </a:fld>
            <a:endParaRPr lang="en-GB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AD14E1-FEFE-0B0A-1166-4E9F82F7B3C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BB97117-DC3E-6998-DE8A-D750D4BF6B7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E72F815-FE70-C71A-FB5D-7951BD8261A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38EA9E6A-BE2B-9B5F-0D39-4E725C780D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68728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B532FB-5C9A-0BD2-62A0-BCA560DAE7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DE7BFB-F320-FF43-8C03-23536EAF0E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5EA142-8F15-2740-B567-DB3BBA54E759}" type="slidenum">
              <a:t>‹N›</a:t>
            </a:fld>
            <a:endParaRPr lang="en-GB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2E9A514A-26B9-9DE6-DE09-86182EFEBF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FB5BE84F-3701-66FD-6B5A-1926F9C37C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8147C958-03F6-889D-EF92-35333C943F9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51277" y="1290511"/>
            <a:ext cx="5219998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DF8CB67-3663-224A-C578-DE5B9CE91C9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31E7611-7269-99A8-94BA-04407A0793E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51277" y="1701506"/>
            <a:ext cx="5219998" cy="4140000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en-GB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en-GB"/>
              <a:t>Click here to insert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3B7D5B79-D9CF-B961-9D79-EFFA6DDB71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4359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706C2-F4C5-6E70-A668-3352B746577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27CAA4-7BF8-9559-CD1F-ECF0969569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5111D8-4F0A-A60B-5BE2-7F573B6557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64AAB1-8841-3240-AA90-C20C36C4D2C2}" type="slidenum">
              <a:t>‹N›</a:t>
            </a:fld>
            <a:endParaRPr lang="en-GB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D909FD33-C440-5ACD-33C3-0B9CEF08147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347734" y="2596841"/>
            <a:ext cx="4125461" cy="3208437"/>
          </a:xfrm>
        </p:spPr>
        <p:txBody>
          <a:bodyPr/>
          <a:lstStyle>
            <a:lvl1pPr marL="251999" indent="-179999">
              <a:lnSpc>
                <a:spcPts val="36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06843A1-9881-F892-4956-4BB83A6BFA0B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729508" y="1665286"/>
            <a:ext cx="6207788" cy="4140000"/>
          </a:xfrm>
        </p:spPr>
        <p:txBody>
          <a:bodyPr anchor="ctr" anchorCtr="1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on the icon to insert image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D5683E8-AF63-B316-3E05-B2B98633141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F64FE06A-85E4-0BAD-90DD-6F1D1F2660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1680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255C9E76-EC19-952C-2DC4-0F55E536FB8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439997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3262CF-5E27-6371-375E-69FC5FD0BF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D3A2ED63-4FCE-9663-A435-86AE2F40A8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175AE0-7FCC-0F4C-9DAD-B08AF19BFFFB}" type="slidenum">
              <a:t>‹N›</a:t>
            </a:fld>
            <a:endParaRPr lang="en-GB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85B9D95B-3678-EE9E-23B5-A3830C7613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19998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A4BE9DF-BA94-9262-2A7A-566B0458C1E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39997" y="441427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3620E81-69F1-5153-C17F-DADA93C3DD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202" y="4414265"/>
            <a:ext cx="3312002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63812FBB-777A-A814-39A5-9BAB568354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5617CDA4-8A19-0EAD-9A1C-ED4665BCD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40472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B131E443-5DFD-4995-91FB-EF8C3568DF2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61431" y="4025133"/>
            <a:ext cx="331152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4EE56320-22F1-4548-DC28-C3AFC170176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B53E5FDF-11B6-037F-093D-C5BE85FE392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8160005" y="1692005"/>
            <a:ext cx="331152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FB524A63-8288-3A85-F295-D79805EBAB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720" y="1295997"/>
            <a:ext cx="10752136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en-GB"/>
              <a:t>Click here to insert subheading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E280DEEB-DA53-F9CE-DA93-1C43324E8A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15" name="Obrázek 1">
            <a:extLst>
              <a:ext uri="{FF2B5EF4-FFF2-40B4-BE49-F238E27FC236}">
                <a16:creationId xmlns:a16="http://schemas.microsoft.com/office/drawing/2014/main" id="{0BA9D29A-39DE-D508-5970-86973D5220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6042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EBD7B1-B306-DE22-A504-9FAD86A94B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B934D-CE8A-D8FC-2B06-4721548534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E933A5-F03D-A440-B9F1-22AF1975998F}" type="slidenum">
              <a:t>‹N›</a:t>
            </a:fld>
            <a:endParaRPr lang="en-GB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717E739-38BD-36BF-F1D5-FA7D19D7502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719998" y="692145"/>
            <a:ext cx="10753197" cy="5139851"/>
          </a:xfrm>
        </p:spPr>
        <p:txBody>
          <a:bodyPr/>
          <a:lstStyle>
            <a:lvl1pPr marL="71999">
              <a:lnSpc>
                <a:spcPts val="3600"/>
              </a:lnSpc>
              <a:defRPr/>
            </a:lvl1pPr>
          </a:lstStyle>
          <a:p>
            <a:pPr lvl="0"/>
            <a:r>
              <a:rPr lang="en-GB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F11661CA-1EF2-4AF1-3E5E-FCF1DE54D9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8477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B8E57A-0FF3-BEE6-2AAC-D7A7A90E78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21ADB5-D037-71EF-D138-D379CECE80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BC8951-6C8B-7C44-9A60-DEAF0C3830AD}" type="slidenum">
              <a:t>‹N›</a:t>
            </a:fld>
            <a:endParaRPr lang="en-GB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4D767439-876A-7C2B-E427-00980C6265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/>
              <a:t>Click here to insert heading</a:t>
            </a:r>
            <a:endParaRPr lang="cs-CZ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26F1A63C-DFFC-9A55-6E3A-80BA9F7A81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28808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F0E2CC1F-A5A1-7EE5-5E75-81E974A55F5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en-GB"/>
              <a:t>Define footer – presentation title / department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1DF4D10A-82A8-D88E-5240-D0F0C282A14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36EBCFE7-6910-1D42-B47D-AF5EF13BDA42}" type="slidenum">
              <a:t>‹N›</a:t>
            </a:fld>
            <a:endParaRPr lang="en-GB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74422414-86AA-81BE-B160-FD7429193B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heading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A27181D-161F-B4CD-1612-D1D82E4597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GB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en-GB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14000"/>
        </a:lnSpc>
        <a:spcBef>
          <a:spcPts val="0"/>
        </a:spcBef>
        <a:spcAft>
          <a:spcPts val="0"/>
        </a:spcAft>
        <a:buNone/>
        <a:tabLst/>
        <a:defRPr lang="en-GB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eccani.it/enciclopedia/varieta_(Enciclopedia-dell%27Italiano)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tat.it/it/archivio/20796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itutoeuroarabo.it/DM/la-rivincita-del-dialetto-non-al-posto-ma-accanto-allitalian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zzettaufficiale.it/eli/id/1999/12/20/099G0557/s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zzettaufficiale.it/eli/id/1999/12/20/099G0557/s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2">
            <a:extLst>
              <a:ext uri="{FF2B5EF4-FFF2-40B4-BE49-F238E27FC236}">
                <a16:creationId xmlns:a16="http://schemas.microsoft.com/office/drawing/2014/main" id="{6B5F4A79-A804-C5FA-4AF6-F7904EF337CA}"/>
              </a:ext>
            </a:extLst>
          </p:cNvPr>
          <p:cNvSpPr txBox="1"/>
          <p:nvPr/>
        </p:nvSpPr>
        <p:spPr>
          <a:xfrm>
            <a:off x="328470" y="6227996"/>
            <a:ext cx="337532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200" b="0" i="0" u="none" strike="noStrike" kern="1200" cap="none" spc="0" baseline="0" dirty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0EFE6627-F055-0630-DE38-F337F1AC16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504" y="2347703"/>
            <a:ext cx="11609277" cy="1171584"/>
          </a:xfrm>
        </p:spPr>
        <p:txBody>
          <a:bodyPr/>
          <a:lstStyle/>
          <a:p>
            <a:pPr lvl="0"/>
            <a:r>
              <a:rPr lang="it-IT" sz="4200" dirty="0"/>
              <a:t>IJ2B054 Sociolinguistica dell’italiano</a:t>
            </a:r>
            <a:br>
              <a:rPr lang="it-IT" sz="4200" dirty="0"/>
            </a:br>
            <a:endParaRPr lang="en-GB" sz="4000" dirty="0"/>
          </a:p>
        </p:txBody>
      </p:sp>
      <p:sp>
        <p:nvSpPr>
          <p:cNvPr id="4" name="Podnadpis 4">
            <a:extLst>
              <a:ext uri="{FF2B5EF4-FFF2-40B4-BE49-F238E27FC236}">
                <a16:creationId xmlns:a16="http://schemas.microsoft.com/office/drawing/2014/main" id="{DD51C179-F101-3C97-8A90-86D7495B2EC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98504" y="4116400"/>
            <a:ext cx="11361602" cy="419505"/>
          </a:xfrm>
        </p:spPr>
        <p:txBody>
          <a:bodyPr/>
          <a:lstStyle/>
          <a:p>
            <a:pPr lvl="0"/>
            <a:r>
              <a:rPr lang="en-GB" sz="2600" kern="1200" dirty="0">
                <a:solidFill>
                  <a:srgbClr val="0000DC"/>
                </a:solidFill>
              </a:rPr>
              <a:t>Lingue, </a:t>
            </a:r>
            <a:r>
              <a:rPr lang="en-GB" sz="2600" kern="1200" dirty="0" err="1">
                <a:solidFill>
                  <a:srgbClr val="0000DC"/>
                </a:solidFill>
              </a:rPr>
              <a:t>dialetti</a:t>
            </a:r>
            <a:r>
              <a:rPr lang="en-GB" sz="2600" kern="1200" dirty="0">
                <a:solidFill>
                  <a:srgbClr val="0000DC"/>
                </a:solidFill>
              </a:rPr>
              <a:t>, </a:t>
            </a:r>
            <a:r>
              <a:rPr lang="en-GB" sz="2600" kern="1200" dirty="0" err="1">
                <a:solidFill>
                  <a:srgbClr val="0000DC"/>
                </a:solidFill>
              </a:rPr>
              <a:t>varietà</a:t>
            </a:r>
            <a:endParaRPr lang="en-GB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Varietà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10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17749" y="1580078"/>
            <a:ext cx="10956502" cy="48999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«Con tale nozione si intende un’entità linguistica  definita da un insieme di tratti (testuali, sintattici,  lessicali, fonetici) che cooccorrono  sistematicamente con caratteristiche legate al  parlante o alla situazione comunicativa. Ognuna di  queste varietà è quindi strettamente correlata a  parametri extralinguistici, in gran parte riconoscibili  dagli stessi parlanti» (D’Agostino 2012)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kern="0" dirty="0">
                <a:solidFill>
                  <a:srgbClr val="000000"/>
                </a:solidFill>
                <a:latin typeface="Arial"/>
              </a:rPr>
              <a:t>cf. </a:t>
            </a:r>
            <a:r>
              <a:rPr lang="it-IT" sz="2800" kern="0" dirty="0">
                <a:solidFill>
                  <a:srgbClr val="000000"/>
                </a:solidFill>
                <a:latin typeface="Arial"/>
                <a:hlinkClick r:id="rId3"/>
              </a:rPr>
              <a:t>Berruto</a:t>
            </a: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6532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Architettura variazionale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11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17749" y="1580078"/>
            <a:ext cx="10956502" cy="48999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Assi della variazione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6D144FF-1501-4F0C-CBF1-C98A61E7A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820" y="2148318"/>
            <a:ext cx="8682790" cy="376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031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Architettura variazionale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12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pic>
        <p:nvPicPr>
          <p:cNvPr id="6" name="object 2">
            <a:extLst>
              <a:ext uri="{FF2B5EF4-FFF2-40B4-BE49-F238E27FC236}">
                <a16:creationId xmlns:a16="http://schemas.microsoft.com/office/drawing/2014/main" id="{E78D90CD-9C90-6BA0-A123-0C0BB7F0ABC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778" y="1323472"/>
            <a:ext cx="5715433" cy="534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969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Architettura variazionale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13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F73ED2-F5E8-37F8-4E8D-B4B78F0AF9C1}"/>
              </a:ext>
            </a:extLst>
          </p:cNvPr>
          <p:cNvSpPr txBox="1"/>
          <p:nvPr/>
        </p:nvSpPr>
        <p:spPr>
          <a:xfrm>
            <a:off x="719998" y="1559748"/>
            <a:ext cx="10902507" cy="3208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r>
              <a:rPr lang="it-IT" sz="2600" spc="-30" dirty="0">
                <a:latin typeface="Arial" panose="020B0604020202020204" pitchFamily="34" charset="0"/>
                <a:cs typeface="Arial" panose="020B0604020202020204" pitchFamily="34" charset="0"/>
              </a:rPr>
              <a:t>Variazioni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sincroniche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390" lvl="1" indent="-457200">
              <a:lnSpc>
                <a:spcPct val="100000"/>
              </a:lnSpc>
              <a:spcBef>
                <a:spcPts val="750"/>
              </a:spcBef>
              <a:buClr>
                <a:srgbClr val="0432FF"/>
              </a:buClr>
              <a:buFont typeface="Wingdings" pitchFamily="2" charset="2"/>
              <a:buChar char="§"/>
              <a:tabLst>
                <a:tab pos="846455" algn="l"/>
                <a:tab pos="847090" algn="l"/>
              </a:tabLst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Diacronia: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confronto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it-IT" sz="26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epoche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diverse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390" marR="5080" lvl="1" indent="-457200">
              <a:lnSpc>
                <a:spcPts val="2380"/>
              </a:lnSpc>
              <a:spcBef>
                <a:spcPts val="1035"/>
              </a:spcBef>
              <a:buClr>
                <a:srgbClr val="0432FF"/>
              </a:buClr>
              <a:buFont typeface="Wingdings" pitchFamily="2" charset="2"/>
              <a:buChar char="§"/>
              <a:tabLst>
                <a:tab pos="846455" algn="l"/>
                <a:tab pos="847090" algn="l"/>
              </a:tabLst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Diacronia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virtuale:</a:t>
            </a:r>
            <a:r>
              <a:rPr lang="it-IT" sz="2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it-IT" sz="26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apparente</a:t>
            </a:r>
            <a:r>
              <a:rPr lang="it-IT" sz="260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della</a:t>
            </a:r>
            <a:r>
              <a:rPr lang="it-IT" sz="2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variazione </a:t>
            </a:r>
            <a:r>
              <a:rPr lang="it-IT" sz="2600" spc="-5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generazionale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900" indent="-457200">
              <a:lnSpc>
                <a:spcPct val="100000"/>
              </a:lnSpc>
              <a:spcBef>
                <a:spcPts val="63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97510" algn="l"/>
              </a:tabLst>
            </a:pP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Idealtipi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61390" lvl="1" indent="-457200">
              <a:lnSpc>
                <a:spcPct val="100000"/>
              </a:lnSpc>
              <a:spcBef>
                <a:spcPts val="750"/>
              </a:spcBef>
              <a:buClr>
                <a:srgbClr val="0432FF"/>
              </a:buClr>
              <a:buFont typeface="Wingdings" pitchFamily="2" charset="2"/>
              <a:buChar char="§"/>
              <a:tabLst>
                <a:tab pos="732790" algn="l"/>
              </a:tabLst>
            </a:pP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Nelle</a:t>
            </a:r>
            <a:r>
              <a:rPr lang="it-IT" sz="26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produzioni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concrete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sovrappongono</a:t>
            </a:r>
          </a:p>
          <a:p>
            <a:pPr marL="469900" indent="-457200">
              <a:lnSpc>
                <a:spcPct val="100000"/>
              </a:lnSpc>
              <a:spcBef>
                <a:spcPts val="680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55600" algn="l"/>
              </a:tabLst>
            </a:pPr>
            <a:r>
              <a:rPr lang="it-IT" sz="2600" spc="-10" dirty="0">
                <a:latin typeface="Arial" panose="020B0604020202020204" pitchFamily="34" charset="0"/>
                <a:cs typeface="Arial" panose="020B0604020202020204" pitchFamily="34" charset="0"/>
              </a:rPr>
              <a:t>Repertori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15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it-IT" sz="2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spc="-5" dirty="0">
                <a:latin typeface="Arial" panose="020B0604020202020204" pitchFamily="34" charset="0"/>
                <a:cs typeface="Arial" panose="020B0604020202020204" pitchFamily="34" charset="0"/>
              </a:rPr>
              <a:t>varietà</a:t>
            </a:r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7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Italiano popolare o dei semicolti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14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F73ED2-F5E8-37F8-4E8D-B4B78F0AF9C1}"/>
              </a:ext>
            </a:extLst>
          </p:cNvPr>
          <p:cNvSpPr txBox="1"/>
          <p:nvPr/>
        </p:nvSpPr>
        <p:spPr>
          <a:xfrm>
            <a:off x="719998" y="1559748"/>
            <a:ext cx="10902507" cy="380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r>
              <a:rPr lang="it-IT" sz="2600" spc="-30" dirty="0">
                <a:latin typeface="Arial" panose="020B0604020202020204" pitchFamily="34" charset="0"/>
                <a:cs typeface="Arial" panose="020B0604020202020204" pitchFamily="34" charset="0"/>
              </a:rPr>
              <a:t>Cortelazzo (1972): «il tipo di italiano imperfettamente  acquisito da chi ha per madrelingua il dialetto»</a:t>
            </a:r>
          </a:p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r>
              <a:rPr lang="it-IT" sz="2600" spc="-30" dirty="0">
                <a:latin typeface="Arial" panose="020B0604020202020204" pitchFamily="34" charset="0"/>
                <a:cs typeface="Arial" panose="020B0604020202020204" pitchFamily="34" charset="0"/>
              </a:rPr>
              <a:t>De Mauro (1970: 49): «modo d’esprimersi d’un incolto che, sotto la spinta di comunicare e senza addestramento, maneggia quella che, ottimisticamente, si chiama la lingua ‘nazionale’».</a:t>
            </a:r>
          </a:p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endParaRPr lang="it-IT" sz="2600" spc="-3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r>
              <a:rPr lang="it-IT" sz="2600" spc="-30" dirty="0">
                <a:latin typeface="Arial" panose="020B0604020202020204" pitchFamily="34" charset="0"/>
                <a:cs typeface="Arial" panose="020B0604020202020204" pitchFamily="34" charset="0"/>
              </a:rPr>
              <a:t>italiano L2 (lingua seconda)</a:t>
            </a:r>
          </a:p>
          <a:p>
            <a:pPr marL="469265" indent="-457200">
              <a:lnSpc>
                <a:spcPct val="100000"/>
              </a:lnSpc>
              <a:spcBef>
                <a:spcPts val="975"/>
              </a:spcBef>
              <a:buClr>
                <a:srgbClr val="0432FF"/>
              </a:buClr>
              <a:buSzPct val="96153"/>
              <a:buFont typeface="Wingdings" pitchFamily="2" charset="2"/>
              <a:buChar char="§"/>
              <a:tabLst>
                <a:tab pos="307975" algn="l"/>
              </a:tabLst>
            </a:pPr>
            <a:endParaRPr lang="it-IT" sz="2600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5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Dialettofoni vs italofoni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2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66004" y="1788557"/>
            <a:ext cx="6348408" cy="18690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Indagini </a:t>
            </a:r>
            <a:r>
              <a:rPr lang="it-IT" sz="28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autovalutative</a:t>
            </a: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1079997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Doxa (dal 1974 al 1996)</a:t>
            </a:r>
          </a:p>
          <a:p>
            <a:pPr marL="1079997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  <a:hlinkClick r:id="rId3"/>
              </a:rPr>
              <a:t>Istat</a:t>
            </a: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(dal 1988 al 2015)</a:t>
            </a: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 charset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uFillTx/>
                <a:latin typeface="Arial"/>
              </a:rPr>
              <a:t>dati non oggettivi (da interpretare)</a:t>
            </a: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1" name="object 4">
            <a:extLst>
              <a:ext uri="{FF2B5EF4-FFF2-40B4-BE49-F238E27FC236}">
                <a16:creationId xmlns:a16="http://schemas.microsoft.com/office/drawing/2014/main" id="{5F0BE090-44EB-DE42-A726-9225E85CA2B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55812" y="1929175"/>
            <a:ext cx="5099041" cy="3240000"/>
          </a:xfrm>
          <a:prstGeom prst="rect">
            <a:avLst/>
          </a:prstGeom>
        </p:spPr>
      </p:pic>
      <p:sp>
        <p:nvSpPr>
          <p:cNvPr id="12" name="Segnaposto contenuto 4">
            <a:extLst>
              <a:ext uri="{FF2B5EF4-FFF2-40B4-BE49-F238E27FC236}">
                <a16:creationId xmlns:a16="http://schemas.microsoft.com/office/drawing/2014/main" id="{395583E1-3167-6955-3694-C92EF870B41C}"/>
              </a:ext>
            </a:extLst>
          </p:cNvPr>
          <p:cNvSpPr txBox="1"/>
          <p:nvPr/>
        </p:nvSpPr>
        <p:spPr>
          <a:xfrm>
            <a:off x="540002" y="3874167"/>
            <a:ext cx="11214851" cy="18690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Contrazione della dialettofonia esclusiva</a:t>
            </a: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Aumento dell’italofonia 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esclusiva</a:t>
            </a:r>
          </a:p>
          <a:p>
            <a:pPr marL="1080000" indent="-457200">
              <a:lnSpc>
                <a:spcPts val="3600"/>
              </a:lnSpc>
              <a:buClr>
                <a:srgbClr val="0000DC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spc="-1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it-IT" sz="24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10" dirty="0">
                <a:latin typeface="Arial" panose="020B0604020202020204" pitchFamily="34" charset="0"/>
                <a:cs typeface="Arial" panose="020B0604020202020204" pitchFamily="34" charset="0"/>
              </a:rPr>
              <a:t>alternanza</a:t>
            </a:r>
            <a:r>
              <a:rPr lang="it-IT" sz="2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5" dirty="0">
                <a:latin typeface="Arial" panose="020B0604020202020204" pitchFamily="34" charset="0"/>
                <a:cs typeface="Arial" panose="020B0604020202020204" pitchFamily="34" charset="0"/>
              </a:rPr>
              <a:t>col</a:t>
            </a:r>
            <a:r>
              <a:rPr lang="it-IT" sz="24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10" dirty="0">
                <a:latin typeface="Arial" panose="020B0604020202020204" pitchFamily="34" charset="0"/>
                <a:cs typeface="Arial" panose="020B0604020202020204" pitchFamily="34" charset="0"/>
              </a:rPr>
              <a:t>dialetto (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secondo</a:t>
            </a:r>
            <a:r>
              <a:rPr lang="it-IT" sz="2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10" dirty="0">
                <a:latin typeface="Arial" panose="020B0604020202020204" pitchFamily="34" charset="0"/>
                <a:cs typeface="Arial" panose="020B0604020202020204" pitchFamily="34" charset="0"/>
              </a:rPr>
              <a:t>interlocutore</a:t>
            </a:r>
            <a:r>
              <a:rPr lang="it-IT" sz="2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24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5" dirty="0">
                <a:latin typeface="Arial" panose="020B0604020202020204" pitchFamily="34" charset="0"/>
                <a:cs typeface="Arial" panose="020B0604020202020204" pitchFamily="34" charset="0"/>
              </a:rPr>
              <a:t>situazione </a:t>
            </a:r>
            <a:r>
              <a:rPr lang="it-IT" sz="2400" spc="-4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spc="-5" dirty="0">
                <a:latin typeface="Arial" panose="020B0604020202020204" pitchFamily="34" charset="0"/>
                <a:cs typeface="Arial" panose="020B0604020202020204" pitchFamily="34" charset="0"/>
              </a:rPr>
              <a:t>comunicativa)</a:t>
            </a:r>
            <a:endParaRPr lang="it-IT" sz="2400" b="0" i="0" u="none" strike="noStrike" kern="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 err="1"/>
              <a:t>Risorgenza</a:t>
            </a:r>
            <a:r>
              <a:rPr lang="it-IT" dirty="0"/>
              <a:t> del dialetto?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3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66003" y="1788557"/>
            <a:ext cx="6589039" cy="25703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Segnale di  italianizzazione</a:t>
            </a:r>
          </a:p>
          <a:p>
            <a:pPr marL="622797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«un motto dell’Italia alle soglie del  terzo Millennio sembra essere ‘ora  che sappiamo parlare italiano, possiamo anche (</a:t>
            </a: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ri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)parlare dialetto</a:t>
            </a:r>
            <a:r>
              <a:rPr lang="it-IT" sz="2400" kern="0" dirty="0">
                <a:solidFill>
                  <a:srgbClr val="000000"/>
                </a:solidFill>
                <a:latin typeface="Arial"/>
              </a:rPr>
              <a:t>’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» (Berruto (2002: 48).</a:t>
            </a:r>
          </a:p>
          <a:p>
            <a:pPr marL="1079997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6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Segnaposto contenuto 4">
            <a:extLst>
              <a:ext uri="{FF2B5EF4-FFF2-40B4-BE49-F238E27FC236}">
                <a16:creationId xmlns:a16="http://schemas.microsoft.com/office/drawing/2014/main" id="{395583E1-3167-6955-3694-C92EF870B41C}"/>
              </a:ext>
            </a:extLst>
          </p:cNvPr>
          <p:cNvSpPr txBox="1"/>
          <p:nvPr/>
        </p:nvSpPr>
        <p:spPr>
          <a:xfrm>
            <a:off x="498227" y="4520959"/>
            <a:ext cx="11214851" cy="15182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Venir meno delle spinte </a:t>
            </a:r>
            <a:r>
              <a:rPr lang="it-IT" sz="2600" b="0" i="0" u="none" strike="noStrike" kern="0" cap="none" spc="0" baseline="0" dirty="0" err="1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dialettofobiche</a:t>
            </a:r>
            <a:endParaRPr lang="it-IT" sz="2600" b="0" i="0" u="none" strike="noStrike" kern="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b="0" i="0" u="none" strike="noStrike" kern="0" cap="none" spc="0" baseline="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Forme di attivazione incompleta (repertori troncati, sp. in città) </a:t>
            </a: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cf. </a:t>
            </a:r>
            <a:r>
              <a:rPr lang="it-IT" sz="2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Sottile 2018</a:t>
            </a:r>
            <a:endParaRPr lang="it-IT" sz="2600" b="0" i="0" u="none" strike="noStrike" kern="0" cap="none" spc="0" baseline="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4879344B-7700-3DB4-A185-FBDD3DBB105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38840" y="1388141"/>
            <a:ext cx="3745830" cy="287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66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Istruzione e lingua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4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8AF57C2E-3E2A-123B-1F6B-A39B171390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702580"/>
              </p:ext>
            </p:extLst>
          </p:nvPr>
        </p:nvGraphicFramePr>
        <p:xfrm>
          <a:off x="666002" y="1750524"/>
          <a:ext cx="10753197" cy="381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0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4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44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7344">
                <a:tc gridSpan="8">
                  <a:txBody>
                    <a:bodyPr/>
                    <a:lstStyle/>
                    <a:p>
                      <a:pPr marL="7734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Confronto</a:t>
                      </a:r>
                      <a:r>
                        <a:rPr sz="1800" b="1" spc="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10" dirty="0">
                          <a:solidFill>
                            <a:schemeClr val="tx1"/>
                          </a:solidFill>
                        </a:rPr>
                        <a:t>tra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dati</a:t>
                      </a:r>
                      <a:r>
                        <a:rPr sz="1800" b="1" spc="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percentuali</a:t>
                      </a:r>
                      <a:r>
                        <a:rPr sz="1800" b="1" spc="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relativi</a:t>
                      </a:r>
                      <a:r>
                        <a:rPr sz="1800" b="1" spc="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all’istruzione</a:t>
                      </a:r>
                      <a:r>
                        <a:rPr sz="1800" b="1" spc="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alle</a:t>
                      </a:r>
                      <a:r>
                        <a:rPr sz="1800" b="1" spc="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autodichiarazioni</a:t>
                      </a:r>
                      <a:r>
                        <a:rPr sz="1800" b="1" spc="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degli</a:t>
                      </a:r>
                      <a:r>
                        <a:rPr sz="1800" b="1" spc="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dirty="0">
                          <a:solidFill>
                            <a:schemeClr val="tx1"/>
                          </a:solidFill>
                        </a:rPr>
                        <a:t>usi</a:t>
                      </a:r>
                      <a:r>
                        <a:rPr sz="1800" b="1" spc="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800" b="1" spc="-5" dirty="0">
                          <a:solidFill>
                            <a:schemeClr val="tx1"/>
                          </a:solidFill>
                        </a:rPr>
                        <a:t>linguistici</a:t>
                      </a:r>
                      <a:endParaRPr sz="18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06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1971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1974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1981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40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1982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1991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1988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2001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2000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636">
                <a:tc>
                  <a:txBody>
                    <a:bodyPr/>
                    <a:lstStyle/>
                    <a:p>
                      <a:pPr marL="90805" marR="10287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sz="1200" spc="-20" dirty="0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ti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olo  di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studio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136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Dialetto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anche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estranei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(di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ale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sz="1200" spc="-3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oni  esclusivi)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3510" marR="227329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Senza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ti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ol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  studio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1320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Dialetto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anche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estranei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(di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ale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sz="1200" spc="-3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oni  esclusivi)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233679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Senza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ti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ol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  studio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131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Dialetto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anche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estranei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(di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ale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sz="1200" spc="-3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oni  esclusivi)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065" marR="27686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Senza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ti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ol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  studio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935" marR="12890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Dialetto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 anche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 </a:t>
                      </a:r>
                      <a:r>
                        <a:rPr sz="1200" spc="-26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estranei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(di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ale</a:t>
                      </a:r>
                      <a:r>
                        <a:rPr sz="1200" spc="-2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15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sz="1200" spc="-3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o 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ni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esclusivi)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32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3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Diplomati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Italiano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8419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Diplomati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Italiano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Diplomati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Italiano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Diplomati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29235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Italiano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 marL="8890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laureati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anche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sz="1200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laureati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anche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sz="1200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laureati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anche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sz="1200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laureati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anche</a:t>
                      </a:r>
                      <a:r>
                        <a:rPr sz="1200" spc="-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con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estranei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estranei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estranei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estranei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(italofoni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(italofoni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(italofoni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endParaRPr sz="10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260"/>
                        </a:lnSpc>
                        <a:spcBef>
                          <a:spcPts val="1000"/>
                        </a:spcBef>
                      </a:pPr>
                      <a:r>
                        <a:rPr sz="1200" spc="-10" dirty="0">
                          <a:solidFill>
                            <a:schemeClr val="tx1"/>
                          </a:solidFill>
                        </a:rPr>
                        <a:t>(italofoni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5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1260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esclusivi)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8285">
                        <a:lnSpc>
                          <a:spcPts val="1260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esclusivi)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ts val="1260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esclusivi)</a:t>
                      </a:r>
                      <a:endParaRPr sz="12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>
                        <a:lnSpc>
                          <a:spcPts val="1260"/>
                        </a:lnSpc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esclusivi)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609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3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588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200" spc="-5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306">
                <a:tc gridSpan="8">
                  <a:txBody>
                    <a:bodyPr/>
                    <a:lstStyle/>
                    <a:p>
                      <a:pPr marL="908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spc="-5" dirty="0">
                        <a:solidFill>
                          <a:schemeClr val="tx1"/>
                        </a:solidFill>
                      </a:endParaRPr>
                    </a:p>
                    <a:p>
                      <a:pPr marL="908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Dati</a:t>
                      </a:r>
                      <a:r>
                        <a:rPr lang="it-IT" sz="1600" spc="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istruzione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da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10" dirty="0">
                          <a:solidFill>
                            <a:schemeClr val="tx1"/>
                          </a:solidFill>
                        </a:rPr>
                        <a:t>censimento;</a:t>
                      </a:r>
                      <a:r>
                        <a:rPr lang="it-IT" sz="1600" spc="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dati</a:t>
                      </a:r>
                      <a:r>
                        <a:rPr lang="it-IT" sz="1600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lingue 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da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indagine</a:t>
                      </a:r>
                      <a:r>
                        <a:rPr lang="it-IT" sz="1600" spc="-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10" dirty="0">
                          <a:solidFill>
                            <a:schemeClr val="tx1"/>
                          </a:solidFill>
                        </a:rPr>
                        <a:t>Istat</a:t>
                      </a:r>
                      <a:r>
                        <a:rPr lang="it-IT" sz="1600" spc="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it-IT" sz="1600" spc="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15" dirty="0">
                          <a:solidFill>
                            <a:schemeClr val="tx1"/>
                          </a:solidFill>
                        </a:rPr>
                        <a:t>Doxa</a:t>
                      </a:r>
                      <a:r>
                        <a:rPr lang="it-IT" sz="1600" spc="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più</a:t>
                      </a:r>
                      <a:r>
                        <a:rPr lang="it-IT" sz="1600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vicina</a:t>
                      </a:r>
                      <a:r>
                        <a:rPr lang="it-IT" sz="16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it-IT" sz="1600" spc="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spc="-10" dirty="0">
                          <a:solidFill>
                            <a:schemeClr val="tx1"/>
                          </a:solidFill>
                        </a:rPr>
                        <a:t>censimento (cf. D’Agostino</a:t>
                      </a:r>
                      <a:r>
                        <a:rPr lang="it-IT" sz="1600" b="0" i="0" u="none" strike="noStrike" kern="0" cap="none" spc="0" baseline="0" dirty="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2012)</a:t>
                      </a: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endParaRPr sz="12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99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Dialetto e spazio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5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66003" y="1788557"/>
            <a:ext cx="8658471" cy="36978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Dialetto e regioni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Poco vitale a nord-ovest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Molto vitale a nord-est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Molto vitale a sud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indent="-457200">
              <a:lnSpc>
                <a:spcPts val="3600"/>
              </a:lnSpc>
              <a:buClr>
                <a:srgbClr val="0000DC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Dialetto e città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poco vitale nelle aree urbanizzate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vitale nei piccoli centri (relazioni familiari)</a:t>
            </a: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48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Le minoranze storiche (</a:t>
            </a:r>
            <a:r>
              <a:rPr lang="it-IT" dirty="0">
                <a:hlinkClick r:id="rId3"/>
              </a:rPr>
              <a:t>Legge 482/1999</a:t>
            </a:r>
            <a:r>
              <a:rPr lang="it-IT" dirty="0"/>
              <a:t>)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6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66002" y="1682678"/>
            <a:ext cx="11209165" cy="4671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Catalano. Parlato ad Alghero dal 1354 (conquista di Pietro IV  d’Aragona).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Albanese (</a:t>
            </a:r>
            <a:r>
              <a:rPr lang="it-IT" sz="2200" kern="0" dirty="0" err="1">
                <a:solidFill>
                  <a:srgbClr val="000000"/>
                </a:solidFill>
                <a:latin typeface="Arial"/>
              </a:rPr>
              <a:t>a</a:t>
            </a:r>
            <a:r>
              <a:rPr lang="it-IT" sz="22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rbëresh</a:t>
            </a: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). Parlato in Campania, Molise,  Abruzzo, Puglia, Basilicata, Calabria, Sicilia dal 1400.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Croato. Parlato in tre comuni del Molise dove, tra XV e XVI sec. si sono insediati profughi fuggiti dalla Dalmazia per l’invasione  ottomana.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Greco (</a:t>
            </a:r>
            <a:r>
              <a:rPr lang="it-IT" sz="22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griko</a:t>
            </a: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). Parlato in Salento (grico) e in Aspromonte (romaico), per continuità da parlate greche dell’antichità classica o per ripopolamenti di epoca bizantina.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Friulano. Minoranza autoctona parlata in Friuli.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Francese. Parlato in Val d’Aosta (ma anche in alcune valli  piemontesi).</a:t>
            </a: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0753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Le minoranze storiche (</a:t>
            </a:r>
            <a:r>
              <a:rPr lang="it-IT" dirty="0">
                <a:hlinkClick r:id="rId3"/>
              </a:rPr>
              <a:t>Legge 482/1999</a:t>
            </a:r>
            <a:r>
              <a:rPr lang="it-IT" dirty="0"/>
              <a:t>)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7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17749" y="1580078"/>
            <a:ext cx="10956502" cy="48999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Francoprovenzale.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I</a:t>
            </a: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n Val d’Aosta e in alcune valli in provincia di Torino. Un dialetto provenzale si parla nella zona di Foggia (immigrazione valdese nel XV sec.).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Occitano. 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N</a:t>
            </a: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elle valli alpine del Piemonte occ</a:t>
            </a:r>
            <a:r>
              <a:rPr lang="it-IT" sz="2200" kern="0" dirty="0">
                <a:solidFill>
                  <a:srgbClr val="000000"/>
                </a:solidFill>
                <a:latin typeface="Arial"/>
              </a:rPr>
              <a:t>identale</a:t>
            </a: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; a Guardia Piemontese in  provincia di Cosenza (coloni valdesi XV sec.).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Ladino. Insieme di varietà parlate in area dolomitica.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Sardo. Varietà parlate in Sardegna (tranne Alghero, isola linguistica catalana, Carloforte e Calasetta, isole linguistiche  genovesi).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Sloveno. Presenti nella fascia di confine tra Friuli-Venezia Giulia,  Slovenia e Croazia, nelle province di Udine, Gorizia e Trieste.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2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Tedesco. Varietà parlate lungo l’arco alpino (walser, cimbro, dialetti germanici).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466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Nuove minoranze 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8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17749" y="1580078"/>
            <a:ext cx="10956502" cy="48999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Lingue parlate dagli oltre 5 milioni di stranieri  residenti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Lingue immigrate e </a:t>
            </a:r>
            <a:r>
              <a:rPr lang="it-IT" sz="2400" b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heritage</a:t>
            </a:r>
            <a:r>
              <a:rPr lang="it-IT" sz="2400" b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lang="it-IT" sz="2400" b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languages</a:t>
            </a:r>
            <a:endParaRPr lang="it-IT" sz="2400" b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1080000" lvl="0" indent="-457200">
              <a:lnSpc>
                <a:spcPts val="3600"/>
              </a:lnSpc>
              <a:buClr>
                <a:srgbClr val="0000DC"/>
              </a:buClr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Situazioni di multilinguismo e plurilinguismo</a:t>
            </a:r>
            <a:r>
              <a:rPr lang="it-IT" sz="2400" kern="0" dirty="0">
                <a:solidFill>
                  <a:srgbClr val="000000"/>
                </a:solidFill>
                <a:latin typeface="Arial"/>
              </a:rPr>
              <a:t>, in arrivo e in 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partenza                        (es. da Africa sub-sahariana)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Superdiversità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: complessità nella varietà                                       (</a:t>
            </a: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Blommaert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&amp;  </a:t>
            </a: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Rampton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2011; </a:t>
            </a: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Vertovec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2007)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Polylanguaging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: uso di forme o tratti provenienti da più  lingue diverse indipendentemente dalla effettiva  padronanza (vs multilinguismo)</a:t>
            </a: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49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>
            <a:extLst>
              <a:ext uri="{FF2B5EF4-FFF2-40B4-BE49-F238E27FC236}">
                <a16:creationId xmlns:a16="http://schemas.microsoft.com/office/drawing/2014/main" id="{ADEAF522-998B-7F7A-E438-B62674A4E4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dirty="0"/>
              <a:t>Lingua (standard) e dialetto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7E9622B-F0B3-2EAF-E838-259ED137C024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8DD6F3F-A86F-7945-90A5-CCBAF14F13DB}" type="slidenum">
              <a:t>9</a:t>
            </a:fld>
            <a:endParaRPr lang="en-GB" sz="1200" b="0" i="0" u="none" strike="noStrike" kern="1200" cap="none" spc="0" baseline="0">
              <a:solidFill>
                <a:srgbClr val="0000DC"/>
              </a:solidFill>
              <a:uFillTx/>
              <a:latin typeface="Arial"/>
            </a:endParaRPr>
          </a:p>
        </p:txBody>
      </p:sp>
      <p:sp>
        <p:nvSpPr>
          <p:cNvPr id="4" name="Segnaposto contenuto 4">
            <a:extLst>
              <a:ext uri="{FF2B5EF4-FFF2-40B4-BE49-F238E27FC236}">
                <a16:creationId xmlns:a16="http://schemas.microsoft.com/office/drawing/2014/main" id="{E75211F3-2C27-5A04-83D2-468AE1332358}"/>
              </a:ext>
            </a:extLst>
          </p:cNvPr>
          <p:cNvSpPr txBox="1"/>
          <p:nvPr/>
        </p:nvSpPr>
        <p:spPr>
          <a:xfrm>
            <a:off x="617749" y="1580078"/>
            <a:ext cx="10956502" cy="48999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Differenza sociolinguistica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Dialetti «primari» (</a:t>
            </a:r>
            <a:r>
              <a:rPr lang="it-IT" sz="2400" b="0" i="0" u="none" strike="noStrike" kern="0" cap="none" spc="0" baseline="0" dirty="0" err="1">
                <a:solidFill>
                  <a:srgbClr val="000000"/>
                </a:solidFill>
                <a:uFillTx/>
                <a:latin typeface="Arial"/>
              </a:rPr>
              <a:t>Coseriu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1980), varietà sorelle del fiorentino</a:t>
            </a:r>
            <a:r>
              <a:rPr lang="it-IT" sz="2400" kern="0" dirty="0">
                <a:solidFill>
                  <a:srgbClr val="000000"/>
                </a:solidFill>
                <a:latin typeface="Arial"/>
              </a:rPr>
              <a:t>.</a:t>
            </a:r>
            <a:endParaRPr lang="it-IT" sz="24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Standardizzazione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0" i="0" u="none" strike="noStrike" kern="0" cap="none" spc="0" baseline="0" dirty="0">
                <a:solidFill>
                  <a:srgbClr val="0432FF"/>
                </a:solidFill>
                <a:uFillTx/>
                <a:latin typeface="Arial"/>
              </a:rPr>
              <a:t>Diglossia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(Ferguson 1959): rigida distinzione fra domini e situazioni comunicative, per alcune delle quali si usa la varietà di maggiore prestigio sociale (A) e per altre si usa una varietà bassa (B).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kern="0" dirty="0">
                <a:solidFill>
                  <a:srgbClr val="0432FF"/>
                </a:solidFill>
                <a:latin typeface="Arial"/>
              </a:rPr>
              <a:t>Dilalìa</a:t>
            </a:r>
            <a:r>
              <a:rPr lang="it-IT" sz="24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 (Berruto 1987): distinzione meno rigida, per cui in alcuni domini (es. gli usi formali o scritti) l’uso di una delle due lingue è esclusivo, ma in altri sono usate o accettate entrambe le  lingue (sia A sia B sono impiegate nella conversazione ordinaria).</a:t>
            </a:r>
          </a:p>
          <a:p>
            <a:pPr marL="1080000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529199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719998" marR="0" lvl="0" indent="-45720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262798" marR="0" lvl="0" indent="0" algn="l" defTabSz="914400" rtl="0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200" b="0" i="0" u="none" strike="noStrike" kern="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30075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932</Words>
  <Application>Microsoft Macintosh PowerPoint</Application>
  <PresentationFormat>Widescreen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Wingdings</vt:lpstr>
      <vt:lpstr>Presentation_MU_EN</vt:lpstr>
      <vt:lpstr>IJ2B054 Sociolinguistica dell’italiano </vt:lpstr>
      <vt:lpstr>Dialettofoni vs italofoni</vt:lpstr>
      <vt:lpstr>Risorgenza del dialetto?</vt:lpstr>
      <vt:lpstr>Istruzione e lingua</vt:lpstr>
      <vt:lpstr>Dialetto e spazio</vt:lpstr>
      <vt:lpstr>Le minoranze storiche (Legge 482/1999)</vt:lpstr>
      <vt:lpstr>Le minoranze storiche (Legge 482/1999)</vt:lpstr>
      <vt:lpstr>Nuove minoranze </vt:lpstr>
      <vt:lpstr>Lingua (standard) e dialetto</vt:lpstr>
      <vt:lpstr>Varietà</vt:lpstr>
      <vt:lpstr>Architettura variazionale</vt:lpstr>
      <vt:lpstr>Architettura variazionale</vt:lpstr>
      <vt:lpstr>Architettura variazionale</vt:lpstr>
      <vt:lpstr>Italiano popolare o dei semicolti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L’approssimazione in linguistica:  casi di studio dal latino al romanzo</dc:title>
  <dc:creator>Egle Mocciaro</dc:creator>
  <cp:lastModifiedBy>Revisore</cp:lastModifiedBy>
  <cp:revision>243</cp:revision>
  <cp:lastPrinted>2023-11-04T14:33:28Z</cp:lastPrinted>
  <dcterms:created xsi:type="dcterms:W3CDTF">2023-04-12T10:45:27Z</dcterms:created>
  <dcterms:modified xsi:type="dcterms:W3CDTF">2024-03-13T06:39:47Z</dcterms:modified>
</cp:coreProperties>
</file>