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4" r:id="rId3"/>
    <p:sldId id="267" r:id="rId4"/>
    <p:sldId id="269" r:id="rId5"/>
    <p:sldId id="270" r:id="rId6"/>
    <p:sldId id="271" r:id="rId7"/>
    <p:sldId id="272" r:id="rId8"/>
    <p:sldId id="274" r:id="rId9"/>
    <p:sldId id="275" r:id="rId10"/>
    <p:sldId id="276" r:id="rId11"/>
    <p:sldId id="277" r:id="rId12"/>
    <p:sldId id="280" r:id="rId13"/>
    <p:sldId id="278" r:id="rId14"/>
    <p:sldId id="279" r:id="rId15"/>
    <p:sldId id="282" r:id="rId16"/>
    <p:sldId id="283" r:id="rId17"/>
    <p:sldId id="281" r:id="rId18"/>
    <p:sldId id="259" r:id="rId19"/>
    <p:sldId id="260" r:id="rId20"/>
    <p:sldId id="261" r:id="rId2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7D"/>
    <a:srgbClr val="9A0000"/>
    <a:srgbClr val="00A1DE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Světlý styl 3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45" autoAdjust="0"/>
    <p:restoredTop sz="94638" autoAdjust="0"/>
  </p:normalViewPr>
  <p:slideViewPr>
    <p:cSldViewPr snapToGrid="0">
      <p:cViewPr varScale="1">
        <p:scale>
          <a:sx n="108" d="100"/>
          <a:sy n="108" d="100"/>
        </p:scale>
        <p:origin x="780" y="9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6A6194-DEA4-4FE3-BC11-0C656B7B063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21F92D0-A372-450A-BB5F-01EF76469DFE}">
      <dgm:prSet phldrT="[Text]" custT="1"/>
      <dgm:spPr>
        <a:solidFill>
          <a:schemeClr val="bg2">
            <a:lumMod val="10000"/>
            <a:lumOff val="90000"/>
          </a:schemeClr>
        </a:solidFill>
        <a:ln>
          <a:noFill/>
        </a:ln>
      </dgm:spPr>
      <dgm:t>
        <a:bodyPr/>
        <a:lstStyle/>
        <a:p>
          <a:r>
            <a:rPr lang="cs-CZ" sz="12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rPr>
            <a:t>1. </a:t>
          </a:r>
          <a:br>
            <a:rPr lang="cs-CZ" sz="12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rPr>
          </a:br>
          <a:r>
            <a:rPr lang="cs-CZ" sz="12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rPr>
            <a:t>Formulace problému</a:t>
          </a:r>
        </a:p>
      </dgm:t>
    </dgm:pt>
    <dgm:pt modelId="{22932F9D-A054-4B2B-9993-C0965B514972}" type="parTrans" cxnId="{665D58F2-ADA3-4358-B14B-BD9B22FA17D6}">
      <dgm:prSet/>
      <dgm:spPr/>
      <dgm:t>
        <a:bodyPr/>
        <a:lstStyle/>
        <a:p>
          <a:endParaRPr lang="cs-CZ">
            <a:latin typeface="Corbel" panose="020B0503020204020204" pitchFamily="34" charset="0"/>
          </a:endParaRPr>
        </a:p>
      </dgm:t>
    </dgm:pt>
    <dgm:pt modelId="{F9394119-A7C7-40C0-828D-1346CBE75047}" type="sibTrans" cxnId="{665D58F2-ADA3-4358-B14B-BD9B22FA17D6}">
      <dgm:prSet/>
      <dgm:spPr>
        <a:solidFill>
          <a:srgbClr val="00287D"/>
        </a:solidFill>
        <a:ln>
          <a:solidFill>
            <a:srgbClr val="00287D"/>
          </a:solidFill>
        </a:ln>
      </dgm:spPr>
      <dgm:t>
        <a:bodyPr/>
        <a:lstStyle/>
        <a:p>
          <a:endParaRPr lang="cs-CZ">
            <a:latin typeface="Corbel" panose="020B0503020204020204" pitchFamily="34" charset="0"/>
          </a:endParaRPr>
        </a:p>
      </dgm:t>
    </dgm:pt>
    <dgm:pt modelId="{E6BC17B7-2C18-41FD-9943-70C15967C8CE}">
      <dgm:prSet phldrT="[Text]" custT="1"/>
      <dgm:spPr>
        <a:solidFill>
          <a:schemeClr val="bg2">
            <a:lumMod val="10000"/>
            <a:lumOff val="90000"/>
          </a:schemeClr>
        </a:solidFill>
        <a:ln>
          <a:noFill/>
        </a:ln>
      </dgm:spPr>
      <dgm:t>
        <a:bodyPr/>
        <a:lstStyle/>
        <a:p>
          <a:r>
            <a:rPr lang="cs-CZ" sz="12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rPr>
            <a:t>2. </a:t>
          </a:r>
          <a:br>
            <a:rPr lang="cs-CZ" sz="12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rPr>
          </a:br>
          <a:r>
            <a:rPr lang="cs-CZ" sz="12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rPr>
            <a:t>Určení strategie vyhledávání</a:t>
          </a:r>
        </a:p>
      </dgm:t>
    </dgm:pt>
    <dgm:pt modelId="{C7C1E369-82E4-4258-9321-FB9B669DEF55}" type="parTrans" cxnId="{C616FB02-C3C6-4FD8-95AA-C1A082148CBC}">
      <dgm:prSet/>
      <dgm:spPr/>
      <dgm:t>
        <a:bodyPr/>
        <a:lstStyle/>
        <a:p>
          <a:endParaRPr lang="cs-CZ">
            <a:latin typeface="Corbel" panose="020B0503020204020204" pitchFamily="34" charset="0"/>
          </a:endParaRPr>
        </a:p>
      </dgm:t>
    </dgm:pt>
    <dgm:pt modelId="{B0B0D005-46C8-412B-AF8C-0C621B003B6B}" type="sibTrans" cxnId="{C616FB02-C3C6-4FD8-95AA-C1A082148CBC}">
      <dgm:prSet/>
      <dgm:spPr>
        <a:solidFill>
          <a:srgbClr val="00287D"/>
        </a:solidFill>
        <a:ln>
          <a:solidFill>
            <a:srgbClr val="00287D"/>
          </a:solidFill>
        </a:ln>
      </dgm:spPr>
      <dgm:t>
        <a:bodyPr/>
        <a:lstStyle/>
        <a:p>
          <a:endParaRPr lang="cs-CZ">
            <a:latin typeface="Corbel" panose="020B0503020204020204" pitchFamily="34" charset="0"/>
          </a:endParaRPr>
        </a:p>
      </dgm:t>
    </dgm:pt>
    <dgm:pt modelId="{1F18841A-F457-4502-803A-B66B5B5D1723}">
      <dgm:prSet phldrT="[Text]" custT="1"/>
      <dgm:spPr>
        <a:solidFill>
          <a:schemeClr val="bg2">
            <a:lumMod val="10000"/>
            <a:lumOff val="90000"/>
          </a:schemeClr>
        </a:solidFill>
        <a:ln>
          <a:noFill/>
        </a:ln>
      </dgm:spPr>
      <dgm:t>
        <a:bodyPr/>
        <a:lstStyle/>
        <a:p>
          <a:r>
            <a:rPr lang="cs-CZ" sz="12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rPr>
            <a:t>3. </a:t>
          </a:r>
          <a:br>
            <a:rPr lang="cs-CZ" sz="12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rPr>
          </a:br>
          <a:r>
            <a:rPr lang="cs-CZ" sz="12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rPr>
            <a:t>Hledání  informací</a:t>
          </a:r>
        </a:p>
      </dgm:t>
    </dgm:pt>
    <dgm:pt modelId="{89BC54B6-CE0B-415F-8A05-99C212178CBD}" type="parTrans" cxnId="{40341D82-A7E1-4264-9F45-8243293B33B9}">
      <dgm:prSet/>
      <dgm:spPr/>
      <dgm:t>
        <a:bodyPr/>
        <a:lstStyle/>
        <a:p>
          <a:endParaRPr lang="cs-CZ">
            <a:latin typeface="Corbel" panose="020B0503020204020204" pitchFamily="34" charset="0"/>
          </a:endParaRPr>
        </a:p>
      </dgm:t>
    </dgm:pt>
    <dgm:pt modelId="{D2F44BCE-336E-425E-96BE-6770049249E0}" type="sibTrans" cxnId="{40341D82-A7E1-4264-9F45-8243293B33B9}">
      <dgm:prSet/>
      <dgm:spPr>
        <a:solidFill>
          <a:srgbClr val="00287D"/>
        </a:solidFill>
        <a:ln>
          <a:solidFill>
            <a:srgbClr val="00287D"/>
          </a:solidFill>
        </a:ln>
      </dgm:spPr>
      <dgm:t>
        <a:bodyPr/>
        <a:lstStyle/>
        <a:p>
          <a:endParaRPr lang="cs-CZ">
            <a:latin typeface="Corbel" panose="020B0503020204020204" pitchFamily="34" charset="0"/>
          </a:endParaRPr>
        </a:p>
      </dgm:t>
    </dgm:pt>
    <dgm:pt modelId="{53211987-ABD4-4BE0-89CD-C5F233404EBC}">
      <dgm:prSet phldrT="[Text]" custT="1"/>
      <dgm:spPr>
        <a:solidFill>
          <a:schemeClr val="bg2">
            <a:lumMod val="10000"/>
            <a:lumOff val="90000"/>
          </a:schemeClr>
        </a:solidFill>
        <a:ln>
          <a:noFill/>
        </a:ln>
      </dgm:spPr>
      <dgm:t>
        <a:bodyPr/>
        <a:lstStyle/>
        <a:p>
          <a:r>
            <a:rPr lang="cs-CZ" sz="12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rPr>
            <a:t>4. </a:t>
          </a:r>
          <a:br>
            <a:rPr lang="cs-CZ" sz="12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rPr>
          </a:br>
          <a:r>
            <a:rPr lang="cs-CZ" sz="12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rPr>
            <a:t>Analýza nalezených informací</a:t>
          </a:r>
        </a:p>
      </dgm:t>
    </dgm:pt>
    <dgm:pt modelId="{0DDA536E-C59A-4DFF-8AEC-843DE80D90DC}" type="parTrans" cxnId="{FF6FF4DE-E5DE-4FD9-AF62-A4B8C99DB2A5}">
      <dgm:prSet/>
      <dgm:spPr/>
      <dgm:t>
        <a:bodyPr/>
        <a:lstStyle/>
        <a:p>
          <a:endParaRPr lang="cs-CZ">
            <a:latin typeface="Corbel" panose="020B0503020204020204" pitchFamily="34" charset="0"/>
          </a:endParaRPr>
        </a:p>
      </dgm:t>
    </dgm:pt>
    <dgm:pt modelId="{ECCD92AD-300A-433F-B6A8-14BECDA1EFE6}" type="sibTrans" cxnId="{FF6FF4DE-E5DE-4FD9-AF62-A4B8C99DB2A5}">
      <dgm:prSet/>
      <dgm:spPr>
        <a:solidFill>
          <a:srgbClr val="00287D"/>
        </a:solidFill>
        <a:ln>
          <a:solidFill>
            <a:srgbClr val="00287D"/>
          </a:solidFill>
        </a:ln>
      </dgm:spPr>
      <dgm:t>
        <a:bodyPr/>
        <a:lstStyle/>
        <a:p>
          <a:endParaRPr lang="cs-CZ">
            <a:latin typeface="Corbel" panose="020B0503020204020204" pitchFamily="34" charset="0"/>
          </a:endParaRPr>
        </a:p>
      </dgm:t>
    </dgm:pt>
    <dgm:pt modelId="{08CA8AD9-6102-432B-8BCB-842AE18FEDC0}">
      <dgm:prSet phldrT="[Text]" custT="1"/>
      <dgm:spPr>
        <a:solidFill>
          <a:schemeClr val="bg2">
            <a:lumMod val="10000"/>
            <a:lumOff val="90000"/>
          </a:schemeClr>
        </a:solidFill>
        <a:ln>
          <a:noFill/>
        </a:ln>
      </dgm:spPr>
      <dgm:t>
        <a:bodyPr/>
        <a:lstStyle/>
        <a:p>
          <a:r>
            <a:rPr lang="cs-CZ" sz="12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rPr>
            <a:t>5. </a:t>
          </a:r>
          <a:br>
            <a:rPr lang="cs-CZ" sz="12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rPr>
          </a:br>
          <a:r>
            <a:rPr lang="cs-CZ" sz="12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rPr>
            <a:t>Řešení informační potřeby</a:t>
          </a:r>
        </a:p>
      </dgm:t>
    </dgm:pt>
    <dgm:pt modelId="{E127D1B4-938B-4B2A-8A3E-3B6191FF86FA}" type="parTrans" cxnId="{E4AD25F1-291E-4A35-B24A-5F913BF3E522}">
      <dgm:prSet/>
      <dgm:spPr/>
      <dgm:t>
        <a:bodyPr/>
        <a:lstStyle/>
        <a:p>
          <a:endParaRPr lang="cs-CZ">
            <a:latin typeface="Corbel" panose="020B0503020204020204" pitchFamily="34" charset="0"/>
          </a:endParaRPr>
        </a:p>
      </dgm:t>
    </dgm:pt>
    <dgm:pt modelId="{397BBFA8-D023-4316-884C-44B5A7C9BF13}" type="sibTrans" cxnId="{E4AD25F1-291E-4A35-B24A-5F913BF3E522}">
      <dgm:prSet/>
      <dgm:spPr>
        <a:solidFill>
          <a:srgbClr val="00287D"/>
        </a:solidFill>
        <a:ln>
          <a:solidFill>
            <a:srgbClr val="00287D"/>
          </a:solidFill>
        </a:ln>
      </dgm:spPr>
      <dgm:t>
        <a:bodyPr/>
        <a:lstStyle/>
        <a:p>
          <a:endParaRPr lang="cs-CZ">
            <a:latin typeface="Corbel" panose="020B0503020204020204" pitchFamily="34" charset="0"/>
          </a:endParaRPr>
        </a:p>
      </dgm:t>
    </dgm:pt>
    <dgm:pt modelId="{6E7C58C9-5C9D-4804-A6FE-E9F15C8D3731}">
      <dgm:prSet custT="1"/>
      <dgm:spPr>
        <a:solidFill>
          <a:schemeClr val="bg2">
            <a:lumMod val="10000"/>
            <a:lumOff val="90000"/>
          </a:schemeClr>
        </a:solidFill>
        <a:ln>
          <a:noFill/>
        </a:ln>
      </dgm:spPr>
      <dgm:t>
        <a:bodyPr/>
        <a:lstStyle/>
        <a:p>
          <a:r>
            <a:rPr lang="cs-CZ" sz="12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rPr>
            <a:t>6. Zhodnocení výsledného řešení</a:t>
          </a:r>
        </a:p>
      </dgm:t>
    </dgm:pt>
    <dgm:pt modelId="{737141EE-86B5-4331-AF47-A1A1A92D7E52}" type="parTrans" cxnId="{A57AC2CA-8554-4CD3-90E8-5379A063665F}">
      <dgm:prSet/>
      <dgm:spPr/>
      <dgm:t>
        <a:bodyPr/>
        <a:lstStyle/>
        <a:p>
          <a:endParaRPr lang="cs-CZ">
            <a:latin typeface="Corbel" panose="020B0503020204020204" pitchFamily="34" charset="0"/>
          </a:endParaRPr>
        </a:p>
      </dgm:t>
    </dgm:pt>
    <dgm:pt modelId="{67EFF18C-9D2A-4A20-B9A5-C6FDF06CEA6F}" type="sibTrans" cxnId="{A57AC2CA-8554-4CD3-90E8-5379A063665F}">
      <dgm:prSet/>
      <dgm:spPr>
        <a:solidFill>
          <a:srgbClr val="00287D"/>
        </a:solidFill>
        <a:ln>
          <a:solidFill>
            <a:srgbClr val="00287D"/>
          </a:solidFill>
        </a:ln>
      </dgm:spPr>
      <dgm:t>
        <a:bodyPr/>
        <a:lstStyle/>
        <a:p>
          <a:endParaRPr lang="cs-CZ">
            <a:latin typeface="Corbel" panose="020B0503020204020204" pitchFamily="34" charset="0"/>
          </a:endParaRPr>
        </a:p>
      </dgm:t>
    </dgm:pt>
    <dgm:pt modelId="{A699EBB4-3F81-452F-A9DA-04847B0BFD71}" type="pres">
      <dgm:prSet presAssocID="{396A6194-DEA4-4FE3-BC11-0C656B7B063F}" presName="cycle" presStyleCnt="0">
        <dgm:presLayoutVars>
          <dgm:dir/>
          <dgm:resizeHandles val="exact"/>
        </dgm:presLayoutVars>
      </dgm:prSet>
      <dgm:spPr/>
    </dgm:pt>
    <dgm:pt modelId="{CAC0DD38-5AD2-45C6-9B12-B1704B1543DE}" type="pres">
      <dgm:prSet presAssocID="{321F92D0-A372-450A-BB5F-01EF76469DFE}" presName="node" presStyleLbl="node1" presStyleIdx="0" presStyleCnt="6" custScaleX="126377" custScaleY="126377">
        <dgm:presLayoutVars>
          <dgm:bulletEnabled val="1"/>
        </dgm:presLayoutVars>
      </dgm:prSet>
      <dgm:spPr/>
    </dgm:pt>
    <dgm:pt modelId="{B22821C3-555A-4512-B290-FE594AFD2127}" type="pres">
      <dgm:prSet presAssocID="{F9394119-A7C7-40C0-828D-1346CBE75047}" presName="sibTrans" presStyleLbl="sibTrans2D1" presStyleIdx="0" presStyleCnt="6"/>
      <dgm:spPr/>
    </dgm:pt>
    <dgm:pt modelId="{D6D5081F-0ABA-49DA-92AA-3408802633C7}" type="pres">
      <dgm:prSet presAssocID="{F9394119-A7C7-40C0-828D-1346CBE75047}" presName="connectorText" presStyleLbl="sibTrans2D1" presStyleIdx="0" presStyleCnt="6"/>
      <dgm:spPr/>
    </dgm:pt>
    <dgm:pt modelId="{EA0F55B0-E03C-4FF3-934F-D12E301C1BE9}" type="pres">
      <dgm:prSet presAssocID="{E6BC17B7-2C18-41FD-9943-70C15967C8CE}" presName="node" presStyleLbl="node1" presStyleIdx="1" presStyleCnt="6" custScaleX="134772" custScaleY="134691">
        <dgm:presLayoutVars>
          <dgm:bulletEnabled val="1"/>
        </dgm:presLayoutVars>
      </dgm:prSet>
      <dgm:spPr/>
    </dgm:pt>
    <dgm:pt modelId="{78F9A417-3A96-4B19-BF4A-E5D8A6680530}" type="pres">
      <dgm:prSet presAssocID="{B0B0D005-46C8-412B-AF8C-0C621B003B6B}" presName="sibTrans" presStyleLbl="sibTrans2D1" presStyleIdx="1" presStyleCnt="6"/>
      <dgm:spPr/>
    </dgm:pt>
    <dgm:pt modelId="{375E102C-32FE-4789-88C8-B52CA2C36F1D}" type="pres">
      <dgm:prSet presAssocID="{B0B0D005-46C8-412B-AF8C-0C621B003B6B}" presName="connectorText" presStyleLbl="sibTrans2D1" presStyleIdx="1" presStyleCnt="6"/>
      <dgm:spPr/>
    </dgm:pt>
    <dgm:pt modelId="{A58778BA-14FC-4EAE-A853-5BBE69A7B307}" type="pres">
      <dgm:prSet presAssocID="{1F18841A-F457-4502-803A-B66B5B5D1723}" presName="node" presStyleLbl="node1" presStyleIdx="2" presStyleCnt="6" custScaleX="118289" custScaleY="118289">
        <dgm:presLayoutVars>
          <dgm:bulletEnabled val="1"/>
        </dgm:presLayoutVars>
      </dgm:prSet>
      <dgm:spPr/>
    </dgm:pt>
    <dgm:pt modelId="{CA12EFC0-C842-4C79-86F6-9DB08888F7A7}" type="pres">
      <dgm:prSet presAssocID="{D2F44BCE-336E-425E-96BE-6770049249E0}" presName="sibTrans" presStyleLbl="sibTrans2D1" presStyleIdx="2" presStyleCnt="6"/>
      <dgm:spPr/>
    </dgm:pt>
    <dgm:pt modelId="{89B92398-8F39-4874-984B-E64F02E11426}" type="pres">
      <dgm:prSet presAssocID="{D2F44BCE-336E-425E-96BE-6770049249E0}" presName="connectorText" presStyleLbl="sibTrans2D1" presStyleIdx="2" presStyleCnt="6"/>
      <dgm:spPr/>
    </dgm:pt>
    <dgm:pt modelId="{2C0D3DDE-6BE9-45B7-A13D-40955C8F9402}" type="pres">
      <dgm:prSet presAssocID="{53211987-ABD4-4BE0-89CD-C5F233404EBC}" presName="node" presStyleLbl="node1" presStyleIdx="3" presStyleCnt="6" custScaleX="124182" custScaleY="124182">
        <dgm:presLayoutVars>
          <dgm:bulletEnabled val="1"/>
        </dgm:presLayoutVars>
      </dgm:prSet>
      <dgm:spPr/>
    </dgm:pt>
    <dgm:pt modelId="{BD4AD603-F180-4162-9178-C72D17A26165}" type="pres">
      <dgm:prSet presAssocID="{ECCD92AD-300A-433F-B6A8-14BECDA1EFE6}" presName="sibTrans" presStyleLbl="sibTrans2D1" presStyleIdx="3" presStyleCnt="6"/>
      <dgm:spPr/>
    </dgm:pt>
    <dgm:pt modelId="{5F80749D-C68F-401E-B3F1-5B7F4BDFC30F}" type="pres">
      <dgm:prSet presAssocID="{ECCD92AD-300A-433F-B6A8-14BECDA1EFE6}" presName="connectorText" presStyleLbl="sibTrans2D1" presStyleIdx="3" presStyleCnt="6"/>
      <dgm:spPr/>
    </dgm:pt>
    <dgm:pt modelId="{18A6C912-5CE4-4A98-8B2C-5FB08E6DF99B}" type="pres">
      <dgm:prSet presAssocID="{08CA8AD9-6102-432B-8BCB-842AE18FEDC0}" presName="node" presStyleLbl="node1" presStyleIdx="4" presStyleCnt="6" custScaleX="118289" custScaleY="118289">
        <dgm:presLayoutVars>
          <dgm:bulletEnabled val="1"/>
        </dgm:presLayoutVars>
      </dgm:prSet>
      <dgm:spPr/>
    </dgm:pt>
    <dgm:pt modelId="{306C1E9A-40C8-4575-8118-4D502A062C86}" type="pres">
      <dgm:prSet presAssocID="{397BBFA8-D023-4316-884C-44B5A7C9BF13}" presName="sibTrans" presStyleLbl="sibTrans2D1" presStyleIdx="4" presStyleCnt="6"/>
      <dgm:spPr/>
    </dgm:pt>
    <dgm:pt modelId="{C11D0DD4-C9FD-467B-B3AC-2C239ECFAD24}" type="pres">
      <dgm:prSet presAssocID="{397BBFA8-D023-4316-884C-44B5A7C9BF13}" presName="connectorText" presStyleLbl="sibTrans2D1" presStyleIdx="4" presStyleCnt="6"/>
      <dgm:spPr/>
    </dgm:pt>
    <dgm:pt modelId="{69B28D36-5BAC-43D4-87F5-2FBD624AE083}" type="pres">
      <dgm:prSet presAssocID="{6E7C58C9-5C9D-4804-A6FE-E9F15C8D3731}" presName="node" presStyleLbl="node1" presStyleIdx="5" presStyleCnt="6" custScaleX="130096" custScaleY="130096">
        <dgm:presLayoutVars>
          <dgm:bulletEnabled val="1"/>
        </dgm:presLayoutVars>
      </dgm:prSet>
      <dgm:spPr/>
    </dgm:pt>
    <dgm:pt modelId="{C56DB7BC-A201-4871-9823-F72F88CBC377}" type="pres">
      <dgm:prSet presAssocID="{67EFF18C-9D2A-4A20-B9A5-C6FDF06CEA6F}" presName="sibTrans" presStyleLbl="sibTrans2D1" presStyleIdx="5" presStyleCnt="6"/>
      <dgm:spPr/>
    </dgm:pt>
    <dgm:pt modelId="{52AEA028-9C2E-4062-B884-ABB6487FAD72}" type="pres">
      <dgm:prSet presAssocID="{67EFF18C-9D2A-4A20-B9A5-C6FDF06CEA6F}" presName="connectorText" presStyleLbl="sibTrans2D1" presStyleIdx="5" presStyleCnt="6"/>
      <dgm:spPr/>
    </dgm:pt>
  </dgm:ptLst>
  <dgm:cxnLst>
    <dgm:cxn modelId="{2CA92A01-41B7-4049-B59E-E6FA0F9DCC6C}" type="presOf" srcId="{397BBFA8-D023-4316-884C-44B5A7C9BF13}" destId="{306C1E9A-40C8-4575-8118-4D502A062C86}" srcOrd="0" destOrd="0" presId="urn:microsoft.com/office/officeart/2005/8/layout/cycle2"/>
    <dgm:cxn modelId="{C616FB02-C3C6-4FD8-95AA-C1A082148CBC}" srcId="{396A6194-DEA4-4FE3-BC11-0C656B7B063F}" destId="{E6BC17B7-2C18-41FD-9943-70C15967C8CE}" srcOrd="1" destOrd="0" parTransId="{C7C1E369-82E4-4258-9321-FB9B669DEF55}" sibTransId="{B0B0D005-46C8-412B-AF8C-0C621B003B6B}"/>
    <dgm:cxn modelId="{D39AB20A-FCFA-4614-A247-A7275507FCC4}" type="presOf" srcId="{D2F44BCE-336E-425E-96BE-6770049249E0}" destId="{CA12EFC0-C842-4C79-86F6-9DB08888F7A7}" srcOrd="0" destOrd="0" presId="urn:microsoft.com/office/officeart/2005/8/layout/cycle2"/>
    <dgm:cxn modelId="{4CD79412-5960-41C2-91F2-7F2B2B7313B3}" type="presOf" srcId="{D2F44BCE-336E-425E-96BE-6770049249E0}" destId="{89B92398-8F39-4874-984B-E64F02E11426}" srcOrd="1" destOrd="0" presId="urn:microsoft.com/office/officeart/2005/8/layout/cycle2"/>
    <dgm:cxn modelId="{E3100A1C-D8AF-4786-A124-D02830100880}" type="presOf" srcId="{08CA8AD9-6102-432B-8BCB-842AE18FEDC0}" destId="{18A6C912-5CE4-4A98-8B2C-5FB08E6DF99B}" srcOrd="0" destOrd="0" presId="urn:microsoft.com/office/officeart/2005/8/layout/cycle2"/>
    <dgm:cxn modelId="{28F84221-C1EB-47C7-B7E2-FD1EC7CE2C02}" type="presOf" srcId="{ECCD92AD-300A-433F-B6A8-14BECDA1EFE6}" destId="{5F80749D-C68F-401E-B3F1-5B7F4BDFC30F}" srcOrd="1" destOrd="0" presId="urn:microsoft.com/office/officeart/2005/8/layout/cycle2"/>
    <dgm:cxn modelId="{F9946823-A7E2-4940-93A4-930EFE9F9422}" type="presOf" srcId="{ECCD92AD-300A-433F-B6A8-14BECDA1EFE6}" destId="{BD4AD603-F180-4162-9178-C72D17A26165}" srcOrd="0" destOrd="0" presId="urn:microsoft.com/office/officeart/2005/8/layout/cycle2"/>
    <dgm:cxn modelId="{4445B136-AC86-4927-9BB8-C25BC38F0063}" type="presOf" srcId="{396A6194-DEA4-4FE3-BC11-0C656B7B063F}" destId="{A699EBB4-3F81-452F-A9DA-04847B0BFD71}" srcOrd="0" destOrd="0" presId="urn:microsoft.com/office/officeart/2005/8/layout/cycle2"/>
    <dgm:cxn modelId="{A9054A3C-B264-4671-8BFD-ED8566BA34EB}" type="presOf" srcId="{6E7C58C9-5C9D-4804-A6FE-E9F15C8D3731}" destId="{69B28D36-5BAC-43D4-87F5-2FBD624AE083}" srcOrd="0" destOrd="0" presId="urn:microsoft.com/office/officeart/2005/8/layout/cycle2"/>
    <dgm:cxn modelId="{8001A160-82CA-48B6-BB98-8A2962A7C87D}" type="presOf" srcId="{F9394119-A7C7-40C0-828D-1346CBE75047}" destId="{D6D5081F-0ABA-49DA-92AA-3408802633C7}" srcOrd="1" destOrd="0" presId="urn:microsoft.com/office/officeart/2005/8/layout/cycle2"/>
    <dgm:cxn modelId="{D4DD4967-B075-4002-8CCE-9E0A693B89A4}" type="presOf" srcId="{67EFF18C-9D2A-4A20-B9A5-C6FDF06CEA6F}" destId="{52AEA028-9C2E-4062-B884-ABB6487FAD72}" srcOrd="1" destOrd="0" presId="urn:microsoft.com/office/officeart/2005/8/layout/cycle2"/>
    <dgm:cxn modelId="{2F8F554F-E020-4178-8EBE-6CFDCE836DB3}" type="presOf" srcId="{E6BC17B7-2C18-41FD-9943-70C15967C8CE}" destId="{EA0F55B0-E03C-4FF3-934F-D12E301C1BE9}" srcOrd="0" destOrd="0" presId="urn:microsoft.com/office/officeart/2005/8/layout/cycle2"/>
    <dgm:cxn modelId="{52A77D75-F84C-461C-B34F-0A1DC1353044}" type="presOf" srcId="{B0B0D005-46C8-412B-AF8C-0C621B003B6B}" destId="{78F9A417-3A96-4B19-BF4A-E5D8A6680530}" srcOrd="0" destOrd="0" presId="urn:microsoft.com/office/officeart/2005/8/layout/cycle2"/>
    <dgm:cxn modelId="{AD7F895A-B435-442A-A6CD-9819FF55A3C2}" type="presOf" srcId="{F9394119-A7C7-40C0-828D-1346CBE75047}" destId="{B22821C3-555A-4512-B290-FE594AFD2127}" srcOrd="0" destOrd="0" presId="urn:microsoft.com/office/officeart/2005/8/layout/cycle2"/>
    <dgm:cxn modelId="{40341D82-A7E1-4264-9F45-8243293B33B9}" srcId="{396A6194-DEA4-4FE3-BC11-0C656B7B063F}" destId="{1F18841A-F457-4502-803A-B66B5B5D1723}" srcOrd="2" destOrd="0" parTransId="{89BC54B6-CE0B-415F-8A05-99C212178CBD}" sibTransId="{D2F44BCE-336E-425E-96BE-6770049249E0}"/>
    <dgm:cxn modelId="{A6280285-3E8B-4267-B894-C14A04247DA6}" type="presOf" srcId="{397BBFA8-D023-4316-884C-44B5A7C9BF13}" destId="{C11D0DD4-C9FD-467B-B3AC-2C239ECFAD24}" srcOrd="1" destOrd="0" presId="urn:microsoft.com/office/officeart/2005/8/layout/cycle2"/>
    <dgm:cxn modelId="{0C620290-4442-4D4E-AA75-049C23185D63}" type="presOf" srcId="{67EFF18C-9D2A-4A20-B9A5-C6FDF06CEA6F}" destId="{C56DB7BC-A201-4871-9823-F72F88CBC377}" srcOrd="0" destOrd="0" presId="urn:microsoft.com/office/officeart/2005/8/layout/cycle2"/>
    <dgm:cxn modelId="{81894998-1E5F-4EF1-8B70-FC690BAEEF6E}" type="presOf" srcId="{1F18841A-F457-4502-803A-B66B5B5D1723}" destId="{A58778BA-14FC-4EAE-A853-5BBE69A7B307}" srcOrd="0" destOrd="0" presId="urn:microsoft.com/office/officeart/2005/8/layout/cycle2"/>
    <dgm:cxn modelId="{A8C104AB-D02E-43F4-B590-8D3CDFDD591C}" type="presOf" srcId="{321F92D0-A372-450A-BB5F-01EF76469DFE}" destId="{CAC0DD38-5AD2-45C6-9B12-B1704B1543DE}" srcOrd="0" destOrd="0" presId="urn:microsoft.com/office/officeart/2005/8/layout/cycle2"/>
    <dgm:cxn modelId="{A57AC2CA-8554-4CD3-90E8-5379A063665F}" srcId="{396A6194-DEA4-4FE3-BC11-0C656B7B063F}" destId="{6E7C58C9-5C9D-4804-A6FE-E9F15C8D3731}" srcOrd="5" destOrd="0" parTransId="{737141EE-86B5-4331-AF47-A1A1A92D7E52}" sibTransId="{67EFF18C-9D2A-4A20-B9A5-C6FDF06CEA6F}"/>
    <dgm:cxn modelId="{33C11ED1-D533-47EF-A641-A0C8E004E6FB}" type="presOf" srcId="{53211987-ABD4-4BE0-89CD-C5F233404EBC}" destId="{2C0D3DDE-6BE9-45B7-A13D-40955C8F9402}" srcOrd="0" destOrd="0" presId="urn:microsoft.com/office/officeart/2005/8/layout/cycle2"/>
    <dgm:cxn modelId="{FF6FF4DE-E5DE-4FD9-AF62-A4B8C99DB2A5}" srcId="{396A6194-DEA4-4FE3-BC11-0C656B7B063F}" destId="{53211987-ABD4-4BE0-89CD-C5F233404EBC}" srcOrd="3" destOrd="0" parTransId="{0DDA536E-C59A-4DFF-8AEC-843DE80D90DC}" sibTransId="{ECCD92AD-300A-433F-B6A8-14BECDA1EFE6}"/>
    <dgm:cxn modelId="{E4AD25F1-291E-4A35-B24A-5F913BF3E522}" srcId="{396A6194-DEA4-4FE3-BC11-0C656B7B063F}" destId="{08CA8AD9-6102-432B-8BCB-842AE18FEDC0}" srcOrd="4" destOrd="0" parTransId="{E127D1B4-938B-4B2A-8A3E-3B6191FF86FA}" sibTransId="{397BBFA8-D023-4316-884C-44B5A7C9BF13}"/>
    <dgm:cxn modelId="{665D58F2-ADA3-4358-B14B-BD9B22FA17D6}" srcId="{396A6194-DEA4-4FE3-BC11-0C656B7B063F}" destId="{321F92D0-A372-450A-BB5F-01EF76469DFE}" srcOrd="0" destOrd="0" parTransId="{22932F9D-A054-4B2B-9993-C0965B514972}" sibTransId="{F9394119-A7C7-40C0-828D-1346CBE75047}"/>
    <dgm:cxn modelId="{E76A74F8-5A59-4FAD-B98B-F8586A555AC9}" type="presOf" srcId="{B0B0D005-46C8-412B-AF8C-0C621B003B6B}" destId="{375E102C-32FE-4789-88C8-B52CA2C36F1D}" srcOrd="1" destOrd="0" presId="urn:microsoft.com/office/officeart/2005/8/layout/cycle2"/>
    <dgm:cxn modelId="{E3CBF7D3-4B59-43D5-A501-D57BDC49DF8D}" type="presParOf" srcId="{A699EBB4-3F81-452F-A9DA-04847B0BFD71}" destId="{CAC0DD38-5AD2-45C6-9B12-B1704B1543DE}" srcOrd="0" destOrd="0" presId="urn:microsoft.com/office/officeart/2005/8/layout/cycle2"/>
    <dgm:cxn modelId="{C1AADBB8-8495-4B2B-A5B0-FAAF0AAFB277}" type="presParOf" srcId="{A699EBB4-3F81-452F-A9DA-04847B0BFD71}" destId="{B22821C3-555A-4512-B290-FE594AFD2127}" srcOrd="1" destOrd="0" presId="urn:microsoft.com/office/officeart/2005/8/layout/cycle2"/>
    <dgm:cxn modelId="{44918E0B-8F75-44B4-A755-A139135F8B1D}" type="presParOf" srcId="{B22821C3-555A-4512-B290-FE594AFD2127}" destId="{D6D5081F-0ABA-49DA-92AA-3408802633C7}" srcOrd="0" destOrd="0" presId="urn:microsoft.com/office/officeart/2005/8/layout/cycle2"/>
    <dgm:cxn modelId="{9DF985A2-BD5C-4F3A-8C1B-0DD9D6C1F762}" type="presParOf" srcId="{A699EBB4-3F81-452F-A9DA-04847B0BFD71}" destId="{EA0F55B0-E03C-4FF3-934F-D12E301C1BE9}" srcOrd="2" destOrd="0" presId="urn:microsoft.com/office/officeart/2005/8/layout/cycle2"/>
    <dgm:cxn modelId="{570FE4E3-688E-4119-828F-2D6CB858D321}" type="presParOf" srcId="{A699EBB4-3F81-452F-A9DA-04847B0BFD71}" destId="{78F9A417-3A96-4B19-BF4A-E5D8A6680530}" srcOrd="3" destOrd="0" presId="urn:microsoft.com/office/officeart/2005/8/layout/cycle2"/>
    <dgm:cxn modelId="{46A65E88-62A0-4CFF-B678-F73537A1F3B8}" type="presParOf" srcId="{78F9A417-3A96-4B19-BF4A-E5D8A6680530}" destId="{375E102C-32FE-4789-88C8-B52CA2C36F1D}" srcOrd="0" destOrd="0" presId="urn:microsoft.com/office/officeart/2005/8/layout/cycle2"/>
    <dgm:cxn modelId="{1E55ED69-7140-425F-8403-012EC13DC159}" type="presParOf" srcId="{A699EBB4-3F81-452F-A9DA-04847B0BFD71}" destId="{A58778BA-14FC-4EAE-A853-5BBE69A7B307}" srcOrd="4" destOrd="0" presId="urn:microsoft.com/office/officeart/2005/8/layout/cycle2"/>
    <dgm:cxn modelId="{91189DA7-2047-47E4-ABA2-78212D6CEECD}" type="presParOf" srcId="{A699EBB4-3F81-452F-A9DA-04847B0BFD71}" destId="{CA12EFC0-C842-4C79-86F6-9DB08888F7A7}" srcOrd="5" destOrd="0" presId="urn:microsoft.com/office/officeart/2005/8/layout/cycle2"/>
    <dgm:cxn modelId="{050BB1EA-3D17-4355-8563-2B63CE357344}" type="presParOf" srcId="{CA12EFC0-C842-4C79-86F6-9DB08888F7A7}" destId="{89B92398-8F39-4874-984B-E64F02E11426}" srcOrd="0" destOrd="0" presId="urn:microsoft.com/office/officeart/2005/8/layout/cycle2"/>
    <dgm:cxn modelId="{0457D2F8-344E-4FA0-833B-23F0E187FE38}" type="presParOf" srcId="{A699EBB4-3F81-452F-A9DA-04847B0BFD71}" destId="{2C0D3DDE-6BE9-45B7-A13D-40955C8F9402}" srcOrd="6" destOrd="0" presId="urn:microsoft.com/office/officeart/2005/8/layout/cycle2"/>
    <dgm:cxn modelId="{F4A37781-1755-4155-963E-852417C1C515}" type="presParOf" srcId="{A699EBB4-3F81-452F-A9DA-04847B0BFD71}" destId="{BD4AD603-F180-4162-9178-C72D17A26165}" srcOrd="7" destOrd="0" presId="urn:microsoft.com/office/officeart/2005/8/layout/cycle2"/>
    <dgm:cxn modelId="{DD91685B-2DF6-4AF5-89FA-0335FB317CE1}" type="presParOf" srcId="{BD4AD603-F180-4162-9178-C72D17A26165}" destId="{5F80749D-C68F-401E-B3F1-5B7F4BDFC30F}" srcOrd="0" destOrd="0" presId="urn:microsoft.com/office/officeart/2005/8/layout/cycle2"/>
    <dgm:cxn modelId="{57B7779E-5964-433A-AAD2-DCEEBB41D97A}" type="presParOf" srcId="{A699EBB4-3F81-452F-A9DA-04847B0BFD71}" destId="{18A6C912-5CE4-4A98-8B2C-5FB08E6DF99B}" srcOrd="8" destOrd="0" presId="urn:microsoft.com/office/officeart/2005/8/layout/cycle2"/>
    <dgm:cxn modelId="{7EDC2BF6-3B2C-4C24-AE98-4CAD03CE815A}" type="presParOf" srcId="{A699EBB4-3F81-452F-A9DA-04847B0BFD71}" destId="{306C1E9A-40C8-4575-8118-4D502A062C86}" srcOrd="9" destOrd="0" presId="urn:microsoft.com/office/officeart/2005/8/layout/cycle2"/>
    <dgm:cxn modelId="{B79A59F8-CB0B-4759-BC4E-807D8A6675FF}" type="presParOf" srcId="{306C1E9A-40C8-4575-8118-4D502A062C86}" destId="{C11D0DD4-C9FD-467B-B3AC-2C239ECFAD24}" srcOrd="0" destOrd="0" presId="urn:microsoft.com/office/officeart/2005/8/layout/cycle2"/>
    <dgm:cxn modelId="{314C0B0B-2198-414B-8981-053A16E04E89}" type="presParOf" srcId="{A699EBB4-3F81-452F-A9DA-04847B0BFD71}" destId="{69B28D36-5BAC-43D4-87F5-2FBD624AE083}" srcOrd="10" destOrd="0" presId="urn:microsoft.com/office/officeart/2005/8/layout/cycle2"/>
    <dgm:cxn modelId="{00F74F3E-35F7-4287-9DDA-825E9578DCF8}" type="presParOf" srcId="{A699EBB4-3F81-452F-A9DA-04847B0BFD71}" destId="{C56DB7BC-A201-4871-9823-F72F88CBC377}" srcOrd="11" destOrd="0" presId="urn:microsoft.com/office/officeart/2005/8/layout/cycle2"/>
    <dgm:cxn modelId="{5291B6E7-BCA9-43B6-A286-F6CA739B72D7}" type="presParOf" srcId="{C56DB7BC-A201-4871-9823-F72F88CBC377}" destId="{52AEA028-9C2E-4062-B884-ABB6487FAD72}" srcOrd="0" destOrd="0" presId="urn:microsoft.com/office/officeart/2005/8/layout/cycle2"/>
  </dgm:cxnLst>
  <dgm:bg>
    <a:effectLst>
      <a:outerShdw blurRad="50800" dist="38100" dir="8100000" algn="tr" rotWithShape="0">
        <a:prstClr val="black">
          <a:alpha val="40000"/>
        </a:prstClr>
      </a:outerShdw>
      <a:softEdge rad="12700"/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C0DD38-5AD2-45C6-9B12-B1704B1543DE}">
      <dsp:nvSpPr>
        <dsp:cNvPr id="0" name=""/>
        <dsp:cNvSpPr/>
      </dsp:nvSpPr>
      <dsp:spPr>
        <a:xfrm>
          <a:off x="1650502" y="-128341"/>
          <a:ext cx="1296004" cy="1296004"/>
        </a:xfrm>
        <a:prstGeom prst="ellipse">
          <a:avLst/>
        </a:prstGeom>
        <a:solidFill>
          <a:schemeClr val="bg2">
            <a:lumMod val="10000"/>
            <a:lumOff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rPr>
            <a:t>1. </a:t>
          </a:r>
          <a:br>
            <a:rPr lang="cs-CZ" sz="1200" b="1" kern="12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rPr>
          </a:br>
          <a:r>
            <a:rPr lang="cs-CZ" sz="1200" b="1" kern="12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rPr>
            <a:t>Formulace problému</a:t>
          </a:r>
        </a:p>
      </dsp:txBody>
      <dsp:txXfrm>
        <a:off x="1840297" y="61454"/>
        <a:ext cx="916414" cy="916414"/>
      </dsp:txXfrm>
    </dsp:sp>
    <dsp:sp modelId="{B22821C3-555A-4512-B290-FE594AFD2127}">
      <dsp:nvSpPr>
        <dsp:cNvPr id="0" name=""/>
        <dsp:cNvSpPr/>
      </dsp:nvSpPr>
      <dsp:spPr>
        <a:xfrm rot="1800000">
          <a:off x="2890818" y="719300"/>
          <a:ext cx="106419" cy="346108"/>
        </a:xfrm>
        <a:prstGeom prst="rightArrow">
          <a:avLst>
            <a:gd name="adj1" fmla="val 60000"/>
            <a:gd name="adj2" fmla="val 50000"/>
          </a:avLst>
        </a:prstGeom>
        <a:solidFill>
          <a:srgbClr val="00287D"/>
        </a:solidFill>
        <a:ln>
          <a:solidFill>
            <a:srgbClr val="00287D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>
            <a:latin typeface="Corbel" panose="020B0503020204020204" pitchFamily="34" charset="0"/>
          </a:endParaRPr>
        </a:p>
      </dsp:txBody>
      <dsp:txXfrm>
        <a:off x="2892957" y="780541"/>
        <a:ext cx="74493" cy="207664"/>
      </dsp:txXfrm>
    </dsp:sp>
    <dsp:sp modelId="{EA0F55B0-E03C-4FF3-934F-D12E301C1BE9}">
      <dsp:nvSpPr>
        <dsp:cNvPr id="0" name=""/>
        <dsp:cNvSpPr/>
      </dsp:nvSpPr>
      <dsp:spPr>
        <a:xfrm>
          <a:off x="2940908" y="598897"/>
          <a:ext cx="1382096" cy="1381265"/>
        </a:xfrm>
        <a:prstGeom prst="ellipse">
          <a:avLst/>
        </a:prstGeom>
        <a:solidFill>
          <a:schemeClr val="bg2">
            <a:lumMod val="10000"/>
            <a:lumOff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rPr>
            <a:t>2. </a:t>
          </a:r>
          <a:br>
            <a:rPr lang="cs-CZ" sz="1200" b="1" kern="12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rPr>
          </a:br>
          <a:r>
            <a:rPr lang="cs-CZ" sz="1200" b="1" kern="12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rPr>
            <a:t>Určení strategie vyhledávání</a:t>
          </a:r>
        </a:p>
      </dsp:txBody>
      <dsp:txXfrm>
        <a:off x="3143311" y="801179"/>
        <a:ext cx="977290" cy="976701"/>
      </dsp:txXfrm>
    </dsp:sp>
    <dsp:sp modelId="{78F9A417-3A96-4B19-BF4A-E5D8A6680530}">
      <dsp:nvSpPr>
        <dsp:cNvPr id="0" name=""/>
        <dsp:cNvSpPr/>
      </dsp:nvSpPr>
      <dsp:spPr>
        <a:xfrm rot="5400000">
          <a:off x="3567674" y="1924756"/>
          <a:ext cx="128564" cy="346108"/>
        </a:xfrm>
        <a:prstGeom prst="rightArrow">
          <a:avLst>
            <a:gd name="adj1" fmla="val 60000"/>
            <a:gd name="adj2" fmla="val 50000"/>
          </a:avLst>
        </a:prstGeom>
        <a:solidFill>
          <a:srgbClr val="00287D"/>
        </a:solidFill>
        <a:ln>
          <a:solidFill>
            <a:srgbClr val="00287D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>
            <a:latin typeface="Corbel" panose="020B0503020204020204" pitchFamily="34" charset="0"/>
          </a:endParaRPr>
        </a:p>
      </dsp:txBody>
      <dsp:txXfrm>
        <a:off x="3586959" y="1974694"/>
        <a:ext cx="89995" cy="207664"/>
      </dsp:txXfrm>
    </dsp:sp>
    <dsp:sp modelId="{A58778BA-14FC-4EAE-A853-5BBE69A7B307}">
      <dsp:nvSpPr>
        <dsp:cNvPr id="0" name=""/>
        <dsp:cNvSpPr/>
      </dsp:nvSpPr>
      <dsp:spPr>
        <a:xfrm>
          <a:off x="3025425" y="2222736"/>
          <a:ext cx="1213061" cy="1213061"/>
        </a:xfrm>
        <a:prstGeom prst="ellipse">
          <a:avLst/>
        </a:prstGeom>
        <a:solidFill>
          <a:schemeClr val="bg2">
            <a:lumMod val="10000"/>
            <a:lumOff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rPr>
            <a:t>3. </a:t>
          </a:r>
          <a:br>
            <a:rPr lang="cs-CZ" sz="1200" b="1" kern="12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rPr>
          </a:br>
          <a:r>
            <a:rPr lang="cs-CZ" sz="1200" b="1" kern="12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rPr>
            <a:t>Hledání  informací</a:t>
          </a:r>
        </a:p>
      </dsp:txBody>
      <dsp:txXfrm>
        <a:off x="3203074" y="2400385"/>
        <a:ext cx="857763" cy="857763"/>
      </dsp:txXfrm>
    </dsp:sp>
    <dsp:sp modelId="{CA12EFC0-C842-4C79-86F6-9DB08888F7A7}">
      <dsp:nvSpPr>
        <dsp:cNvPr id="0" name=""/>
        <dsp:cNvSpPr/>
      </dsp:nvSpPr>
      <dsp:spPr>
        <a:xfrm rot="9000000">
          <a:off x="2903604" y="3031370"/>
          <a:ext cx="157123" cy="346108"/>
        </a:xfrm>
        <a:prstGeom prst="rightArrow">
          <a:avLst>
            <a:gd name="adj1" fmla="val 60000"/>
            <a:gd name="adj2" fmla="val 50000"/>
          </a:avLst>
        </a:prstGeom>
        <a:solidFill>
          <a:srgbClr val="00287D"/>
        </a:solidFill>
        <a:ln>
          <a:solidFill>
            <a:srgbClr val="00287D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>
            <a:latin typeface="Corbel" panose="020B0503020204020204" pitchFamily="34" charset="0"/>
          </a:endParaRPr>
        </a:p>
      </dsp:txBody>
      <dsp:txXfrm rot="10800000">
        <a:off x="2947583" y="3088808"/>
        <a:ext cx="109986" cy="207664"/>
      </dsp:txXfrm>
    </dsp:sp>
    <dsp:sp modelId="{2C0D3DDE-6BE9-45B7-A13D-40955C8F9402}">
      <dsp:nvSpPr>
        <dsp:cNvPr id="0" name=""/>
        <dsp:cNvSpPr/>
      </dsp:nvSpPr>
      <dsp:spPr>
        <a:xfrm>
          <a:off x="1661757" y="2962389"/>
          <a:ext cx="1273494" cy="1273494"/>
        </a:xfrm>
        <a:prstGeom prst="ellipse">
          <a:avLst/>
        </a:prstGeom>
        <a:solidFill>
          <a:schemeClr val="bg2">
            <a:lumMod val="10000"/>
            <a:lumOff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rPr>
            <a:t>4. </a:t>
          </a:r>
          <a:br>
            <a:rPr lang="cs-CZ" sz="1200" b="1" kern="12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rPr>
          </a:br>
          <a:r>
            <a:rPr lang="cs-CZ" sz="1200" b="1" kern="12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rPr>
            <a:t>Analýza nalezených informací</a:t>
          </a:r>
        </a:p>
      </dsp:txBody>
      <dsp:txXfrm>
        <a:off x="1848256" y="3148888"/>
        <a:ext cx="900496" cy="900496"/>
      </dsp:txXfrm>
    </dsp:sp>
    <dsp:sp modelId="{BD4AD603-F180-4162-9178-C72D17A26165}">
      <dsp:nvSpPr>
        <dsp:cNvPr id="0" name=""/>
        <dsp:cNvSpPr/>
      </dsp:nvSpPr>
      <dsp:spPr>
        <a:xfrm rot="12600000">
          <a:off x="1543984" y="3035817"/>
          <a:ext cx="157123" cy="346108"/>
        </a:xfrm>
        <a:prstGeom prst="rightArrow">
          <a:avLst>
            <a:gd name="adj1" fmla="val 60000"/>
            <a:gd name="adj2" fmla="val 50000"/>
          </a:avLst>
        </a:prstGeom>
        <a:solidFill>
          <a:srgbClr val="00287D"/>
        </a:solidFill>
        <a:ln>
          <a:solidFill>
            <a:srgbClr val="00287D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>
            <a:latin typeface="Corbel" panose="020B0503020204020204" pitchFamily="34" charset="0"/>
          </a:endParaRPr>
        </a:p>
      </dsp:txBody>
      <dsp:txXfrm rot="10800000">
        <a:off x="1587963" y="3116823"/>
        <a:ext cx="109986" cy="207664"/>
      </dsp:txXfrm>
    </dsp:sp>
    <dsp:sp modelId="{18A6C912-5CE4-4A98-8B2C-5FB08E6DF99B}">
      <dsp:nvSpPr>
        <dsp:cNvPr id="0" name=""/>
        <dsp:cNvSpPr/>
      </dsp:nvSpPr>
      <dsp:spPr>
        <a:xfrm>
          <a:off x="358521" y="2222736"/>
          <a:ext cx="1213061" cy="1213061"/>
        </a:xfrm>
        <a:prstGeom prst="ellipse">
          <a:avLst/>
        </a:prstGeom>
        <a:solidFill>
          <a:schemeClr val="bg2">
            <a:lumMod val="10000"/>
            <a:lumOff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rPr>
            <a:t>5. </a:t>
          </a:r>
          <a:br>
            <a:rPr lang="cs-CZ" sz="1200" b="1" kern="12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rPr>
          </a:br>
          <a:r>
            <a:rPr lang="cs-CZ" sz="1200" b="1" kern="12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rPr>
            <a:t>Řešení informační potřeby</a:t>
          </a:r>
        </a:p>
      </dsp:txBody>
      <dsp:txXfrm>
        <a:off x="536170" y="2400385"/>
        <a:ext cx="857763" cy="857763"/>
      </dsp:txXfrm>
    </dsp:sp>
    <dsp:sp modelId="{306C1E9A-40C8-4575-8118-4D502A062C86}">
      <dsp:nvSpPr>
        <dsp:cNvPr id="0" name=""/>
        <dsp:cNvSpPr/>
      </dsp:nvSpPr>
      <dsp:spPr>
        <a:xfrm rot="16200000">
          <a:off x="894527" y="1920607"/>
          <a:ext cx="141051" cy="346108"/>
        </a:xfrm>
        <a:prstGeom prst="rightArrow">
          <a:avLst>
            <a:gd name="adj1" fmla="val 60000"/>
            <a:gd name="adj2" fmla="val 50000"/>
          </a:avLst>
        </a:prstGeom>
        <a:solidFill>
          <a:srgbClr val="00287D"/>
        </a:solidFill>
        <a:ln>
          <a:solidFill>
            <a:srgbClr val="00287D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>
            <a:latin typeface="Corbel" panose="020B0503020204020204" pitchFamily="34" charset="0"/>
          </a:endParaRPr>
        </a:p>
      </dsp:txBody>
      <dsp:txXfrm>
        <a:off x="915685" y="2010987"/>
        <a:ext cx="98736" cy="207664"/>
      </dsp:txXfrm>
    </dsp:sp>
    <dsp:sp modelId="{69B28D36-5BAC-43D4-87F5-2FBD624AE083}">
      <dsp:nvSpPr>
        <dsp:cNvPr id="0" name=""/>
        <dsp:cNvSpPr/>
      </dsp:nvSpPr>
      <dsp:spPr>
        <a:xfrm>
          <a:off x="297981" y="622458"/>
          <a:ext cx="1334143" cy="1334143"/>
        </a:xfrm>
        <a:prstGeom prst="ellipse">
          <a:avLst/>
        </a:prstGeom>
        <a:solidFill>
          <a:schemeClr val="bg2">
            <a:lumMod val="10000"/>
            <a:lumOff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rPr>
            <a:t>6. Zhodnocení výsledného řešení</a:t>
          </a:r>
        </a:p>
      </dsp:txBody>
      <dsp:txXfrm>
        <a:off x="493362" y="817839"/>
        <a:ext cx="943381" cy="943381"/>
      </dsp:txXfrm>
    </dsp:sp>
    <dsp:sp modelId="{C56DB7BC-A201-4871-9823-F72F88CBC377}">
      <dsp:nvSpPr>
        <dsp:cNvPr id="0" name=""/>
        <dsp:cNvSpPr/>
      </dsp:nvSpPr>
      <dsp:spPr>
        <a:xfrm rot="19800000">
          <a:off x="1577581" y="728459"/>
          <a:ext cx="119071" cy="346108"/>
        </a:xfrm>
        <a:prstGeom prst="rightArrow">
          <a:avLst>
            <a:gd name="adj1" fmla="val 60000"/>
            <a:gd name="adj2" fmla="val 50000"/>
          </a:avLst>
        </a:prstGeom>
        <a:solidFill>
          <a:srgbClr val="00287D"/>
        </a:solidFill>
        <a:ln>
          <a:solidFill>
            <a:srgbClr val="00287D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>
            <a:latin typeface="Corbel" panose="020B0503020204020204" pitchFamily="34" charset="0"/>
          </a:endParaRPr>
        </a:p>
      </dsp:txBody>
      <dsp:txXfrm>
        <a:off x="1579974" y="806611"/>
        <a:ext cx="83350" cy="2076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9832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2693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443568" y="2565407"/>
            <a:ext cx="10024533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altLang="cs-CZ" noProof="0"/>
              <a:t>Kliknutím lze upravit styl.</a:t>
            </a:r>
            <a:endParaRPr lang="cs-CZ" altLang="cs-CZ" noProof="0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cs-CZ" altLang="cs-CZ"/>
              <a:t>Pedagogické minimum pro knihovníky, Hradec Králové 2022 </a:t>
            </a:r>
            <a:endParaRPr lang="cs-CZ" altLang="cs-CZ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4000" y="6248400"/>
            <a:ext cx="24556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Pedagogické minimum pro knihovníky, Hradec Králové 2022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196925" y="1125542"/>
            <a:ext cx="2271183" cy="500697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79457" y="1125542"/>
            <a:ext cx="8050481" cy="500697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Pedagogické minimum pro knihovníky, Hradec Králové 2022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891" indent="-342891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32" indent="-285744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377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Pedagogické minimum pro knihovníky, Hradec Králové 2022 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9458" y="4406906"/>
            <a:ext cx="1078864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79458" y="2906713"/>
            <a:ext cx="10788649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Pedagogické minimum pro knihovníky, Hradec Králové 2022 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79453" y="2019307"/>
            <a:ext cx="5169259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841" y="2019307"/>
            <a:ext cx="5169259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Pedagogické minimum pro knihovníky, Hradec Králové 2022 </a:t>
            </a:r>
            <a:endParaRPr lang="cs-CZ" alt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9458" y="1134538"/>
            <a:ext cx="10788649" cy="643467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3160" y="2019306"/>
            <a:ext cx="517154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79452" y="2915734"/>
            <a:ext cx="5165709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97498" y="2019306"/>
            <a:ext cx="5170609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97290" y="2938740"/>
            <a:ext cx="5170817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Pedagogické minimum pro knihovníky, Hradec Králové 2022 </a:t>
            </a:r>
            <a:endParaRPr lang="cs-CZ" alt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Pedagogické minimum pro knihovníky, Hradec Králové 2022 </a:t>
            </a:r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9457" y="2019300"/>
            <a:ext cx="10788649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Pedagogické minimum pro knihovníky, Hradec Králové 2022 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9457" y="1134541"/>
            <a:ext cx="10788649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41" y="2019300"/>
            <a:ext cx="6701367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9451" y="2019300"/>
            <a:ext cx="3662512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Pedagogické minimum pro knihovníky, Hradec Králové 2022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5087513"/>
            <a:ext cx="73152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1134534"/>
            <a:ext cx="73152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654252"/>
            <a:ext cx="73152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Pedagogické minimum pro knihovníky, Hradec Králové 2022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79458" y="1125539"/>
            <a:ext cx="1078218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8" y="2017713"/>
            <a:ext cx="1077642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styly předlohy textu.</a:t>
            </a:r>
          </a:p>
          <a:p>
            <a:pPr lvl="1"/>
            <a:r>
              <a:rPr lang="cs-CZ" altLang="cs-CZ" dirty="0"/>
              <a:t>Druhá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cs-CZ" altLang="cs-CZ"/>
              <a:t>Pedagogické minimum pro knihovníky, Hradec Králové 2022 </a:t>
            </a:r>
            <a:endParaRPr lang="cs-CZ" alt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4000" y="6248400"/>
            <a:ext cx="24556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891" indent="-342891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2971" indent="-228594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349" indent="-2285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lovekvtisni.cz/co-delame/vzdelavaci-program-varianty/vyukove-lekc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tablexia.cz/cs/o-tablexii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blexia.cz/media/filer_public/5b/66/5b66f57b-c6e7-45fa-9824-f6d4532172b1/metodicka_prirucka_-_tablexia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1Q79wIb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43568" y="2183641"/>
            <a:ext cx="10024533" cy="4415121"/>
          </a:xfrm>
        </p:spPr>
        <p:txBody>
          <a:bodyPr/>
          <a:lstStyle/>
          <a:p>
            <a:r>
              <a:rPr lang="cs-CZ" sz="3600" cap="all" dirty="0"/>
              <a:t>Rozvoj informačního vzdělávání </a:t>
            </a:r>
            <a:br>
              <a:rPr lang="cs-CZ" sz="3600" cap="all" dirty="0"/>
            </a:br>
            <a:r>
              <a:rPr lang="cs-CZ" sz="3600" cap="all" dirty="0"/>
              <a:t>v heterogenních skupinách edukace </a:t>
            </a:r>
            <a:br>
              <a:rPr lang="cs-CZ" dirty="0"/>
            </a:br>
            <a:br>
              <a:rPr lang="cs-CZ" dirty="0"/>
            </a:br>
            <a:r>
              <a:rPr lang="cs-CZ" sz="2400" b="0" dirty="0"/>
              <a:t>Mgr. Pavlína Mazáčová, Ph.D.</a:t>
            </a:r>
            <a:br>
              <a:rPr lang="cs-CZ" sz="2400" b="0" dirty="0"/>
            </a:br>
            <a:br>
              <a:rPr lang="cs-CZ" sz="2400" b="0" dirty="0"/>
            </a:br>
            <a:br>
              <a:rPr lang="cs-CZ" sz="2400" b="0" dirty="0"/>
            </a:br>
            <a:br>
              <a:rPr lang="cs-CZ" sz="2400" b="0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2805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Žák </a:t>
            </a:r>
            <a:r>
              <a:rPr lang="cs-CZ" sz="3200" u="sng" dirty="0"/>
              <a:t>s dysgrafií </a:t>
            </a:r>
            <a:r>
              <a:rPr lang="cs-CZ" sz="3200" dirty="0"/>
              <a:t>v lekcích v knihovně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Písemné činnosti: </a:t>
            </a:r>
            <a:r>
              <a:rPr lang="cs-CZ" b="1" dirty="0"/>
              <a:t>menší rozsah / stručné odpovědi / volba správné odpovědi</a:t>
            </a:r>
          </a:p>
          <a:p>
            <a:r>
              <a:rPr lang="cs-CZ" dirty="0"/>
              <a:t>Respektujte </a:t>
            </a:r>
            <a:r>
              <a:rPr lang="cs-CZ" b="1" dirty="0"/>
              <a:t>sníženou kvalitu grafického projevu</a:t>
            </a:r>
          </a:p>
          <a:p>
            <a:r>
              <a:rPr lang="cs-CZ" dirty="0"/>
              <a:t>Respektujte </a:t>
            </a:r>
            <a:r>
              <a:rPr lang="cs-CZ" b="1" dirty="0"/>
              <a:t>pomalejší tempo psaní </a:t>
            </a:r>
            <a:r>
              <a:rPr lang="cs-CZ" dirty="0"/>
              <a:t>– co nestihne, nehodnotit </a:t>
            </a:r>
          </a:p>
          <a:p>
            <a:r>
              <a:rPr lang="cs-CZ" dirty="0"/>
              <a:t>Umožněte žákovi psát pouze </a:t>
            </a:r>
            <a:r>
              <a:rPr lang="cs-CZ" b="1" dirty="0"/>
              <a:t>přiměřenou část</a:t>
            </a:r>
            <a:r>
              <a:rPr lang="cs-CZ" dirty="0"/>
              <a:t> toho, co píší intaktní žáci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7466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Žák </a:t>
            </a:r>
            <a:r>
              <a:rPr lang="cs-CZ" sz="3200" u="sng" dirty="0"/>
              <a:t>s ADHD </a:t>
            </a:r>
            <a:r>
              <a:rPr lang="cs-CZ" sz="3200" dirty="0"/>
              <a:t>v lekcích v knihovně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Zajistěte </a:t>
            </a:r>
            <a:r>
              <a:rPr lang="cs-CZ" b="1" dirty="0"/>
              <a:t>odpočinkový kout </a:t>
            </a:r>
            <a:r>
              <a:rPr lang="cs-CZ" dirty="0"/>
              <a:t>(relaxace, individuální četba, studium)</a:t>
            </a:r>
          </a:p>
          <a:p>
            <a:r>
              <a:rPr lang="cs-CZ" dirty="0"/>
              <a:t>Předem připravte a umožněte </a:t>
            </a:r>
            <a:r>
              <a:rPr lang="cs-CZ" b="1" dirty="0"/>
              <a:t>alternativní činnosti </a:t>
            </a:r>
            <a:r>
              <a:rPr lang="cs-CZ" dirty="0"/>
              <a:t>– zaměstnat ruce, uvolňovací cviky, jiné úkoly, problémové úkoly, úkoly s manipulací, pohybem </a:t>
            </a:r>
          </a:p>
          <a:p>
            <a:r>
              <a:rPr lang="cs-CZ" b="1" dirty="0"/>
              <a:t>Oznamujte vždy včas konec práce nebo změnu činnosti</a:t>
            </a:r>
          </a:p>
          <a:p>
            <a:r>
              <a:rPr lang="cs-CZ" dirty="0"/>
              <a:t>Dávejte </a:t>
            </a:r>
            <a:r>
              <a:rPr lang="cs-CZ" b="1" dirty="0"/>
              <a:t>jasné instrukci</a:t>
            </a:r>
            <a:r>
              <a:rPr lang="cs-CZ" dirty="0"/>
              <a:t>, že dítě může dělat jen tolik, co stihne</a:t>
            </a:r>
          </a:p>
        </p:txBody>
      </p:sp>
    </p:spTree>
    <p:extLst>
      <p:ext uri="{BB962C8B-B14F-4D97-AF65-F5344CB8AC3E}">
        <p14:creationId xmlns:p14="http://schemas.microsoft.com/office/powerpoint/2010/main" val="2873775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u="sng" dirty="0"/>
              <a:t>Nadaný žák </a:t>
            </a:r>
            <a:r>
              <a:rPr lang="cs-CZ" sz="3200" dirty="0"/>
              <a:t>v lekcích v knihovně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Přístup k nadanému dítěti:</a:t>
            </a:r>
          </a:p>
          <a:p>
            <a:pPr lvl="1"/>
            <a:r>
              <a:rPr lang="cs-CZ" b="1" dirty="0"/>
              <a:t>akceptovat osobnost / odlišnost / nedirektivní způsob vedení a komunikace</a:t>
            </a:r>
          </a:p>
          <a:p>
            <a:pPr lvl="1"/>
            <a:endParaRPr lang="cs-CZ" dirty="0"/>
          </a:p>
          <a:p>
            <a:r>
              <a:rPr lang="cs-CZ" dirty="0"/>
              <a:t>Metody pro vzdělávání nadaných žáků:</a:t>
            </a:r>
          </a:p>
          <a:p>
            <a:pPr lvl="1"/>
            <a:r>
              <a:rPr lang="cs-CZ" dirty="0"/>
              <a:t>více podnětné / </a:t>
            </a:r>
            <a:r>
              <a:rPr lang="cs-CZ" b="1" dirty="0"/>
              <a:t>objevující / problémové / samostatná </a:t>
            </a:r>
            <a:r>
              <a:rPr lang="cs-CZ" dirty="0"/>
              <a:t>práce</a:t>
            </a:r>
          </a:p>
          <a:p>
            <a:pPr lvl="1"/>
            <a:r>
              <a:rPr lang="cs-CZ" dirty="0"/>
              <a:t>metodika využívající </a:t>
            </a:r>
            <a:r>
              <a:rPr lang="cs-CZ" b="1" dirty="0"/>
              <a:t>vzdělávací technologie </a:t>
            </a:r>
            <a:r>
              <a:rPr lang="cs-CZ" dirty="0"/>
              <a:t>(tablety, vhodné aplikace)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9113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Výukové strategie – kooperativní učení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9458" y="2017713"/>
            <a:ext cx="10776428" cy="4424030"/>
          </a:xfrm>
        </p:spPr>
        <p:txBody>
          <a:bodyPr/>
          <a:lstStyle/>
          <a:p>
            <a:r>
              <a:rPr lang="cs-CZ" dirty="0"/>
              <a:t>Učící knihovník „manažerem procesu výuky“ </a:t>
            </a:r>
          </a:p>
          <a:p>
            <a:r>
              <a:rPr lang="cs-CZ" dirty="0"/>
              <a:t>Důsledná a precizní příprava na lekci</a:t>
            </a:r>
          </a:p>
          <a:p>
            <a:r>
              <a:rPr lang="cs-CZ" dirty="0"/>
              <a:t>Učení v malé skupině (2-6 žáků)</a:t>
            </a:r>
          </a:p>
          <a:p>
            <a:r>
              <a:rPr lang="cs-CZ" dirty="0"/>
              <a:t>Preference heterogenní skupiny </a:t>
            </a:r>
          </a:p>
          <a:p>
            <a:r>
              <a:rPr lang="cs-CZ" dirty="0"/>
              <a:t>Strukturované výukové úlohy / žáci dosáhnou cíle jen společnou prací</a:t>
            </a:r>
          </a:p>
          <a:p>
            <a:r>
              <a:rPr lang="cs-CZ" dirty="0"/>
              <a:t>Odpovědnost každého za proces učení  </a:t>
            </a:r>
          </a:p>
          <a:p>
            <a:r>
              <a:rPr lang="cs-CZ" dirty="0"/>
              <a:t>Konkrétní role pro splnění společného cíle</a:t>
            </a:r>
          </a:p>
          <a:p>
            <a:r>
              <a:rPr lang="cs-CZ" dirty="0"/>
              <a:t>Zviditelnění výsledků práce – vizualizace informací (flipy)</a:t>
            </a:r>
          </a:p>
          <a:p>
            <a:r>
              <a:rPr lang="cs-CZ" dirty="0"/>
              <a:t>Jasná „pravidla hry“</a:t>
            </a:r>
          </a:p>
          <a:p>
            <a:r>
              <a:rPr lang="cs-CZ" dirty="0"/>
              <a:t>Dostatek pracovních materiálů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7700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Didaktické prvky vhodné pro práci s dětmi s VPUCH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Zjednodušené </a:t>
            </a:r>
            <a:r>
              <a:rPr lang="cs-CZ" b="1" dirty="0"/>
              <a:t>nákresy</a:t>
            </a:r>
          </a:p>
          <a:p>
            <a:r>
              <a:rPr lang="cs-CZ" dirty="0"/>
              <a:t>Jednoduché </a:t>
            </a:r>
            <a:r>
              <a:rPr lang="cs-CZ" b="1" dirty="0" err="1"/>
              <a:t>infografiky</a:t>
            </a:r>
            <a:r>
              <a:rPr lang="cs-CZ" dirty="0"/>
              <a:t> – myšlenková mapa</a:t>
            </a:r>
          </a:p>
          <a:p>
            <a:r>
              <a:rPr lang="cs-CZ" dirty="0"/>
              <a:t>Pomocné osnovy s klíčovými slovy</a:t>
            </a:r>
          </a:p>
          <a:p>
            <a:r>
              <a:rPr lang="cs-CZ" b="1" dirty="0"/>
              <a:t>Grafické organizéry </a:t>
            </a:r>
            <a:r>
              <a:rPr lang="cs-CZ" dirty="0"/>
              <a:t>– </a:t>
            </a:r>
            <a:r>
              <a:rPr lang="cs-CZ" dirty="0" err="1"/>
              <a:t>Vennův</a:t>
            </a:r>
            <a:r>
              <a:rPr lang="cs-CZ" dirty="0"/>
              <a:t> diagram, T-graf, pětilístek – viz například lekce v projektu </a:t>
            </a:r>
            <a:r>
              <a:rPr lang="cs-CZ" dirty="0">
                <a:hlinkClick r:id="rId2"/>
              </a:rPr>
              <a:t>Varianty</a:t>
            </a:r>
            <a:endParaRPr lang="cs-CZ" dirty="0"/>
          </a:p>
          <a:p>
            <a:r>
              <a:rPr lang="cs-CZ" b="1" dirty="0"/>
              <a:t>Časté uvádění příkladů</a:t>
            </a:r>
          </a:p>
          <a:p>
            <a:r>
              <a:rPr lang="cs-CZ" b="1" dirty="0"/>
              <a:t>Vzdělávací technologie</a:t>
            </a:r>
            <a:r>
              <a:rPr lang="cs-CZ" dirty="0"/>
              <a:t>; </a:t>
            </a:r>
            <a:r>
              <a:rPr lang="cs-CZ" b="1" dirty="0"/>
              <a:t>digitální metodické materiály</a:t>
            </a:r>
            <a:r>
              <a:rPr lang="cs-CZ" dirty="0"/>
              <a:t>; portály (i-sen.cz)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7461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024E6FA7-88C7-46EE-BF7B-446ED15A7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63439" cy="355714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219615E-953F-4B2D-B187-6F53F3F8E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5800" y="2055043"/>
            <a:ext cx="7226624" cy="4421957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78462C45-D48A-4C58-8881-1047FB96B7EF}"/>
              </a:ext>
            </a:extLst>
          </p:cNvPr>
          <p:cNvSpPr txBox="1"/>
          <p:nvPr/>
        </p:nvSpPr>
        <p:spPr>
          <a:xfrm>
            <a:off x="369576" y="4637988"/>
            <a:ext cx="3985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hlinkClick r:id="rId4"/>
              </a:rPr>
              <a:t>https://www.tablexia.cz/cs/o-tablexii/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907870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410069A-8D5A-4F68-90B3-BBC30161C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70271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30160F64-9E11-0C1A-12CA-4489A2F13BED}"/>
              </a:ext>
            </a:extLst>
          </p:cNvPr>
          <p:cNvSpPr txBox="1"/>
          <p:nvPr/>
        </p:nvSpPr>
        <p:spPr>
          <a:xfrm>
            <a:off x="914400" y="5856270"/>
            <a:ext cx="6092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 aplikaci a hrám je zpracována </a:t>
            </a:r>
            <a:r>
              <a:rPr lang="cs-CZ" dirty="0">
                <a:hlinkClick r:id="rId3"/>
              </a:rPr>
              <a:t>metodika</a:t>
            </a:r>
            <a:r>
              <a:rPr lang="cs-CZ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63390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Doporučené zdroje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59" y="2105360"/>
            <a:ext cx="9927359" cy="407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76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cs typeface="Arial" panose="020B0604020202020204" pitchFamily="34" charset="0"/>
              </a:rPr>
              <a:t>Model BIG6 pro žáky 1. stupně ZŠ</a:t>
            </a:r>
            <a:endParaRPr lang="cs-CZ" sz="3200" dirty="0"/>
          </a:p>
        </p:txBody>
      </p:sp>
      <p:graphicFrame>
        <p:nvGraphicFramePr>
          <p:cNvPr id="4" name="Diagra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8966207"/>
              </p:ext>
            </p:extLst>
          </p:nvPr>
        </p:nvGraphicFramePr>
        <p:xfrm>
          <a:off x="252773" y="2263679"/>
          <a:ext cx="4620986" cy="4107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1895609" y="3908535"/>
            <a:ext cx="13353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i="1" dirty="0">
                <a:solidFill>
                  <a:srgbClr val="000000"/>
                </a:solidFill>
                <a:latin typeface="Century Gothic" panose="020B0502020202020204" pitchFamily="34" charset="0"/>
              </a:rPr>
              <a:t>Big6</a:t>
            </a:r>
          </a:p>
        </p:txBody>
      </p:sp>
      <p:sp>
        <p:nvSpPr>
          <p:cNvPr id="6" name="Obousměrná vodorovná šipka 5"/>
          <p:cNvSpPr/>
          <p:nvPr/>
        </p:nvSpPr>
        <p:spPr>
          <a:xfrm>
            <a:off x="4731625" y="3908535"/>
            <a:ext cx="1216152" cy="817832"/>
          </a:xfrm>
          <a:prstGeom prst="leftRightArrow">
            <a:avLst/>
          </a:prstGeom>
          <a:solidFill>
            <a:srgbClr val="00287D"/>
          </a:solidFill>
          <a:ln>
            <a:solidFill>
              <a:srgbClr val="0028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828532"/>
              </p:ext>
            </p:extLst>
          </p:nvPr>
        </p:nvGraphicFramePr>
        <p:xfrm>
          <a:off x="6310236" y="2801070"/>
          <a:ext cx="3739595" cy="303276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739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800" b="0" dirty="0">
                          <a:latin typeface="Century Gothic" panose="020B0502020202020204" pitchFamily="34" charset="0"/>
                        </a:rPr>
                        <a:t>Formulace problému </a:t>
                      </a:r>
                      <a:endParaRPr lang="cs-CZ" sz="1800" b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>
                          <a:latin typeface="Century Gothic" panose="020B0502020202020204" pitchFamily="34" charset="0"/>
                        </a:rPr>
                        <a:t>Určení typu informace</a:t>
                      </a:r>
                      <a:endParaRPr lang="cs-CZ" sz="1800" b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>
                          <a:latin typeface="Century Gothic" panose="020B0502020202020204" pitchFamily="34" charset="0"/>
                        </a:rPr>
                        <a:t>Získání informací 	</a:t>
                      </a:r>
                      <a:endParaRPr lang="cs-CZ" sz="1800" b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>
                          <a:latin typeface="Century Gothic" panose="020B0502020202020204" pitchFamily="34" charset="0"/>
                        </a:rPr>
                        <a:t>Posouzení pravdivosti informací + Analýza získaných informací </a:t>
                      </a:r>
                      <a:endParaRPr lang="cs-CZ" sz="1800" b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>
                          <a:latin typeface="Century Gothic" panose="020B0502020202020204" pitchFamily="34" charset="0"/>
                        </a:rPr>
                        <a:t>Identifikace a nasazení vhodných prostředků pro řešení </a:t>
                      </a:r>
                      <a:endParaRPr lang="cs-CZ" sz="1800" b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>
                          <a:latin typeface="Century Gothic" panose="020B0502020202020204" pitchFamily="34" charset="0"/>
                        </a:rPr>
                        <a:t>Hodnocení </a:t>
                      </a:r>
                      <a:r>
                        <a:rPr lang="cs-CZ" sz="1800">
                          <a:latin typeface="Century Gothic" panose="020B0502020202020204" pitchFamily="34" charset="0"/>
                        </a:rPr>
                        <a:t>získaného řešení</a:t>
                      </a:r>
                      <a:br>
                        <a:rPr lang="cs-CZ" sz="1800">
                          <a:latin typeface="Century Gothic" panose="020B0502020202020204" pitchFamily="34" charset="0"/>
                        </a:rPr>
                      </a:br>
                      <a:r>
                        <a:rPr lang="cs-CZ" sz="1800">
                          <a:latin typeface="Century Gothic" panose="020B0502020202020204" pitchFamily="34" charset="0"/>
                        </a:rPr>
                        <a:t>a </a:t>
                      </a:r>
                      <a:r>
                        <a:rPr lang="cs-CZ" sz="1800" dirty="0">
                          <a:latin typeface="Century Gothic" panose="020B0502020202020204" pitchFamily="34" charset="0"/>
                        </a:rPr>
                        <a:t>použitého postupu </a:t>
                      </a:r>
                      <a:endParaRPr lang="cs-CZ" sz="1800" b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10227252" y="3070955"/>
            <a:ext cx="175755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b="1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+</a:t>
            </a:r>
            <a:r>
              <a:rPr lang="cs-CZ" sz="2000" b="1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br>
              <a:rPr lang="cs-CZ" sz="2000" b="1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cs-CZ" sz="2400" b="1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vstupní</a:t>
            </a:r>
            <a:br>
              <a:rPr lang="cs-CZ" sz="2400" b="1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cs-CZ" sz="2400" b="1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 výstupní úrovně</a:t>
            </a:r>
          </a:p>
          <a:p>
            <a:r>
              <a:rPr lang="cs-CZ" sz="2400" b="1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indikátorů</a:t>
            </a:r>
          </a:p>
        </p:txBody>
      </p:sp>
    </p:spTree>
    <p:extLst>
      <p:ext uri="{BB962C8B-B14F-4D97-AF65-F5344CB8AC3E}">
        <p14:creationId xmlns:p14="http://schemas.microsoft.com/office/powerpoint/2010/main" val="138496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cs typeface="Arial" panose="020B0604020202020204" pitchFamily="34" charset="0"/>
              </a:rPr>
              <a:t>Inkluzivní přístup v lekcích</a:t>
            </a:r>
            <a:endParaRPr lang="cs-CZ" sz="3200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679458" y="3355194"/>
            <a:ext cx="10776428" cy="2308627"/>
          </a:xfrm>
          <a:effectLst/>
        </p:spPr>
        <p:txBody>
          <a:bodyPr>
            <a:noAutofit/>
          </a:bodyPr>
          <a:lstStyle/>
          <a:p>
            <a:pPr marL="741600" indent="-741600"/>
            <a:r>
              <a:rPr lang="cs-CZ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Model E-U-R</a:t>
            </a:r>
          </a:p>
          <a:p>
            <a:pPr marL="741600" indent="-741600"/>
            <a:r>
              <a:rPr lang="cs-CZ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Výuka orientovaná na činnost žáků</a:t>
            </a:r>
          </a:p>
          <a:p>
            <a:pPr marL="741600" indent="-741600"/>
            <a:r>
              <a:rPr lang="cs-CZ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Kooperativní, </a:t>
            </a:r>
            <a:r>
              <a:rPr lang="cs-CZ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projektové a problémové učení</a:t>
            </a:r>
          </a:p>
          <a:p>
            <a:pPr marL="741600" indent="-741600"/>
            <a:r>
              <a:rPr lang="cs-CZ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Kooperativně řešený projekt doplněný o problémové úlohy</a:t>
            </a:r>
          </a:p>
          <a:p>
            <a:pPr marL="741600" indent="-741600"/>
            <a:r>
              <a:rPr lang="cs-CZ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Inkluzivní přístup přímo ve struktuře lekcí</a:t>
            </a:r>
          </a:p>
          <a:p>
            <a:pPr marL="741600" indent="-741600"/>
            <a:r>
              <a:rPr lang="cs-CZ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Proces informačního vzdělávání je „ukryt“</a:t>
            </a:r>
          </a:p>
          <a:p>
            <a:pPr marL="741600" indent="-741600"/>
            <a:endParaRPr lang="cs-CZ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 bwMode="auto">
          <a:xfrm>
            <a:off x="679458" y="2387388"/>
            <a:ext cx="10776428" cy="765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42891" indent="-34289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10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8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600160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349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cs-CZ" sz="2800" b="1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SPU (dyslexie, dysgrafie atp.) = normální rozumové nadání</a:t>
            </a:r>
          </a:p>
        </p:txBody>
      </p:sp>
    </p:spTree>
    <p:extLst>
      <p:ext uri="{BB962C8B-B14F-4D97-AF65-F5344CB8AC3E}">
        <p14:creationId xmlns:p14="http://schemas.microsoft.com/office/powerpoint/2010/main" val="2422375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sz="2800" dirty="0"/>
              <a:t>Rovné zacházení s rozdílností intelektových i fyzických schopností, s etnickými, jazykovými nebo kulturními rozmanitostmi</a:t>
            </a:r>
          </a:p>
          <a:p>
            <a:r>
              <a:rPr lang="cs-CZ" sz="2800" dirty="0"/>
              <a:t>Akceptace rozdílnosti</a:t>
            </a:r>
          </a:p>
          <a:p>
            <a:r>
              <a:rPr lang="cs-CZ" sz="2800" dirty="0"/>
              <a:t>Neusilování o překonání rozdílů „za každou cenu“   </a:t>
            </a:r>
          </a:p>
          <a:p>
            <a:r>
              <a:rPr lang="cs-CZ" sz="2800" dirty="0"/>
              <a:t>Rozličnosti mezi žáky nejsou eliminovány a považovány za rušivé</a:t>
            </a:r>
          </a:p>
          <a:p>
            <a:r>
              <a:rPr lang="cs-CZ" sz="2800" dirty="0"/>
              <a:t>Každý žák je ve středu zájmu učícího knihovníka</a:t>
            </a:r>
          </a:p>
          <a:p>
            <a:endParaRPr lang="cs-CZ" sz="2800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9782C44-83C6-C668-3FA9-D35568334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Inkluzivní přístup k edukaci v knihovně  </a:t>
            </a:r>
          </a:p>
        </p:txBody>
      </p:sp>
    </p:spTree>
    <p:extLst>
      <p:ext uri="{BB962C8B-B14F-4D97-AF65-F5344CB8AC3E}">
        <p14:creationId xmlns:p14="http://schemas.microsoft.com/office/powerpoint/2010/main" val="507548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cs typeface="Arial" panose="020B0604020202020204" pitchFamily="34" charset="0"/>
              </a:rPr>
              <a:t> Použité zdroje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52163" y="2154190"/>
            <a:ext cx="11275981" cy="4574155"/>
          </a:xfrm>
        </p:spPr>
        <p:txBody>
          <a:bodyPr/>
          <a:lstStyle/>
          <a:p>
            <a:r>
              <a:rPr lang="cs-CZ" sz="220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ČESKÁ ŠKOLNÍ INSPEKCE. </a:t>
            </a:r>
            <a:r>
              <a:rPr lang="cs-CZ" sz="2200" i="1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Specifikace informační gramotnosti NIQES: Výstupní zpráva</a:t>
            </a:r>
            <a:r>
              <a:rPr lang="cs-CZ" sz="220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 Praha: ČŠI, 2014 [cit. 2020-06-01], 55 s. Dostupné z: </a:t>
            </a:r>
            <a:r>
              <a:rPr lang="cs-CZ" sz="2200" u="sng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  <a:hlinkClick r:id="rId3"/>
              </a:rPr>
              <a:t>http://bit.ly/1Q79wIb</a:t>
            </a:r>
            <a:br>
              <a:rPr lang="cs-CZ" sz="2200" u="sng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endParaRPr lang="cs-CZ" sz="2200" u="sng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Century Gothic" panose="020B0502020202020204" pitchFamily="34" charset="0"/>
              </a:rPr>
              <a:t>ŠAUEROVÁ, Markéta, Klára ŠPAČKOVÁ a Eva NECHLEBOVÁ. </a:t>
            </a:r>
            <a:r>
              <a:rPr lang="cs-CZ" i="1" dirty="0">
                <a:latin typeface="Century Gothic" panose="020B0502020202020204" pitchFamily="34" charset="0"/>
              </a:rPr>
              <a:t>Speciální pedagogika v praxi</a:t>
            </a:r>
            <a:r>
              <a:rPr lang="cs-CZ" dirty="0">
                <a:latin typeface="Century Gothic" panose="020B0502020202020204" pitchFamily="34" charset="0"/>
              </a:rPr>
              <a:t>. Praha: </a:t>
            </a:r>
            <a:r>
              <a:rPr lang="cs-CZ" dirty="0" err="1">
                <a:latin typeface="Century Gothic" panose="020B0502020202020204" pitchFamily="34" charset="0"/>
              </a:rPr>
              <a:t>Grada</a:t>
            </a:r>
            <a:r>
              <a:rPr lang="cs-CZ" dirty="0">
                <a:latin typeface="Century Gothic" panose="020B0502020202020204" pitchFamily="34" charset="0"/>
              </a:rPr>
              <a:t>, 2012. ISBN 978-80-247-4369-1</a:t>
            </a:r>
          </a:p>
          <a:p>
            <a:endParaRPr lang="cs-CZ" dirty="0">
              <a:latin typeface="Century Gothic" panose="020B0502020202020204" pitchFamily="34" charset="0"/>
            </a:endParaRPr>
          </a:p>
          <a:p>
            <a:r>
              <a:rPr lang="cs-CZ" dirty="0">
                <a:latin typeface="Century Gothic" panose="020B0502020202020204" pitchFamily="34" charset="0"/>
              </a:rPr>
              <a:t>KATALOG podpůrných opatření </a:t>
            </a:r>
            <a:r>
              <a:rPr lang="cs-CZ" sz="240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[online]. UPOL, 2024 [cit. 2024-25-01]. Dostupné z: </a:t>
            </a:r>
            <a:r>
              <a:rPr lang="cs-CZ" dirty="0">
                <a:latin typeface="Century Gothic" panose="020B0502020202020204" pitchFamily="34" charset="0"/>
              </a:rPr>
              <a:t>http://katalogpo.upol.cz/socialni-znevyhodneni/modifikace-vyucovacich-metod-a-forem/4-2-1-2-vizualizace-obsahu-a-procesu-vzdelavani/</a:t>
            </a:r>
          </a:p>
          <a:p>
            <a:endParaRPr lang="cs-CZ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cs-CZ" sz="2000" i="1" dirty="0">
                <a:latin typeface="Century Gothic" panose="020B0502020202020204" pitchFamily="34" charset="0"/>
              </a:rPr>
              <a:t> 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8575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4910" y="871015"/>
            <a:ext cx="10782180" cy="647700"/>
          </a:xfrm>
        </p:spPr>
        <p:txBody>
          <a:bodyPr/>
          <a:lstStyle/>
          <a:p>
            <a:r>
              <a:rPr lang="cs-CZ" sz="3200" dirty="0"/>
              <a:t>Žák se speciálními vzdělávacími potřebami (legislativa)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10" y="1777120"/>
            <a:ext cx="8161360" cy="459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8C5A26C2-763C-31E6-BDC0-68AADD0CEB61}"/>
              </a:ext>
            </a:extLst>
          </p:cNvPr>
          <p:cNvSpPr txBox="1"/>
          <p:nvPr/>
        </p:nvSpPr>
        <p:spPr>
          <a:xfrm>
            <a:off x="9117106" y="3299012"/>
            <a:ext cx="2850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+ žák nadaný</a:t>
            </a:r>
            <a:br>
              <a:rPr lang="cs-CZ" b="1" dirty="0"/>
            </a:br>
            <a:r>
              <a:rPr lang="cs-CZ" b="1" dirty="0"/>
              <a:t>    </a:t>
            </a:r>
            <a:r>
              <a:rPr lang="cs-CZ" b="1"/>
              <a:t>a mimořádně</a:t>
            </a:r>
            <a:br>
              <a:rPr lang="cs-CZ" b="1" dirty="0"/>
            </a:br>
            <a:r>
              <a:rPr lang="cs-CZ" b="1" dirty="0"/>
              <a:t>    nadaný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F5484AB-FD84-8B49-0CCB-303D3D44C736}"/>
              </a:ext>
            </a:extLst>
          </p:cNvPr>
          <p:cNvSpPr txBox="1"/>
          <p:nvPr/>
        </p:nvSpPr>
        <p:spPr>
          <a:xfrm>
            <a:off x="1863306" y="6493811"/>
            <a:ext cx="7460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Poznámka</a:t>
            </a:r>
            <a:r>
              <a:rPr lang="cs-CZ" sz="1200" dirty="0"/>
              <a:t>: pojmosloví se mění – výraz „postižení“ je nahrazován výrazem „hendikep“ </a:t>
            </a:r>
          </a:p>
        </p:txBody>
      </p:sp>
    </p:spTree>
    <p:extLst>
      <p:ext uri="{BB962C8B-B14F-4D97-AF65-F5344CB8AC3E}">
        <p14:creationId xmlns:p14="http://schemas.microsoft.com/office/powerpoint/2010/main" val="5550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3591" y="1074657"/>
            <a:ext cx="11194213" cy="546753"/>
          </a:xfrm>
        </p:spPr>
        <p:txBody>
          <a:bodyPr/>
          <a:lstStyle/>
          <a:p>
            <a:r>
              <a:rPr lang="cs-CZ" sz="3200" dirty="0"/>
              <a:t>Podpůrná opatření (podle školského zákona) pro žáky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9458" y="2017712"/>
            <a:ext cx="10776428" cy="4519565"/>
          </a:xfrm>
        </p:spPr>
        <p:txBody>
          <a:bodyPr/>
          <a:lstStyle/>
          <a:p>
            <a:r>
              <a:rPr lang="cs-CZ" dirty="0"/>
              <a:t>Speciální metody, formy, postupy</a:t>
            </a:r>
          </a:p>
          <a:p>
            <a:r>
              <a:rPr lang="cs-CZ" dirty="0"/>
              <a:t>Speciální pomůcky</a:t>
            </a:r>
          </a:p>
          <a:p>
            <a:r>
              <a:rPr lang="cs-CZ" dirty="0"/>
              <a:t>Didaktické materiály</a:t>
            </a:r>
          </a:p>
          <a:p>
            <a:r>
              <a:rPr lang="cs-CZ" dirty="0"/>
              <a:t>Kompenzační pomůcky</a:t>
            </a:r>
          </a:p>
          <a:p>
            <a:r>
              <a:rPr lang="cs-CZ" dirty="0"/>
              <a:t>Rehabilitační pomůcky</a:t>
            </a:r>
          </a:p>
          <a:p>
            <a:endParaRPr lang="cs-CZ" dirty="0"/>
          </a:p>
          <a:p>
            <a:r>
              <a:rPr lang="cs-CZ" dirty="0"/>
              <a:t>Asistent pedagoga</a:t>
            </a:r>
          </a:p>
          <a:p>
            <a:pPr lvl="1"/>
            <a:r>
              <a:rPr lang="cs-CZ" dirty="0"/>
              <a:t>pro dítě</a:t>
            </a:r>
          </a:p>
          <a:p>
            <a:pPr lvl="1"/>
            <a:r>
              <a:rPr lang="cs-CZ" dirty="0"/>
              <a:t>pro lektora</a:t>
            </a:r>
          </a:p>
          <a:p>
            <a:pPr lvl="1"/>
            <a:r>
              <a:rPr lang="cs-CZ" dirty="0"/>
              <a:t>pro třídu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3230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Vývojové / specifické poruchy učení a chování (VPUCH)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699" y="2051479"/>
            <a:ext cx="7315199" cy="4366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6965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Žáci  s vývojovými poruchami učení a chování (VPUCH)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Nejpočetnější skupina </a:t>
            </a:r>
            <a:r>
              <a:rPr lang="cs-CZ" dirty="0"/>
              <a:t>žáků se SVP v běžných školách</a:t>
            </a:r>
          </a:p>
          <a:p>
            <a:r>
              <a:rPr lang="cs-CZ" dirty="0"/>
              <a:t>Nestejnorodá skupina</a:t>
            </a:r>
          </a:p>
          <a:p>
            <a:r>
              <a:rPr lang="cs-CZ" dirty="0"/>
              <a:t>Množství různých poruch</a:t>
            </a:r>
          </a:p>
          <a:p>
            <a:pPr lvl="1"/>
            <a:r>
              <a:rPr lang="cs-CZ" dirty="0"/>
              <a:t>čtení, psaní, matematika, kombinace</a:t>
            </a:r>
          </a:p>
          <a:p>
            <a:r>
              <a:rPr lang="cs-CZ" b="1" dirty="0"/>
              <a:t>VŠECHNY poruchy zasahují psychiku a promítají se do sociálních vztahů </a:t>
            </a:r>
            <a:r>
              <a:rPr lang="cs-CZ" dirty="0"/>
              <a:t>(neúspěšnost, vyčlenění, osamělost, posměch - reakcí nevhodné chování a interakce)</a:t>
            </a:r>
          </a:p>
          <a:p>
            <a:pPr lvl="1"/>
            <a:r>
              <a:rPr lang="cs-CZ" dirty="0"/>
              <a:t>ovlivňují průběh výukových aktivit</a:t>
            </a:r>
          </a:p>
          <a:p>
            <a:pPr lvl="1"/>
            <a:r>
              <a:rPr lang="cs-CZ" dirty="0"/>
              <a:t>měly by být zohledněny už při přípravě učícího knihovníka na lekci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0716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2162" y="825288"/>
            <a:ext cx="10782180" cy="647700"/>
          </a:xfrm>
        </p:spPr>
        <p:txBody>
          <a:bodyPr/>
          <a:lstStyle/>
          <a:p>
            <a:r>
              <a:rPr lang="cs-CZ" sz="3200" dirty="0"/>
              <a:t>Práce učícího knihovníka se žáky s VPUCH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9458" y="2017713"/>
            <a:ext cx="10776428" cy="4696986"/>
          </a:xfrm>
        </p:spPr>
        <p:txBody>
          <a:bodyPr/>
          <a:lstStyle/>
          <a:p>
            <a:r>
              <a:rPr lang="cs-CZ" sz="2000" b="1" dirty="0"/>
              <a:t>Ideálně </a:t>
            </a:r>
            <a:r>
              <a:rPr lang="cs-CZ" sz="2000" dirty="0"/>
              <a:t>– </a:t>
            </a:r>
            <a:r>
              <a:rPr lang="cs-CZ" sz="2000" b="1" dirty="0"/>
              <a:t>KOMUNIKACE s UČITELEM </a:t>
            </a:r>
            <a:r>
              <a:rPr lang="cs-CZ" sz="2000" dirty="0"/>
              <a:t>v dostatečném předstihu před konáním lekce – zjištění podmínek</a:t>
            </a:r>
          </a:p>
          <a:p>
            <a:r>
              <a:rPr lang="cs-CZ" sz="2000" dirty="0"/>
              <a:t>Preferujte u dítěte </a:t>
            </a:r>
            <a:r>
              <a:rPr lang="cs-CZ" sz="2000" b="1" dirty="0"/>
              <a:t>verbální projev </a:t>
            </a:r>
            <a:r>
              <a:rPr lang="cs-CZ" sz="2000" dirty="0"/>
              <a:t>(ale vždy dle typu VPUCH)</a:t>
            </a:r>
          </a:p>
          <a:p>
            <a:r>
              <a:rPr lang="cs-CZ" sz="2000" b="1" dirty="0"/>
              <a:t>Posuzujte a hodnoťte pouze to, co dítě stačilo vypracovat </a:t>
            </a:r>
            <a:r>
              <a:rPr lang="cs-CZ" sz="2000" dirty="0"/>
              <a:t>(NE časově limitované úkoly) </a:t>
            </a:r>
          </a:p>
          <a:p>
            <a:r>
              <a:rPr lang="cs-CZ" sz="2000" b="1" dirty="0"/>
              <a:t>Neporovnávejte </a:t>
            </a:r>
            <a:r>
              <a:rPr lang="cs-CZ" sz="2000" dirty="0"/>
              <a:t>výsledky žáků navzájem</a:t>
            </a:r>
          </a:p>
          <a:p>
            <a:r>
              <a:rPr lang="cs-CZ" sz="2000" dirty="0"/>
              <a:t>Vysvětlování tématu – používejte </a:t>
            </a:r>
            <a:r>
              <a:rPr lang="cs-CZ" sz="2000" b="1" dirty="0"/>
              <a:t>krátké věty</a:t>
            </a:r>
            <a:r>
              <a:rPr lang="cs-CZ" sz="2000" dirty="0"/>
              <a:t>, jednoduchá srozumitelná slova</a:t>
            </a:r>
          </a:p>
          <a:p>
            <a:r>
              <a:rPr lang="cs-CZ" sz="2000" b="1" dirty="0"/>
              <a:t>Podporujte, chvalte, snažte se být trpěliví</a:t>
            </a:r>
          </a:p>
          <a:p>
            <a:r>
              <a:rPr lang="cs-CZ" sz="2000" dirty="0"/>
              <a:t>Prostor: </a:t>
            </a:r>
            <a:r>
              <a:rPr lang="cs-CZ" sz="2000" b="1" dirty="0"/>
              <a:t>žák s VPUCH sedí před vámi, nejlépe samotný / uprostřed skupiny žáků, ne na okraji </a:t>
            </a:r>
          </a:p>
        </p:txBody>
      </p:sp>
    </p:spTree>
    <p:extLst>
      <p:ext uri="{BB962C8B-B14F-4D97-AF65-F5344CB8AC3E}">
        <p14:creationId xmlns:p14="http://schemas.microsoft.com/office/powerpoint/2010/main" val="3268911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4144" y="933254"/>
            <a:ext cx="10707494" cy="697583"/>
          </a:xfrm>
        </p:spPr>
        <p:txBody>
          <a:bodyPr/>
          <a:lstStyle/>
          <a:p>
            <a:r>
              <a:rPr lang="cs-CZ" sz="3200" u="sng" dirty="0"/>
              <a:t>NE</a:t>
            </a:r>
            <a:r>
              <a:rPr lang="cs-CZ" sz="3200" dirty="0"/>
              <a:t>DOPORUČOVANÉ činnosti pro žáky s VPUCH   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9458" y="2017714"/>
            <a:ext cx="10776428" cy="3223590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Orientace na mapě</a:t>
            </a:r>
          </a:p>
          <a:p>
            <a:r>
              <a:rPr lang="cs-CZ" dirty="0"/>
              <a:t>Slepé mapy</a:t>
            </a:r>
          </a:p>
          <a:p>
            <a:r>
              <a:rPr lang="cs-CZ" dirty="0"/>
              <a:t>Orientace podle světových stran </a:t>
            </a:r>
          </a:p>
          <a:p>
            <a:r>
              <a:rPr lang="cs-CZ" dirty="0"/>
              <a:t>Letopočty, orientace v časové ose</a:t>
            </a:r>
          </a:p>
          <a:p>
            <a:r>
              <a:rPr lang="cs-CZ" dirty="0"/>
              <a:t>Zapamatování si cizích výrazů</a:t>
            </a:r>
          </a:p>
          <a:p>
            <a:r>
              <a:rPr lang="cs-CZ" dirty="0"/>
              <a:t>Dlouhé čtené úseky</a:t>
            </a:r>
          </a:p>
          <a:p>
            <a:r>
              <a:rPr lang="cs-CZ" dirty="0"/>
              <a:t>Rozsáhlé zápisky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1985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Žák </a:t>
            </a:r>
            <a:r>
              <a:rPr lang="cs-CZ" sz="3200" u="sng" dirty="0"/>
              <a:t>s dyslexií </a:t>
            </a:r>
            <a:r>
              <a:rPr lang="cs-CZ" sz="3200" dirty="0"/>
              <a:t>v lekcích v knihovně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Jednoduchá kratší </a:t>
            </a:r>
            <a:r>
              <a:rPr lang="cs-CZ" dirty="0"/>
              <a:t>zadání</a:t>
            </a:r>
          </a:p>
          <a:p>
            <a:r>
              <a:rPr lang="cs-CZ" dirty="0"/>
              <a:t>Využití </a:t>
            </a:r>
            <a:r>
              <a:rPr lang="cs-CZ" b="1" dirty="0"/>
              <a:t>sluchových</a:t>
            </a:r>
            <a:r>
              <a:rPr lang="cs-CZ" dirty="0"/>
              <a:t> postupů (diktafon, audiozáznamy, počítač. programy) – vzdělávací ICT</a:t>
            </a:r>
          </a:p>
          <a:p>
            <a:r>
              <a:rPr lang="cs-CZ" b="1" dirty="0"/>
              <a:t>Čtení krátkých členitých textů</a:t>
            </a:r>
          </a:p>
          <a:p>
            <a:r>
              <a:rPr lang="cs-CZ" b="1" dirty="0"/>
              <a:t>Vyhledávání konkrétních </a:t>
            </a:r>
            <a:r>
              <a:rPr lang="cs-CZ" dirty="0"/>
              <a:t>slov, prvních a posledních v odstavci </a:t>
            </a:r>
          </a:p>
          <a:p>
            <a:r>
              <a:rPr lang="cs-CZ" b="1" dirty="0"/>
              <a:t>Doplňování</a:t>
            </a:r>
            <a:r>
              <a:rPr lang="cs-CZ" dirty="0"/>
              <a:t> čteného textu </a:t>
            </a:r>
            <a:r>
              <a:rPr lang="cs-CZ" b="1" dirty="0"/>
              <a:t>grafikou</a:t>
            </a:r>
            <a:r>
              <a:rPr lang="cs-CZ" dirty="0"/>
              <a:t> / obrázkem / </a:t>
            </a:r>
            <a:r>
              <a:rPr lang="cs-CZ" b="1" dirty="0"/>
              <a:t>zjednodušení</a:t>
            </a:r>
            <a:r>
              <a:rPr lang="cs-CZ" dirty="0"/>
              <a:t> textu barevnou ilustrací</a:t>
            </a:r>
          </a:p>
          <a:p>
            <a:r>
              <a:rPr lang="cs-CZ" dirty="0"/>
              <a:t>Cíl učícího knihovníka: vést žáka k porozumění textu - po přečtení obsah převyprávět, dokončit započatý příběh, vymýšlet vhodné nadpisy…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4991599"/>
      </p:ext>
    </p:extLst>
  </p:cSld>
  <p:clrMapOvr>
    <a:masterClrMapping/>
  </p:clrMapOvr>
</p:sld>
</file>

<file path=ppt/theme/theme1.xml><?xml version="1.0" encoding="utf-8"?>
<a:theme xmlns:a="http://schemas.openxmlformats.org/drawingml/2006/main" name="phil_sablona_4×3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phil_sablona_4×3_cz</Template>
  <TotalTime>0</TotalTime>
  <Words>927</Words>
  <Application>Microsoft Office PowerPoint</Application>
  <PresentationFormat>Širokoúhlá obrazovka</PresentationFormat>
  <Paragraphs>127</Paragraphs>
  <Slides>20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6" baseType="lpstr">
      <vt:lpstr>Arial</vt:lpstr>
      <vt:lpstr>Century Gothic</vt:lpstr>
      <vt:lpstr>Corbel</vt:lpstr>
      <vt:lpstr>Tahoma</vt:lpstr>
      <vt:lpstr>Wingdings</vt:lpstr>
      <vt:lpstr>phil_sablona_4×3_cz</vt:lpstr>
      <vt:lpstr>Rozvoj informačního vzdělávání  v heterogenních skupinách edukace   Mgr. Pavlína Mazáčová, Ph.D.    </vt:lpstr>
      <vt:lpstr>Inkluzivní přístup k edukaci v knihovně  </vt:lpstr>
      <vt:lpstr>Žák se speciálními vzdělávacími potřebami (legislativa)</vt:lpstr>
      <vt:lpstr>Podpůrná opatření (podle školského zákona) pro žáky</vt:lpstr>
      <vt:lpstr>Vývojové / specifické poruchy učení a chování (VPUCH)</vt:lpstr>
      <vt:lpstr>Žáci  s vývojovými poruchami učení a chování (VPUCH)</vt:lpstr>
      <vt:lpstr>Práce učícího knihovníka se žáky s VPUCH</vt:lpstr>
      <vt:lpstr>NEDOPORUČOVANÉ činnosti pro žáky s VPUCH     </vt:lpstr>
      <vt:lpstr>Žák s dyslexií v lekcích v knihovně</vt:lpstr>
      <vt:lpstr>Žák s dysgrafií v lekcích v knihovně </vt:lpstr>
      <vt:lpstr>Žák s ADHD v lekcích v knihovně</vt:lpstr>
      <vt:lpstr>Nadaný žák v lekcích v knihovně</vt:lpstr>
      <vt:lpstr>Výukové strategie – kooperativní učení</vt:lpstr>
      <vt:lpstr>Didaktické prvky vhodné pro práci s dětmi s VPUCH </vt:lpstr>
      <vt:lpstr>Prezentace aplikace PowerPoint</vt:lpstr>
      <vt:lpstr>Prezentace aplikace PowerPoint</vt:lpstr>
      <vt:lpstr>Doporučené zdroje</vt:lpstr>
      <vt:lpstr>Model BIG6 pro žáky 1. stupně ZŠ</vt:lpstr>
      <vt:lpstr>Inkluzivní přístup v lekcích</vt:lpstr>
      <vt:lpstr> Použité 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Evaluační pohovor  s vedením MU</dc:title>
  <dc:creator>PK</dc:creator>
  <cp:lastModifiedBy>Pavlína Mazáčová</cp:lastModifiedBy>
  <cp:revision>47</cp:revision>
  <cp:lastPrinted>1601-01-01T00:00:00Z</cp:lastPrinted>
  <dcterms:created xsi:type="dcterms:W3CDTF">2016-02-10T17:49:42Z</dcterms:created>
  <dcterms:modified xsi:type="dcterms:W3CDTF">2024-03-22T10:59:54Z</dcterms:modified>
</cp:coreProperties>
</file>