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74" r:id="rId6"/>
    <p:sldId id="272" r:id="rId7"/>
    <p:sldId id="27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>
      <p:cViewPr varScale="1">
        <p:scale>
          <a:sx n="108" d="100"/>
          <a:sy n="108" d="100"/>
        </p:scale>
        <p:origin x="16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ína Mazáčová" userId="b1a741d6-ef09-4291-9bbb-7f39af8875cd" providerId="ADAL" clId="{699C5D55-14AA-406D-A4E6-5FE2E7A7DF6F}"/>
    <pc:docChg chg="modSld">
      <pc:chgData name="Pavlína Mazáčová" userId="b1a741d6-ef09-4291-9bbb-7f39af8875cd" providerId="ADAL" clId="{699C5D55-14AA-406D-A4E6-5FE2E7A7DF6F}" dt="2024-02-29T11:42:03.855" v="1" actId="6549"/>
      <pc:docMkLst>
        <pc:docMk/>
      </pc:docMkLst>
      <pc:sldChg chg="modSp mod">
        <pc:chgData name="Pavlína Mazáčová" userId="b1a741d6-ef09-4291-9bbb-7f39af8875cd" providerId="ADAL" clId="{699C5D55-14AA-406D-A4E6-5FE2E7A7DF6F}" dt="2024-02-29T11:42:03.855" v="1" actId="6549"/>
        <pc:sldMkLst>
          <pc:docMk/>
          <pc:sldMk cId="2906986104" sldId="263"/>
        </pc:sldMkLst>
        <pc:spChg chg="mod">
          <ac:chgData name="Pavlína Mazáčová" userId="b1a741d6-ef09-4291-9bbb-7f39af8875cd" providerId="ADAL" clId="{699C5D55-14AA-406D-A4E6-5FE2E7A7DF6F}" dt="2024-02-29T11:42:03.855" v="1" actId="6549"/>
          <ac:spMkLst>
            <pc:docMk/>
            <pc:sldMk cId="2906986104" sldId="263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1CEB-5AE7-4B01-8D3E-3C46E8CCEEE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1D98F97-7D45-4E2D-ABDF-57632758D9E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Hlavní cíl</a:t>
          </a:r>
        </a:p>
        <a:p>
          <a:r>
            <a:rPr lang="cs-CZ" b="1" dirty="0">
              <a:solidFill>
                <a:srgbClr val="FF0000"/>
              </a:solidFill>
            </a:rPr>
            <a:t>Schválený projekt</a:t>
          </a:r>
        </a:p>
      </dgm:t>
    </dgm:pt>
    <dgm:pt modelId="{1FF7FF6A-6424-47C8-BB1D-276D7DED9397}" type="parTrans" cxnId="{8A1D2F2F-5754-4493-BFF8-1CBB7D054B5A}">
      <dgm:prSet/>
      <dgm:spPr/>
      <dgm:t>
        <a:bodyPr/>
        <a:lstStyle/>
        <a:p>
          <a:endParaRPr lang="cs-CZ"/>
        </a:p>
      </dgm:t>
    </dgm:pt>
    <dgm:pt modelId="{9C92181E-C753-4BA5-915A-00F35863AE1C}" type="sibTrans" cxnId="{8A1D2F2F-5754-4493-BFF8-1CBB7D054B5A}">
      <dgm:prSet/>
      <dgm:spPr/>
      <dgm:t>
        <a:bodyPr/>
        <a:lstStyle/>
        <a:p>
          <a:endParaRPr lang="cs-CZ"/>
        </a:p>
      </dgm:t>
    </dgm:pt>
    <dgm:pt modelId="{A6617B1E-30FE-456B-A62B-0DE636AB1A1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Dílčí cíl II</a:t>
          </a:r>
        </a:p>
        <a:p>
          <a:r>
            <a:rPr lang="cs-CZ" b="1" dirty="0">
              <a:solidFill>
                <a:srgbClr val="00B0F0"/>
              </a:solidFill>
            </a:rPr>
            <a:t>Zpracovaný projekt</a:t>
          </a:r>
        </a:p>
      </dgm:t>
    </dgm:pt>
    <dgm:pt modelId="{42E56924-75F0-4C80-A396-B48ECADF0FA5}" type="parTrans" cxnId="{6ACA8B34-3328-4893-9E88-A53EA7AC96BA}">
      <dgm:prSet/>
      <dgm:spPr/>
      <dgm:t>
        <a:bodyPr/>
        <a:lstStyle/>
        <a:p>
          <a:endParaRPr lang="cs-CZ"/>
        </a:p>
      </dgm:t>
    </dgm:pt>
    <dgm:pt modelId="{956D008A-1C85-439C-89B0-DDB801CA9B22}" type="sibTrans" cxnId="{6ACA8B34-3328-4893-9E88-A53EA7AC96BA}">
      <dgm:prSet/>
      <dgm:spPr/>
      <dgm:t>
        <a:bodyPr/>
        <a:lstStyle/>
        <a:p>
          <a:endParaRPr lang="cs-CZ"/>
        </a:p>
      </dgm:t>
    </dgm:pt>
    <dgm:pt modelId="{4258FB49-ADE6-4DE8-953B-ED5E63C672B6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Dílčí cíl I</a:t>
          </a:r>
        </a:p>
        <a:p>
          <a:r>
            <a:rPr lang="cs-CZ" b="1" dirty="0">
              <a:solidFill>
                <a:srgbClr val="FFC000"/>
              </a:solidFill>
            </a:rPr>
            <a:t>Téma Bc. práce</a:t>
          </a:r>
        </a:p>
      </dgm:t>
    </dgm:pt>
    <dgm:pt modelId="{FF567FA5-15B2-4760-9F64-07144A8C4537}" type="parTrans" cxnId="{54E67007-9FD2-4F03-958B-C1C540B8C381}">
      <dgm:prSet/>
      <dgm:spPr/>
      <dgm:t>
        <a:bodyPr/>
        <a:lstStyle/>
        <a:p>
          <a:endParaRPr lang="cs-CZ"/>
        </a:p>
      </dgm:t>
    </dgm:pt>
    <dgm:pt modelId="{E40FE3EB-94CD-4F93-95DA-12A72773C6D0}" type="sibTrans" cxnId="{54E67007-9FD2-4F03-958B-C1C540B8C381}">
      <dgm:prSet/>
      <dgm:spPr/>
      <dgm:t>
        <a:bodyPr/>
        <a:lstStyle/>
        <a:p>
          <a:endParaRPr lang="cs-CZ"/>
        </a:p>
      </dgm:t>
    </dgm:pt>
    <dgm:pt modelId="{22B4EC40-030C-45D5-BF5A-BBC964A8B395}" type="pres">
      <dgm:prSet presAssocID="{55781CEB-5AE7-4B01-8D3E-3C46E8CCEEE7}" presName="compositeShape" presStyleCnt="0">
        <dgm:presLayoutVars>
          <dgm:dir/>
          <dgm:resizeHandles/>
        </dgm:presLayoutVars>
      </dgm:prSet>
      <dgm:spPr/>
    </dgm:pt>
    <dgm:pt modelId="{056C01C8-6A8E-4F1A-B534-A82920B80B66}" type="pres">
      <dgm:prSet presAssocID="{55781CEB-5AE7-4B01-8D3E-3C46E8CCEEE7}" presName="pyramid" presStyleLbl="node1" presStyleIdx="0" presStyleCnt="1"/>
      <dgm:spPr/>
    </dgm:pt>
    <dgm:pt modelId="{4D02E66E-F57C-4063-81FD-EE90B3DAAF05}" type="pres">
      <dgm:prSet presAssocID="{55781CEB-5AE7-4B01-8D3E-3C46E8CCEEE7}" presName="theList" presStyleCnt="0"/>
      <dgm:spPr/>
    </dgm:pt>
    <dgm:pt modelId="{8B11DF90-FCAA-411F-8101-E0BEFF6F724C}" type="pres">
      <dgm:prSet presAssocID="{21D98F97-7D45-4E2D-ABDF-57632758D9E4}" presName="aNode" presStyleLbl="fgAcc1" presStyleIdx="0" presStyleCnt="3">
        <dgm:presLayoutVars>
          <dgm:bulletEnabled val="1"/>
        </dgm:presLayoutVars>
      </dgm:prSet>
      <dgm:spPr/>
    </dgm:pt>
    <dgm:pt modelId="{B85B5932-0885-44C4-8388-CDCC511A7B12}" type="pres">
      <dgm:prSet presAssocID="{21D98F97-7D45-4E2D-ABDF-57632758D9E4}" presName="aSpace" presStyleCnt="0"/>
      <dgm:spPr/>
    </dgm:pt>
    <dgm:pt modelId="{BE192D6B-C5F5-42AC-8A9C-2DDD8447C1FC}" type="pres">
      <dgm:prSet presAssocID="{A6617B1E-30FE-456B-A62B-0DE636AB1A14}" presName="aNode" presStyleLbl="fgAcc1" presStyleIdx="1" presStyleCnt="3">
        <dgm:presLayoutVars>
          <dgm:bulletEnabled val="1"/>
        </dgm:presLayoutVars>
      </dgm:prSet>
      <dgm:spPr/>
    </dgm:pt>
    <dgm:pt modelId="{9533CBAF-3204-4F33-A61B-359CF22A2CCB}" type="pres">
      <dgm:prSet presAssocID="{A6617B1E-30FE-456B-A62B-0DE636AB1A14}" presName="aSpace" presStyleCnt="0"/>
      <dgm:spPr/>
    </dgm:pt>
    <dgm:pt modelId="{2D079A88-4DA8-4FAF-9300-FEAA22453A91}" type="pres">
      <dgm:prSet presAssocID="{4258FB49-ADE6-4DE8-953B-ED5E63C672B6}" presName="aNode" presStyleLbl="fgAcc1" presStyleIdx="2" presStyleCnt="3">
        <dgm:presLayoutVars>
          <dgm:bulletEnabled val="1"/>
        </dgm:presLayoutVars>
      </dgm:prSet>
      <dgm:spPr/>
    </dgm:pt>
    <dgm:pt modelId="{9C9114E9-829C-4F0F-9168-E1745FAA4E6D}" type="pres">
      <dgm:prSet presAssocID="{4258FB49-ADE6-4DE8-953B-ED5E63C672B6}" presName="aSpace" presStyleCnt="0"/>
      <dgm:spPr/>
    </dgm:pt>
  </dgm:ptLst>
  <dgm:cxnLst>
    <dgm:cxn modelId="{54E67007-9FD2-4F03-958B-C1C540B8C381}" srcId="{55781CEB-5AE7-4B01-8D3E-3C46E8CCEEE7}" destId="{4258FB49-ADE6-4DE8-953B-ED5E63C672B6}" srcOrd="2" destOrd="0" parTransId="{FF567FA5-15B2-4760-9F64-07144A8C4537}" sibTransId="{E40FE3EB-94CD-4F93-95DA-12A72773C6D0}"/>
    <dgm:cxn modelId="{8A1D2F2F-5754-4493-BFF8-1CBB7D054B5A}" srcId="{55781CEB-5AE7-4B01-8D3E-3C46E8CCEEE7}" destId="{21D98F97-7D45-4E2D-ABDF-57632758D9E4}" srcOrd="0" destOrd="0" parTransId="{1FF7FF6A-6424-47C8-BB1D-276D7DED9397}" sibTransId="{9C92181E-C753-4BA5-915A-00F35863AE1C}"/>
    <dgm:cxn modelId="{D18AC531-B1B3-4F2C-9E35-C40CE2A0002F}" type="presOf" srcId="{A6617B1E-30FE-456B-A62B-0DE636AB1A14}" destId="{BE192D6B-C5F5-42AC-8A9C-2DDD8447C1FC}" srcOrd="0" destOrd="0" presId="urn:microsoft.com/office/officeart/2005/8/layout/pyramid2"/>
    <dgm:cxn modelId="{6ACA8B34-3328-4893-9E88-A53EA7AC96BA}" srcId="{55781CEB-5AE7-4B01-8D3E-3C46E8CCEEE7}" destId="{A6617B1E-30FE-456B-A62B-0DE636AB1A14}" srcOrd="1" destOrd="0" parTransId="{42E56924-75F0-4C80-A396-B48ECADF0FA5}" sibTransId="{956D008A-1C85-439C-89B0-DDB801CA9B22}"/>
    <dgm:cxn modelId="{C09946AD-92D4-463F-8250-FFFA5498ABA5}" type="presOf" srcId="{55781CEB-5AE7-4B01-8D3E-3C46E8CCEEE7}" destId="{22B4EC40-030C-45D5-BF5A-BBC964A8B395}" srcOrd="0" destOrd="0" presId="urn:microsoft.com/office/officeart/2005/8/layout/pyramid2"/>
    <dgm:cxn modelId="{80268CB5-6108-4B8E-96B8-9BB864D4D5AE}" type="presOf" srcId="{21D98F97-7D45-4E2D-ABDF-57632758D9E4}" destId="{8B11DF90-FCAA-411F-8101-E0BEFF6F724C}" srcOrd="0" destOrd="0" presId="urn:microsoft.com/office/officeart/2005/8/layout/pyramid2"/>
    <dgm:cxn modelId="{4CE94BCC-64F0-4716-BDDD-AE4CEDABBC6D}" type="presOf" srcId="{4258FB49-ADE6-4DE8-953B-ED5E63C672B6}" destId="{2D079A88-4DA8-4FAF-9300-FEAA22453A91}" srcOrd="0" destOrd="0" presId="urn:microsoft.com/office/officeart/2005/8/layout/pyramid2"/>
    <dgm:cxn modelId="{F7BDF00C-3874-4E33-B857-A03E51CE68C0}" type="presParOf" srcId="{22B4EC40-030C-45D5-BF5A-BBC964A8B395}" destId="{056C01C8-6A8E-4F1A-B534-A82920B80B66}" srcOrd="0" destOrd="0" presId="urn:microsoft.com/office/officeart/2005/8/layout/pyramid2"/>
    <dgm:cxn modelId="{FF770A3F-182B-49D3-92FB-618C6B1559DE}" type="presParOf" srcId="{22B4EC40-030C-45D5-BF5A-BBC964A8B395}" destId="{4D02E66E-F57C-4063-81FD-EE90B3DAAF05}" srcOrd="1" destOrd="0" presId="urn:microsoft.com/office/officeart/2005/8/layout/pyramid2"/>
    <dgm:cxn modelId="{7264D52F-1106-49B6-B960-891F5CB65212}" type="presParOf" srcId="{4D02E66E-F57C-4063-81FD-EE90B3DAAF05}" destId="{8B11DF90-FCAA-411F-8101-E0BEFF6F724C}" srcOrd="0" destOrd="0" presId="urn:microsoft.com/office/officeart/2005/8/layout/pyramid2"/>
    <dgm:cxn modelId="{1410B1D3-4531-4B92-A0B3-B8E1DB736BE9}" type="presParOf" srcId="{4D02E66E-F57C-4063-81FD-EE90B3DAAF05}" destId="{B85B5932-0885-44C4-8388-CDCC511A7B12}" srcOrd="1" destOrd="0" presId="urn:microsoft.com/office/officeart/2005/8/layout/pyramid2"/>
    <dgm:cxn modelId="{8AF868C6-7031-48F7-8F26-8FD59E9F3019}" type="presParOf" srcId="{4D02E66E-F57C-4063-81FD-EE90B3DAAF05}" destId="{BE192D6B-C5F5-42AC-8A9C-2DDD8447C1FC}" srcOrd="2" destOrd="0" presId="urn:microsoft.com/office/officeart/2005/8/layout/pyramid2"/>
    <dgm:cxn modelId="{AB38DA8D-4BCA-43C1-850E-2F2507899144}" type="presParOf" srcId="{4D02E66E-F57C-4063-81FD-EE90B3DAAF05}" destId="{9533CBAF-3204-4F33-A61B-359CF22A2CCB}" srcOrd="3" destOrd="0" presId="urn:microsoft.com/office/officeart/2005/8/layout/pyramid2"/>
    <dgm:cxn modelId="{4E08CD64-27D8-4045-AE1C-2597904E607D}" type="presParOf" srcId="{4D02E66E-F57C-4063-81FD-EE90B3DAAF05}" destId="{2D079A88-4DA8-4FAF-9300-FEAA22453A91}" srcOrd="4" destOrd="0" presId="urn:microsoft.com/office/officeart/2005/8/layout/pyramid2"/>
    <dgm:cxn modelId="{3E532F85-E1F6-41CD-A08D-796B61C39E20}" type="presParOf" srcId="{4D02E66E-F57C-4063-81FD-EE90B3DAAF05}" destId="{9C9114E9-829C-4F0F-9168-E1745FAA4E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C01C8-6A8E-4F1A-B534-A82920B80B66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DF90-FCAA-411F-8101-E0BEFF6F724C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Hlavní cíl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FF0000"/>
              </a:solidFill>
            </a:rPr>
            <a:t>Schválený projekt</a:t>
          </a:r>
        </a:p>
      </dsp:txBody>
      <dsp:txXfrm>
        <a:off x="3827652" y="507327"/>
        <a:ext cx="2837275" cy="966780"/>
      </dsp:txXfrm>
    </dsp:sp>
    <dsp:sp modelId="{BE192D6B-C5F5-42AC-8A9C-2DDD8447C1FC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Dílčí cíl II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00B0F0"/>
              </a:solidFill>
            </a:rPr>
            <a:t>Zpracovaný projekt</a:t>
          </a:r>
        </a:p>
      </dsp:txBody>
      <dsp:txXfrm>
        <a:off x="3827652" y="1712630"/>
        <a:ext cx="2837275" cy="966780"/>
      </dsp:txXfrm>
    </dsp:sp>
    <dsp:sp modelId="{2D079A88-4DA8-4FAF-9300-FEAA22453A91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Dílčí cíl I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FFC000"/>
              </a:solidFill>
            </a:rPr>
            <a:t>Téma Bc. práce</a:t>
          </a: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2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1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8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2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9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9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3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6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1F4A-761E-4AD8-9CE2-6856009A267D}" type="datetimeFigureOut">
              <a:rPr lang="cs-CZ" smtClean="0"/>
              <a:pPr/>
              <a:t>29.02.2024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8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401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cap="all" dirty="0"/>
              <a:t>Seminář </a:t>
            </a:r>
            <a:br>
              <a:rPr lang="cs-CZ" cap="all" dirty="0"/>
            </a:br>
            <a:r>
              <a:rPr lang="cs-CZ" cap="all" dirty="0"/>
              <a:t>k bakalářské diplomové práci</a:t>
            </a:r>
          </a:p>
        </p:txBody>
      </p:sp>
      <p:pic>
        <p:nvPicPr>
          <p:cNvPr id="1026" name="Picture 2" descr="http://i287.photobucket.com/albums/ll125/Arieln_photo/cent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7686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426AEAC-838C-4710-95C4-AB55FDF447D1}"/>
              </a:ext>
            </a:extLst>
          </p:cNvPr>
          <p:cNvSpPr txBox="1"/>
          <p:nvPr/>
        </p:nvSpPr>
        <p:spPr>
          <a:xfrm>
            <a:off x="2267744" y="479715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Semestr jaro 2024</a:t>
            </a:r>
          </a:p>
        </p:txBody>
      </p:sp>
    </p:spTree>
    <p:extLst>
      <p:ext uri="{BB962C8B-B14F-4D97-AF65-F5344CB8AC3E}">
        <p14:creationId xmlns:p14="http://schemas.microsoft.com/office/powerpoint/2010/main" val="82316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Cíle předmětu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8013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nahoru 5"/>
          <p:cNvSpPr/>
          <p:nvPr/>
        </p:nvSpPr>
        <p:spPr>
          <a:xfrm>
            <a:off x="1475656" y="3068960"/>
            <a:ext cx="216024" cy="2592288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9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00B0F0"/>
          </a:solidFill>
        </p:spPr>
        <p:txBody>
          <a:bodyPr/>
          <a:lstStyle/>
          <a:p>
            <a:r>
              <a:rPr lang="cs-CZ" cap="all" dirty="0"/>
              <a:t>Cesta k cíli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… „I cesta může být cíl</a:t>
            </a:r>
            <a:r>
              <a:rPr lang="cs-CZ" dirty="0"/>
              <a:t>…“ - ANO, ale …</a:t>
            </a:r>
          </a:p>
          <a:p>
            <a:endParaRPr lang="cs-CZ" dirty="0"/>
          </a:p>
          <a:p>
            <a:pPr marL="0" indent="0" fontAlgn="base">
              <a:buNone/>
            </a:pPr>
            <a:r>
              <a:rPr lang="cs-CZ" b="1" u="sng" dirty="0"/>
              <a:t>Únor až </a:t>
            </a:r>
            <a:r>
              <a:rPr lang="cs-CZ" b="1" u="sng"/>
              <a:t>březen 2024</a:t>
            </a:r>
            <a:endParaRPr lang="en-US" b="1" u="sng" dirty="0"/>
          </a:p>
          <a:p>
            <a:pPr fontAlgn="base"/>
            <a:r>
              <a:rPr lang="cs-CZ" b="1" dirty="0"/>
              <a:t>Rozpisy témat </a:t>
            </a:r>
            <a:r>
              <a:rPr lang="cs-CZ" dirty="0"/>
              <a:t>bakalářských prací v IS</a:t>
            </a:r>
            <a:r>
              <a:rPr lang="en-US" dirty="0"/>
              <a:t>u</a:t>
            </a:r>
          </a:p>
          <a:p>
            <a:pPr fontAlgn="base"/>
            <a:r>
              <a:rPr lang="en-US" dirty="0" err="1"/>
              <a:t>Studenti</a:t>
            </a:r>
            <a:r>
              <a:rPr lang="en-US" dirty="0"/>
              <a:t> se mohou </a:t>
            </a:r>
            <a:r>
              <a:rPr lang="en-US" b="1" dirty="0"/>
              <a:t>přihlašovat k </a:t>
            </a:r>
            <a:r>
              <a:rPr lang="en-US" b="1" dirty="0" err="1"/>
              <a:t>tématům</a:t>
            </a:r>
            <a:r>
              <a:rPr lang="en-US" b="1" dirty="0"/>
              <a:t> </a:t>
            </a:r>
            <a:r>
              <a:rPr lang="cs-CZ" b="1" dirty="0"/>
              <a:t>do 31. 3. 2024</a:t>
            </a:r>
            <a:endParaRPr lang="en-US" b="1" dirty="0"/>
          </a:p>
          <a:p>
            <a:pPr fontAlgn="base"/>
            <a:r>
              <a:rPr lang="cs-CZ" b="1" dirty="0"/>
              <a:t>31. 1. – dokončena volba tématu </a:t>
            </a:r>
            <a:r>
              <a:rPr lang="cs-CZ" dirty="0"/>
              <a:t>bakalářské práce (vlastní nebo výběr z nabídky v IS MU) </a:t>
            </a:r>
            <a:r>
              <a:rPr lang="en-US" b="1" dirty="0"/>
              <a:t>v I</a:t>
            </a:r>
            <a:r>
              <a:rPr lang="cs-CZ" b="1" dirty="0"/>
              <a:t>S</a:t>
            </a:r>
            <a:r>
              <a:rPr lang="en-US" b="1" dirty="0"/>
              <a:t>u, téma schváleno vedoucím</a:t>
            </a:r>
            <a:endParaRPr lang="cs-CZ" b="1" dirty="0"/>
          </a:p>
          <a:p>
            <a:pPr fontAlgn="base"/>
            <a:endParaRPr lang="cs-CZ" dirty="0"/>
          </a:p>
          <a:p>
            <a:pPr marL="0" indent="0" fontAlgn="base">
              <a:buNone/>
            </a:pPr>
            <a:r>
              <a:rPr lang="cs-CZ" b="1" dirty="0"/>
              <a:t>Na společné výuce předmětu: </a:t>
            </a:r>
          </a:p>
          <a:p>
            <a:pPr fontAlgn="base"/>
            <a:r>
              <a:rPr lang="cs-CZ" dirty="0"/>
              <a:t>Pochopit, co je to projekt bakalářské práce</a:t>
            </a:r>
          </a:p>
          <a:p>
            <a:pPr fontAlgn="base"/>
            <a:r>
              <a:rPr lang="cs-CZ" dirty="0"/>
              <a:t>Porozumět struktuře projektu </a:t>
            </a:r>
          </a:p>
          <a:p>
            <a:pPr fontAlgn="base"/>
            <a:r>
              <a:rPr lang="cs-CZ" dirty="0"/>
              <a:t>Vědět, co potřebuji pro  koncipování  projektu   </a:t>
            </a:r>
          </a:p>
          <a:p>
            <a:pPr fontAlgn="base"/>
            <a:r>
              <a:rPr lang="cs-CZ" dirty="0"/>
              <a:t>Vědět, jak přes projekt vede cesta k samotné bakalářské práci</a:t>
            </a:r>
          </a:p>
          <a:p>
            <a:pPr marL="457200" lvl="1" indent="0" fontAlgn="base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9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fontAlgn="base"/>
            <a:r>
              <a:rPr lang="cs-CZ" cap="all" dirty="0"/>
              <a:t>Cesta k cíli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u="sng" dirty="0"/>
              <a:t>Říjen</a:t>
            </a:r>
          </a:p>
          <a:p>
            <a:pPr fontAlgn="base"/>
            <a:r>
              <a:rPr lang="cs-CZ" b="1" dirty="0"/>
              <a:t>práce se zdroji </a:t>
            </a:r>
            <a:r>
              <a:rPr lang="cs-CZ" dirty="0"/>
              <a:t>k tématu BP a k projektu BP</a:t>
            </a:r>
          </a:p>
          <a:p>
            <a:pPr fontAlgn="base"/>
            <a:r>
              <a:rPr lang="cs-CZ" dirty="0"/>
              <a:t>konzultace s vedoucím BP</a:t>
            </a:r>
          </a:p>
          <a:p>
            <a:pPr fontAlgn="base"/>
            <a:r>
              <a:rPr lang="cs-CZ" b="1" dirty="0"/>
              <a:t>práce na finalizaci projektu BP</a:t>
            </a:r>
            <a:r>
              <a:rPr lang="cs-CZ" dirty="0"/>
              <a:t>, konzultace jednotlivých  částí osnovy projektu  s vedoucím práce</a:t>
            </a:r>
          </a:p>
          <a:p>
            <a:pPr fontAlgn="base"/>
            <a:r>
              <a:rPr lang="cs-CZ" dirty="0"/>
              <a:t>nejlépe průběžná </a:t>
            </a:r>
            <a:r>
              <a:rPr lang="cs-CZ" b="1" dirty="0"/>
              <a:t>zpětná vazba od vedoucího práce, nakonec SCHVÁLENÍ </a:t>
            </a:r>
            <a:r>
              <a:rPr lang="cs-CZ" dirty="0"/>
              <a:t>verze projektu vedoucím</a:t>
            </a:r>
          </a:p>
          <a:p>
            <a:pPr fontAlgn="base"/>
            <a:r>
              <a:rPr lang="cs-CZ" b="1" dirty="0"/>
              <a:t>odevzdání projektu: POUZE v </a:t>
            </a:r>
            <a:r>
              <a:rPr lang="cs-CZ" b="1" cap="all" dirty="0"/>
              <a:t>elektronické verzi </a:t>
            </a:r>
            <a:r>
              <a:rPr lang="cs-CZ" b="1" dirty="0"/>
              <a:t>do odevzdávárny v IS MU</a:t>
            </a:r>
          </a:p>
          <a:p>
            <a:pPr fontAlgn="base"/>
            <a:r>
              <a:rPr lang="cs-CZ" b="1" dirty="0"/>
              <a:t>vedoucí schvaluje znění projektu v ISu v poznámkovém bloku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9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Termíny odevzdání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394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Termín odevzdání projektu </a:t>
            </a:r>
            <a:r>
              <a:rPr lang="cs-CZ" b="1" dirty="0" err="1">
                <a:solidFill>
                  <a:srgbClr val="FF0000"/>
                </a:solidFill>
              </a:rPr>
              <a:t>BcP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FF0000"/>
                </a:solidFill>
              </a:rPr>
              <a:t>do 10. 4. 2024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Co následuje po odevzdání projektu BP:</a:t>
            </a:r>
          </a:p>
          <a:p>
            <a:r>
              <a:rPr lang="cs-CZ" dirty="0"/>
              <a:t>Projekt kriticky čte vedoucí + jeden oponent</a:t>
            </a:r>
          </a:p>
          <a:p>
            <a:r>
              <a:rPr lang="cs-CZ" b="1" dirty="0"/>
              <a:t>Výsledek hodnocení projektu:</a:t>
            </a:r>
          </a:p>
          <a:p>
            <a:pPr lvl="1"/>
            <a:r>
              <a:rPr lang="cs-CZ" b="1" dirty="0"/>
              <a:t>ANO</a:t>
            </a:r>
            <a:r>
              <a:rPr lang="cs-CZ" dirty="0"/>
              <a:t> (zelené pole v ISu a zápočet)</a:t>
            </a:r>
          </a:p>
          <a:p>
            <a:pPr lvl="1"/>
            <a:r>
              <a:rPr lang="cs-CZ" b="1" dirty="0"/>
              <a:t>ANO, ale</a:t>
            </a:r>
            <a:r>
              <a:rPr lang="cs-CZ" dirty="0"/>
              <a:t> (vedoucí/oponent posudku dává zpětnou vazbu studentovi, náprava, zápočet dostávám na pokyn vedoucího sekretářce, že je projekt v pořádku) - opravený projekt vkládám opět podepsaný do </a:t>
            </a:r>
            <a:r>
              <a:rPr lang="cs-CZ" b="1" dirty="0"/>
              <a:t>odevzdávárny  Dílčí úpravy</a:t>
            </a:r>
            <a:r>
              <a:rPr lang="cs-CZ" dirty="0"/>
              <a:t> v ISu)</a:t>
            </a:r>
          </a:p>
          <a:p>
            <a:pPr lvl="1"/>
            <a:r>
              <a:rPr lang="cs-CZ" b="1" dirty="0"/>
              <a:t>NE </a:t>
            </a:r>
            <a:r>
              <a:rPr lang="cs-CZ" dirty="0"/>
              <a:t>(neúspěch v daném termínu, vedoucí/ oponent posudku kontaktuje studenta, projekt vrácen se zdůvodněním, přepracování projektu a odevzdání v dalším termínu) – přepracovaný projekt vkládám opět podepsaný  vedoucím do odevzdávárny  v IS MU </a:t>
            </a:r>
            <a:r>
              <a:rPr lang="cs-CZ" b="1" dirty="0"/>
              <a:t>Opravný termín </a:t>
            </a:r>
            <a:r>
              <a:rPr lang="cs-CZ" dirty="0"/>
              <a:t>a označím dokument </a:t>
            </a:r>
            <a:r>
              <a:rPr lang="cs-CZ" b="1" dirty="0"/>
              <a:t>Opravený projekt BP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>
                <a:solidFill>
                  <a:srgbClr val="FF0000"/>
                </a:solidFill>
              </a:rPr>
              <a:t>TERMÍNY FF MU </a:t>
            </a:r>
            <a:r>
              <a:rPr lang="cs-CZ" sz="3600" b="1" cap="all" dirty="0"/>
              <a:t>- PSANÍ bakalářské PRÁCE</a:t>
            </a:r>
            <a:r>
              <a:rPr lang="cs-CZ" b="1" cap="all" dirty="0"/>
              <a:t> </a:t>
            </a:r>
            <a:r>
              <a:rPr lang="cs-CZ" sz="3600" dirty="0"/>
              <a:t>semestr podzim 2023 a jaro 2024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9BF53AA-F9CE-42EB-A26F-C70BF9218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Pro studenty, kteří budou odevzdávat bakalářské práce 30. 4. nebo 19. 6.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Do 31. 10. 2023 </a:t>
            </a:r>
            <a:r>
              <a:rPr lang="cs-CZ" dirty="0"/>
              <a:t>– výběr a schválení tématu v rozpisech</a:t>
            </a:r>
          </a:p>
          <a:p>
            <a:r>
              <a:rPr lang="cs-CZ" b="1" dirty="0"/>
              <a:t>Do 20. 3. </a:t>
            </a:r>
            <a:r>
              <a:rPr lang="en-US" b="1" dirty="0"/>
              <a:t>202</a:t>
            </a:r>
            <a:r>
              <a:rPr lang="cs-CZ" b="1" dirty="0"/>
              <a:t>4</a:t>
            </a:r>
            <a:r>
              <a:rPr lang="en-US" b="1" dirty="0"/>
              <a:t> </a:t>
            </a:r>
            <a:r>
              <a:rPr lang="cs-CZ" dirty="0"/>
              <a:t>– povinné </a:t>
            </a:r>
            <a:r>
              <a:rPr lang="cs-CZ" b="1" dirty="0"/>
              <a:t>miniobhajoby</a:t>
            </a:r>
            <a:r>
              <a:rPr lang="cs-CZ" dirty="0"/>
              <a:t> bakalářské práce </a:t>
            </a:r>
          </a:p>
          <a:p>
            <a:r>
              <a:rPr lang="cs-CZ" b="1" dirty="0"/>
              <a:t>Do 31. 3. 2024 </a:t>
            </a:r>
            <a:r>
              <a:rPr lang="cs-CZ" dirty="0"/>
              <a:t>– finální ná</a:t>
            </a:r>
            <a:r>
              <a:rPr lang="en-US" dirty="0"/>
              <a:t>z</a:t>
            </a:r>
            <a:r>
              <a:rPr lang="cs-CZ" dirty="0"/>
              <a:t>ev práce v českém i anglickém jazyce, finální jméno vedoucího v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b="1" dirty="0"/>
              <a:t>Do 30. 4. 2024 </a:t>
            </a:r>
            <a:r>
              <a:rPr lang="cs-CZ" dirty="0"/>
              <a:t>– odevzdání hotové bakalářské práce do IS MUNI = pro červnový termín státnic</a:t>
            </a:r>
          </a:p>
          <a:p>
            <a:r>
              <a:rPr lang="cs-CZ" b="1" dirty="0"/>
              <a:t>Do 19. 6. 2024 </a:t>
            </a:r>
            <a:r>
              <a:rPr lang="cs-CZ" dirty="0"/>
              <a:t>– odevzdání hotové bakalářské práce do IS MUNI = pro zářijový termín státnic</a:t>
            </a:r>
          </a:p>
          <a:p>
            <a:r>
              <a:rPr lang="cs-CZ" b="1" dirty="0"/>
              <a:t>Do 31. 10. 2024 </a:t>
            </a:r>
            <a:r>
              <a:rPr lang="cs-CZ" dirty="0"/>
              <a:t>– povinné </a:t>
            </a:r>
            <a:r>
              <a:rPr lang="cs-CZ" dirty="0" err="1"/>
              <a:t>miniobhajoby</a:t>
            </a:r>
            <a:r>
              <a:rPr lang="cs-CZ" dirty="0"/>
              <a:t> bakalářské práce</a:t>
            </a:r>
          </a:p>
          <a:p>
            <a:r>
              <a:rPr lang="cs-CZ" b="1" dirty="0"/>
              <a:t>Do 30. 11. 2024 </a:t>
            </a:r>
            <a:r>
              <a:rPr lang="cs-CZ" dirty="0"/>
              <a:t>– odevzdání hotové bakalářské práce do IS MUNI = pro termín státnic v lednu 2025   </a:t>
            </a:r>
          </a:p>
        </p:txBody>
      </p:sp>
    </p:spTree>
    <p:extLst>
      <p:ext uri="{BB962C8B-B14F-4D97-AF65-F5344CB8AC3E}">
        <p14:creationId xmlns:p14="http://schemas.microsoft.com/office/powerpoint/2010/main" val="48821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77513-D269-48ED-852C-73AB0BD0E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Klíčový výstup – schválený projekt bakalářské práce</a:t>
            </a:r>
          </a:p>
          <a:p>
            <a:r>
              <a:rPr lang="cs-CZ" dirty="0"/>
              <a:t>Pro úspěšný průchod předmětem jsou podmínkou konzultace studenta s vedoucím</a:t>
            </a:r>
            <a:br>
              <a:rPr lang="cs-CZ"/>
            </a:b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5DBA960-3C3E-4D97-8783-06609CFB7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/>
              <a:t>Výstupy a hodnocení  </a:t>
            </a:r>
          </a:p>
        </p:txBody>
      </p:sp>
    </p:spTree>
    <p:extLst>
      <p:ext uri="{BB962C8B-B14F-4D97-AF65-F5344CB8AC3E}">
        <p14:creationId xmlns:p14="http://schemas.microsoft.com/office/powerpoint/2010/main" val="4266741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493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Seminář  k bakalářské diplomové práci</vt:lpstr>
      <vt:lpstr>Cíle předmětu </vt:lpstr>
      <vt:lpstr>Cesta k cíli</vt:lpstr>
      <vt:lpstr>Cesta k cíli</vt:lpstr>
      <vt:lpstr>Termíny odevzdání projektů</vt:lpstr>
      <vt:lpstr>TERMÍNY FF MU - PSANÍ bakalářské PRÁCE semestr podzim 2023 a jaro 2024</vt:lpstr>
      <vt:lpstr>Výstupy a hodnocení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59</cp:revision>
  <dcterms:created xsi:type="dcterms:W3CDTF">2015-10-08T20:36:57Z</dcterms:created>
  <dcterms:modified xsi:type="dcterms:W3CDTF">2024-02-29T11:42:09Z</dcterms:modified>
</cp:coreProperties>
</file>