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51" r:id="rId2"/>
    <p:sldId id="467" r:id="rId3"/>
    <p:sldId id="514" r:id="rId4"/>
    <p:sldId id="466" r:id="rId5"/>
    <p:sldId id="510" r:id="rId6"/>
    <p:sldId id="468" r:id="rId7"/>
    <p:sldId id="463" r:id="rId8"/>
    <p:sldId id="464" r:id="rId9"/>
    <p:sldId id="503" r:id="rId10"/>
    <p:sldId id="469" r:id="rId11"/>
    <p:sldId id="471" r:id="rId12"/>
    <p:sldId id="472" r:id="rId13"/>
    <p:sldId id="486" r:id="rId14"/>
    <p:sldId id="473" r:id="rId15"/>
    <p:sldId id="475" r:id="rId16"/>
    <p:sldId id="476" r:id="rId17"/>
    <p:sldId id="520" r:id="rId18"/>
    <p:sldId id="521" r:id="rId19"/>
    <p:sldId id="522" r:id="rId20"/>
    <p:sldId id="519" r:id="rId21"/>
    <p:sldId id="523" r:id="rId22"/>
    <p:sldId id="474" r:id="rId23"/>
    <p:sldId id="512" r:id="rId24"/>
    <p:sldId id="518" r:id="rId25"/>
    <p:sldId id="513" r:id="rId26"/>
    <p:sldId id="524" r:id="rId27"/>
    <p:sldId id="477" r:id="rId28"/>
    <p:sldId id="496" r:id="rId29"/>
    <p:sldId id="497" r:id="rId30"/>
    <p:sldId id="498" r:id="rId31"/>
    <p:sldId id="504" r:id="rId32"/>
    <p:sldId id="505" r:id="rId33"/>
    <p:sldId id="506" r:id="rId34"/>
    <p:sldId id="507" r:id="rId35"/>
    <p:sldId id="517" r:id="rId36"/>
    <p:sldId id="516" r:id="rId37"/>
    <p:sldId id="508" r:id="rId38"/>
    <p:sldId id="499" r:id="rId39"/>
    <p:sldId id="500" r:id="rId40"/>
    <p:sldId id="501" r:id="rId41"/>
    <p:sldId id="470" r:id="rId42"/>
    <p:sldId id="480" r:id="rId43"/>
    <p:sldId id="478" r:id="rId44"/>
    <p:sldId id="490" r:id="rId45"/>
    <p:sldId id="481" r:id="rId46"/>
    <p:sldId id="489" r:id="rId47"/>
    <p:sldId id="483" r:id="rId48"/>
    <p:sldId id="485" r:id="rId49"/>
    <p:sldId id="484" r:id="rId50"/>
    <p:sldId id="487" r:id="rId51"/>
    <p:sldId id="488" r:id="rId52"/>
    <p:sldId id="491" r:id="rId53"/>
    <p:sldId id="492" r:id="rId54"/>
    <p:sldId id="494" r:id="rId55"/>
    <p:sldId id="493" r:id="rId56"/>
    <p:sldId id="502" r:id="rId57"/>
    <p:sldId id="511" r:id="rId58"/>
    <p:sldId id="452" r:id="rId59"/>
  </p:sldIdLst>
  <p:sldSz cx="9144000" cy="6858000" type="screen4x3"/>
  <p:notesSz cx="6669088" cy="9928225"/>
  <p:custDataLst>
    <p:tags r:id="rId6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30" d="100"/>
          <a:sy n="130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10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41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58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e-prezencka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wdl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6_ejNFG3f4lquvGKyJ6y3P-gM6yph1SW_pTBeKcC7r4/edit#gid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mboohr.com/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s://www.pipedrive.com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ynet.cz/" TargetMode="External"/><Relationship Id="rId5" Type="http://schemas.openxmlformats.org/officeDocument/2006/relationships/hyperlink" Target="http://www.bitrix.com/" TargetMode="External"/><Relationship Id="rId10" Type="http://schemas.openxmlformats.org/officeDocument/2006/relationships/hyperlink" Target="https://www.arcdata.cz/produkty/arcgis" TargetMode="External"/><Relationship Id="rId4" Type="http://schemas.openxmlformats.org/officeDocument/2006/relationships/hyperlink" Target="https://www.lamael.cz/" TargetMode="External"/><Relationship Id="rId9" Type="http://schemas.openxmlformats.org/officeDocument/2006/relationships/hyperlink" Target="http://www.wordpress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</a:t>
            </a:r>
            <a:r>
              <a:rPr lang="cs-CZ" sz="4800" dirty="0" smtClean="0">
                <a:solidFill>
                  <a:srgbClr val="FFFF00"/>
                </a:solidFill>
              </a:rPr>
              <a:t>(ISKB35)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21. </a:t>
            </a:r>
            <a:r>
              <a:rPr lang="cs-CZ" b="1" dirty="0">
                <a:latin typeface="Tahoma" panose="020B0604030504040204" pitchFamily="34" charset="0"/>
              </a:rPr>
              <a:t>února </a:t>
            </a:r>
            <a:r>
              <a:rPr lang="cs-CZ" b="1" dirty="0" smtClean="0">
                <a:latin typeface="Tahoma" panose="020B0604030504040204" pitchFamily="34" charset="0"/>
              </a:rPr>
              <a:t>2024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 smtClean="0"/>
              <a:t>Jaké  </a:t>
            </a:r>
            <a:r>
              <a:rPr lang="cs-CZ" sz="6000" b="1" dirty="0" smtClean="0">
                <a:solidFill>
                  <a:srgbClr val="008000"/>
                </a:solidFill>
              </a:rPr>
              <a:t>služby</a:t>
            </a:r>
            <a:r>
              <a:rPr lang="cs-CZ" sz="6000" b="1" dirty="0" smtClean="0"/>
              <a:t> knihovny nabízejí?</a:t>
            </a:r>
            <a:endParaRPr lang="cs-CZ" sz="6000" b="1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2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28792" cy="525631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 smtClean="0"/>
              <a:t>Mají knihovny dnešní </a:t>
            </a:r>
            <a:r>
              <a:rPr lang="cs-CZ" sz="5400" b="1" dirty="0" smtClean="0">
                <a:solidFill>
                  <a:srgbClr val="008000"/>
                </a:solidFill>
              </a:rPr>
              <a:t>společnosti</a:t>
            </a:r>
          </a:p>
          <a:p>
            <a:pPr marL="0" indent="0">
              <a:buNone/>
            </a:pPr>
            <a:r>
              <a:rPr lang="cs-CZ" sz="5400" b="1" dirty="0" smtClean="0"/>
              <a:t>co nabídnout?</a:t>
            </a:r>
            <a:endParaRPr lang="cs-CZ" sz="5400" b="1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2060848"/>
            <a:ext cx="2088232" cy="355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4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smtClean="0">
                <a:solidFill>
                  <a:srgbClr val="FFFF00"/>
                </a:solidFill>
              </a:rPr>
              <a:t>Fyzické vs. online služby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25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poskytované ve fyzickém prostoru</a:t>
            </a:r>
          </a:p>
          <a:p>
            <a:pPr lvl="1"/>
            <a:r>
              <a:rPr lang="cs-CZ" dirty="0" smtClean="0"/>
              <a:t>půjčování dokumentů</a:t>
            </a:r>
          </a:p>
          <a:p>
            <a:pPr lvl="1"/>
            <a:r>
              <a:rPr lang="cs-CZ" dirty="0" smtClean="0"/>
              <a:t>informační služby a poradenství</a:t>
            </a:r>
          </a:p>
          <a:p>
            <a:pPr lvl="1"/>
            <a:r>
              <a:rPr lang="cs-CZ" dirty="0" smtClean="0"/>
              <a:t>vzdělávání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omunitní role</a:t>
            </a:r>
          </a:p>
          <a:p>
            <a:pPr lvl="1"/>
            <a:r>
              <a:rPr lang="cs-CZ" dirty="0" smtClean="0"/>
              <a:t>vydavatelská činnost</a:t>
            </a:r>
          </a:p>
          <a:p>
            <a:pPr lvl="1"/>
            <a:r>
              <a:rPr lang="cs-CZ" dirty="0" smtClean="0"/>
              <a:t>prostor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4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yužití virtuálního prostoru pro poskytování služeb</a:t>
            </a:r>
          </a:p>
          <a:p>
            <a:pPr lvl="1"/>
            <a:r>
              <a:rPr lang="cs-CZ" dirty="0" smtClean="0"/>
              <a:t>katalog knihovny + čtenářské konto</a:t>
            </a:r>
          </a:p>
          <a:p>
            <a:pPr lvl="1"/>
            <a:r>
              <a:rPr lang="cs-CZ" dirty="0" smtClean="0"/>
              <a:t>zpřístupňování fondů elektronicky</a:t>
            </a:r>
          </a:p>
          <a:p>
            <a:pPr lvl="1"/>
            <a:r>
              <a:rPr lang="cs-CZ" dirty="0" smtClean="0"/>
              <a:t>elektronické zdroje</a:t>
            </a:r>
          </a:p>
          <a:p>
            <a:pPr lvl="1"/>
            <a:r>
              <a:rPr lang="cs-CZ" dirty="0" smtClean="0"/>
              <a:t>LTP – dlouhodobé uchovávání dokumentů</a:t>
            </a:r>
          </a:p>
          <a:p>
            <a:r>
              <a:rPr lang="cs-CZ" dirty="0" smtClean="0"/>
              <a:t>budují jednotlivé knihovny, lepší spolupráce více knihoven</a:t>
            </a:r>
          </a:p>
          <a:p>
            <a:pPr lvl="1"/>
            <a:r>
              <a:rPr lang="cs-CZ" dirty="0" smtClean="0"/>
              <a:t>u spolupráce nutné kompromisy a společné cíle!!!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33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Digitalniknihovna.cz</a:t>
            </a:r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9A3D8E-11DA-1A4E-7C6D-173B4B0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9680"/>
            <a:ext cx="7792234" cy="43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0B7BE093-98BC-8D65-82DC-5CD49F65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dirty="0"/>
              <a:t>DNNT = díla nedostupná na trhu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4CF0C7-D65D-438C-D2A9-649A68E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13874"/>
            <a:ext cx="7777162" cy="3830252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39950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digitální knihovna</a:t>
            </a:r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A97D63-A80F-B23D-B2AE-74DAC1F61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 bwMode="auto">
          <a:xfrm>
            <a:off x="1062848" y="1351992"/>
            <a:ext cx="7813857" cy="41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Knihovny.cz</a:t>
            </a:r>
            <a:endParaRPr lang="cs-CZ" dirty="0"/>
          </a:p>
        </p:txBody>
      </p:sp>
      <p:pic>
        <p:nvPicPr>
          <p:cNvPr id="1026" name="Picture 2" descr="https://awesomescreenshot.s3.amazonaws.com/image/1057689/46182082-f6104708ab25fe6af0a94d9ecdd034c8.png?X-Amz-Algorithm=AWS4-HMAC-SHA256&amp;X-Amz-Credential=AKIAJSCJQ2NM3XLFPVKA%2F20240221%2Fus-east-1%2Fs3%2Faws4_request&amp;X-Amz-Date=20240221T112122Z&amp;X-Amz-Expires=28800&amp;X-Amz-SignedHeaders=host&amp;X-Amz-Signature=1ed0b162057af5e87c723b5ecae1be33b73c549a3609efc9a73c1df6dcc796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6096"/>
          <a:stretch/>
        </p:blipFill>
        <p:spPr bwMode="auto">
          <a:xfrm>
            <a:off x="1187624" y="1772816"/>
            <a:ext cx="6552728" cy="45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2988" y="11228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online přístup ke službám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52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</a:t>
            </a:r>
            <a:r>
              <a:rPr lang="cs-CZ" dirty="0" smtClean="0"/>
              <a:t>digitálních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 smtClean="0">
                <a:hlinkClick r:id="rId7"/>
              </a:rPr>
              <a:t>World</a:t>
            </a:r>
            <a:r>
              <a:rPr lang="cs-CZ" sz="2400" dirty="0" smtClean="0">
                <a:hlinkClick r:id="rId7"/>
              </a:rPr>
              <a:t> </a:t>
            </a:r>
            <a:r>
              <a:rPr lang="cs-CZ" sz="2400" dirty="0">
                <a:hlinkClick r:id="rId7"/>
              </a:rPr>
              <a:t>Digital </a:t>
            </a:r>
            <a:r>
              <a:rPr lang="cs-CZ" sz="2400" dirty="0" err="1" smtClean="0">
                <a:hlinkClick r:id="rId7"/>
              </a:rPr>
              <a:t>Library</a:t>
            </a:r>
            <a:endParaRPr lang="cs-CZ" sz="2400" dirty="0" smtClean="0"/>
          </a:p>
          <a:p>
            <a:r>
              <a:rPr lang="cs-CZ" sz="2400" dirty="0" smtClean="0">
                <a:hlinkClick r:id="rId8"/>
              </a:rPr>
              <a:t>E-</a:t>
            </a:r>
            <a:r>
              <a:rPr lang="cs-CZ" sz="2400" dirty="0" err="1" smtClean="0">
                <a:hlinkClick r:id="rId8"/>
              </a:rPr>
              <a:t>prezenčka</a:t>
            </a:r>
            <a:r>
              <a:rPr lang="cs-CZ" sz="2400" dirty="0" smtClean="0">
                <a:hlinkClick r:id="rId8"/>
              </a:rPr>
              <a:t> MUNI</a:t>
            </a:r>
            <a:r>
              <a:rPr lang="cs-CZ" sz="2400" dirty="0" smtClean="0"/>
              <a:t> + </a:t>
            </a:r>
            <a:r>
              <a:rPr lang="cs-CZ" sz="2400" dirty="0" smtClean="0"/>
              <a:t>její </a:t>
            </a:r>
            <a:r>
              <a:rPr lang="cs-CZ" sz="2400" dirty="0"/>
              <a:t>využití v národních </a:t>
            </a:r>
            <a:r>
              <a:rPr lang="cs-CZ" sz="2400" dirty="0" smtClean="0"/>
              <a:t>DK</a:t>
            </a:r>
            <a:endParaRPr lang="cs-CZ" sz="2400" dirty="0"/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C751-5BD7-41C1-94C7-6D72E793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C286-3135-450B-9E1C-7EC7DEC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Téma</a:t>
            </a:r>
            <a:r>
              <a:rPr lang="cs-CZ" sz="2400" dirty="0"/>
              <a:t>: </a:t>
            </a:r>
            <a:r>
              <a:rPr lang="cs-CZ" sz="2400" dirty="0" smtClean="0"/>
              <a:t>Služby knihovny a technologie</a:t>
            </a:r>
            <a:endParaRPr lang="cs-CZ" sz="2400" dirty="0"/>
          </a:p>
          <a:p>
            <a:pPr lvl="1"/>
            <a:r>
              <a:rPr lang="cs-CZ" sz="1800" dirty="0" smtClean="0"/>
              <a:t>Jaké služby má knihovna nabízet?</a:t>
            </a:r>
          </a:p>
          <a:p>
            <a:pPr lvl="1"/>
            <a:r>
              <a:rPr lang="cs-CZ" sz="1800" dirty="0" smtClean="0"/>
              <a:t>Jak by měly fungovat její služby?</a:t>
            </a:r>
          </a:p>
          <a:p>
            <a:pPr lvl="1"/>
            <a:r>
              <a:rPr lang="cs-CZ" sz="1800" dirty="0" smtClean="0"/>
              <a:t>Jaké technologie lze využít?</a:t>
            </a:r>
          </a:p>
          <a:p>
            <a:pPr lvl="1"/>
            <a:r>
              <a:rPr lang="cs-CZ" sz="1800" dirty="0" smtClean="0"/>
              <a:t>Jak je propagovat?</a:t>
            </a:r>
          </a:p>
          <a:p>
            <a:pPr lvl="1"/>
            <a:r>
              <a:rPr lang="cs-CZ" sz="1800" dirty="0" smtClean="0"/>
              <a:t>Realizace na příkladu MZK</a:t>
            </a:r>
          </a:p>
          <a:p>
            <a:pPr lvl="1"/>
            <a:r>
              <a:rPr lang="cs-CZ" sz="1800" dirty="0" smtClean="0"/>
              <a:t>Cílová skupina studenti SŠ a VŠ</a:t>
            </a:r>
          </a:p>
          <a:p>
            <a:r>
              <a:rPr lang="cs-CZ" sz="2400" dirty="0" smtClean="0"/>
              <a:t>Realizace</a:t>
            </a:r>
          </a:p>
          <a:p>
            <a:pPr lvl="1"/>
            <a:r>
              <a:rPr lang="cs-CZ" sz="2000" dirty="0" smtClean="0"/>
              <a:t>3-4 studenti/tým</a:t>
            </a:r>
          </a:p>
          <a:p>
            <a:pPr lvl="1"/>
            <a:r>
              <a:rPr lang="cs-CZ" sz="2000" dirty="0" smtClean="0"/>
              <a:t>Průběžné úkoly + řešení dle témat na hodinách</a:t>
            </a:r>
          </a:p>
          <a:p>
            <a:pPr lvl="1"/>
            <a:r>
              <a:rPr lang="cs-CZ" sz="2000" dirty="0" smtClean="0"/>
              <a:t>Výsledný návrh</a:t>
            </a:r>
          </a:p>
          <a:p>
            <a:pPr lvl="2"/>
            <a:r>
              <a:rPr lang="cs-CZ" sz="1400" dirty="0" smtClean="0"/>
              <a:t>rozsah 5-10 normostran (schéma služeb + popis)</a:t>
            </a:r>
          </a:p>
          <a:p>
            <a:pPr lvl="2"/>
            <a:r>
              <a:rPr lang="cs-CZ" sz="1400" dirty="0" smtClean="0"/>
              <a:t>do </a:t>
            </a:r>
            <a:r>
              <a:rPr lang="cs-CZ" sz="1400" dirty="0" smtClean="0">
                <a:solidFill>
                  <a:srgbClr val="FF0000"/>
                </a:solidFill>
              </a:rPr>
              <a:t>15. 5. 2024</a:t>
            </a:r>
          </a:p>
          <a:p>
            <a:pPr lvl="1"/>
            <a:r>
              <a:rPr lang="cs-CZ" sz="2000" dirty="0" smtClean="0"/>
              <a:t>Závěrečná prezentace na konci semestru</a:t>
            </a:r>
            <a:endParaRPr lang="cs-CZ" sz="2000" dirty="0"/>
          </a:p>
          <a:p>
            <a:r>
              <a:rPr lang="cs-CZ" sz="2400" dirty="0">
                <a:hlinkClick r:id="rId2"/>
              </a:rPr>
              <a:t>Registrace do týmů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3830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7EF3C-A474-480D-ADFE-F93261AD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dělení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452BA-B2D2-4C0D-9214-3F938E52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podnikové informační systémy (EIS =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provozují si je podniky/organizace</a:t>
            </a:r>
          </a:p>
          <a:p>
            <a:pPr lvl="1"/>
            <a:r>
              <a:rPr lang="cs-CZ" dirty="0"/>
              <a:t>jen pro vlastní zaměstnance</a:t>
            </a:r>
          </a:p>
          <a:p>
            <a:pPr lvl="1"/>
            <a:r>
              <a:rPr lang="cs-CZ" dirty="0"/>
              <a:t>vlastní data (řízení přístup, oprávnění)</a:t>
            </a:r>
          </a:p>
          <a:p>
            <a:r>
              <a:rPr lang="cs-CZ" dirty="0"/>
              <a:t>veřejné informační systémy (PIS = Public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přístup k informacím má veřejnost</a:t>
            </a:r>
          </a:p>
          <a:p>
            <a:pPr lvl="1"/>
            <a:r>
              <a:rPr lang="cs-CZ" dirty="0"/>
              <a:t>financování -</a:t>
            </a:r>
            <a:r>
              <a:rPr lang="cs-CZ" sz="2800" dirty="0"/>
              <a:t> </a:t>
            </a:r>
            <a:r>
              <a:rPr lang="cs-CZ" dirty="0"/>
              <a:t>z vlastních prostředků, z dobročinných příspěvků, z veřejných rozpočtů, z výnosů z reklamy, aj. </a:t>
            </a:r>
          </a:p>
        </p:txBody>
      </p:sp>
    </p:spTree>
    <p:extLst>
      <p:ext uri="{BB962C8B-B14F-4D97-AF65-F5344CB8AC3E}">
        <p14:creationId xmlns:p14="http://schemas.microsoft.com/office/powerpoint/2010/main" val="389394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981075"/>
            <a:ext cx="6337324" cy="5688013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Uveďte příklady </a:t>
            </a:r>
            <a:r>
              <a:rPr lang="cs-CZ" sz="5400" b="1" dirty="0">
                <a:solidFill>
                  <a:srgbClr val="008000"/>
                </a:solidFill>
              </a:rPr>
              <a:t>informačních</a:t>
            </a:r>
            <a:r>
              <a:rPr lang="cs-CZ" sz="5400" b="1" dirty="0"/>
              <a:t> systémů?</a:t>
            </a:r>
            <a:endParaRPr lang="cs-CZ" sz="60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b="1" dirty="0"/>
              <a:t>Do jaké skupiny patří?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8912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1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>
                <a:hlinkClick r:id="rId2"/>
              </a:rPr>
              <a:t>SAP</a:t>
            </a:r>
            <a:r>
              <a:rPr lang="cs-CZ" sz="2000" dirty="0"/>
              <a:t>, </a:t>
            </a:r>
            <a:r>
              <a:rPr lang="cs-CZ" sz="2000" dirty="0" err="1">
                <a:hlinkClick r:id="rId3" action="ppaction://hlinkfile"/>
              </a:rPr>
              <a:t>Caflou</a:t>
            </a:r>
            <a:r>
              <a:rPr lang="cs-CZ" sz="2000" dirty="0"/>
              <a:t>, </a:t>
            </a:r>
            <a:r>
              <a:rPr lang="cs-CZ" sz="2000" dirty="0" err="1">
                <a:hlinkClick r:id="rId4"/>
              </a:rPr>
              <a:t>Lamael</a:t>
            </a:r>
            <a:endParaRPr lang="cs-CZ" sz="2000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>
                <a:hlinkClick r:id="rId5"/>
              </a:rPr>
              <a:t>Bitrix</a:t>
            </a:r>
            <a:r>
              <a:rPr lang="cs-CZ" sz="2000" dirty="0"/>
              <a:t>, </a:t>
            </a:r>
            <a:r>
              <a:rPr lang="cs-CZ" sz="2000" dirty="0" err="1">
                <a:hlinkClick r:id="rId6"/>
              </a:rPr>
              <a:t>Raynet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Pipedrive</a:t>
            </a:r>
            <a:r>
              <a:rPr lang="cs-CZ" sz="2000" dirty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8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9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10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</a:t>
            </a:r>
            <a:r>
              <a:rPr lang="cs-CZ" dirty="0" smtClean="0"/>
              <a:t>test?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rum 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DDB9F-2717-4BEB-B537-B909F92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000"/>
                </a:solidFill>
              </a:rPr>
              <a:t>Výzvy</a:t>
            </a:r>
            <a:r>
              <a:rPr lang="cs-CZ" sz="2400" dirty="0"/>
              <a:t> aneb zajímají Vás technologie?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70CD11-EE82-4F83-8B6C-57489A5A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zapojení do komunity </a:t>
            </a:r>
            <a:r>
              <a:rPr lang="cs-CZ" dirty="0" err="1"/>
              <a:t>Koha</a:t>
            </a:r>
            <a:endParaRPr lang="cs-CZ" dirty="0"/>
          </a:p>
          <a:p>
            <a:r>
              <a:rPr lang="cs-CZ" dirty="0"/>
              <a:t>zkoušení technologií</a:t>
            </a:r>
          </a:p>
          <a:p>
            <a:r>
              <a:rPr lang="cs-CZ" dirty="0"/>
              <a:t>propojení s TP</a:t>
            </a:r>
          </a:p>
          <a:p>
            <a:r>
              <a:rPr lang="cs-CZ" dirty="0"/>
              <a:t>praxe v technických odděleních</a:t>
            </a:r>
          </a:p>
          <a:p>
            <a:pPr lvl="1"/>
            <a:r>
              <a:rPr lang="cs-CZ" dirty="0"/>
              <a:t>knihoven (např. MZK)</a:t>
            </a:r>
          </a:p>
          <a:p>
            <a:pPr lvl="1"/>
            <a:r>
              <a:rPr lang="cs-CZ" dirty="0"/>
              <a:t>firem</a:t>
            </a:r>
          </a:p>
        </p:txBody>
      </p:sp>
    </p:spTree>
    <p:extLst>
      <p:ext uri="{BB962C8B-B14F-4D97-AF65-F5344CB8AC3E}">
        <p14:creationId xmlns:p14="http://schemas.microsoft.com/office/powerpoint/2010/main" val="3943541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</a:t>
            </a:r>
            <a:r>
              <a:rPr lang="cs-CZ" dirty="0" smtClean="0"/>
              <a:t>AACR2 x RDA, MARC x </a:t>
            </a:r>
            <a:r>
              <a:rPr lang="cs-CZ" dirty="0" err="1" smtClean="0"/>
              <a:t>Bibframe</a:t>
            </a:r>
            <a:r>
              <a:rPr lang="cs-CZ" dirty="0" smtClean="0"/>
              <a:t>,…</a:t>
            </a:r>
            <a:endParaRPr lang="cs-CZ" dirty="0"/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URN, RFID,…</a:t>
            </a:r>
          </a:p>
          <a:p>
            <a:r>
              <a:rPr lang="cs-CZ" dirty="0"/>
              <a:t>výměnné protokoly a komunikace</a:t>
            </a:r>
          </a:p>
          <a:p>
            <a:pPr lvl="1"/>
            <a:r>
              <a:rPr lang="cs-CZ" dirty="0"/>
              <a:t>Z39.50, OAI-PMH, SRU-SRW, NCIP, SOAP, SIP2, NFC,…</a:t>
            </a:r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>
                <a:hlinkClick r:id="rId2"/>
              </a:rPr>
              <a:t>Standard pro dobrou knihovnu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Standard pro dobrý fond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/>
              <a:t>Paměťové instituce</a:t>
            </a:r>
          </a:p>
          <a:p>
            <a:pPr lvl="1"/>
            <a:r>
              <a:rPr lang="cs-CZ" altLang="cs-CZ" sz="2000" dirty="0"/>
              <a:t>co jsou, jaká je jejich role</a:t>
            </a:r>
          </a:p>
          <a:p>
            <a:pPr lvl="1"/>
            <a:r>
              <a:rPr lang="cs-CZ" altLang="cs-CZ" sz="2000" dirty="0"/>
              <a:t>obejdeme se bez nich?</a:t>
            </a:r>
          </a:p>
          <a:p>
            <a:r>
              <a:rPr lang="cs-CZ" altLang="cs-CZ" sz="2800" dirty="0" smtClean="0"/>
              <a:t>Knihovny a jejich role</a:t>
            </a:r>
          </a:p>
          <a:p>
            <a:pPr lvl="1"/>
            <a:r>
              <a:rPr lang="cs-CZ" altLang="cs-CZ" sz="2200" dirty="0" smtClean="0"/>
              <a:t>jaké služby má knihovna nabízet a jak</a:t>
            </a:r>
          </a:p>
          <a:p>
            <a:pPr lvl="1"/>
            <a:r>
              <a:rPr lang="cs-CZ" altLang="cs-CZ" sz="2200" dirty="0" smtClean="0"/>
              <a:t>vliv technologií na fungování knihovny</a:t>
            </a:r>
          </a:p>
          <a:p>
            <a:r>
              <a:rPr lang="cs-CZ" altLang="cs-CZ" sz="2800" dirty="0" smtClean="0"/>
              <a:t>Standardy </a:t>
            </a:r>
            <a:r>
              <a:rPr lang="cs-CZ" altLang="cs-CZ" sz="2800" dirty="0"/>
              <a:t>v knihovnách</a:t>
            </a:r>
          </a:p>
          <a:p>
            <a:pPr lvl="1"/>
            <a:r>
              <a:rPr lang="cs-CZ" altLang="cs-CZ" sz="2200" dirty="0"/>
              <a:t>k čemu je standardizace</a:t>
            </a:r>
          </a:p>
          <a:p>
            <a:pPr lvl="1"/>
            <a:r>
              <a:rPr lang="cs-CZ" altLang="cs-CZ" sz="2200" dirty="0"/>
              <a:t>jak fungují standardy a kdo je vydává</a:t>
            </a:r>
          </a:p>
          <a:p>
            <a:r>
              <a:rPr lang="cs-CZ" altLang="cs-CZ" sz="2800" dirty="0"/>
              <a:t>Systémy v knihovnách</a:t>
            </a:r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/>
              <a:t>funkce knihovního </a:t>
            </a:r>
            <a:r>
              <a:rPr lang="cs-CZ" altLang="cs-CZ" sz="2000" dirty="0" smtClean="0"/>
              <a:t>systému + příklady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 err="1"/>
              <a:t>Discovery</a:t>
            </a:r>
            <a:r>
              <a:rPr lang="cs-CZ" altLang="cs-CZ" sz="2800" dirty="0"/>
              <a:t> služby</a:t>
            </a:r>
          </a:p>
          <a:p>
            <a:pPr lvl="1"/>
            <a:r>
              <a:rPr lang="cs-CZ" altLang="cs-CZ" sz="2000" dirty="0"/>
              <a:t>jednotný přístup ke zdrojům</a:t>
            </a:r>
          </a:p>
          <a:p>
            <a:r>
              <a:rPr lang="cs-CZ" altLang="cs-CZ" sz="2800" dirty="0"/>
              <a:t>Centrální služby a systémy</a:t>
            </a:r>
          </a:p>
          <a:p>
            <a:pPr lvl="1"/>
            <a:r>
              <a:rPr lang="cs-CZ" altLang="cs-CZ" sz="2200" dirty="0"/>
              <a:t>služby a systémy provozované pro všechny knihovny, příklady</a:t>
            </a:r>
          </a:p>
          <a:p>
            <a:r>
              <a:rPr lang="cs-CZ" altLang="cs-CZ" sz="2800" dirty="0" err="1" smtClean="0"/>
              <a:t>Opensource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a knihovny</a:t>
            </a:r>
          </a:p>
          <a:p>
            <a:pPr lvl="1"/>
            <a:r>
              <a:rPr lang="cs-CZ" altLang="cs-CZ" sz="2000" dirty="0" err="1"/>
              <a:t>opensource</a:t>
            </a:r>
            <a:r>
              <a:rPr lang="cs-CZ" altLang="cs-CZ" sz="2000" dirty="0"/>
              <a:t> knihovní systémy, systém </a:t>
            </a:r>
            <a:r>
              <a:rPr lang="cs-CZ" altLang="cs-CZ" sz="2000" dirty="0" smtClean="0"/>
              <a:t>KOHA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Statistiky a EBL</a:t>
            </a:r>
          </a:p>
          <a:p>
            <a:pPr lvl="1"/>
            <a:r>
              <a:rPr lang="cs-CZ" altLang="cs-CZ" sz="2000" dirty="0"/>
              <a:t>tvorba statistik, roční výkazy, </a:t>
            </a:r>
            <a:r>
              <a:rPr lang="cs-CZ" altLang="cs-CZ" sz="2000" dirty="0" err="1"/>
              <a:t>bibliomining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benchmarking</a:t>
            </a:r>
            <a:r>
              <a:rPr lang="cs-CZ" altLang="cs-CZ" sz="2000" dirty="0"/>
              <a:t>, využití v praxi</a:t>
            </a:r>
          </a:p>
          <a:p>
            <a:r>
              <a:rPr lang="cs-CZ" altLang="cs-CZ" sz="2800" dirty="0"/>
              <a:t>Nové technologie 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  <a:p>
            <a:r>
              <a:rPr lang="cs-CZ" altLang="cs-CZ" sz="2600" dirty="0"/>
              <a:t>Digitalizace</a:t>
            </a:r>
          </a:p>
          <a:p>
            <a:pPr lvl="1"/>
            <a:r>
              <a:rPr lang="cs-CZ" altLang="cs-CZ" sz="2000" dirty="0"/>
              <a:t>digitalizační linka MZK</a:t>
            </a:r>
          </a:p>
          <a:p>
            <a:pPr lvl="1"/>
            <a:r>
              <a:rPr lang="cs-CZ" altLang="cs-CZ" sz="2000" dirty="0"/>
              <a:t>proces digitalizace, systémy, standardy</a:t>
            </a:r>
          </a:p>
          <a:p>
            <a:r>
              <a:rPr lang="cs-CZ" altLang="cs-CZ" sz="2600" dirty="0"/>
              <a:t>Propagace systémů</a:t>
            </a:r>
          </a:p>
          <a:p>
            <a:pPr lvl="1"/>
            <a:r>
              <a:rPr lang="cs-CZ" altLang="cs-CZ" sz="2000" dirty="0"/>
              <a:t>Jak lze systémy propagovat</a:t>
            </a:r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6381</TotalTime>
  <Words>1713</Words>
  <Application>Microsoft Office PowerPoint</Application>
  <PresentationFormat>Předvádění na obrazovce (4:3)</PresentationFormat>
  <Paragraphs>348</Paragraphs>
  <Slides>58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Knihovnické systémy a standardy (ISKB35)</vt:lpstr>
      <vt:lpstr>Předpoklady pro ukončení kurzu</vt:lpstr>
      <vt:lpstr>Seminární projekt</vt:lpstr>
      <vt:lpstr>Písemný test?</vt:lpstr>
      <vt:lpstr>Výzvy aneb zajímají Vás technologie?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Prezentace aplikace PowerPoint</vt:lpstr>
      <vt:lpstr>Prezentace aplikace PowerPoint</vt:lpstr>
      <vt:lpstr>Fyzické vs. online služby</vt:lpstr>
      <vt:lpstr>Tradiční služby</vt:lpstr>
      <vt:lpstr>Online služby</vt:lpstr>
      <vt:lpstr>Digitalizace</vt:lpstr>
      <vt:lpstr>Digitalniknihovna.cz</vt:lpstr>
      <vt:lpstr>DNNT = díla nedostupná na trhu</vt:lpstr>
      <vt:lpstr>Česká digitální knihovna</vt:lpstr>
      <vt:lpstr>Knihovny.cz</vt:lpstr>
      <vt:lpstr>Příklady digitálních knihoven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Obecné dělení IS</vt:lpstr>
      <vt:lpstr>Prezentace aplikace PowerPoint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370</cp:revision>
  <dcterms:created xsi:type="dcterms:W3CDTF">2008-06-02T21:04:14Z</dcterms:created>
  <dcterms:modified xsi:type="dcterms:W3CDTF">2024-02-21T11:34:39Z</dcterms:modified>
</cp:coreProperties>
</file>