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524" r:id="rId88"/>
    <p:sldId id="523" r:id="rId89"/>
    <p:sldId id="468" r:id="rId90"/>
    <p:sldId id="467" r:id="rId91"/>
    <p:sldId id="258" r:id="rId92"/>
  </p:sldIdLst>
  <p:sldSz cx="9144000" cy="6858000" type="screen4x3"/>
  <p:notesSz cx="6858000" cy="9144000"/>
  <p:custDataLst>
    <p:tags r:id="rId9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72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91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xlibrisgroup.com/blog/celebrating-2000-alma-customers/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zFkOZbGJ2Q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koha.cz/" TargetMode="External"/><Relationship Id="rId7" Type="http://schemas.openxmlformats.org/officeDocument/2006/relationships/image" Target="../media/image52.png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iki.evergreen-ils.org/doku.php?id=community_servers" TargetMode="External"/><Relationship Id="rId4" Type="http://schemas.openxmlformats.org/officeDocument/2006/relationships/hyperlink" Target="http://www.open-ils.org/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27. </a:t>
            </a:r>
            <a:r>
              <a:rPr lang="cs-CZ" b="1" dirty="0">
                <a:latin typeface="Tahoma" panose="020B0604030504040204" pitchFamily="34" charset="0"/>
              </a:rPr>
              <a:t>března </a:t>
            </a:r>
            <a:r>
              <a:rPr lang="cs-CZ" b="1" dirty="0" smtClean="0">
                <a:latin typeface="Tahoma" panose="020B0604030504040204" pitchFamily="34" charset="0"/>
              </a:rPr>
              <a:t>2024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Státní knihovně ČSSR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strukturovaných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hierarchie ukládání</a:t>
            </a:r>
          </a:p>
          <a:p>
            <a:pPr lvl="1"/>
            <a:r>
              <a:rPr lang="cs-CZ" dirty="0"/>
              <a:t>možnost přidávat články do čísel, čísla do ročníku,...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statistik</a:t>
            </a:r>
          </a:p>
          <a:p>
            <a:r>
              <a:rPr lang="cs-CZ" dirty="0"/>
              <a:t>provádění analýz z dat v AKS</a:t>
            </a:r>
          </a:p>
          <a:p>
            <a:pPr lvl="1"/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endParaRPr lang="cs-CZ" dirty="0"/>
          </a:p>
          <a:p>
            <a:pPr lvl="1"/>
            <a:r>
              <a:rPr lang="cs-CZ" dirty="0"/>
              <a:t>zlepšování služeb, lepší plánování</a:t>
            </a:r>
          </a:p>
          <a:p>
            <a:r>
              <a:rPr lang="cs-CZ" dirty="0"/>
              <a:t>sledování trendů</a:t>
            </a:r>
          </a:p>
          <a:p>
            <a:r>
              <a:rPr lang="cs-CZ" dirty="0"/>
              <a:t>příklady v ALMA, </a:t>
            </a:r>
            <a:r>
              <a:rPr lang="cs-CZ" dirty="0" err="1"/>
              <a:t>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25 let starý systém, dále se nevyvíjí (náhrada - 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 = dočasné půjčování bez přístupu na internet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ALMA</a:t>
            </a:r>
            <a:r>
              <a:rPr lang="cs-CZ" dirty="0"/>
              <a:t> –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systém pro komplexní správu dokumentů</a:t>
            </a:r>
          </a:p>
          <a:p>
            <a:pPr lvl="1"/>
            <a:r>
              <a:rPr lang="cs-CZ" dirty="0"/>
              <a:t>tištěné, elektronické</a:t>
            </a:r>
          </a:p>
          <a:p>
            <a:pPr lvl="1"/>
            <a:r>
              <a:rPr lang="cs-CZ" dirty="0"/>
              <a:t>knihovní fond, digitální knihovny, propojení s databázemi</a:t>
            </a:r>
          </a:p>
          <a:p>
            <a:r>
              <a:rPr lang="cs-CZ" dirty="0"/>
              <a:t>instalace</a:t>
            </a:r>
          </a:p>
          <a:p>
            <a:pPr lvl="1"/>
            <a:r>
              <a:rPr lang="cs-CZ" dirty="0"/>
              <a:t>svět </a:t>
            </a:r>
            <a:r>
              <a:rPr lang="cs-CZ" dirty="0">
                <a:hlinkClick r:id="rId3"/>
              </a:rPr>
              <a:t>2000+</a:t>
            </a:r>
            <a:r>
              <a:rPr lang="cs-CZ" dirty="0"/>
              <a:t>, ČR 0</a:t>
            </a:r>
          </a:p>
          <a:p>
            <a:r>
              <a:rPr lang="cs-CZ" dirty="0"/>
              <a:t>představení platformy ALMA - </a:t>
            </a:r>
            <a:r>
              <a:rPr lang="cs-CZ" dirty="0">
                <a:hlinkClick r:id="rId4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modulární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/>
              <a:t>21, </a:t>
            </a:r>
            <a:r>
              <a:rPr lang="en-US" dirty="0"/>
              <a:t>UNIMARC, Dublin</a:t>
            </a:r>
            <a:r>
              <a:rPr lang="cs-CZ" dirty="0"/>
              <a:t> </a:t>
            </a:r>
            <a:r>
              <a:rPr lang="en-US" dirty="0"/>
              <a:t>Core,</a:t>
            </a:r>
            <a:r>
              <a:rPr lang="cs-CZ" dirty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/>
              <a:t>BIBFRAME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 Open Data</a:t>
            </a:r>
          </a:p>
          <a:p>
            <a:r>
              <a:rPr lang="cs-CZ" dirty="0"/>
              <a:t>API – pro propojování systému</a:t>
            </a:r>
          </a:p>
          <a:p>
            <a:pPr lvl="1"/>
            <a:r>
              <a:rPr lang="cs-CZ" dirty="0"/>
              <a:t>pro jiné DS, DL, vlastní aplikace,...</a:t>
            </a:r>
          </a:p>
          <a:p>
            <a:r>
              <a:rPr lang="cs-CZ" dirty="0"/>
              <a:t>podrobná </a:t>
            </a:r>
            <a:r>
              <a:rPr lang="cs-CZ" dirty="0">
                <a:hlinkClick r:id="rId2"/>
              </a:rPr>
              <a:t>dokumentace</a:t>
            </a:r>
            <a:r>
              <a:rPr lang="cs-CZ" dirty="0"/>
              <a:t> systému</a:t>
            </a:r>
          </a:p>
          <a:p>
            <a:r>
              <a:rPr lang="cs-CZ" dirty="0"/>
              <a:t>přímé propojení s Primo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personalizace rozhraní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vyhledávání záznamů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akvizice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u využívání systému</a:t>
            </a:r>
          </a:p>
          <a:p>
            <a:pPr lvl="1"/>
            <a:r>
              <a:rPr lang="cs-CZ" dirty="0"/>
              <a:t>výpůjčky, počet čtenářů, co se půjčuje, jaká literatura, nejfrekventovanější časy,...</a:t>
            </a:r>
          </a:p>
          <a:p>
            <a:r>
              <a:rPr lang="cs-CZ" dirty="0"/>
              <a:t>možnost nastavit si vlastní analýzy</a:t>
            </a:r>
          </a:p>
          <a:p>
            <a:r>
              <a:rPr lang="cs-CZ" dirty="0" err="1"/>
              <a:t>benchmarking</a:t>
            </a:r>
            <a:endParaRPr lang="cs-CZ" dirty="0"/>
          </a:p>
          <a:p>
            <a:pPr lvl="1"/>
            <a:r>
              <a:rPr lang="cs-CZ" dirty="0"/>
              <a:t>nutný souhlas knihovny</a:t>
            </a:r>
          </a:p>
          <a:p>
            <a:pPr lvl="1"/>
            <a:r>
              <a:rPr lang="cs-CZ" dirty="0"/>
              <a:t>bez souhlasu se nemůže srovnávat</a:t>
            </a:r>
          </a:p>
          <a:p>
            <a:r>
              <a:rPr lang="cs-CZ" dirty="0" err="1"/>
              <a:t>dashboards</a:t>
            </a:r>
            <a:endParaRPr lang="cs-CZ" dirty="0"/>
          </a:p>
          <a:p>
            <a:pPr lvl="1"/>
            <a:r>
              <a:rPr lang="cs-CZ" dirty="0"/>
              <a:t>osobní, lze nastavit, co chceme sledovat</a:t>
            </a:r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statistiky a trendy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statistika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</a:t>
            </a:r>
            <a:r>
              <a:rPr lang="cs-CZ" sz="3200" dirty="0"/>
              <a:t>– </a:t>
            </a:r>
            <a:r>
              <a:rPr lang="cs-CZ" sz="3200" dirty="0" err="1"/>
              <a:t>benchmarking</a:t>
            </a:r>
            <a:r>
              <a:rPr lang="cs-CZ" sz="3200" dirty="0"/>
              <a:t> u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/>
              <a:t>mobilní aplikace</a:t>
            </a:r>
          </a:p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podpora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KOHA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demo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>
                <a:hlinkClick r:id="rId4"/>
              </a:rPr>
              <a:t>Evergreen</a:t>
            </a:r>
            <a:r>
              <a:rPr lang="cs-CZ" dirty="0" smtClean="0"/>
              <a:t> (</a:t>
            </a:r>
            <a:r>
              <a:rPr lang="cs-CZ" dirty="0" smtClean="0">
                <a:hlinkClick r:id="rId5"/>
              </a:rPr>
              <a:t>demo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Projekt </a:t>
            </a:r>
            <a:r>
              <a:rPr lang="cs-CZ" altLang="cs-CZ" sz="7200" dirty="0" err="1" smtClean="0">
                <a:solidFill>
                  <a:srgbClr val="FFFF00"/>
                </a:solidFill>
              </a:rPr>
              <a:t>Cards</a:t>
            </a:r>
            <a:r>
              <a:rPr lang="cs-CZ" altLang="cs-CZ" sz="7200" dirty="0" smtClean="0">
                <a:solidFill>
                  <a:srgbClr val="FFFF00"/>
                </a:solidFill>
              </a:rPr>
              <a:t> </a:t>
            </a:r>
            <a:br>
              <a:rPr lang="cs-CZ" altLang="cs-CZ" sz="7200" dirty="0" smtClean="0">
                <a:solidFill>
                  <a:srgbClr val="FFFF00"/>
                </a:solidFill>
              </a:rPr>
            </a:br>
            <a:r>
              <a:rPr lang="cs-CZ" altLang="cs-CZ" sz="7200" dirty="0" smtClean="0">
                <a:solidFill>
                  <a:srgbClr val="FFFF00"/>
                </a:solidFill>
              </a:rPr>
              <a:t>pro akademické knihovny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620688"/>
            <a:ext cx="7777162" cy="508000"/>
          </a:xfrm>
        </p:spPr>
        <p:txBody>
          <a:bodyPr/>
          <a:lstStyle/>
          <a:p>
            <a:r>
              <a:rPr lang="en-US" sz="3200" dirty="0"/>
              <a:t>Czech Academic and Research Discovery Services (CARDS</a:t>
            </a:r>
            <a:r>
              <a:rPr lang="en-US" sz="3200" dirty="0" smtClean="0"/>
              <a:t>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628800"/>
            <a:ext cx="7777162" cy="5040288"/>
          </a:xfrm>
        </p:spPr>
        <p:txBody>
          <a:bodyPr/>
          <a:lstStyle/>
          <a:p>
            <a:r>
              <a:rPr lang="cs-CZ" dirty="0" smtClean="0"/>
              <a:t>OP JAK</a:t>
            </a:r>
          </a:p>
          <a:p>
            <a:r>
              <a:rPr lang="cs-CZ" dirty="0" smtClean="0"/>
              <a:t>Rozpočet: 1,37mld Kč</a:t>
            </a:r>
          </a:p>
          <a:p>
            <a:r>
              <a:rPr lang="cs-CZ" dirty="0" smtClean="0"/>
              <a:t>Realizátor: NTK v Praze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sz="2000" dirty="0" smtClean="0"/>
              <a:t>nová společná </a:t>
            </a:r>
            <a:r>
              <a:rPr lang="cs-CZ" sz="2000" dirty="0"/>
              <a:t>knihovně-informační </a:t>
            </a:r>
            <a:r>
              <a:rPr lang="cs-CZ" sz="2000" dirty="0" smtClean="0"/>
              <a:t>platforma </a:t>
            </a:r>
            <a:r>
              <a:rPr lang="cs-CZ" sz="2000" dirty="0"/>
              <a:t>pro segment výzkumných a akademických </a:t>
            </a:r>
            <a:r>
              <a:rPr lang="cs-CZ" sz="2000" dirty="0" smtClean="0"/>
              <a:t>knihoven</a:t>
            </a:r>
          </a:p>
          <a:p>
            <a:pPr lvl="1"/>
            <a:r>
              <a:rPr lang="cs-CZ" sz="2000" dirty="0" smtClean="0"/>
              <a:t>centrální vyhledavač a knihovní systém umožňující vyhledání dokumentů z jednoho místa napříč zapojených knihoven</a:t>
            </a:r>
          </a:p>
          <a:p>
            <a:pPr lvl="1"/>
            <a:r>
              <a:rPr lang="cs-CZ" sz="2000" dirty="0" smtClean="0"/>
              <a:t>Pro všechny typy dokumentů v knihovnách (fyzické, </a:t>
            </a:r>
            <a:r>
              <a:rPr lang="cs-CZ" sz="2000" dirty="0" err="1" smtClean="0"/>
              <a:t>zdigitalizované</a:t>
            </a:r>
            <a:r>
              <a:rPr lang="cs-CZ" sz="2000" dirty="0" smtClean="0"/>
              <a:t>, </a:t>
            </a:r>
            <a:r>
              <a:rPr lang="cs-CZ" sz="2000" dirty="0" err="1" smtClean="0"/>
              <a:t>digital</a:t>
            </a:r>
            <a:r>
              <a:rPr lang="cs-CZ" sz="2000" dirty="0" smtClean="0"/>
              <a:t> </a:t>
            </a:r>
            <a:r>
              <a:rPr lang="cs-CZ" sz="2000" dirty="0" err="1" smtClean="0"/>
              <a:t>born</a:t>
            </a:r>
            <a:r>
              <a:rPr lang="cs-CZ" sz="20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0209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4447</TotalTime>
  <Words>1681</Words>
  <Application>Microsoft Office PowerPoint</Application>
  <PresentationFormat>Předvádění na obrazovce (4:3)</PresentationFormat>
  <Paragraphs>385</Paragraphs>
  <Slides>91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6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Projekt Cards  pro akademické knihovny</vt:lpstr>
      <vt:lpstr>Czech Academic and Research Discovery Services (CARDS)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323</cp:revision>
  <dcterms:created xsi:type="dcterms:W3CDTF">2008-06-02T21:04:14Z</dcterms:created>
  <dcterms:modified xsi:type="dcterms:W3CDTF">2024-03-27T14:36:07Z</dcterms:modified>
</cp:coreProperties>
</file>