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4" r:id="rId6"/>
    <p:sldId id="257" r:id="rId7"/>
    <p:sldId id="258" r:id="rId8"/>
    <p:sldId id="275" r:id="rId9"/>
    <p:sldId id="276" r:id="rId10"/>
    <p:sldId id="259" r:id="rId11"/>
    <p:sldId id="262" r:id="rId12"/>
    <p:sldId id="260" r:id="rId13"/>
    <p:sldId id="261" r:id="rId14"/>
    <p:sldId id="263" r:id="rId15"/>
    <p:sldId id="267" r:id="rId16"/>
    <p:sldId id="265" r:id="rId17"/>
    <p:sldId id="266" r:id="rId18"/>
    <p:sldId id="268" r:id="rId19"/>
    <p:sldId id="269" r:id="rId20"/>
    <p:sldId id="272" r:id="rId21"/>
    <p:sldId id="273" r:id="rId22"/>
    <p:sldId id="271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5768" autoAdjust="0"/>
  </p:normalViewPr>
  <p:slideViewPr>
    <p:cSldViewPr snapToGrid="0">
      <p:cViewPr varScale="1">
        <p:scale>
          <a:sx n="92" d="100"/>
          <a:sy n="92" d="100"/>
        </p:scale>
        <p:origin x="106" y="28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8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Učící se společnost: úvodní hodina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Černý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4EAD23-F76D-BED4-2F8C-646CD0569F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CA57F1-B26D-7CA9-A2A0-A5BE76D7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V čem se dělají chyby?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09F67D-8CB3-BAA8-5FD4-B3D74F706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Jednoduché analogie – antický Řím a dnešní svět….</a:t>
            </a:r>
          </a:p>
          <a:p>
            <a:r>
              <a:rPr lang="cs-CZ" sz="2000" dirty="0"/>
              <a:t>Špatný odhad časového rámce inovací…</a:t>
            </a:r>
          </a:p>
          <a:p>
            <a:r>
              <a:rPr lang="cs-CZ" sz="2000" dirty="0"/>
              <a:t>Nabízená řešení mají efektivnější alternativu</a:t>
            </a:r>
          </a:p>
          <a:p>
            <a:r>
              <a:rPr lang="cs-CZ" sz="2000" dirty="0"/>
              <a:t>Zveličování (větší, výkonnější, rychlejší…. než jak je to teď nefunguje)</a:t>
            </a:r>
          </a:p>
          <a:p>
            <a:r>
              <a:rPr lang="cs-CZ" sz="2000" dirty="0"/>
              <a:t>Zapomínáme na sociální rámec</a:t>
            </a:r>
          </a:p>
          <a:p>
            <a:r>
              <a:rPr lang="cs-CZ" sz="2000" dirty="0"/>
              <a:t>Technologické změny často usnadňují nějakou činnost, ale málo kdy ji dělají složitější</a:t>
            </a:r>
          </a:p>
          <a:p>
            <a:r>
              <a:rPr lang="cs-CZ" sz="2000" dirty="0"/>
              <a:t>Máme to na dosah…</a:t>
            </a:r>
          </a:p>
          <a:p>
            <a:r>
              <a:rPr lang="cs-CZ" sz="2000" dirty="0"/>
              <a:t>Nerozumíme technice…  („Vysavače na jaderný pohon budou realitou do deseti let.“ Alex </a:t>
            </a:r>
            <a:r>
              <a:rPr lang="cs-CZ" sz="2000" dirty="0" err="1"/>
              <a:t>Lewyt</a:t>
            </a:r>
            <a:r>
              <a:rPr lang="cs-CZ" sz="2000" dirty="0"/>
              <a:t>, prezident společnosti </a:t>
            </a:r>
            <a:r>
              <a:rPr lang="cs-CZ" sz="2000" dirty="0" err="1"/>
              <a:t>Lewyt</a:t>
            </a:r>
            <a:r>
              <a:rPr lang="cs-CZ" sz="2000" dirty="0"/>
              <a:t> vyrábějící vysavače (1955))</a:t>
            </a:r>
          </a:p>
        </p:txBody>
      </p:sp>
    </p:spTree>
    <p:extLst>
      <p:ext uri="{BB962C8B-B14F-4D97-AF65-F5344CB8AC3E}">
        <p14:creationId xmlns:p14="http://schemas.microsoft.com/office/powerpoint/2010/main" val="10254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4660D5-6ED5-8ACC-21ED-C607349FE0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CDC089-E342-B2A3-A8F7-3ED99F361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72261B-70ED-38E4-58C7-1CC581585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" r="1" b="1"/>
          <a:stretch/>
        </p:blipFill>
        <p:spPr>
          <a:xfrm>
            <a:off x="3266257" y="692150"/>
            <a:ext cx="5660686" cy="513985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05609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7C9D5E-9915-D09E-A7AF-0B03686996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C47CD2F-B5BE-49F6-20DE-629C82F8C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Roadmapping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9A8821-ED95-607B-9154-9E08A402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Identifikujte „produkt“ nebo oblast, které se chcete věnovat</a:t>
            </a:r>
          </a:p>
          <a:p>
            <a:r>
              <a:rPr lang="cs-CZ" dirty="0"/>
              <a:t>Identifikujte kritické systémové požadavky a cíle</a:t>
            </a:r>
          </a:p>
          <a:p>
            <a:r>
              <a:rPr lang="cs-CZ" dirty="0"/>
              <a:t>Určete hlavní technologické oblasti, které jsou třeba k dosažení cílů</a:t>
            </a:r>
          </a:p>
          <a:p>
            <a:r>
              <a:rPr lang="cs-CZ" dirty="0"/>
              <a:t>Určete technologie, které jsou pro rozvoj těchto oblastí zásadní</a:t>
            </a:r>
          </a:p>
          <a:p>
            <a:r>
              <a:rPr lang="cs-CZ" dirty="0"/>
              <a:t>Identifikovat technologické alternativy a časové osy</a:t>
            </a:r>
          </a:p>
          <a:p>
            <a:r>
              <a:rPr lang="cs-CZ" dirty="0"/>
              <a:t>Sledujte také alternativní možnosti vývoje, jiné technologie a směry</a:t>
            </a:r>
          </a:p>
          <a:p>
            <a:r>
              <a:rPr lang="cs-CZ" dirty="0"/>
              <a:t>Vytvořte časový plán vývoje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57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837" y="0"/>
            <a:ext cx="5525632" cy="37560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27391" y="3512467"/>
            <a:ext cx="5627078" cy="340735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9262" y="111893"/>
            <a:ext cx="7494290" cy="54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2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5540B-2D76-9C83-E97A-AB86E391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Delfská metoda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85FD8D-BB17-E5B4-20F7-47244E768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000" dirty="0"/>
              <a:t>Vyberte experty na danou problematiku (může jich být 10 až 100 - záleží především na vašich výzkumných záměrech) a zašlete jim pozvánku do výzkumu.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000" dirty="0"/>
              <a:t>Sestavte výzkumné otázky a zašlete je expertům, kteří souhlasili s účastí ve výzkumu. Můžete je vyzvat k doplnění dalších otázek. 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000" dirty="0"/>
              <a:t>Vyhodnoťte odpovědi z prvního kola a analýzu pošlete k vyjádření zpět expertům. Můžete upozornit na zajímavé či sporné problémy, ke kterým chcete vyjádření. Požádejte experty o vyjádření, zda problémy hodnotí jako naléhavé, umožněte jim znovu se podívat a případně revidovat své odpovědi. 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sz="2000" dirty="0"/>
              <a:t>Opět analyzujte - hledejte statistické průměry a představte opět výsledky expertům. Požádejte ty, kteří měli extrémní odpovědi, o dovysvětlení. 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F478C0-3F5A-A7E1-063C-D079F0E0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00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88D5D-9386-FCE5-9E24-6C91883B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Future</a:t>
            </a:r>
            <a:r>
              <a:rPr lang="cs-CZ" dirty="0"/>
              <a:t> </a:t>
            </a:r>
            <a:r>
              <a:rPr lang="cs-CZ" dirty="0" err="1"/>
              <a:t>wheel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50F088-CA11-8E0F-0668-7AF11A34D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dirty="0"/>
              <a:t>Doprostřed papíru napište událost, téma, problém,…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dirty="0"/>
              <a:t>Identifikujte jeho přímé dopady, snažte se být komplexní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dirty="0"/>
              <a:t>Nyní se podívejte na jednotlivé dopady a snažte se na ně opět dívat izolovaně, jako na téma a hledejte jejich vlastní následky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dirty="0"/>
              <a:t>Takto postupně vytvořte mapu s důsledky tří až čtyř řádů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r>
              <a:rPr lang="cs-CZ" dirty="0"/>
              <a:t>Tím získáte komplexní mapu dopadů a můžete začít s jejich postupnou analýzou a zpracováním. Typicky pro vás bude zajímavých pár bodů v dopadu třetího nebo čtvrtého řádu, které se můžete snažit vyřešit nebo využít.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D4A246-FBA0-3664-B842-52BA23F9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56FF79-537A-58E7-6B04-F5470D1D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51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139354"/>
            <a:ext cx="9163050" cy="61817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7728"/>
            <a:ext cx="4857750" cy="4772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80460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C32860-94AE-D34F-B251-4FCB569C7C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C37A81-CE7F-7BCE-88C5-98C01A9E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přístupy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E48B45-3633-D42C-D137-557BCD6B5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Hype</a:t>
            </a:r>
            <a:r>
              <a:rPr lang="cs-CZ" dirty="0"/>
              <a:t> </a:t>
            </a:r>
            <a:r>
              <a:rPr lang="cs-CZ" dirty="0" err="1"/>
              <a:t>Cycle</a:t>
            </a:r>
            <a:r>
              <a:rPr lang="cs-CZ" dirty="0"/>
              <a:t> - Gartner </a:t>
            </a:r>
          </a:p>
          <a:p>
            <a:r>
              <a:rPr lang="en-US" dirty="0"/>
              <a:t>EDUCAUSE Horizon Report Teaching and Learning Edition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833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1476EB-84FA-EDEB-39BC-B5BD2DC5C0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BDBC2F-E12B-B0B1-22CE-0A65964F0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Social | Technological | Economic | Environmental | Political">
            <a:extLst>
              <a:ext uri="{FF2B5EF4-FFF2-40B4-BE49-F238E27FC236}">
                <a16:creationId xmlns:a16="http://schemas.microsoft.com/office/drawing/2014/main" id="{5BAD5CE5-2950-E528-C8D9-199A9AD0B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50" y="4084181"/>
            <a:ext cx="69913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rtificial Intelligence | Blended and Hybrid Course Model | Learning Analytics | Microcredentialing | Open Educational Resources | Quality Online Learning">
            <a:extLst>
              <a:ext uri="{FF2B5EF4-FFF2-40B4-BE49-F238E27FC236}">
                <a16:creationId xmlns:a16="http://schemas.microsoft.com/office/drawing/2014/main" id="{B99C004E-BBDC-AFC2-19A3-F6575FC3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48" y="1869638"/>
            <a:ext cx="69913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566BE61-1D69-7EF6-3B3A-2EB9CC1E3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00" y="720000"/>
            <a:ext cx="4086225" cy="24955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20EA6D9-C770-C199-8C4C-0C723020E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00" y="3489331"/>
            <a:ext cx="4048125" cy="2400300"/>
          </a:xfrm>
          <a:prstGeom prst="rect">
            <a:avLst/>
          </a:prstGeom>
        </p:spPr>
      </p:pic>
      <p:pic>
        <p:nvPicPr>
          <p:cNvPr id="2050" name="Picture 2" descr="Learning Spaces; Equity and Accessibility; Digital Connectivity; Adult Learners; Innovation in Research and Teaching; Faculty; Under-Resourced Institutions">
            <a:extLst>
              <a:ext uri="{FF2B5EF4-FFF2-40B4-BE49-F238E27FC236}">
                <a16:creationId xmlns:a16="http://schemas.microsoft.com/office/drawing/2014/main" id="{C7E9D204-13D8-CFF6-C28C-1285FD6B7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25" y="93413"/>
            <a:ext cx="699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97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nto obrázek nemá žádný alternativní popisek">
            <a:extLst>
              <a:ext uri="{FF2B5EF4-FFF2-40B4-BE49-F238E27FC236}">
                <a16:creationId xmlns:a16="http://schemas.microsoft.com/office/drawing/2014/main" id="{401F2112-2AD7-036F-4B53-4CDABBE0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225" y="68263"/>
            <a:ext cx="10797550" cy="672147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 hidden="1">
            <a:extLst>
              <a:ext uri="{FF2B5EF4-FFF2-40B4-BE49-F238E27FC236}">
                <a16:creationId xmlns:a16="http://schemas.microsoft.com/office/drawing/2014/main" id="{AFC7007E-B0F8-A24A-EDC6-6BDC12E4C7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345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9A72B5-969D-3AAB-51EB-0069A4DFAA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87FFE7-5211-B84E-E95A-8E0EB8A1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pokyny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54E2E7-D5A4-2C76-C7DB-2967FF8CA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Vyplňte formulář na </a:t>
            </a:r>
            <a:r>
              <a:rPr lang="cs-CZ" dirty="0" err="1"/>
              <a:t>edTech</a:t>
            </a:r>
            <a:r>
              <a:rPr lang="cs-CZ" dirty="0"/>
              <a:t> Medium (co nejdříve)! : )</a:t>
            </a:r>
          </a:p>
          <a:p>
            <a:r>
              <a:rPr lang="cs-CZ" dirty="0"/>
              <a:t>Měli byste se zúčastnit alespoň poloviny setkání.</a:t>
            </a:r>
          </a:p>
          <a:p>
            <a:r>
              <a:rPr lang="cs-CZ" dirty="0"/>
              <a:t>Napíšete (může jít ale klidně o video, </a:t>
            </a:r>
            <a:r>
              <a:rPr lang="cs-CZ" dirty="0" err="1"/>
              <a:t>podcast</a:t>
            </a:r>
            <a:r>
              <a:rPr lang="cs-CZ" dirty="0"/>
              <a:t>, infografiku, …) 5 příprav na setkání (odevzdáte do středeční půlnoci před pátkem s daným tématem) -&gt; aktivní účast</a:t>
            </a:r>
          </a:p>
          <a:p>
            <a:r>
              <a:rPr lang="cs-CZ" dirty="0"/>
              <a:t>Budete presentovat na konferenci a napíšete odborný text ke svému příspěvku -&gt; vyslechnete si část svých spolužáků</a:t>
            </a:r>
          </a:p>
          <a:p>
            <a:endParaRPr lang="cs-CZ" dirty="0"/>
          </a:p>
          <a:p>
            <a:r>
              <a:rPr lang="cs-CZ" dirty="0"/>
              <a:t>Kdo bude chtít, může konzultovat portfolio</a:t>
            </a:r>
          </a:p>
          <a:p>
            <a:r>
              <a:rPr lang="cs-CZ" dirty="0"/>
              <a:t>Kdo bude chtít, může přispět do otevřeného sylabu</a:t>
            </a:r>
          </a:p>
        </p:txBody>
      </p:sp>
    </p:spTree>
    <p:extLst>
      <p:ext uri="{BB962C8B-B14F-4D97-AF65-F5344CB8AC3E}">
        <p14:creationId xmlns:p14="http://schemas.microsoft.com/office/powerpoint/2010/main" val="343228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FE2C38-FB6C-F6EF-309C-48283F8C69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46BB48-361D-464C-5D4C-B67CE2104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55AB54-E8CB-CEF0-21A9-F2F58C01B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OECD a UNESCO</a:t>
            </a:r>
          </a:p>
          <a:p>
            <a:r>
              <a:rPr lang="cs-CZ" dirty="0"/>
              <a:t>Inovace v ekonomice a zvládání krizí záleží na schopnosti společnosti se učit.</a:t>
            </a:r>
          </a:p>
          <a:p>
            <a:r>
              <a:rPr lang="cs-CZ" dirty="0"/>
              <a:t>Vzdělávání je založené na myšlence integrace formálního, neformálního a informálního vzdělávání. Klíčem je celoživotní učení.</a:t>
            </a:r>
          </a:p>
          <a:p>
            <a:r>
              <a:rPr lang="cs-CZ" dirty="0"/>
              <a:t>Dnes se hodně hovoří o vztahu učící se společnosti a udržitelnosti, digitalizaci, inklusi a internacionalizaci.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24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575351-C766-0583-1251-0409FAA76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D4E6F7-F48C-864C-0FD3-83CDB43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Čtyři aspekty učící se společnosti podle P. </a:t>
            </a:r>
            <a:r>
              <a:rPr lang="cs-CZ" dirty="0" err="1"/>
              <a:t>Jarvise</a:t>
            </a:r>
            <a:r>
              <a:rPr lang="cs-CZ" dirty="0"/>
              <a:t>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C12CF9-1570-2FE6-9003-6BFA58718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Futuristický rozměr (viz další slidy)</a:t>
            </a:r>
          </a:p>
          <a:p>
            <a:r>
              <a:rPr lang="cs-CZ" dirty="0"/>
              <a:t>Společenský (nezbytnost pro sociální kohezi a demokratickou společnost)</a:t>
            </a:r>
          </a:p>
          <a:p>
            <a:r>
              <a:rPr lang="cs-CZ" dirty="0"/>
              <a:t>Reflexivní (schopnost porozumět světu, ve kterém žijeme a uplatnit se v něm).</a:t>
            </a:r>
          </a:p>
          <a:p>
            <a:r>
              <a:rPr lang="cs-CZ" dirty="0"/>
              <a:t>Tržní (schopnost uspět v globalizované post-industriální společnosti)</a:t>
            </a:r>
          </a:p>
        </p:txBody>
      </p:sp>
    </p:spTree>
    <p:extLst>
      <p:ext uri="{BB962C8B-B14F-4D97-AF65-F5344CB8AC3E}">
        <p14:creationId xmlns:p14="http://schemas.microsoft.com/office/powerpoint/2010/main" val="361420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BF7A0D-7EE1-4BEF-076D-668A9BE2A7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FBEB87-4348-9C4B-6216-45E6A328ED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E6EC0F-BA62-1515-E974-73AE4B2A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Jak se učíme">
            <a:extLst>
              <a:ext uri="{FF2B5EF4-FFF2-40B4-BE49-F238E27FC236}">
                <a16:creationId xmlns:a16="http://schemas.microsoft.com/office/drawing/2014/main" id="{091F73AE-E2BA-550D-1D25-C478E7D1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27" y="0"/>
            <a:ext cx="2658312" cy="35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tějí zůstat nebo odejít? Začínající učitelé v českých základních školách  | PEDF | Munispace – čítárna Masarykovy univerzity">
            <a:extLst>
              <a:ext uri="{FF2B5EF4-FFF2-40B4-BE49-F238E27FC236}">
                <a16:creationId xmlns:a16="http://schemas.microsoft.com/office/drawing/2014/main" id="{FDCB8CCE-2357-9F5A-564D-5B364403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786" y="2660277"/>
            <a:ext cx="2912869" cy="41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 FUTURE - Bob Kartous - kniha | Nakladatelství 65. pole">
            <a:extLst>
              <a:ext uri="{FF2B5EF4-FFF2-40B4-BE49-F238E27FC236}">
                <a16:creationId xmlns:a16="http://schemas.microsoft.com/office/drawing/2014/main" id="{14C76AF7-9224-CBFF-C6B5-3BA725D1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60" y="0"/>
            <a:ext cx="2371329" cy="348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ponzivní výuka: Kognitivní vědy a formativní hodnocení v praxi -  Fletcher-Wood Harry | Knihy Dobrovský">
            <a:extLst>
              <a:ext uri="{FF2B5EF4-FFF2-40B4-BE49-F238E27FC236}">
                <a16:creationId xmlns:a16="http://schemas.microsoft.com/office/drawing/2014/main" id="{92DEAF7E-73B5-A98A-9A23-77FFBAF6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3847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zdělanostní společnost?">
            <a:extLst>
              <a:ext uri="{FF2B5EF4-FFF2-40B4-BE49-F238E27FC236}">
                <a16:creationId xmlns:a16="http://schemas.microsoft.com/office/drawing/2014/main" id="{AEE4D934-9D3D-2A9E-1421-8181AC177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75" y="3169747"/>
            <a:ext cx="2467494" cy="371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 vzdělávání, učitelství a tak trochu i o pedagogice - Tomáš Janík, Josef  Maňák, Vlastimil Švec | KOSMAS.cz - vaše internetové knihkupectví">
            <a:extLst>
              <a:ext uri="{FF2B5EF4-FFF2-40B4-BE49-F238E27FC236}">
                <a16:creationId xmlns:a16="http://schemas.microsoft.com/office/drawing/2014/main" id="{A5681A1A-3A90-AC66-6DDD-7E1A0B6CB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06" y="2904258"/>
            <a:ext cx="2785693" cy="39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 vzdělávání, učitelství a tak trochu i o pedagogice - Tomáš Janík, Josef  Maňák, Vlastimil Švec | KOSMAS.cz - vaše internetové knihkupectví">
            <a:extLst>
              <a:ext uri="{FF2B5EF4-FFF2-40B4-BE49-F238E27FC236}">
                <a16:creationId xmlns:a16="http://schemas.microsoft.com/office/drawing/2014/main" id="{E5DF1187-1879-B26A-DB8F-BA9008492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85" y="-9641"/>
            <a:ext cx="2343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 je nového ve vzdělávání">
            <a:extLst>
              <a:ext uri="{FF2B5EF4-FFF2-40B4-BE49-F238E27FC236}">
                <a16:creationId xmlns:a16="http://schemas.microsoft.com/office/drawing/2014/main" id="{5551E05A-4340-9F54-E2D9-F8B843D58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76" y="3547690"/>
            <a:ext cx="21145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14A01F-E3DE-F392-566E-23862FCA45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77" y="2778991"/>
            <a:ext cx="2587625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Na cestě k inkluzivní škole. Interakce a norma | PEDF | Munispace – čítárna  Masarykovy univerzity">
            <a:extLst>
              <a:ext uri="{FF2B5EF4-FFF2-40B4-BE49-F238E27FC236}">
                <a16:creationId xmlns:a16="http://schemas.microsoft.com/office/drawing/2014/main" id="{FB5DD4EF-1F7D-5F4D-1F1D-DAE23D2A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02" y="-45547"/>
            <a:ext cx="2727389" cy="38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roč školství a jeho aktéři selhávají - Radim Šíp | KOSMAS.cz - vaše  internetové knihkupectví">
            <a:extLst>
              <a:ext uri="{FF2B5EF4-FFF2-40B4-BE49-F238E27FC236}">
                <a16:creationId xmlns:a16="http://schemas.microsoft.com/office/drawing/2014/main" id="{4D4FE901-BE3B-849F-A8DD-FC4CC1D2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75" y="3578167"/>
            <a:ext cx="2343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7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D367DC-C08E-E313-B642-E90020E70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1EEB54-10F9-749F-B08E-A2F6AD2F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učící se společnost?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BCB8F3-C318-182D-822D-F346BD830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Vývojová fáze informační společnosti</a:t>
            </a:r>
          </a:p>
          <a:p>
            <a:r>
              <a:rPr lang="cs-CZ" dirty="0"/>
              <a:t>Učící se komunita v konkrétní instituci</a:t>
            </a:r>
          </a:p>
          <a:p>
            <a:r>
              <a:rPr lang="cs-CZ" dirty="0"/>
              <a:t>Společnost, která se učí jako celek</a:t>
            </a:r>
          </a:p>
          <a:p>
            <a:r>
              <a:rPr lang="cs-CZ" dirty="0"/>
              <a:t>Ideál, utopistický, ve kterém vzdělávání představuje klíčovou mravní hodnotu</a:t>
            </a:r>
          </a:p>
          <a:p>
            <a:r>
              <a:rPr lang="cs-CZ" dirty="0"/>
              <a:t>Politická deklarace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???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83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E54683-402C-837C-5155-F68EA42BF3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6E2FD73-C0C7-7234-4988-F3004500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Futurologie a předvídání budoucnosti</a:t>
            </a:r>
          </a:p>
        </p:txBody>
      </p:sp>
    </p:spTree>
    <p:extLst>
      <p:ext uri="{BB962C8B-B14F-4D97-AF65-F5344CB8AC3E}">
        <p14:creationId xmlns:p14="http://schemas.microsoft.com/office/powerpoint/2010/main" val="26158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889AB8-E5F9-4ED6-4360-FA89DBE5D6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127E14-4D76-1D8C-C885-12A3E7D7CB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BD153E-28F1-E9E1-7490-F1061032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EF790-A558-32C7-1D08-E50A57E85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6" descr="Výsledek obrázku">
            <a:extLst>
              <a:ext uri="{FF2B5EF4-FFF2-40B4-BE49-F238E27FC236}">
                <a16:creationId xmlns:a16="http://schemas.microsoft.com/office/drawing/2014/main" id="{A4B0F613-FDFD-12CF-69EF-5AAEB08CF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ack Mirror | Oficiální stránky Netflix">
            <a:extLst>
              <a:ext uri="{FF2B5EF4-FFF2-40B4-BE49-F238E27FC236}">
                <a16:creationId xmlns:a16="http://schemas.microsoft.com/office/drawing/2014/main" id="{B47385B6-7D57-E446-F7FC-A1C5DACFE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04" y="0"/>
            <a:ext cx="7359996" cy="41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lára a Slunce - Kazuo Ishiguro | Databáze knih">
            <a:extLst>
              <a:ext uri="{FF2B5EF4-FFF2-40B4-BE49-F238E27FC236}">
                <a16:creationId xmlns:a16="http://schemas.microsoft.com/office/drawing/2014/main" id="{BD4C84D5-B368-A39F-ED9A-F12FD8CBA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05" y="4348147"/>
            <a:ext cx="1531726" cy="25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ar Wars | Prima Cool">
            <a:extLst>
              <a:ext uri="{FF2B5EF4-FFF2-40B4-BE49-F238E27FC236}">
                <a16:creationId xmlns:a16="http://schemas.microsoft.com/office/drawing/2014/main" id="{D2894FC2-996F-6EC1-4D98-0031601BB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45" y="4348148"/>
            <a:ext cx="4495225" cy="25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3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69DE02-0A39-8B3B-6AE3-3B295B6447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4B4701-9E6D-F35A-5241-A895C4E2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Nepovedené předpovědi…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4AD49FC-1A1F-CB5E-0BD8-599336C3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cs-CZ" sz="2000" dirty="0"/>
              <a:t>1876 „Američané telefon potřebují, ale my ne. My máme spoustu poslíčků.“ (William </a:t>
            </a:r>
            <a:r>
              <a:rPr lang="cs-CZ" sz="2000" dirty="0" err="1"/>
              <a:t>Preece</a:t>
            </a:r>
            <a:r>
              <a:rPr lang="cs-CZ" sz="2000" dirty="0"/>
              <a:t>, Britský poštovní úřad)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cs-CZ" sz="2000" dirty="0"/>
              <a:t>1943 „Myslím, že na světě je trh možná tak pro pět počítačů.“ (šéf IBM Thomas Watson)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cs-CZ" sz="2000" dirty="0"/>
              <a:t>1946 „Televize se neudrží na žádném trhu déle než šest měsíců. Lidi se brzy nabaží toho,  koukat se večer co večer na dřevěnou bedýnku.“ (vysoký představitel studia 20th </a:t>
            </a:r>
            <a:r>
              <a:rPr lang="cs-CZ" sz="2000" dirty="0" err="1"/>
              <a:t>Century</a:t>
            </a:r>
            <a:r>
              <a:rPr lang="cs-CZ" sz="2000" dirty="0"/>
              <a:t> Fox </a:t>
            </a:r>
            <a:r>
              <a:rPr lang="cs-CZ" sz="2000" dirty="0" err="1"/>
              <a:t>Darryl</a:t>
            </a:r>
            <a:r>
              <a:rPr lang="cs-CZ" sz="2000" dirty="0"/>
              <a:t> </a:t>
            </a:r>
            <a:r>
              <a:rPr lang="cs-CZ" sz="2000" dirty="0" err="1"/>
              <a:t>Zanuck</a:t>
            </a:r>
            <a:r>
              <a:rPr lang="cs-CZ" sz="2000" dirty="0"/>
              <a:t>)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cs-CZ" sz="2000" dirty="0"/>
              <a:t>1966 „Nakupování na dálku je sice proveditelné, ale neuchytí se.“ (časopis Time)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cs-CZ" sz="2000" dirty="0"/>
              <a:t>1981 „Mobilní telefony v žádném případě nenahradí místní systém telefonu po drátě.“ (vynálezce Marty Cooper)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cs-CZ" sz="2000" dirty="0"/>
              <a:t>1997 „Apple už je mrtvý.“ (bývalý šéf Microsoftu Nathan </a:t>
            </a:r>
            <a:r>
              <a:rPr lang="cs-CZ" sz="2000" dirty="0" err="1"/>
              <a:t>Myhrvold</a:t>
            </a:r>
            <a:r>
              <a:rPr lang="cs-CZ" sz="2000" dirty="0"/>
              <a:t>)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cs-CZ" sz="2000" dirty="0"/>
              <a:t>2002 „Během pěti let bude tablet nejpopulárnější formou osobních počítačů prodávaných v Americe.“ (spoluzakladatel Microsoftu Bill Gates v projevu na </a:t>
            </a:r>
            <a:r>
              <a:rPr lang="cs-CZ" sz="2000" dirty="0" err="1"/>
              <a:t>Comdexu</a:t>
            </a:r>
            <a:r>
              <a:rPr lang="cs-CZ" sz="2000" dirty="0"/>
              <a:t>, kde představoval tablet Windows)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cs-CZ" sz="2000" dirty="0"/>
              <a:t>2004 „Od nynějška za dva roky bude vyřešen problém spamů.“ (Bill Gates na Světovém ekonomickém fóru)</a:t>
            </a:r>
          </a:p>
        </p:txBody>
      </p:sp>
    </p:spTree>
    <p:extLst>
      <p:ext uri="{BB962C8B-B14F-4D97-AF65-F5344CB8AC3E}">
        <p14:creationId xmlns:p14="http://schemas.microsoft.com/office/powerpoint/2010/main" val="410805934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E9073B-39CA-4037-B2EE-0F591172E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159</TotalTime>
  <Words>821</Words>
  <Application>Microsoft Office PowerPoint</Application>
  <PresentationFormat>Širokoúhlá obrazovka</PresentationFormat>
  <Paragraphs>89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Prezentace_MU_CZ</vt:lpstr>
      <vt:lpstr>Učící se společnost: úvodní hodina</vt:lpstr>
      <vt:lpstr>Organizační pokyny</vt:lpstr>
      <vt:lpstr>Východiska</vt:lpstr>
      <vt:lpstr>Čtyři aspekty učící se společnosti podle P. Jarvise:</vt:lpstr>
      <vt:lpstr>Prezentace aplikace PowerPoint</vt:lpstr>
      <vt:lpstr>Co je učící se společnost?</vt:lpstr>
      <vt:lpstr>Futurologie a předvídání budoucnosti</vt:lpstr>
      <vt:lpstr>Prezentace aplikace PowerPoint</vt:lpstr>
      <vt:lpstr>Nepovedené předpovědi…</vt:lpstr>
      <vt:lpstr>V čem se dělají chyby?</vt:lpstr>
      <vt:lpstr>Prezentace aplikace PowerPoint</vt:lpstr>
      <vt:lpstr>Roadmapping</vt:lpstr>
      <vt:lpstr>Prezentace aplikace PowerPoint</vt:lpstr>
      <vt:lpstr>Delfská metoda</vt:lpstr>
      <vt:lpstr>Future wheel</vt:lpstr>
      <vt:lpstr>Prezentace aplikace PowerPoint</vt:lpstr>
      <vt:lpstr>Další přístupy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Učící se společnost: úvodní hodina</dc:title>
  <dc:creator>Michal Černý</dc:creator>
  <cp:lastModifiedBy>Michal Černý</cp:lastModifiedBy>
  <cp:revision>4</cp:revision>
  <cp:lastPrinted>1601-01-01T00:00:00Z</cp:lastPrinted>
  <dcterms:created xsi:type="dcterms:W3CDTF">2023-02-17T08:23:06Z</dcterms:created>
  <dcterms:modified xsi:type="dcterms:W3CDTF">2024-02-23T12:31:26Z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