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0" r:id="rId6"/>
    <p:sldId id="265" r:id="rId7"/>
    <p:sldId id="266" r:id="rId8"/>
    <p:sldId id="267" r:id="rId9"/>
    <p:sldId id="268" r:id="rId10"/>
    <p:sldId id="269" r:id="rId11"/>
    <p:sldId id="280" r:id="rId12"/>
    <p:sldId id="281" r:id="rId13"/>
    <p:sldId id="282" r:id="rId14"/>
    <p:sldId id="283" r:id="rId15"/>
    <p:sldId id="284" r:id="rId16"/>
    <p:sldId id="264" r:id="rId17"/>
    <p:sldId id="262" r:id="rId18"/>
    <p:sldId id="257" r:id="rId19"/>
    <p:sldId id="259" r:id="rId20"/>
    <p:sldId id="260" r:id="rId21"/>
    <p:sldId id="261" r:id="rId22"/>
    <p:sldId id="26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61" d="100"/>
          <a:sy n="161" d="100"/>
        </p:scale>
        <p:origin x="308" y="1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techbooks.org/hyflex/hyflex_valu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esdoc.unesco.org/in/documentViewer.xhtml?v=2.1.196&amp;id=p::usmarcdef_0000385339&amp;file=/in/rest/annotationSVC/DownloadWatermarkedAttachment/attach_import_fa9dcd41-52a7-4ac7-aa06-8189864bdff2%3F_%3D385339eng.pdf&amp;locale=en&amp;multi=true&amp;ark=/ark:/48223/pf0000385339/PDF/385339eng.pdf#%5B%7B%22num%22%3A21%2C%22gen%22%3A0%7D%2C%7B%22name%22%3A%22XYZ%22%7D%2C49%2C842%2C0%5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sco.org/en/digital-education/ed-tech-traged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ve vzdělávání dospělých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D0F20F-75C0-6368-89AD-75AD3176E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FC7628-E7F8-3598-406E-BCCFAA2F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Čtyři prvky u </a:t>
            </a:r>
            <a:r>
              <a:rPr lang="cs-CZ" dirty="0" err="1">
                <a:hlinkClick r:id="rId2"/>
              </a:rPr>
              <a:t>Beatty</a:t>
            </a:r>
            <a:r>
              <a:rPr lang="cs-CZ" dirty="0">
                <a:hlinkClick r:id="rId2"/>
              </a:rPr>
              <a:t> (2019)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778164-70E3-8FA2-D945-F32D8C7E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Volba</a:t>
            </a:r>
            <a:r>
              <a:rPr lang="en-US" b="1" dirty="0"/>
              <a:t> </a:t>
            </a:r>
            <a:r>
              <a:rPr lang="cs-CZ" b="1" dirty="0"/>
              <a:t>studujícího</a:t>
            </a:r>
            <a:r>
              <a:rPr lang="en-US" b="1" dirty="0"/>
              <a:t>: </a:t>
            </a:r>
            <a:r>
              <a:rPr lang="en-US" dirty="0" err="1"/>
              <a:t>Umožnit</a:t>
            </a:r>
            <a:r>
              <a:rPr lang="en-US" dirty="0"/>
              <a:t> </a:t>
            </a:r>
            <a:r>
              <a:rPr lang="cs-CZ" dirty="0"/>
              <a:t>studujícím</a:t>
            </a:r>
            <a:r>
              <a:rPr lang="en-US" dirty="0"/>
              <a:t> </a:t>
            </a:r>
            <a:r>
              <a:rPr lang="en-US" dirty="0" err="1"/>
              <a:t>smysluplné</a:t>
            </a:r>
            <a:r>
              <a:rPr lang="en-US" dirty="0"/>
              <a:t> </a:t>
            </a:r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způsoby</a:t>
            </a:r>
            <a:r>
              <a:rPr lang="en-US" dirty="0"/>
              <a:t> </a:t>
            </a:r>
            <a:r>
              <a:rPr lang="en-US" dirty="0" err="1"/>
              <a:t>účasti</a:t>
            </a:r>
            <a:r>
              <a:rPr lang="en-US" dirty="0"/>
              <a:t> a </a:t>
            </a:r>
            <a:r>
              <a:rPr lang="en-US" dirty="0" err="1"/>
              <a:t>volbu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denními</a:t>
            </a:r>
            <a:r>
              <a:rPr lang="en-US" dirty="0"/>
              <a:t>, </a:t>
            </a:r>
            <a:r>
              <a:rPr lang="en-US" dirty="0" err="1"/>
              <a:t>týdenními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tematickými</a:t>
            </a:r>
            <a:r>
              <a:rPr lang="en-US" dirty="0"/>
              <a:t> </a:t>
            </a:r>
            <a:r>
              <a:rPr lang="en-US" dirty="0" err="1"/>
              <a:t>způsoby</a:t>
            </a:r>
            <a:r>
              <a:rPr lang="en-US" dirty="0"/>
              <a:t> </a:t>
            </a:r>
            <a:r>
              <a:rPr lang="en-US" dirty="0" err="1"/>
              <a:t>účasti</a:t>
            </a:r>
            <a:r>
              <a:rPr lang="en-US" dirty="0"/>
              <a:t>.</a:t>
            </a:r>
            <a:endParaRPr lang="cs-CZ" dirty="0"/>
          </a:p>
          <a:p>
            <a:r>
              <a:rPr lang="cs-CZ" b="1" dirty="0"/>
              <a:t>Rovnost</a:t>
            </a:r>
            <a:r>
              <a:rPr lang="en-US" b="1" dirty="0"/>
              <a:t>: </a:t>
            </a:r>
            <a:r>
              <a:rPr lang="en-US" dirty="0" err="1"/>
              <a:t>Zajistěte</a:t>
            </a:r>
            <a:r>
              <a:rPr lang="en-US" dirty="0"/>
              <a:t> </a:t>
            </a:r>
            <a:r>
              <a:rPr lang="en-US" dirty="0" err="1"/>
              <a:t>výukové</a:t>
            </a:r>
            <a:r>
              <a:rPr lang="en-US" dirty="0"/>
              <a:t> </a:t>
            </a:r>
            <a:r>
              <a:rPr lang="en-US" dirty="0" err="1"/>
              <a:t>aktivity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způsobech</a:t>
            </a:r>
            <a:r>
              <a:rPr lang="en-US" dirty="0"/>
              <a:t> </a:t>
            </a:r>
            <a:r>
              <a:rPr lang="en-US" dirty="0" err="1"/>
              <a:t>účasti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vedou</a:t>
            </a:r>
            <a:r>
              <a:rPr lang="en-US" dirty="0"/>
              <a:t> k </a:t>
            </a:r>
            <a:r>
              <a:rPr lang="en-US" dirty="0" err="1"/>
              <a:t>rovnocenným</a:t>
            </a:r>
            <a:r>
              <a:rPr lang="en-US" dirty="0"/>
              <a:t> </a:t>
            </a:r>
            <a:r>
              <a:rPr lang="en-US" dirty="0" err="1"/>
              <a:t>výsledkům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.</a:t>
            </a:r>
            <a:endParaRPr lang="cs-CZ" dirty="0"/>
          </a:p>
          <a:p>
            <a:r>
              <a:rPr lang="en-US" b="1" dirty="0" err="1"/>
              <a:t>Znovupoužitelnost</a:t>
            </a:r>
            <a:r>
              <a:rPr lang="en-US" b="1" dirty="0"/>
              <a:t>: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artefaktů</a:t>
            </a:r>
            <a:r>
              <a:rPr lang="en-US" dirty="0"/>
              <a:t> z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aktivit</a:t>
            </a:r>
            <a:r>
              <a:rPr lang="en-US" dirty="0"/>
              <a:t> v </a:t>
            </a:r>
            <a:r>
              <a:rPr lang="en-US" dirty="0" err="1"/>
              <a:t>každém</a:t>
            </a:r>
            <a:r>
              <a:rPr lang="en-US" dirty="0"/>
              <a:t> </a:t>
            </a:r>
            <a:r>
              <a:rPr lang="en-US" dirty="0" err="1"/>
              <a:t>režimu</a:t>
            </a:r>
            <a:r>
              <a:rPr lang="en-US" dirty="0"/>
              <a:t> </a:t>
            </a:r>
            <a:r>
              <a:rPr lang="en-US" dirty="0" err="1"/>
              <a:t>účasti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"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objektů</a:t>
            </a:r>
            <a:r>
              <a:rPr lang="en-US" dirty="0"/>
              <a:t>"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studenty</a:t>
            </a:r>
            <a:r>
              <a:rPr lang="en-US" dirty="0"/>
              <a:t>.                             </a:t>
            </a:r>
            <a:endParaRPr lang="cs-CZ" dirty="0"/>
          </a:p>
          <a:p>
            <a:r>
              <a:rPr lang="en-US" b="1" dirty="0" err="1"/>
              <a:t>Přístupnost</a:t>
            </a:r>
            <a:r>
              <a:rPr lang="en-US" b="1" dirty="0"/>
              <a:t>: </a:t>
            </a:r>
            <a:r>
              <a:rPr lang="en-US" dirty="0" err="1"/>
              <a:t>Vybavit</a:t>
            </a:r>
            <a:r>
              <a:rPr lang="en-US" dirty="0"/>
              <a:t> stud</a:t>
            </a:r>
            <a:r>
              <a:rPr lang="cs-CZ" dirty="0" err="1"/>
              <a:t>ující</a:t>
            </a:r>
            <a:r>
              <a:rPr lang="en-US" dirty="0"/>
              <a:t> </a:t>
            </a:r>
            <a:r>
              <a:rPr lang="en-US" dirty="0" err="1"/>
              <a:t>technologickými</a:t>
            </a:r>
            <a:r>
              <a:rPr lang="en-US" dirty="0"/>
              <a:t> </a:t>
            </a:r>
            <a:r>
              <a:rPr lang="en-US" dirty="0" err="1"/>
              <a:t>dovednostmi</a:t>
            </a:r>
            <a:r>
              <a:rPr lang="en-US" dirty="0"/>
              <a:t> a </a:t>
            </a:r>
            <a:r>
              <a:rPr lang="en-US" dirty="0" err="1"/>
              <a:t>rovným</a:t>
            </a:r>
            <a:r>
              <a:rPr lang="en-US" dirty="0"/>
              <a:t> </a:t>
            </a:r>
            <a:r>
              <a:rPr lang="en-US" dirty="0" err="1"/>
              <a:t>přístupem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všem</a:t>
            </a:r>
            <a:r>
              <a:rPr lang="en-US" dirty="0"/>
              <a:t> </a:t>
            </a:r>
            <a:r>
              <a:rPr lang="en-US" dirty="0" err="1"/>
              <a:t>způsobům</a:t>
            </a:r>
            <a:r>
              <a:rPr lang="en-US" dirty="0"/>
              <a:t> </a:t>
            </a:r>
            <a:r>
              <a:rPr lang="en-US" dirty="0" err="1"/>
              <a:t>účasti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8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C3C9B6-09E3-8733-CC8D-E136AB030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67FC91-6EC3-5B1E-E4D6-240AE790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týmy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97FE1E-09D4-922D-49FB-EDA67765D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Fyzicky přítomní</a:t>
            </a:r>
          </a:p>
          <a:p>
            <a:r>
              <a:rPr lang="cs-CZ" dirty="0"/>
              <a:t>Online přítomní</a:t>
            </a:r>
          </a:p>
          <a:p>
            <a:r>
              <a:rPr lang="cs-CZ" dirty="0"/>
              <a:t>Pracující asynchronně</a:t>
            </a:r>
          </a:p>
          <a:p>
            <a:r>
              <a:rPr lang="cs-CZ" dirty="0"/>
              <a:t>Hybridní týmy – fyzicky a online dohromady</a:t>
            </a:r>
          </a:p>
        </p:txBody>
      </p:sp>
    </p:spTree>
    <p:extLst>
      <p:ext uri="{BB962C8B-B14F-4D97-AF65-F5344CB8AC3E}">
        <p14:creationId xmlns:p14="http://schemas.microsoft.com/office/powerpoint/2010/main" val="81296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8C07AE-1FBB-7A13-FAA0-894B2F614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F7DCFD-AC12-BA84-506E-05BEE617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22DBCE-8122-59B5-75C2-A6BBF5B8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začátku takto designujte celý kurz</a:t>
            </a:r>
          </a:p>
          <a:p>
            <a:r>
              <a:rPr lang="cs-CZ" dirty="0"/>
              <a:t>Počítejte s tím, že to stojí čas (hodně času)</a:t>
            </a:r>
          </a:p>
          <a:p>
            <a:r>
              <a:rPr lang="cs-CZ" dirty="0"/>
              <a:t>Snažte se věci dělat opakovaně použitelné</a:t>
            </a:r>
          </a:p>
          <a:p>
            <a:r>
              <a:rPr lang="cs-CZ" dirty="0"/>
              <a:t>Mějte aktivní metody, diskuse, hlasování</a:t>
            </a:r>
          </a:p>
          <a:p>
            <a:r>
              <a:rPr lang="cs-CZ" dirty="0"/>
              <a:t>Pracujte se vzájemným hodnocením</a:t>
            </a:r>
          </a:p>
          <a:p>
            <a:r>
              <a:rPr lang="cs-CZ" dirty="0"/>
              <a:t>Mějte transparentně nastavená hodnocení, zpětné vazby, komunikace</a:t>
            </a:r>
          </a:p>
          <a:p>
            <a:r>
              <a:rPr lang="cs-CZ" dirty="0"/>
              <a:t>Zvládněte to jako celek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1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560A07-D49F-9F86-FE51-09F91044B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13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E4C7E37-2DD4-587D-D9C7-AFA2C646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Kompetence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5F78531-EDAF-EA35-27C0-CB9DA57B1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E887D8A2-B95F-78AD-2D84-574A2A15F3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67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9D1318-4B72-0992-495D-E91C0B6B3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D6A250-67CE-0999-4B08-E6150938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1E996-4A84-42D3-D772-382B60931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to kompetence?</a:t>
            </a:r>
          </a:p>
          <a:p>
            <a:r>
              <a:rPr lang="cs-CZ" dirty="0"/>
              <a:t>Jaká je jejich přenositelnost nebo specifičnost?</a:t>
            </a:r>
          </a:p>
          <a:p>
            <a:r>
              <a:rPr lang="cs-CZ" dirty="0"/>
              <a:t>Jak je nadefinovat?</a:t>
            </a:r>
          </a:p>
          <a:p>
            <a:r>
              <a:rPr lang="cs-CZ" dirty="0"/>
              <a:t>Jakou roli hrají v českém kurikulu?</a:t>
            </a:r>
          </a:p>
          <a:p>
            <a:r>
              <a:rPr lang="cs-CZ" dirty="0"/>
              <a:t>Jak se nám je daří měřit či testovat?</a:t>
            </a:r>
          </a:p>
        </p:txBody>
      </p:sp>
    </p:spTree>
    <p:extLst>
      <p:ext uri="{BB962C8B-B14F-4D97-AF65-F5344CB8AC3E}">
        <p14:creationId xmlns:p14="http://schemas.microsoft.com/office/powerpoint/2010/main" val="218612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ABB3CE-C1E3-0B74-BD83-BD6A1F42D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44E41C-C4C2-3D29-05BF-B0FCC186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kompetence dle RVP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2C6A1A-525A-7334-CF1A-BF00B98D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spolupráci</a:t>
            </a:r>
          </a:p>
          <a:p>
            <a:r>
              <a:rPr lang="cs-CZ" dirty="0"/>
              <a:t>K učení</a:t>
            </a:r>
          </a:p>
          <a:p>
            <a:r>
              <a:rPr lang="cs-CZ" dirty="0"/>
              <a:t>K řešení problému</a:t>
            </a:r>
          </a:p>
          <a:p>
            <a:r>
              <a:rPr lang="cs-CZ" dirty="0"/>
              <a:t>Komunikativní</a:t>
            </a:r>
          </a:p>
          <a:p>
            <a:r>
              <a:rPr lang="cs-CZ" dirty="0"/>
              <a:t>Sociální a personální</a:t>
            </a:r>
          </a:p>
          <a:p>
            <a:r>
              <a:rPr lang="cs-CZ" dirty="0"/>
              <a:t>Občanské</a:t>
            </a:r>
          </a:p>
          <a:p>
            <a:r>
              <a:rPr lang="cs-CZ" dirty="0"/>
              <a:t>Pracovní</a:t>
            </a:r>
          </a:p>
          <a:p>
            <a:r>
              <a:rPr lang="cs-CZ" b="1" dirty="0"/>
              <a:t>Digitální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91ED80-2E43-0C04-1949-81F3E2DD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07" y="1386608"/>
            <a:ext cx="4430194" cy="44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3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092F6A-6535-B2F3-A278-BA24382D0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AB5E93-4E5E-96F3-8665-297B141A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DigCompEdu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21A49A-9A10-2B0D-A047-F1C799B67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981F6E-DF83-D992-1998-F796C1EA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1799"/>
            <a:ext cx="9996488" cy="50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8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618D6-16D6-30BD-AB52-A208F6652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E8AB44-A834-9D3B-55BC-8515B427E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5F6822-E703-E107-5AA8-D898B431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kompetence v Evropském kontextu</a:t>
            </a:r>
          </a:p>
        </p:txBody>
      </p:sp>
      <p:pic>
        <p:nvPicPr>
          <p:cNvPr id="2050" name="Picture 2" descr="DigComp competence areas">
            <a:extLst>
              <a:ext uri="{FF2B5EF4-FFF2-40B4-BE49-F238E27FC236}">
                <a16:creationId xmlns:a16="http://schemas.microsoft.com/office/drawing/2014/main" id="{A758E558-0505-AEF5-F7CC-51AD0EAEB7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566862"/>
            <a:ext cx="4416287" cy="40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gComp 2.2 Figures summary">
            <a:extLst>
              <a:ext uri="{FF2B5EF4-FFF2-40B4-BE49-F238E27FC236}">
                <a16:creationId xmlns:a16="http://schemas.microsoft.com/office/drawing/2014/main" id="{09D7AF3A-B768-0239-FDA4-878743B4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25" y="1566863"/>
            <a:ext cx="49815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5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B657AE-C8F6-BFC3-5CD3-6F60B53B4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18092C-F200-4E8D-432E-947AA222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4C a 4D modely</a:t>
            </a:r>
          </a:p>
        </p:txBody>
      </p:sp>
      <p:pic>
        <p:nvPicPr>
          <p:cNvPr id="4098" name="Picture 2" descr="About | 4D Education">
            <a:extLst>
              <a:ext uri="{FF2B5EF4-FFF2-40B4-BE49-F238E27FC236}">
                <a16:creationId xmlns:a16="http://schemas.microsoft.com/office/drawing/2014/main" id="{3FF9EB69-40EA-653C-4689-2D2F07A58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709696"/>
            <a:ext cx="4453274" cy="44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T:21st Century Learning Skills - UBC Wiki">
            <a:extLst>
              <a:ext uri="{FF2B5EF4-FFF2-40B4-BE49-F238E27FC236}">
                <a16:creationId xmlns:a16="http://schemas.microsoft.com/office/drawing/2014/main" id="{151D901B-0972-21AC-29FE-B6BD5698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4989431"/>
            <a:ext cx="6910725" cy="17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1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16EB12-CB6F-FD4C-98B5-E48443F85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968974-9092-6961-6097-1383F8AC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Světové ekonomické </a:t>
            </a:r>
            <a:r>
              <a:rPr lang="cs-CZ" dirty="0" err="1"/>
              <a:t>forum</a:t>
            </a:r>
            <a:r>
              <a:rPr lang="cs-CZ"/>
              <a:t> 2016 a CEV</a:t>
            </a:r>
            <a:endParaRPr lang="cs-CZ" dirty="0"/>
          </a:p>
        </p:txBody>
      </p:sp>
      <p:pic>
        <p:nvPicPr>
          <p:cNvPr id="5122" name="Picture 2" descr="    21st-century-skills">
            <a:extLst>
              <a:ext uri="{FF2B5EF4-FFF2-40B4-BE49-F238E27FC236}">
                <a16:creationId xmlns:a16="http://schemas.microsoft.com/office/drawing/2014/main" id="{B8A28076-C0C7-B83A-4D55-86C707D50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900300"/>
            <a:ext cx="5431706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1st-century-skills-infographic">
            <a:extLst>
              <a:ext uri="{FF2B5EF4-FFF2-40B4-BE49-F238E27FC236}">
                <a16:creationId xmlns:a16="http://schemas.microsoft.com/office/drawing/2014/main" id="{44A6302B-E01D-22A1-82A0-EA16C388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344516"/>
            <a:ext cx="3619500" cy="55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AB0A76-8387-EAE8-F196-B23FF9983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264535A-667B-1CAC-0E57-FCE0DBFD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Makrotrendy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1713B0F-A097-7FF0-AFE4-A7FA0A8B6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1DE9E728-A5C7-B5CC-1EA3-F0040CEE5A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ADBE3E-5C28-0C05-FF9D-83A240D8A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4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82DC6B-9A42-3F29-76C4-F221E1AC5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BBD1E-F700-F449-D35F-01BAE586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A56D914-BAAB-B146-4BB8-960B7D1C2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3730" y="0"/>
            <a:ext cx="5748270" cy="686863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68D864-C007-2A42-7099-9D17C2FF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443729" cy="438271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84A9808-EA13-D8B6-ABA5-233BEBF70E6F}"/>
              </a:ext>
            </a:extLst>
          </p:cNvPr>
          <p:cNvSpPr txBox="1"/>
          <p:nvPr/>
        </p:nvSpPr>
        <p:spPr>
          <a:xfrm>
            <a:off x="2416936" y="5185893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  <a:hlinkClick r:id="rId4"/>
              </a:rPr>
              <a:t>Unesco</a:t>
            </a:r>
            <a:r>
              <a:rPr lang="cs-CZ" sz="2800" dirty="0">
                <a:latin typeface="+mn-lt"/>
              </a:rPr>
              <a:t> - 2023</a:t>
            </a:r>
          </a:p>
        </p:txBody>
      </p:sp>
    </p:spTree>
    <p:extLst>
      <p:ext uri="{BB962C8B-B14F-4D97-AF65-F5344CB8AC3E}">
        <p14:creationId xmlns:p14="http://schemas.microsoft.com/office/powerpoint/2010/main" val="91448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0CF7DE-0E9B-BA3F-7056-BCB2F2961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884F52-CC40-7637-5DCD-339DB3C9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EdTech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tragedy</a:t>
            </a:r>
            <a:r>
              <a:rPr lang="cs-CZ" dirty="0"/>
              <a:t> – Data z </a:t>
            </a:r>
            <a:r>
              <a:rPr lang="cs-CZ" dirty="0" err="1"/>
              <a:t>COVIDu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715C2B-23FC-F249-D579-2FEA3A85E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studujících zůstala pozadu</a:t>
            </a:r>
          </a:p>
          <a:p>
            <a:r>
              <a:rPr lang="cs-CZ" dirty="0"/>
              <a:t>Přibylo nerovností</a:t>
            </a:r>
          </a:p>
          <a:p>
            <a:r>
              <a:rPr lang="cs-CZ" dirty="0"/>
              <a:t>Studující se cítili méně zaujati, méně dostaly a častěji opustili vzdělávání</a:t>
            </a:r>
          </a:p>
          <a:p>
            <a:r>
              <a:rPr lang="cs-CZ" dirty="0"/>
              <a:t>Vzdělávání se zužovalo a ochuzovalo</a:t>
            </a:r>
          </a:p>
          <a:p>
            <a:r>
              <a:rPr lang="cs-CZ" dirty="0"/>
              <a:t>Ponoření se do technologií bylo nezdravé</a:t>
            </a:r>
          </a:p>
          <a:p>
            <a:r>
              <a:rPr lang="cs-CZ" dirty="0"/>
              <a:t>Soukromý sektor získal na úkor veřejného školství</a:t>
            </a:r>
          </a:p>
          <a:p>
            <a:r>
              <a:rPr lang="cs-CZ" dirty="0"/>
              <a:t>Zvýšil se dohled nad studujícími</a:t>
            </a:r>
          </a:p>
        </p:txBody>
      </p:sp>
    </p:spTree>
    <p:extLst>
      <p:ext uri="{BB962C8B-B14F-4D97-AF65-F5344CB8AC3E}">
        <p14:creationId xmlns:p14="http://schemas.microsoft.com/office/powerpoint/2010/main" val="263193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9DE67A-F352-7C76-1D31-E800EB3A6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62176-1F78-2A45-A404-97E90A24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EDUCAUSE Horizon </a:t>
            </a:r>
            <a:r>
              <a:rPr lang="en-US" dirty="0" err="1"/>
              <a:t>Repor</a:t>
            </a:r>
            <a:r>
              <a:rPr lang="cs-CZ" dirty="0"/>
              <a:t>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BE1BA2-5FF0-3CEA-BEE9-DDE849E55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využívající umělou inteligenci pro prediktivní a osobní učení </a:t>
            </a:r>
          </a:p>
          <a:p>
            <a:r>
              <a:rPr lang="cs-CZ" dirty="0"/>
              <a:t>Generativní AI </a:t>
            </a:r>
          </a:p>
          <a:p>
            <a:r>
              <a:rPr lang="cs-CZ" dirty="0"/>
              <a:t>Stírání hranic mezi modalitami učení </a:t>
            </a:r>
          </a:p>
          <a:p>
            <a:r>
              <a:rPr lang="cs-CZ" dirty="0" err="1"/>
              <a:t>HyFlex</a:t>
            </a:r>
            <a:r>
              <a:rPr lang="cs-CZ" dirty="0"/>
              <a:t> </a:t>
            </a:r>
          </a:p>
          <a:p>
            <a:r>
              <a:rPr lang="cs-CZ" dirty="0" err="1"/>
              <a:t>Mikrokredity</a:t>
            </a:r>
            <a:r>
              <a:rPr lang="cs-CZ" dirty="0"/>
              <a:t> </a:t>
            </a:r>
          </a:p>
          <a:p>
            <a:r>
              <a:rPr lang="cs-CZ" dirty="0"/>
              <a:t>Podpora pocitu sounáležitosti a propojení studentů </a:t>
            </a:r>
          </a:p>
        </p:txBody>
      </p:sp>
    </p:spTree>
    <p:extLst>
      <p:ext uri="{BB962C8B-B14F-4D97-AF65-F5344CB8AC3E}">
        <p14:creationId xmlns:p14="http://schemas.microsoft.com/office/powerpoint/2010/main" val="405699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2F32D6-787C-AA18-089A-24D566757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41D6D4-D17C-5B70-5BE2-B47B7529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Trendy: Sociální - ekonomické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B8045C-C15C-BAA8-B81E-14544FA0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Poptávka studentů po flexibilních a pohodlných způsobech výuky roste.</a:t>
            </a:r>
          </a:p>
          <a:p>
            <a:r>
              <a:rPr lang="cs-CZ" dirty="0"/>
              <a:t>Důraz na spravedlivou a inkluzivní výuku a učení se rozšířil a zintenzivnil.</a:t>
            </a:r>
          </a:p>
          <a:p>
            <a:r>
              <a:rPr lang="cs-CZ" dirty="0"/>
              <a:t>Programy </a:t>
            </a:r>
            <a:r>
              <a:rPr lang="cs-CZ" dirty="0" err="1"/>
              <a:t>mikrokreditů</a:t>
            </a:r>
            <a:r>
              <a:rPr lang="cs-CZ" dirty="0"/>
              <a:t> nabývají na dynamice a vyspělosti.</a:t>
            </a:r>
          </a:p>
          <a:p>
            <a:r>
              <a:rPr lang="cs-CZ" dirty="0"/>
              <a:t>Zvyšuje se potřeba a poptávka po celoživotním vzdělávání na pracovišti.</a:t>
            </a:r>
          </a:p>
          <a:p>
            <a:r>
              <a:rPr lang="cs-CZ" dirty="0"/>
              <a:t>Vzhledem k tomu, že financování veřejného vysokého školství klesá, očekává se, že instituce budou muset dělat více s menšími prostředky.</a:t>
            </a:r>
          </a:p>
        </p:txBody>
      </p:sp>
    </p:spTree>
    <p:extLst>
      <p:ext uri="{BB962C8B-B14F-4D97-AF65-F5344CB8AC3E}">
        <p14:creationId xmlns:p14="http://schemas.microsoft.com/office/powerpoint/2010/main" val="173093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C45146-1CF5-17E8-BD93-8F9697335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8D65EC-B4B2-4AED-0AD9-4F5D4E99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Trendy: Environmentální - politické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E5895F-4B54-8211-55BD-0DFA9D71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Změna klimatu stále více ovlivňuje náš každodenní život.</a:t>
            </a:r>
          </a:p>
          <a:p>
            <a:r>
              <a:rPr lang="cs-CZ" dirty="0"/>
              <a:t>Otázky životního prostředí se začleňují do akademických programů a institucionálního provozu.</a:t>
            </a:r>
          </a:p>
          <a:p>
            <a:r>
              <a:rPr lang="cs-CZ" dirty="0"/>
              <a:t>Technologie jsou pozadu v oblasti snižování dopadu na životní prostředí.</a:t>
            </a:r>
          </a:p>
          <a:p>
            <a:r>
              <a:rPr lang="cs-CZ" dirty="0"/>
              <a:t>Vlády využívají dezinformace a propagandu.</a:t>
            </a:r>
          </a:p>
          <a:p>
            <a:r>
              <a:rPr lang="cs-CZ" dirty="0"/>
              <a:t>Na celém světě roste nacionalismus.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22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C9E5FA5-CD87-759A-0A78-783E6D09C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8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7B594C-FE99-568D-1829-2BE9A3D1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HyFlex</a:t>
            </a:r>
            <a:r>
              <a:rPr lang="cs-CZ" dirty="0"/>
              <a:t> model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E890B53-9B9F-D892-8956-1552A4799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59A9FFB8-8DE5-2D41-5FCD-BC4C1CE2B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14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F4A65C-6D29-9664-8224-99C56943D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AF4AA85-596F-AFC2-DB2E-F3CADC03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FB7A154-FB78-5B0D-69E7-5A66DAD9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lekce, tři modality:</a:t>
            </a:r>
          </a:p>
          <a:p>
            <a:pPr lvl="1"/>
            <a:r>
              <a:rPr lang="cs-CZ" dirty="0"/>
              <a:t>Osobní</a:t>
            </a:r>
          </a:p>
          <a:p>
            <a:pPr lvl="1"/>
            <a:r>
              <a:rPr lang="cs-CZ" dirty="0"/>
              <a:t>Online</a:t>
            </a:r>
          </a:p>
          <a:p>
            <a:pPr lvl="1"/>
            <a:r>
              <a:rPr lang="cs-CZ" dirty="0"/>
              <a:t>Záznam lekce</a:t>
            </a:r>
          </a:p>
          <a:p>
            <a:r>
              <a:rPr lang="cs-CZ" dirty="0"/>
              <a:t>Důraz je kladen na:</a:t>
            </a:r>
          </a:p>
          <a:p>
            <a:pPr lvl="1"/>
            <a:r>
              <a:rPr lang="cs-CZ" dirty="0"/>
              <a:t>Svobodnou volbu interakcí a modalit</a:t>
            </a:r>
          </a:p>
          <a:p>
            <a:pPr lvl="1"/>
            <a:r>
              <a:rPr lang="cs-CZ" dirty="0"/>
              <a:t>Aktivní práci v malých skupinách</a:t>
            </a:r>
          </a:p>
          <a:p>
            <a:pPr lvl="1"/>
            <a:r>
              <a:rPr lang="cs-CZ" dirty="0"/>
              <a:t>Kombinace synchronních a asynchronních aktivit</a:t>
            </a:r>
          </a:p>
          <a:p>
            <a:pPr lvl="1"/>
            <a:endParaRPr lang="cs-CZ" dirty="0"/>
          </a:p>
          <a:p>
            <a:r>
              <a:rPr lang="cs-CZ" dirty="0"/>
              <a:t>Užitečné doporučení:</a:t>
            </a:r>
          </a:p>
          <a:p>
            <a:pPr lvl="1"/>
            <a:r>
              <a:rPr lang="cs-CZ" dirty="0"/>
              <a:t>Nastavte si dobrá pravidla interakcí</a:t>
            </a:r>
          </a:p>
          <a:p>
            <a:pPr lvl="1"/>
            <a:r>
              <a:rPr lang="cs-CZ" dirty="0"/>
              <a:t>Intenzivně pracujte s hlasováním (</a:t>
            </a:r>
            <a:r>
              <a:rPr lang="cs-CZ" dirty="0" err="1"/>
              <a:t>Menti</a:t>
            </a:r>
            <a:r>
              <a:rPr lang="cs-CZ" dirty="0"/>
              <a:t>, </a:t>
            </a:r>
            <a:r>
              <a:rPr lang="cs-CZ" dirty="0" err="1"/>
              <a:t>Slido</a:t>
            </a:r>
            <a:r>
              <a:rPr lang="cs-CZ" dirty="0"/>
              <a:t>, …)</a:t>
            </a:r>
          </a:p>
          <a:p>
            <a:pPr lvl="1"/>
            <a:r>
              <a:rPr lang="cs-CZ" dirty="0"/>
              <a:t>Podporujte spolupráci</a:t>
            </a:r>
          </a:p>
        </p:txBody>
      </p:sp>
    </p:spTree>
    <p:extLst>
      <p:ext uri="{BB962C8B-B14F-4D97-AF65-F5344CB8AC3E}">
        <p14:creationId xmlns:p14="http://schemas.microsoft.com/office/powerpoint/2010/main" val="994206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6E5B4-B4FC-4F28-8247-821219E2A5FB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76d5652a-9cd3-465f-98c7-aa8090bd65c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64</TotalTime>
  <Words>494</Words>
  <Application>Microsoft Office PowerPoint</Application>
  <PresentationFormat>Širokoúhlá obrazovka</PresentationFormat>
  <Paragraphs>105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Prezentace_MU_CZ</vt:lpstr>
      <vt:lpstr>Trendy ve vzdělávání dospělých</vt:lpstr>
      <vt:lpstr>Makrotrendy</vt:lpstr>
      <vt:lpstr>Prezentace aplikace PowerPoint</vt:lpstr>
      <vt:lpstr>EdTech tragedy – Data z COVIDu</vt:lpstr>
      <vt:lpstr>2023 EDUCAUSE Horizon Report</vt:lpstr>
      <vt:lpstr>Trendy: Sociální - ekonomické</vt:lpstr>
      <vt:lpstr>Trendy: Environmentální - politické</vt:lpstr>
      <vt:lpstr>HyFlex model</vt:lpstr>
      <vt:lpstr>Úvod</vt:lpstr>
      <vt:lpstr>Čtyři prvky u Beatty (2019)</vt:lpstr>
      <vt:lpstr>Různé týmy</vt:lpstr>
      <vt:lpstr>Doporučení</vt:lpstr>
      <vt:lpstr>Kompetence</vt:lpstr>
      <vt:lpstr>Klíčové otázky</vt:lpstr>
      <vt:lpstr>Klíčové kompetence dle RVP</vt:lpstr>
      <vt:lpstr>DigCompEdu</vt:lpstr>
      <vt:lpstr>Digitální kompetence v Evropském kontextu</vt:lpstr>
      <vt:lpstr>4C a 4D modely</vt:lpstr>
      <vt:lpstr>Světové ekonomické forum 2016 a CEV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Klíčové kompetence</dc:title>
  <dc:creator>Michal Černý</dc:creator>
  <cp:lastModifiedBy>Michal Černý</cp:lastModifiedBy>
  <cp:revision>2</cp:revision>
  <cp:lastPrinted>1601-01-01T00:00:00Z</cp:lastPrinted>
  <dcterms:created xsi:type="dcterms:W3CDTF">2023-05-04T19:43:41Z</dcterms:created>
  <dcterms:modified xsi:type="dcterms:W3CDTF">2024-04-25T13:36:42Z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