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5768" autoAdjust="0"/>
  </p:normalViewPr>
  <p:slideViewPr>
    <p:cSldViewPr snapToGrid="0">
      <p:cViewPr varScale="1">
        <p:scale>
          <a:sx n="110" d="100"/>
          <a:sy n="110" d="100"/>
        </p:scale>
        <p:origin x="2172" y="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50BCA377-D83F-491C-B0CA-955970E92E8E}"/>
    <pc:docChg chg="modSld">
      <pc:chgData name="Michal Černý" userId="47f2631e-daed-4119-b393-426e990e8c21" providerId="ADAL" clId="{50BCA377-D83F-491C-B0CA-955970E92E8E}" dt="2023-05-11T11:11:21.539" v="1" actId="20577"/>
      <pc:docMkLst>
        <pc:docMk/>
      </pc:docMkLst>
      <pc:sldChg chg="modSp mod">
        <pc:chgData name="Michal Černý" userId="47f2631e-daed-4119-b393-426e990e8c21" providerId="ADAL" clId="{50BCA377-D83F-491C-B0CA-955970E92E8E}" dt="2023-05-11T11:11:21.539" v="1" actId="20577"/>
        <pc:sldMkLst>
          <pc:docMk/>
          <pc:sldMk cId="4067901506" sldId="258"/>
        </pc:sldMkLst>
        <pc:spChg chg="mod">
          <ac:chgData name="Michal Černý" userId="47f2631e-daed-4119-b393-426e990e8c21" providerId="ADAL" clId="{50BCA377-D83F-491C-B0CA-955970E92E8E}" dt="2023-05-11T11:11:21.539" v="1" actId="20577"/>
          <ac:spMkLst>
            <pc:docMk/>
            <pc:sldMk cId="4067901506" sldId="258"/>
            <ac:spMk id="4" creationId="{8C458B8C-975B-9D51-56BF-937801B8378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prohlednout.rvp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phil.muni.cz/studia-paedagogica/article/view/191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Internacionalizace a globalizace vzdělávání; kurikulární systém v ČR a jeho reformy, nové RVP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95187"/>
            <a:ext cx="11361600" cy="698497"/>
          </a:xfrm>
        </p:spPr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C4733-F02E-3D8C-F90C-7F7F14B7B0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AB33C77E-87B4-3FB6-A62F-F96D5202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směry kurikulární reformy (2023)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C02AD9C-F1E7-226A-C2C2-E246A9E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kurikula informatiky</a:t>
            </a:r>
          </a:p>
          <a:p>
            <a:r>
              <a:rPr lang="cs-CZ" dirty="0"/>
              <a:t>Redukce povinného obsahu</a:t>
            </a:r>
          </a:p>
          <a:p>
            <a:r>
              <a:rPr lang="cs-CZ" dirty="0"/>
              <a:t>Digitální kompetence</a:t>
            </a:r>
          </a:p>
          <a:p>
            <a:r>
              <a:rPr lang="cs-CZ" dirty="0"/>
              <a:t>Důraz na kompetence jako takové</a:t>
            </a:r>
          </a:p>
          <a:p>
            <a:r>
              <a:rPr lang="cs-CZ" dirty="0"/>
              <a:t>Důraz na otevřené problémy</a:t>
            </a:r>
          </a:p>
          <a:p>
            <a:r>
              <a:rPr lang="cs-CZ" dirty="0"/>
              <a:t>Důraz na inkluzi</a:t>
            </a:r>
          </a:p>
          <a:p>
            <a:endParaRPr lang="cs-CZ" dirty="0"/>
          </a:p>
          <a:p>
            <a:r>
              <a:rPr lang="cs-CZ" dirty="0"/>
              <a:t>Podpora ředitelů, střední článek řízení, změna přípravy pedagogů</a:t>
            </a:r>
          </a:p>
        </p:txBody>
      </p:sp>
    </p:spTree>
    <p:extLst>
      <p:ext uri="{BB962C8B-B14F-4D97-AF65-F5344CB8AC3E}">
        <p14:creationId xmlns:p14="http://schemas.microsoft.com/office/powerpoint/2010/main" val="550744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DD60F-1B92-1E65-A6CD-1540816EF6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EBDADF-A5C4-8FE7-C638-40F2AFEE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https://prohlednout.rvp.cz/</a:t>
            </a: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FE272C-081B-002A-9745-047F6DBFE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Uveřejněné v dubnu 2024 (připomínky)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Obecné části</a:t>
            </a:r>
          </a:p>
          <a:p>
            <a:r>
              <a:rPr lang="cs-CZ" dirty="0"/>
              <a:t>Základní gramotnosti</a:t>
            </a:r>
          </a:p>
          <a:p>
            <a:r>
              <a:rPr lang="cs-CZ" dirty="0"/>
              <a:t>Klíčové kompetence</a:t>
            </a:r>
          </a:p>
          <a:p>
            <a:r>
              <a:rPr lang="cs-CZ" dirty="0"/>
              <a:t>Průřezová témata</a:t>
            </a:r>
          </a:p>
          <a:p>
            <a:r>
              <a:rPr lang="cs-CZ" dirty="0"/>
              <a:t>Vzdělávací oblasti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C9C59B4-6BB0-7B53-2BF6-121535460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701" y="47963"/>
            <a:ext cx="4863552" cy="273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592A964-22EF-7FF4-CDDB-CD58F0437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341" y="2783711"/>
            <a:ext cx="4168272" cy="322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602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673F0-2A8F-38A3-9D24-745D76896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FF1B92-6019-EE6E-164B-FF1820FC5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novinky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01F74F-68B6-E391-0E65-165777123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gramotnosti:</a:t>
            </a:r>
          </a:p>
          <a:p>
            <a:pPr lvl="1"/>
            <a:r>
              <a:rPr lang="cs-CZ" dirty="0"/>
              <a:t>Čtenářská a pisatelská</a:t>
            </a:r>
          </a:p>
          <a:p>
            <a:pPr lvl="1"/>
            <a:r>
              <a:rPr lang="cs-CZ" dirty="0"/>
              <a:t>Logicko-matematická</a:t>
            </a:r>
          </a:p>
          <a:p>
            <a:pPr lvl="1"/>
            <a:endParaRPr lang="cs-CZ" dirty="0"/>
          </a:p>
          <a:p>
            <a:r>
              <a:rPr lang="cs-CZ" dirty="0"/>
              <a:t>Nové klíčové kompetence:</a:t>
            </a:r>
          </a:p>
          <a:p>
            <a:pPr lvl="1"/>
            <a:r>
              <a:rPr lang="cs-CZ" dirty="0"/>
              <a:t>Klíčová kompetence kulturní</a:t>
            </a:r>
          </a:p>
          <a:p>
            <a:pPr lvl="1"/>
            <a:r>
              <a:rPr lang="cs-CZ" dirty="0"/>
              <a:t>Klíčová kompetence digitální</a:t>
            </a:r>
          </a:p>
          <a:p>
            <a:pPr lvl="1"/>
            <a:r>
              <a:rPr lang="cs-CZ" dirty="0"/>
              <a:t>Ale i upravené ostatní:</a:t>
            </a:r>
          </a:p>
          <a:p>
            <a:pPr marL="789750" lvl="1" indent="-285750">
              <a:buFont typeface="Arial" panose="020B0604020202020204" pitchFamily="34" charset="0"/>
              <a:buChar char="•"/>
            </a:pPr>
            <a:r>
              <a:rPr lang="cs-CZ" dirty="0"/>
              <a:t>Klíčová kompetence k učení</a:t>
            </a:r>
          </a:p>
          <a:p>
            <a:pPr marL="789750" lvl="1" indent="-285750">
              <a:buFont typeface="Arial" panose="020B0604020202020204" pitchFamily="34" charset="0"/>
              <a:buChar char="•"/>
            </a:pPr>
            <a:r>
              <a:rPr lang="cs-CZ" dirty="0"/>
              <a:t>Klíčová kompetence komunikační</a:t>
            </a:r>
          </a:p>
          <a:p>
            <a:pPr marL="789750" lvl="1" indent="-285750">
              <a:buFont typeface="Arial" panose="020B0604020202020204" pitchFamily="34" charset="0"/>
              <a:buChar char="•"/>
            </a:pPr>
            <a:r>
              <a:rPr lang="cs-CZ" dirty="0"/>
              <a:t>Klíčová kompetence osobnostní a sociální	</a:t>
            </a:r>
          </a:p>
          <a:p>
            <a:pPr marL="789750" lvl="1" indent="-285750">
              <a:buFont typeface="Arial" panose="020B0604020202020204" pitchFamily="34" charset="0"/>
              <a:buChar char="•"/>
            </a:pPr>
            <a:r>
              <a:rPr lang="cs-CZ" dirty="0"/>
              <a:t>Klíčová kompetence k občanství a udržitelnosti	</a:t>
            </a:r>
          </a:p>
          <a:p>
            <a:pPr marL="789750" lvl="1" indent="-285750">
              <a:buFont typeface="Arial" panose="020B0604020202020204" pitchFamily="34" charset="0"/>
              <a:buChar char="•"/>
            </a:pPr>
            <a:r>
              <a:rPr lang="cs-CZ" dirty="0"/>
              <a:t>Klíčová kompetence k podnikavosti a pracovní	</a:t>
            </a:r>
          </a:p>
          <a:p>
            <a:pPr marL="789750" lvl="1" indent="-285750">
              <a:buFont typeface="Arial" panose="020B0604020202020204" pitchFamily="34" charset="0"/>
              <a:buChar char="•"/>
            </a:pPr>
            <a:r>
              <a:rPr lang="cs-CZ" dirty="0"/>
              <a:t>Klíčová kompetence k řešení problémů	</a:t>
            </a:r>
          </a:p>
        </p:txBody>
      </p:sp>
    </p:spTree>
    <p:extLst>
      <p:ext uri="{BB962C8B-B14F-4D97-AF65-F5344CB8AC3E}">
        <p14:creationId xmlns:p14="http://schemas.microsoft.com/office/powerpoint/2010/main" val="3682884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44D974-92AF-FAAA-CD29-FBA48F9971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0F7E00-760B-F8B4-DC0A-87746603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novinky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3513E68-7A4D-B64A-FBC9-2905A7564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Průřezová témata:</a:t>
            </a:r>
          </a:p>
          <a:p>
            <a:pPr lvl="1"/>
            <a:r>
              <a:rPr lang="cs-CZ" dirty="0"/>
              <a:t>Péče o </a:t>
            </a:r>
            <a:r>
              <a:rPr lang="cs-CZ" dirty="0" err="1"/>
              <a:t>wellbeing</a:t>
            </a:r>
            <a:endParaRPr lang="cs-CZ" dirty="0"/>
          </a:p>
          <a:p>
            <a:pPr lvl="1"/>
            <a:r>
              <a:rPr lang="cs-CZ" dirty="0"/>
              <a:t>Společnost pro všechny</a:t>
            </a:r>
          </a:p>
          <a:p>
            <a:pPr lvl="1"/>
            <a:r>
              <a:rPr lang="cs-CZ" dirty="0"/>
              <a:t>Udržitelné prostředí</a:t>
            </a:r>
          </a:p>
          <a:p>
            <a:pPr lvl="1"/>
            <a:r>
              <a:rPr lang="cs-CZ" dirty="0"/>
              <a:t>(a chybí Osobnostní a sociální výchova; Výchova demokratického občana; Výchova k myšlení v evropských a globálních souvislostech; Multikulturní výchova; Environmentální výchova; Mediální výchova mediální výchova)</a:t>
            </a:r>
          </a:p>
          <a:p>
            <a:r>
              <a:rPr lang="cs-CZ" dirty="0"/>
              <a:t>Nová struktura vzdělávacích oblastí:</a:t>
            </a:r>
          </a:p>
          <a:p>
            <a:pPr lvl="1"/>
            <a:r>
              <a:rPr lang="cs-CZ" dirty="0"/>
              <a:t>Geografie (John </a:t>
            </a:r>
            <a:r>
              <a:rPr lang="cs-CZ" dirty="0" err="1"/>
              <a:t>Dewey</a:t>
            </a:r>
            <a:r>
              <a:rPr lang="cs-CZ" dirty="0"/>
              <a:t> by měl radost! </a:t>
            </a:r>
            <a:r>
              <a:rPr lang="cs-CZ" dirty="0">
                <a:sym typeface="Wingdings" panose="05000000000000000000" pitchFamily="2" charset="2"/>
              </a:rPr>
              <a:t> 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Umění a kultura místo Kultura a umění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Člověk, zdraví, bezpečí místo Člověk a zdraví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Člověk, jeho osobnost a svět práce místo Člověk a svět práce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Chybí doplňující vzdělávací obory (včetně etické výchovy)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85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332148-1510-2358-C921-9987573C92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7CD9A6-606B-7625-740A-4AB0C7B1A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novinky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7F02B9-195C-1384-3D31-440AB232E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Archimedův zákon je zpět, ale zemřel střídavý proud</a:t>
            </a:r>
          </a:p>
          <a:p>
            <a:r>
              <a:rPr lang="cs-CZ" dirty="0"/>
              <a:t>Změna koncepce výuky dějepisu (od chronologie k fenoménům – Jacques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Goff</a:t>
            </a:r>
            <a:r>
              <a:rPr lang="cs-CZ" dirty="0"/>
              <a:t> by měl radost </a:t>
            </a:r>
            <a:r>
              <a:rPr lang="cs-CZ" dirty="0">
                <a:sym typeface="Wingdings" panose="05000000000000000000" pitchFamily="2" charset="2"/>
              </a:rPr>
              <a:t>)</a:t>
            </a:r>
          </a:p>
          <a:p>
            <a:r>
              <a:rPr lang="cs-CZ" dirty="0">
                <a:sym typeface="Wingdings" panose="05000000000000000000" pitchFamily="2" charset="2"/>
              </a:rPr>
              <a:t>Opět změny v informatice („natrénuje model strojového učení“)</a:t>
            </a:r>
          </a:p>
          <a:p>
            <a:r>
              <a:rPr lang="cs-CZ" dirty="0">
                <a:sym typeface="Wingdings" panose="05000000000000000000" pitchFamily="2" charset="2"/>
              </a:rPr>
              <a:t>Hodně různých přesunů</a:t>
            </a:r>
          </a:p>
          <a:p>
            <a:r>
              <a:rPr lang="cs-CZ" dirty="0">
                <a:sym typeface="Wingdings" panose="05000000000000000000" pitchFamily="2" charset="2"/>
              </a:rPr>
              <a:t>Vyjasnění vztahu mezi matematikou a informatikou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9358AF1-5424-7C33-A234-CC4EACF25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559" y="4561167"/>
            <a:ext cx="6198244" cy="227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89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73F338-B4ED-E41D-4052-8CED227217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715518-8903-45E8-DF0C-DF4CA214EB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07174B-A489-7425-8836-382557D6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inbreeding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E730E7-83C1-207C-3672-34EC24D80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Fouché</a:t>
            </a:r>
            <a:r>
              <a:rPr lang="cs-CZ" dirty="0"/>
              <a:t> a </a:t>
            </a:r>
            <a:r>
              <a:rPr lang="cs-CZ" dirty="0" err="1"/>
              <a:t>Louw</a:t>
            </a:r>
            <a:r>
              <a:rPr lang="cs-CZ" dirty="0"/>
              <a:t> (2001): rakovina a epidemie akademického prostředí. Existují i pozitivní přínosy, ale ty jsou optikou literatury marginální.</a:t>
            </a:r>
          </a:p>
          <a:p>
            <a:r>
              <a:rPr lang="cs-CZ" dirty="0"/>
              <a:t>Popsané problémy:</a:t>
            </a:r>
          </a:p>
          <a:p>
            <a:pPr lvl="1"/>
            <a:r>
              <a:rPr lang="cs-CZ" dirty="0"/>
              <a:t>Nižší h-index</a:t>
            </a:r>
          </a:p>
          <a:p>
            <a:pPr lvl="1"/>
            <a:r>
              <a:rPr lang="cs-CZ" dirty="0"/>
              <a:t>Vyšší míra orientace na „domácí jazyk“</a:t>
            </a:r>
          </a:p>
          <a:p>
            <a:pPr lvl="1"/>
            <a:r>
              <a:rPr lang="cs-CZ" dirty="0"/>
              <a:t>Nižší produktivita výzkumu</a:t>
            </a:r>
          </a:p>
          <a:p>
            <a:r>
              <a:rPr lang="cs-CZ" dirty="0"/>
              <a:t>Složitá definice toho, co 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inbreeding</a:t>
            </a:r>
            <a:r>
              <a:rPr lang="cs-CZ" dirty="0"/>
              <a:t> vlastně je. Vztahuje se na katedru, fakultu, univerzitu?</a:t>
            </a:r>
          </a:p>
          <a:p>
            <a:r>
              <a:rPr lang="cs-CZ" dirty="0"/>
              <a:t>Jak reflektovat paralelní práce a dělené úvazky?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54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595C6B-8A51-8296-F76B-F85BF8F251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E13406-7E98-3FF4-2DBA-1D28246D34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458B8C-975B-9D51-56BF-937801B83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Horta (2013)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3E4792-9235-C192-0B22-5A681868C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pure</a:t>
            </a:r>
            <a:r>
              <a:rPr lang="cs-CZ" dirty="0"/>
              <a:t> </a:t>
            </a:r>
            <a:r>
              <a:rPr lang="cs-CZ" dirty="0" err="1"/>
              <a:t>inbreds</a:t>
            </a:r>
            <a:r>
              <a:rPr lang="cs-CZ" dirty="0"/>
              <a:t> – nikdy nebyli nikde jinde</a:t>
            </a:r>
          </a:p>
          <a:p>
            <a:r>
              <a:rPr lang="cs-CZ" dirty="0"/>
              <a:t>mobile </a:t>
            </a:r>
            <a:r>
              <a:rPr lang="cs-CZ" dirty="0" err="1"/>
              <a:t>inbreds</a:t>
            </a:r>
            <a:r>
              <a:rPr lang="cs-CZ" dirty="0"/>
              <a:t> – stáže nebo post-</a:t>
            </a:r>
            <a:r>
              <a:rPr lang="cs-CZ" dirty="0" err="1"/>
              <a:t>docs</a:t>
            </a:r>
            <a:r>
              <a:rPr lang="cs-CZ" dirty="0"/>
              <a:t> jinde a pak návrat</a:t>
            </a:r>
          </a:p>
          <a:p>
            <a:r>
              <a:rPr lang="cs-CZ" dirty="0" err="1"/>
              <a:t>silver-corded</a:t>
            </a:r>
            <a:r>
              <a:rPr lang="cs-CZ" dirty="0"/>
              <a:t> – začali kariéru jinde a teď se vrací</a:t>
            </a:r>
          </a:p>
          <a:p>
            <a:r>
              <a:rPr lang="cs-CZ" dirty="0" err="1"/>
              <a:t>Adherents</a:t>
            </a:r>
            <a:r>
              <a:rPr lang="cs-CZ" dirty="0"/>
              <a:t> – jediný kariérní přesun na jinou univerzitu, než kde získali doktorát</a:t>
            </a:r>
          </a:p>
          <a:p>
            <a:r>
              <a:rPr lang="cs-CZ" dirty="0"/>
              <a:t>non-</a:t>
            </a:r>
            <a:r>
              <a:rPr lang="cs-CZ" dirty="0" err="1"/>
              <a:t>inbreds</a:t>
            </a:r>
            <a:r>
              <a:rPr lang="cs-CZ" dirty="0"/>
              <a:t> –práce na více univerzitách, kde nezískali doktorát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90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AF4AAC-7987-067E-E2AF-2BD3F109F8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B91CA3-86E7-48FC-A456-C8A13AD9D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375DA0-6543-7810-D3B1-1B3D330B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specifika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1D0D03-25FD-36A6-A1E3-22A970D15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Japonsko, Rakousko-Uhersko či ČSR: jeden profesor obklopený svým týmem, z nějž je pak většinou volen nástupce.</a:t>
            </a:r>
          </a:p>
          <a:p>
            <a:r>
              <a:rPr lang="cs-CZ" dirty="0"/>
              <a:t>Generačně fixovaný model vědeckých škol v Rusku</a:t>
            </a:r>
          </a:p>
          <a:p>
            <a:r>
              <a:rPr lang="cs-CZ" dirty="0"/>
              <a:t>Univerzity na ostrovech</a:t>
            </a:r>
          </a:p>
          <a:p>
            <a:endParaRPr lang="cs-CZ" dirty="0"/>
          </a:p>
          <a:p>
            <a:r>
              <a:rPr lang="cs-CZ" dirty="0"/>
              <a:t>Výběrová řízení lidem na míru</a:t>
            </a:r>
          </a:p>
          <a:p>
            <a:r>
              <a:rPr lang="cs-CZ" dirty="0"/>
              <a:t>Výuka v lokálních jazycích</a:t>
            </a:r>
          </a:p>
          <a:p>
            <a:endParaRPr lang="cs-CZ" dirty="0"/>
          </a:p>
          <a:p>
            <a:pPr>
              <a:lnSpc>
                <a:spcPct val="150000"/>
              </a:lnSpc>
            </a:pPr>
            <a:r>
              <a:rPr lang="cs-CZ" sz="1200" dirty="0"/>
              <a:t>Viz: </a:t>
            </a:r>
            <a:r>
              <a:rPr lang="cs-CZ" sz="1200" b="0" i="0" dirty="0">
                <a:solidFill>
                  <a:srgbClr val="222222"/>
                </a:solidFill>
                <a:effectLst/>
              </a:rPr>
              <a:t>Tůma, F., &amp; Knecht, P. (2019). </a:t>
            </a:r>
            <a:r>
              <a:rPr lang="cs-CZ" sz="1200" b="0" i="0" dirty="0">
                <a:solidFill>
                  <a:srgbClr val="222222"/>
                </a:solidFill>
                <a:effectLst/>
                <a:hlinkClick r:id="rId2"/>
              </a:rPr>
              <a:t>Akademický </a:t>
            </a:r>
            <a:r>
              <a:rPr lang="cs-CZ" sz="1200" b="0" i="0" dirty="0" err="1">
                <a:solidFill>
                  <a:srgbClr val="222222"/>
                </a:solidFill>
                <a:effectLst/>
                <a:hlinkClick r:id="rId2"/>
              </a:rPr>
              <a:t>inbreeding</a:t>
            </a:r>
            <a:r>
              <a:rPr lang="cs-CZ" sz="1200" b="0" i="0" dirty="0">
                <a:solidFill>
                  <a:srgbClr val="222222"/>
                </a:solidFill>
                <a:effectLst/>
                <a:hlinkClick r:id="rId2"/>
              </a:rPr>
              <a:t> jako rakovina vysokého školství, nebo nezbytnost? Přehled zahraničních výzkumů a implikace pro českou vysokoškolskou politiku</a:t>
            </a:r>
            <a:r>
              <a:rPr lang="cs-CZ" sz="1200" b="0" i="0" dirty="0">
                <a:solidFill>
                  <a:srgbClr val="222222"/>
                </a:solidFill>
                <a:effectLst/>
              </a:rPr>
              <a:t>. </a:t>
            </a:r>
            <a:r>
              <a:rPr lang="cs-CZ" sz="1200" b="0" i="1" dirty="0">
                <a:solidFill>
                  <a:srgbClr val="222222"/>
                </a:solidFill>
                <a:effectLst/>
              </a:rPr>
              <a:t>Studia </a:t>
            </a:r>
            <a:r>
              <a:rPr lang="cs-CZ" sz="1200" b="0" i="1" dirty="0" err="1">
                <a:solidFill>
                  <a:srgbClr val="222222"/>
                </a:solidFill>
                <a:effectLst/>
              </a:rPr>
              <a:t>paedagogica</a:t>
            </a:r>
            <a:r>
              <a:rPr lang="cs-CZ" sz="1200" b="0" i="0" dirty="0">
                <a:solidFill>
                  <a:srgbClr val="222222"/>
                </a:solidFill>
                <a:effectLst/>
              </a:rPr>
              <a:t>, </a:t>
            </a:r>
            <a:r>
              <a:rPr lang="cs-CZ" sz="1200" b="0" i="1" dirty="0">
                <a:solidFill>
                  <a:srgbClr val="222222"/>
                </a:solidFill>
                <a:effectLst/>
              </a:rPr>
              <a:t>24</a:t>
            </a:r>
            <a:r>
              <a:rPr lang="cs-CZ" sz="1200" b="0" i="0" dirty="0">
                <a:solidFill>
                  <a:srgbClr val="222222"/>
                </a:solidFill>
                <a:effectLst/>
              </a:rPr>
              <a:t>(1), 9-31.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631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6D7F89-EF15-EA6A-4446-12F9B612C9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440394-C810-5928-69B1-27183F255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48B29F-36DD-F09C-1F2D-1F29ACB62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nápravy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70BAD3-09D2-3C00-B985-04E922576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projekty (bilaterální GAČR)</a:t>
            </a:r>
          </a:p>
          <a:p>
            <a:r>
              <a:rPr lang="cs-CZ" dirty="0"/>
              <a:t>Podpora internacionalizace na úrovni fakult</a:t>
            </a:r>
          </a:p>
          <a:p>
            <a:r>
              <a:rPr lang="cs-CZ" dirty="0"/>
              <a:t>Zahrnutí do měření vědeckého výkonu</a:t>
            </a:r>
          </a:p>
          <a:p>
            <a:r>
              <a:rPr lang="cs-CZ" dirty="0"/>
              <a:t>Jazykové kurzy</a:t>
            </a:r>
          </a:p>
          <a:p>
            <a:r>
              <a:rPr lang="cs-CZ" dirty="0"/>
              <a:t>Otevřené výběrová řízení</a:t>
            </a:r>
          </a:p>
          <a:p>
            <a:r>
              <a:rPr lang="cs-CZ" dirty="0"/>
              <a:t>Výuka plně v angličtině</a:t>
            </a:r>
          </a:p>
          <a:p>
            <a:r>
              <a:rPr lang="cs-CZ" dirty="0"/>
              <a:t>HR </a:t>
            </a:r>
            <a:r>
              <a:rPr lang="cs-CZ" dirty="0" err="1"/>
              <a:t>Award</a:t>
            </a:r>
            <a:endParaRPr lang="cs-CZ" dirty="0"/>
          </a:p>
          <a:p>
            <a:r>
              <a:rPr lang="cs-CZ" dirty="0"/>
              <a:t>…</a:t>
            </a:r>
          </a:p>
          <a:p>
            <a:r>
              <a:rPr lang="cs-CZ" dirty="0"/>
              <a:t>Systémová opatření na úrovni státu (rozporuplné)</a:t>
            </a:r>
          </a:p>
        </p:txBody>
      </p:sp>
    </p:spTree>
    <p:extLst>
      <p:ext uri="{BB962C8B-B14F-4D97-AF65-F5344CB8AC3E}">
        <p14:creationId xmlns:p14="http://schemas.microsoft.com/office/powerpoint/2010/main" val="3520430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199471-5703-7BE8-3043-D429B807CF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78D7AE-1100-4738-DA26-0820EB606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1BB19D-C6C2-FAF5-5E40-A93A5532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mobilit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A852F4-7B93-690D-BF9A-4A70A6839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MOOC</a:t>
            </a:r>
          </a:p>
          <a:p>
            <a:r>
              <a:rPr lang="cs-CZ" dirty="0"/>
              <a:t>EDUC</a:t>
            </a:r>
          </a:p>
          <a:p>
            <a:r>
              <a:rPr lang="cs-CZ" dirty="0"/>
              <a:t>Hybridní mobility</a:t>
            </a:r>
          </a:p>
          <a:p>
            <a:r>
              <a:rPr lang="cs-CZ" dirty="0"/>
              <a:t>Stáže</a:t>
            </a:r>
          </a:p>
          <a:p>
            <a:r>
              <a:rPr lang="cs-CZ" dirty="0"/>
              <a:t>Výzkumné pobyty</a:t>
            </a:r>
          </a:p>
          <a:p>
            <a:r>
              <a:rPr lang="cs-CZ" dirty="0"/>
              <a:t>Erasmus + a podobné projekty</a:t>
            </a:r>
          </a:p>
          <a:p>
            <a:r>
              <a:rPr lang="cs-CZ" dirty="0"/>
              <a:t>…</a:t>
            </a:r>
          </a:p>
          <a:p>
            <a:r>
              <a:rPr lang="cs-CZ" dirty="0" err="1"/>
              <a:t>Postdocs</a:t>
            </a:r>
            <a:r>
              <a:rPr lang="cs-CZ" dirty="0"/>
              <a:t> pozice</a:t>
            </a:r>
          </a:p>
        </p:txBody>
      </p:sp>
    </p:spTree>
    <p:extLst>
      <p:ext uri="{BB962C8B-B14F-4D97-AF65-F5344CB8AC3E}">
        <p14:creationId xmlns:p14="http://schemas.microsoft.com/office/powerpoint/2010/main" val="3160333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Zástupný obsah 18">
            <a:extLst>
              <a:ext uri="{FF2B5EF4-FFF2-40B4-BE49-F238E27FC236}">
                <a16:creationId xmlns:a16="http://schemas.microsoft.com/office/drawing/2014/main" id="{7681F830-A0AB-CDEF-6DA1-2CAE4561F333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2"/>
          <a:stretch>
            <a:fillRect/>
          </a:stretch>
        </p:blipFill>
        <p:spPr>
          <a:xfrm>
            <a:off x="4440238" y="1884545"/>
            <a:ext cx="3311525" cy="1845897"/>
          </a:xfr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FCBA99-E8EE-159C-E82D-9283D2BE19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A63D197-F5AC-B81F-FDED-C0184831E89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D49EE507-B275-226F-3397-7529DBC0EC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9FE9E545-5376-61B3-C8E0-4276437A6D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59AD3D49-64B3-BA9C-A6D7-21CBFD7D21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cs-CZ" dirty="0"/>
              <a:t>Distance </a:t>
            </a:r>
            <a:r>
              <a:rPr lang="cs-CZ" dirty="0" err="1"/>
              <a:t>Education</a:t>
            </a:r>
            <a:r>
              <a:rPr lang="cs-CZ" dirty="0"/>
              <a:t> (Q1)</a:t>
            </a:r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3C10212A-CD59-F3D5-71B1-AF7BEDD5BC6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cs-CZ" dirty="0"/>
              <a:t>Studia </a:t>
            </a:r>
            <a:r>
              <a:rPr lang="cs-CZ" dirty="0" err="1"/>
              <a:t>Paedagogica</a:t>
            </a:r>
            <a:r>
              <a:rPr lang="cs-CZ" dirty="0"/>
              <a:t> (Q3/Q4)</a:t>
            </a:r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741594E0-D084-BEF6-32E3-68E2B45DCF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Sciences</a:t>
            </a:r>
            <a:r>
              <a:rPr lang="cs-CZ" dirty="0"/>
              <a:t> (Q2)</a:t>
            </a:r>
          </a:p>
        </p:txBody>
      </p:sp>
      <p:pic>
        <p:nvPicPr>
          <p:cNvPr id="17" name="Zástupný obsah 16">
            <a:extLst>
              <a:ext uri="{FF2B5EF4-FFF2-40B4-BE49-F238E27FC236}">
                <a16:creationId xmlns:a16="http://schemas.microsoft.com/office/drawing/2014/main" id="{04494682-E1F3-45C6-30A0-FCAADF821AF5}"/>
              </a:ext>
            </a:extLst>
          </p:cNvPr>
          <p:cNvPicPr>
            <a:picLocks noGrp="1" noChangeAspect="1"/>
          </p:cNvPicPr>
          <p:nvPr>
            <p:ph sz="quarter" idx="23"/>
          </p:nvPr>
        </p:nvPicPr>
        <p:blipFill>
          <a:blip r:embed="rId3"/>
          <a:stretch>
            <a:fillRect/>
          </a:stretch>
        </p:blipFill>
        <p:spPr>
          <a:xfrm>
            <a:off x="720725" y="1841965"/>
            <a:ext cx="3311525" cy="1931057"/>
          </a:xfrm>
        </p:spPr>
      </p:pic>
      <p:pic>
        <p:nvPicPr>
          <p:cNvPr id="21" name="Zástupný obsah 20">
            <a:extLst>
              <a:ext uri="{FF2B5EF4-FFF2-40B4-BE49-F238E27FC236}">
                <a16:creationId xmlns:a16="http://schemas.microsoft.com/office/drawing/2014/main" id="{F4930A27-9744-BFB2-8439-153B4B76F5B2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4"/>
          <a:stretch>
            <a:fillRect/>
          </a:stretch>
        </p:blipFill>
        <p:spPr>
          <a:xfrm>
            <a:off x="8159750" y="1857981"/>
            <a:ext cx="3311525" cy="1899026"/>
          </a:xfrm>
        </p:spPr>
      </p:pic>
      <p:sp>
        <p:nvSpPr>
          <p:cNvPr id="7" name="Zástupný text 6">
            <a:extLst>
              <a:ext uri="{FF2B5EF4-FFF2-40B4-BE49-F238E27FC236}">
                <a16:creationId xmlns:a16="http://schemas.microsoft.com/office/drawing/2014/main" id="{1286E53D-5AB8-B85C-6456-07EEF2CE28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Scimago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&amp; Country Rank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DDA196-C1C5-F97A-5D28-627151991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se globalizuje</a:t>
            </a:r>
          </a:p>
        </p:txBody>
      </p:sp>
      <p:pic>
        <p:nvPicPr>
          <p:cNvPr id="23" name="Obrázek 22">
            <a:extLst>
              <a:ext uri="{FF2B5EF4-FFF2-40B4-BE49-F238E27FC236}">
                <a16:creationId xmlns:a16="http://schemas.microsoft.com/office/drawing/2014/main" id="{9329BD2C-2C2A-5335-CE1B-81E4B1403F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027" y="4452876"/>
            <a:ext cx="3305850" cy="1889057"/>
          </a:xfrm>
          <a:prstGeom prst="rect">
            <a:avLst/>
          </a:prstGeom>
        </p:spPr>
      </p:pic>
      <p:sp>
        <p:nvSpPr>
          <p:cNvPr id="24" name="Zástupný text 9">
            <a:extLst>
              <a:ext uri="{FF2B5EF4-FFF2-40B4-BE49-F238E27FC236}">
                <a16:creationId xmlns:a16="http://schemas.microsoft.com/office/drawing/2014/main" id="{5808F183-DE83-8A0D-DE01-1921DAC3441F}"/>
              </a:ext>
            </a:extLst>
          </p:cNvPr>
          <p:cNvSpPr txBox="1">
            <a:spLocks/>
          </p:cNvSpPr>
          <p:nvPr/>
        </p:nvSpPr>
        <p:spPr>
          <a:xfrm>
            <a:off x="719999" y="6405623"/>
            <a:ext cx="3311525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Online Learning </a:t>
            </a:r>
            <a:r>
              <a:rPr lang="cs-CZ" kern="0" dirty="0" err="1"/>
              <a:t>Journal</a:t>
            </a:r>
            <a:r>
              <a:rPr lang="cs-CZ" kern="0" dirty="0"/>
              <a:t> (Q1)</a:t>
            </a:r>
          </a:p>
        </p:txBody>
      </p:sp>
      <p:pic>
        <p:nvPicPr>
          <p:cNvPr id="26" name="Obrázek 25">
            <a:extLst>
              <a:ext uri="{FF2B5EF4-FFF2-40B4-BE49-F238E27FC236}">
                <a16:creationId xmlns:a16="http://schemas.microsoft.com/office/drawing/2014/main" id="{53C5A1EF-A5E6-78D2-3C56-BD29F8BB9B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40000" y="4421137"/>
            <a:ext cx="3305850" cy="1817434"/>
          </a:xfrm>
          <a:prstGeom prst="rect">
            <a:avLst/>
          </a:prstGeom>
        </p:spPr>
      </p:pic>
      <p:sp>
        <p:nvSpPr>
          <p:cNvPr id="27" name="Zástupný text 10">
            <a:extLst>
              <a:ext uri="{FF2B5EF4-FFF2-40B4-BE49-F238E27FC236}">
                <a16:creationId xmlns:a16="http://schemas.microsoft.com/office/drawing/2014/main" id="{7605A72D-C686-F7E5-51B7-FF3511706C30}"/>
              </a:ext>
            </a:extLst>
          </p:cNvPr>
          <p:cNvSpPr txBox="1">
            <a:spLocks/>
          </p:cNvSpPr>
          <p:nvPr/>
        </p:nvSpPr>
        <p:spPr>
          <a:xfrm>
            <a:off x="4440000" y="6405623"/>
            <a:ext cx="3311525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Journal on Efficiency and Responsibility in Education and Science</a:t>
            </a:r>
            <a:r>
              <a:rPr lang="cs-CZ" kern="0" dirty="0"/>
              <a:t>(Q3)</a:t>
            </a:r>
          </a:p>
        </p:txBody>
      </p:sp>
      <p:pic>
        <p:nvPicPr>
          <p:cNvPr id="31" name="Obrázek 30">
            <a:extLst>
              <a:ext uri="{FF2B5EF4-FFF2-40B4-BE49-F238E27FC236}">
                <a16:creationId xmlns:a16="http://schemas.microsoft.com/office/drawing/2014/main" id="{057BDCE0-54C5-AF24-9A1A-3C0DB9A5AA1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1973" y="4413058"/>
            <a:ext cx="3257679" cy="1899026"/>
          </a:xfrm>
          <a:prstGeom prst="rect">
            <a:avLst/>
          </a:prstGeom>
        </p:spPr>
      </p:pic>
      <p:sp>
        <p:nvSpPr>
          <p:cNvPr id="32" name="Zástupný text 10">
            <a:extLst>
              <a:ext uri="{FF2B5EF4-FFF2-40B4-BE49-F238E27FC236}">
                <a16:creationId xmlns:a16="http://schemas.microsoft.com/office/drawing/2014/main" id="{F0248A12-5AAA-EAE9-8AD9-C0D17F97CE0E}"/>
              </a:ext>
            </a:extLst>
          </p:cNvPr>
          <p:cNvSpPr txBox="1">
            <a:spLocks/>
          </p:cNvSpPr>
          <p:nvPr/>
        </p:nvSpPr>
        <p:spPr>
          <a:xfrm>
            <a:off x="8151973" y="6405623"/>
            <a:ext cx="3311525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ts val="11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Cyberpsychology</a:t>
            </a:r>
            <a:r>
              <a:rPr lang="cs-CZ" kern="0" dirty="0"/>
              <a:t> (Q1)</a:t>
            </a:r>
          </a:p>
        </p:txBody>
      </p:sp>
    </p:spTree>
    <p:extLst>
      <p:ext uri="{BB962C8B-B14F-4D97-AF65-F5344CB8AC3E}">
        <p14:creationId xmlns:p14="http://schemas.microsoft.com/office/powerpoint/2010/main" val="967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CA4375-E80B-EE59-0176-A24CD52F03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17" name="Nadpis 16">
            <a:extLst>
              <a:ext uri="{FF2B5EF4-FFF2-40B4-BE49-F238E27FC236}">
                <a16:creationId xmlns:a16="http://schemas.microsoft.com/office/drawing/2014/main" id="{FCD52D7D-5BA0-C85A-FF68-86E35A8EE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Rámcové vzdělávací programy</a:t>
            </a:r>
          </a:p>
        </p:txBody>
      </p:sp>
      <p:sp>
        <p:nvSpPr>
          <p:cNvPr id="18" name="Podnadpis 17">
            <a:extLst>
              <a:ext uri="{FF2B5EF4-FFF2-40B4-BE49-F238E27FC236}">
                <a16:creationId xmlns:a16="http://schemas.microsoft.com/office/drawing/2014/main" id="{07C7F77D-61F1-662A-93F7-85EF84BBB0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Zástupný symbol obrázku 18">
            <a:extLst>
              <a:ext uri="{FF2B5EF4-FFF2-40B4-BE49-F238E27FC236}">
                <a16:creationId xmlns:a16="http://schemas.microsoft.com/office/drawing/2014/main" id="{C896D3F2-64A6-24CF-A2E5-06A18388FE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394298-EBD7-E01A-98B0-08D5A63F4D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77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8B374E-6476-6A4F-F8B7-DEE6A3AA3B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53CFD8-376D-7448-D25B-1A8120465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BDFAC0-4F24-0152-0DEF-BB6836C13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Struktura kurikula dle RVP</a:t>
            </a:r>
          </a:p>
        </p:txBody>
      </p:sp>
      <p:pic>
        <p:nvPicPr>
          <p:cNvPr id="9" name="Obrázek 8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9E209699-70AA-5B66-E9BF-7FDB9F182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1905355"/>
            <a:ext cx="5219998" cy="3732298"/>
          </a:xfrm>
          <a:prstGeom prst="rect">
            <a:avLst/>
          </a:prstGeom>
          <a:noFill/>
        </p:spPr>
      </p:pic>
      <p:pic>
        <p:nvPicPr>
          <p:cNvPr id="7" name="Zástupný obsah 6" descr="Obsah obrázku text, snímek obrazovky, diagram, Písmo&#10;&#10;Popis byl vytvořen automaticky">
            <a:extLst>
              <a:ext uri="{FF2B5EF4-FFF2-40B4-BE49-F238E27FC236}">
                <a16:creationId xmlns:a16="http://schemas.microsoft.com/office/drawing/2014/main" id="{050B9443-FE09-5E29-DFD9-4D53A2E07740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3"/>
          <a:stretch>
            <a:fillRect/>
          </a:stretch>
        </p:blipFill>
        <p:spPr>
          <a:xfrm>
            <a:off x="6251280" y="2446930"/>
            <a:ext cx="5219998" cy="2649148"/>
          </a:xfrm>
          <a:noFill/>
        </p:spPr>
      </p:pic>
    </p:spTree>
    <p:extLst>
      <p:ext uri="{BB962C8B-B14F-4D97-AF65-F5344CB8AC3E}">
        <p14:creationId xmlns:p14="http://schemas.microsoft.com/office/powerpoint/2010/main" val="5161036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20</TotalTime>
  <Words>624</Words>
  <Application>Microsoft Office PowerPoint</Application>
  <PresentationFormat>Širokoúhlá obrazovka</PresentationFormat>
  <Paragraphs>126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Internacionalizace a globalizace vzdělávání; kurikulární systém v ČR a jeho reformy, nové RVP</vt:lpstr>
      <vt:lpstr>Intellectual inbreeding</vt:lpstr>
      <vt:lpstr>Horta (2013)</vt:lpstr>
      <vt:lpstr>Lokální specifika</vt:lpstr>
      <vt:lpstr>Možnosti nápravy</vt:lpstr>
      <vt:lpstr>Formy mobilit</vt:lpstr>
      <vt:lpstr>Věda se globalizuje</vt:lpstr>
      <vt:lpstr>Rámcové vzdělávací programy</vt:lpstr>
      <vt:lpstr>Struktura kurikula dle RVP</vt:lpstr>
      <vt:lpstr>Základní směry kurikulární reformy (2023)</vt:lpstr>
      <vt:lpstr>https://prohlednout.rvp.cz/ </vt:lpstr>
      <vt:lpstr>Hlavní novinky</vt:lpstr>
      <vt:lpstr>Hlavní novinky</vt:lpstr>
      <vt:lpstr>Hlavní novinky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Internacionalizace a globalizace vzdělávání; kurikulární systém v ČR a jeho reformy, nové RVP</dc:title>
  <dc:creator>Michal Černý</dc:creator>
  <cp:lastModifiedBy>Michal Černý</cp:lastModifiedBy>
  <cp:revision>2</cp:revision>
  <cp:lastPrinted>1601-01-01T00:00:00Z</cp:lastPrinted>
  <dcterms:created xsi:type="dcterms:W3CDTF">2023-05-11T09:42:23Z</dcterms:created>
  <dcterms:modified xsi:type="dcterms:W3CDTF">2024-04-04T07:27:46Z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