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B60A7F-0828-41F6-BEAF-9D596D27D411}">
          <p14:sldIdLst>
            <p14:sldId id="256"/>
            <p14:sldId id="257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58"/>
            <p14:sldId id="261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  <p14:section name="Untitled Section" id="{C4EB5CFE-63BD-4EB5-ACA5-F47C5568850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F"/>
    <a:srgbClr val="9C027B"/>
    <a:srgbClr val="8B3970"/>
    <a:srgbClr val="900272"/>
    <a:srgbClr val="FEDEF7"/>
    <a:srgbClr val="FED2F5"/>
    <a:srgbClr val="FD5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CF519-257C-4366-814B-9A4B04099FA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A5423-BED1-424E-8731-9D4B6686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A5423-BED1-424E-8731-9D4B668645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1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4DC3-3F88-B16A-0647-11E2A631C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B81D7-5662-A753-D1A9-B798010C9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4D0B-25DD-7BF6-817C-EFF06306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7FB5-547E-4655-8398-EF21B61C6C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5E7AB-E936-FB11-37E6-EAA55295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A5930-2717-7838-AF79-88C806C9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ECF-AAAB-4957-847A-CB17863D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42C7-1261-39AF-504D-EB444EDE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E71D2-20DE-C79C-18EB-3E560280F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8568-F922-66ED-63B4-DA55E8AE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7FB5-547E-4655-8398-EF21B61C6C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8C53B-E263-900B-ECAE-3A6025BA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74E55-0D31-6AD8-B2A8-85BFEEF2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ECF-AAAB-4957-847A-CB17863D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5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E440B3-3BDC-1737-036D-F93B4C68F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5620A-91C6-F706-9A68-39D0CF65A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14A68-4E9B-0ADB-0E5A-9351DF0B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7FB5-547E-4655-8398-EF21B61C6C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FAD23-256D-19E6-B4F8-B1D896CD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F3BC7-E215-DB7A-E349-03D539EB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ECF-AAAB-4957-847A-CB17863D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73C6-4CF4-9274-0642-73FCD91D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69D1-631A-DA33-02C6-C4F84964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BCF60-3FE9-A149-7898-4EE49516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7FB5-547E-4655-8398-EF21B61C6C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84F3B-75CB-1CCE-2142-135B1267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F3E2B-E9DD-98D0-DFA3-078B94DE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ECF-AAAB-4957-847A-CB17863D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0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8F4F-DAB6-93F2-B404-19456D70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ECAC-1CE3-2123-2849-67CD20CD7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C53C0-CC20-3FA0-CF64-A186882E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7FB5-547E-4655-8398-EF21B61C6C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18AE8-930C-C378-2087-C0A23604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FDF43-DA9F-0D4E-D1F9-21B14C73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ECF-AAAB-4957-847A-CB17863D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0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302A-766F-418D-3958-C52704C6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E96E1-CC3C-5DB2-6C74-4198A3671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93791-3C31-2B19-4AE3-23C92BC0C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E0781-05B1-CD45-B9C2-ECB6E90F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7FB5-547E-4655-8398-EF21B61C6C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14360-03C4-231D-9526-783E4413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048E6-7BD8-1EB9-2DA0-E4017E71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ECF-AAAB-4957-847A-CB17863D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0658-CBBA-454C-625A-1BCC62A1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0D2BF-AE9C-F0D5-5956-E29DB7D97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1FBF6-14CE-E690-E5FE-3A250308B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6067C-3579-026F-F1A0-B47F39B8B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3F073-E6C0-855F-49A7-F3EED0A9F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7AA8BE-168D-36BD-6BFD-A4CF0954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7FB5-547E-4655-8398-EF21B61C6C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AF3B7-6C7B-0D90-4F35-BA6F367E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AD0707-01EB-BC38-B0C5-5AFD482B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ECF-AAAB-4957-847A-CB17863D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1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05EF-CC0F-0476-C8FB-27BD6FCC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F5A01-9D25-D677-20F5-E08ADF7D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7FB5-547E-4655-8398-EF21B61C6C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562-2B04-AFE6-6420-6F2819E1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9B1D8-42CC-DFEA-2CAB-397E9531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ECF-AAAB-4957-847A-CB17863D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D1F8E-32C9-5BC3-FBC8-3768C081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7FB5-547E-4655-8398-EF21B61C6C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65D9C-8933-A768-D9AB-C954ECCA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6019C-5C52-3784-FB82-43A55968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ECF-AAAB-4957-847A-CB17863D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4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F3FA-1127-BB48-F647-59FB329D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3C114-7F04-112F-ED2C-4A3F2CE8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027BC-6C52-A400-E7BB-3695CA4D1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FA81C-9801-6E9F-44FF-11D6A49D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7FB5-547E-4655-8398-EF21B61C6C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38B57-3F89-17A9-177D-C1B867C0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6F24F-8CC9-0971-AF43-9DDBD3C4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ECF-AAAB-4957-847A-CB17863D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1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0277E-BF5D-8F5A-45C1-E949B53F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81BE4-25E1-63D7-F9B0-51014FB8A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DF351-9F23-FB97-B0FA-292DD7E11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6C473-3905-F468-F8EC-2E4CC430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7FB5-547E-4655-8398-EF21B61C6C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2DF70-1386-8B10-0523-F72D20C12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0EB41-13C2-F7DB-12C1-5D556B8F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CECF-AAAB-4957-847A-CB17863D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4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9E608-5CA4-B8D8-A3A4-556758F9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B56D1-691B-6702-7886-6CA3E8046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98D6E-E5BE-E30C-E40D-E494A322C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7FB5-547E-4655-8398-EF21B61C6C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5E813-283E-2519-C55C-35288591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71564-6ACB-CE7B-1308-010A8269C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4CECF-AAAB-4957-847A-CB17863D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3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10F3-8185-4375-AB94-692514E7A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48508"/>
            <a:ext cx="8046720" cy="1005840"/>
          </a:xfrm>
        </p:spPr>
        <p:txBody>
          <a:bodyPr>
            <a:normAutofit fontScale="90000"/>
          </a:bodyPr>
          <a:lstStyle/>
          <a:p>
            <a:r>
              <a:rPr lang="en-US" altLang="ja-JP" sz="48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TA</a:t>
            </a:r>
            <a:r>
              <a:rPr lang="ja-JP" altLang="en-US" sz="48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からみなさんへ アドバイス</a:t>
            </a:r>
            <a:endParaRPr lang="en-US" sz="4800" dirty="0">
              <a:solidFill>
                <a:srgbClr val="9C027B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8FAE0A-76B9-53CA-104C-5E1CDFAFA344}"/>
              </a:ext>
            </a:extLst>
          </p:cNvPr>
          <p:cNvSpPr txBox="1">
            <a:spLocks/>
          </p:cNvSpPr>
          <p:nvPr/>
        </p:nvSpPr>
        <p:spPr>
          <a:xfrm>
            <a:off x="1805578" y="2128157"/>
            <a:ext cx="7511142" cy="260168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①   原稿用紙のルール</a:t>
            </a:r>
            <a:endParaRPr lang="en-US" altLang="ja-JP" sz="3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l">
              <a:lnSpc>
                <a:spcPct val="160000"/>
              </a:lnSpc>
            </a:pP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② </a:t>
            </a:r>
            <a:r>
              <a:rPr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です</a:t>
            </a:r>
            <a:r>
              <a:rPr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ます</a:t>
            </a:r>
            <a:r>
              <a:rPr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】vs【</a:t>
            </a: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だ</a:t>
            </a:r>
            <a:r>
              <a:rPr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である</a:t>
            </a:r>
            <a:r>
              <a:rPr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</a:p>
          <a:p>
            <a:pPr algn="l">
              <a:lnSpc>
                <a:spcPct val="160000"/>
              </a:lnSpc>
            </a:pP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③ </a:t>
            </a:r>
            <a:r>
              <a:rPr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だ</a:t>
            </a:r>
            <a:r>
              <a:rPr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である</a:t>
            </a:r>
            <a:r>
              <a:rPr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のコツ</a:t>
            </a:r>
            <a:endParaRPr lang="en-US" sz="3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18EB2-F48F-992E-E8B4-65C3CF5B62AC}"/>
              </a:ext>
            </a:extLst>
          </p:cNvPr>
          <p:cNvCxnSpPr/>
          <p:nvPr/>
        </p:nvCxnSpPr>
        <p:spPr>
          <a:xfrm>
            <a:off x="0" y="6559826"/>
            <a:ext cx="12192000" cy="0"/>
          </a:xfrm>
          <a:prstGeom prst="line">
            <a:avLst/>
          </a:prstGeom>
          <a:ln w="76200">
            <a:solidFill>
              <a:srgbClr val="9C027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吾輩は猫であるイラスト｜無料イラスト・フリー素材なら「イラストAC」">
            <a:extLst>
              <a:ext uri="{FF2B5EF4-FFF2-40B4-BE49-F238E27FC236}">
                <a16:creationId xmlns:a16="http://schemas.microsoft.com/office/drawing/2014/main" id="{83DDC6AD-5D72-9158-0D6F-3AAAE4F7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23" y="4323354"/>
            <a:ext cx="3802754" cy="19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9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97ED7BF-E3AB-235A-B020-5D514DF8C51A}"/>
              </a:ext>
            </a:extLst>
          </p:cNvPr>
          <p:cNvGrpSpPr/>
          <p:nvPr/>
        </p:nvGrpSpPr>
        <p:grpSpPr>
          <a:xfrm>
            <a:off x="-127590" y="914204"/>
            <a:ext cx="12630307" cy="6026344"/>
            <a:chOff x="-127590" y="914204"/>
            <a:chExt cx="12630307" cy="6026344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DB80EAB-897A-5591-ED17-37DD262F31E4}"/>
                </a:ext>
              </a:extLst>
            </p:cNvPr>
            <p:cNvGrpSpPr/>
            <p:nvPr/>
          </p:nvGrpSpPr>
          <p:grpSpPr>
            <a:xfrm>
              <a:off x="-127590" y="914204"/>
              <a:ext cx="12239067" cy="6026344"/>
              <a:chOff x="-127590" y="914204"/>
              <a:chExt cx="12239067" cy="6026344"/>
            </a:xfrm>
          </p:grpSpPr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75B95CD-8518-CE64-2709-DF5A2691C940}"/>
                  </a:ext>
                </a:extLst>
              </p:cNvPr>
              <p:cNvSpPr txBox="1"/>
              <p:nvPr/>
            </p:nvSpPr>
            <p:spPr>
              <a:xfrm>
                <a:off x="1700042" y="914204"/>
                <a:ext cx="57203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＋</a:t>
                </a:r>
                <a:r>
                  <a:rPr kumimoji="1" lang="ja-JP" altLang="en-US" sz="400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アドバイス</a:t>
                </a:r>
              </a:p>
            </p:txBody>
          </p:sp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A9984BC-3A04-4B93-DE67-17969DD2C940}"/>
                  </a:ext>
                </a:extLst>
              </p:cNvPr>
              <p:cNvSpPr txBox="1"/>
              <p:nvPr/>
            </p:nvSpPr>
            <p:spPr>
              <a:xfrm>
                <a:off x="1700042" y="1622090"/>
                <a:ext cx="8791911" cy="4107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6000" dirty="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①</a:t>
                </a:r>
                <a:r>
                  <a:rPr kumimoji="1" lang="ja-JP" altLang="en-US" sz="600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　</a:t>
                </a:r>
                <a:r>
                  <a:rPr kumimoji="1" lang="en-US" altLang="ja-JP" sz="6000" dirty="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【</a:t>
                </a:r>
                <a:r>
                  <a:rPr kumimoji="1" lang="ja-JP" altLang="en-US" sz="600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で</a:t>
                </a:r>
                <a:r>
                  <a:rPr kumimoji="1" lang="en-US" altLang="ja-JP" sz="6000" dirty="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】</a:t>
                </a:r>
                <a:r>
                  <a:rPr lang="en-US" altLang="ja-JP" sz="6000" dirty="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vs【</a:t>
                </a:r>
                <a:r>
                  <a:rPr lang="ja-JP" altLang="en-US" sz="600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に</a:t>
                </a:r>
                <a:r>
                  <a:rPr lang="en-US" altLang="ja-JP" sz="6000" dirty="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】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6000" dirty="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②</a:t>
                </a:r>
                <a:r>
                  <a:rPr kumimoji="1" lang="ja-JP" altLang="en-US" sz="600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　</a:t>
                </a:r>
                <a:r>
                  <a:rPr kumimoji="1" lang="en-US" altLang="ja-JP" sz="6000" dirty="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【</a:t>
                </a:r>
                <a:r>
                  <a:rPr lang="ja-JP" altLang="en-US" sz="600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を</a:t>
                </a:r>
                <a:r>
                  <a:rPr kumimoji="1" lang="en-US" altLang="ja-JP" sz="6000" dirty="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】</a:t>
                </a:r>
                <a:r>
                  <a:rPr lang="en-US" altLang="ja-JP" sz="6000" dirty="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vs【</a:t>
                </a:r>
                <a:r>
                  <a:rPr lang="ja-JP" altLang="en-US" sz="600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が</a:t>
                </a:r>
                <a:r>
                  <a:rPr lang="en-US" altLang="ja-JP" sz="6000" dirty="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】</a:t>
                </a:r>
                <a:endParaRPr kumimoji="1" lang="en-US" altLang="ja-JP" sz="6000" dirty="0">
                  <a:latin typeface="Hiragino Kaku Gothic Std W8" panose="020B0800000000000000" pitchFamily="34" charset="-128"/>
                  <a:ea typeface="Hiragino Kaku Gothic Std W8" panose="020B0800000000000000" pitchFamily="34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6000" dirty="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③</a:t>
                </a:r>
                <a:r>
                  <a:rPr lang="ja-JP" altLang="en-US" sz="6000"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　カタカナ</a:t>
                </a:r>
                <a:endParaRPr kumimoji="1" lang="ja-JP" altLang="en-US" sz="6000">
                  <a:latin typeface="Hiragino Kaku Gothic Std W8" panose="020B0800000000000000" pitchFamily="34" charset="-128"/>
                  <a:ea typeface="Hiragino Kaku Gothic Std W8" panose="020B0800000000000000" pitchFamily="34" charset="-128"/>
                </a:endParaRPr>
              </a:p>
            </p:txBody>
          </p:sp>
          <p:pic>
            <p:nvPicPr>
              <p:cNvPr id="5" name="図 4" descr="ダイアグラム&#10;&#10;自動的に生成された説明">
                <a:extLst>
                  <a:ext uri="{FF2B5EF4-FFF2-40B4-BE49-F238E27FC236}">
                    <a16:creationId xmlns:a16="http://schemas.microsoft.com/office/drawing/2014/main" id="{B51982D1-AF73-DB61-53E0-5E97382CC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18977" y="4970509"/>
                <a:ext cx="3492500" cy="1714500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02AEF76-4492-0E3A-A33A-901BEEB312C3}"/>
                  </a:ext>
                </a:extLst>
              </p:cNvPr>
              <p:cNvSpPr txBox="1"/>
              <p:nvPr/>
            </p:nvSpPr>
            <p:spPr>
              <a:xfrm>
                <a:off x="-127590" y="5370888"/>
                <a:ext cx="110313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</a:t>
                </a:r>
                <a:r>
                  <a:rPr lang="en-US" altLang="ja-JP" sz="9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--</a:t>
                </a:r>
                <a:r>
                  <a:rPr kumimoji="1" lang="en-US" altLang="ja-JP" sz="9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</a:t>
                </a:r>
                <a:r>
                  <a:rPr lang="en-US" altLang="ja-JP" sz="9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--</a:t>
                </a:r>
                <a:r>
                  <a:rPr kumimoji="1" lang="en-US" altLang="ja-JP" sz="9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</a:t>
                </a:r>
                <a:r>
                  <a:rPr lang="en-US" altLang="ja-JP" sz="9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--</a:t>
                </a:r>
                <a:r>
                  <a:rPr kumimoji="1" lang="en-US" altLang="ja-JP" sz="9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</a:t>
                </a:r>
                <a:r>
                  <a:rPr lang="en-US" altLang="ja-JP" sz="9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--</a:t>
                </a:r>
                <a:r>
                  <a:rPr kumimoji="1" lang="en-US" altLang="ja-JP" sz="9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</a:t>
                </a:r>
                <a:r>
                  <a:rPr lang="en-US" altLang="ja-JP" sz="9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--</a:t>
                </a:r>
                <a:r>
                  <a:rPr kumimoji="1" lang="en-US" altLang="ja-JP" sz="9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</a:t>
                </a:r>
                <a:endParaRPr kumimoji="1" lang="ja-JP" altLang="en-US" sz="960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DB8AA16-FAC6-7F44-560A-88BB57D05E0D}"/>
                </a:ext>
              </a:extLst>
            </p:cNvPr>
            <p:cNvSpPr txBox="1"/>
            <p:nvPr/>
          </p:nvSpPr>
          <p:spPr>
            <a:xfrm>
              <a:off x="8838035" y="3980597"/>
              <a:ext cx="36646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6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-</a:t>
              </a:r>
              <a:r>
                <a:rPr lang="en-US" altLang="ja-JP" sz="96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--</a:t>
              </a:r>
              <a:r>
                <a:rPr kumimoji="1" lang="en-US" altLang="ja-JP" sz="96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-</a:t>
              </a:r>
              <a:r>
                <a:rPr lang="en-US" altLang="ja-JP" sz="96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--</a:t>
              </a:r>
              <a:endParaRPr kumimoji="1" lang="ja-JP" altLang="en-US" sz="960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93EC223-670D-0DC1-8A87-ECA147F75C06}"/>
                </a:ext>
              </a:extLst>
            </p:cNvPr>
            <p:cNvSpPr txBox="1"/>
            <p:nvPr/>
          </p:nvSpPr>
          <p:spPr>
            <a:xfrm rot="17824159">
              <a:off x="7655089" y="4525588"/>
              <a:ext cx="20243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6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-</a:t>
              </a:r>
              <a:r>
                <a:rPr lang="en-US" altLang="ja-JP" sz="96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--</a:t>
              </a:r>
              <a:endParaRPr kumimoji="1" lang="ja-JP" altLang="en-US" sz="960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99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FD46AF-5AAC-5EF6-16EB-2904767BDC3D}"/>
              </a:ext>
            </a:extLst>
          </p:cNvPr>
          <p:cNvSpPr txBox="1"/>
          <p:nvPr/>
        </p:nvSpPr>
        <p:spPr>
          <a:xfrm>
            <a:off x="3235842" y="805361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①</a:t>
            </a:r>
            <a:r>
              <a:rPr lang="ja-JP" altLang="en-US" sz="4000">
                <a:solidFill>
                  <a:schemeClr val="accent5">
                    <a:lumMod val="60000"/>
                    <a:lumOff val="4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　</a:t>
            </a:r>
            <a:r>
              <a:rPr lang="en-US" altLang="ja-JP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【</a:t>
            </a:r>
            <a:r>
              <a:rPr lang="ja-JP" altLang="en-US" sz="4000">
                <a:solidFill>
                  <a:schemeClr val="accent5">
                    <a:lumMod val="60000"/>
                    <a:lumOff val="4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で</a:t>
            </a:r>
            <a:r>
              <a:rPr lang="en-US" altLang="ja-JP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】vs【</a:t>
            </a:r>
            <a:r>
              <a:rPr lang="ja-JP" altLang="en-US" sz="4000">
                <a:solidFill>
                  <a:schemeClr val="accent5">
                    <a:lumMod val="60000"/>
                    <a:lumOff val="4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に</a:t>
            </a:r>
            <a:r>
              <a:rPr lang="en-US" altLang="ja-JP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】</a:t>
            </a:r>
            <a:endParaRPr kumimoji="1" lang="ja-JP" altLang="en-US" sz="4000">
              <a:solidFill>
                <a:schemeClr val="accent5">
                  <a:lumMod val="60000"/>
                  <a:lumOff val="40000"/>
                </a:schemeClr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81B656A-A8D0-EA7B-CDD6-1A1E63F6FF17}"/>
              </a:ext>
            </a:extLst>
          </p:cNvPr>
          <p:cNvGrpSpPr/>
          <p:nvPr/>
        </p:nvGrpSpPr>
        <p:grpSpPr>
          <a:xfrm>
            <a:off x="6394900" y="1928414"/>
            <a:ext cx="5122515" cy="4663539"/>
            <a:chOff x="533647" y="1875099"/>
            <a:chExt cx="5122515" cy="4663539"/>
          </a:xfrm>
        </p:grpSpPr>
        <p:sp>
          <p:nvSpPr>
            <p:cNvPr id="3" name="角丸四角形 2">
              <a:extLst>
                <a:ext uri="{FF2B5EF4-FFF2-40B4-BE49-F238E27FC236}">
                  <a16:creationId xmlns:a16="http://schemas.microsoft.com/office/drawing/2014/main" id="{24D3616A-20EE-699D-E4FB-2E16E30FCD99}"/>
                </a:ext>
              </a:extLst>
            </p:cNvPr>
            <p:cNvSpPr/>
            <p:nvPr/>
          </p:nvSpPr>
          <p:spPr>
            <a:xfrm>
              <a:off x="533647" y="1875099"/>
              <a:ext cx="5122515" cy="4663539"/>
            </a:xfrm>
            <a:prstGeom prst="round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F65B678-545F-C55F-1586-ED26C0FD5AB8}"/>
                </a:ext>
              </a:extLst>
            </p:cNvPr>
            <p:cNvSpPr txBox="1"/>
            <p:nvPr/>
          </p:nvSpPr>
          <p:spPr>
            <a:xfrm>
              <a:off x="683390" y="2006265"/>
              <a:ext cx="4823028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【</a:t>
              </a:r>
              <a:r>
                <a:rPr lang="ja-JP" altLang="en-US" sz="2800" b="1">
                  <a:latin typeface="Meiryo" panose="020B0604030504040204" pitchFamily="34" charset="-128"/>
                  <a:ea typeface="Meiryo" panose="020B0604030504040204" pitchFamily="34" charset="-128"/>
                </a:rPr>
                <a:t>に</a:t>
              </a:r>
              <a:r>
                <a:rPr lang="en-US" altLang="ja-JP" sz="28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】</a:t>
              </a:r>
            </a:p>
            <a:p>
              <a:endParaRPr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lang="ja-JP" altLang="en-US" sz="28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（場所やモノ）に</a:t>
              </a:r>
              <a:r>
                <a:rPr lang="en-US" altLang="ja-JP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〜</a:t>
              </a:r>
              <a:endParaRPr kumimoji="1"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endParaRPr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lang="ja-JP" altLang="en-US" sz="2800">
                  <a:latin typeface="Meiryo" panose="020B0604030504040204" pitchFamily="34" charset="-128"/>
                  <a:ea typeface="Meiryo" panose="020B0604030504040204" pitchFamily="34" charset="-128"/>
                </a:rPr>
                <a:t>例）</a:t>
              </a:r>
              <a:endParaRPr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lang="ja-JP" altLang="en-US" sz="2800">
                  <a:latin typeface="Meiryo" panose="020B0604030504040204" pitchFamily="34" charset="-128"/>
                  <a:ea typeface="Meiryo" panose="020B0604030504040204" pitchFamily="34" charset="-128"/>
                </a:rPr>
                <a:t>・友達にあげる</a:t>
              </a:r>
              <a:endParaRPr kumimoji="1"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kumimoji="1" lang="ja-JP" altLang="en-US" sz="2800">
                  <a:latin typeface="Meiryo" panose="020B0604030504040204" pitchFamily="34" charset="-128"/>
                  <a:ea typeface="Meiryo" panose="020B0604030504040204" pitchFamily="34" charset="-128"/>
                </a:rPr>
                <a:t>→動作の方向や場所など</a:t>
              </a:r>
              <a:endParaRPr kumimoji="1"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endParaRPr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kumimoji="1" lang="ja-JP" altLang="en-US" sz="2800">
                  <a:latin typeface="Meiryo" panose="020B0604030504040204" pitchFamily="34" charset="-128"/>
                  <a:ea typeface="Meiryo" panose="020B0604030504040204" pitchFamily="34" charset="-128"/>
                </a:rPr>
                <a:t>・森に家を建てた</a:t>
              </a:r>
              <a:endParaRPr kumimoji="1"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kumimoji="1" lang="ja-JP" altLang="en-US" sz="2800">
                  <a:latin typeface="Meiryo" panose="020B0604030504040204" pitchFamily="34" charset="-128"/>
                  <a:ea typeface="Meiryo" panose="020B0604030504040204" pitchFamily="34" charset="-128"/>
                </a:rPr>
                <a:t>→動作の場所（森）</a:t>
              </a:r>
              <a:endParaRPr kumimoji="1"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BA57D68-652C-24DE-9D69-C61C3481F8BC}"/>
              </a:ext>
            </a:extLst>
          </p:cNvPr>
          <p:cNvGrpSpPr/>
          <p:nvPr/>
        </p:nvGrpSpPr>
        <p:grpSpPr>
          <a:xfrm>
            <a:off x="674584" y="1928416"/>
            <a:ext cx="5122515" cy="4663539"/>
            <a:chOff x="533647" y="1875099"/>
            <a:chExt cx="5122515" cy="4663539"/>
          </a:xfrm>
        </p:grpSpPr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FCB21D63-9D7F-CFB6-9EFB-4B970C7B63E6}"/>
                </a:ext>
              </a:extLst>
            </p:cNvPr>
            <p:cNvSpPr/>
            <p:nvPr/>
          </p:nvSpPr>
          <p:spPr>
            <a:xfrm>
              <a:off x="533647" y="1875099"/>
              <a:ext cx="5122515" cy="4663539"/>
            </a:xfrm>
            <a:prstGeom prst="round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63FBEBD-DACA-DB5F-1EDC-5E7119971657}"/>
                </a:ext>
              </a:extLst>
            </p:cNvPr>
            <p:cNvSpPr txBox="1"/>
            <p:nvPr/>
          </p:nvSpPr>
          <p:spPr>
            <a:xfrm>
              <a:off x="683390" y="2006265"/>
              <a:ext cx="4823028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【</a:t>
              </a:r>
              <a:r>
                <a:rPr lang="ja-JP" altLang="en-US" sz="2800" b="1">
                  <a:latin typeface="Meiryo" panose="020B0604030504040204" pitchFamily="34" charset="-128"/>
                  <a:ea typeface="Meiryo" panose="020B0604030504040204" pitchFamily="34" charset="-128"/>
                </a:rPr>
                <a:t>で</a:t>
              </a:r>
              <a:r>
                <a:rPr lang="en-US" altLang="ja-JP" sz="28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】</a:t>
              </a:r>
            </a:p>
            <a:p>
              <a:endParaRPr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lang="ja-JP" altLang="en-US" sz="28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（場所やモノ）で</a:t>
              </a:r>
              <a:r>
                <a:rPr lang="en-US" altLang="ja-JP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〜</a:t>
              </a:r>
              <a:endParaRPr kumimoji="1"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endParaRPr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lang="ja-JP" altLang="en-US" sz="2800">
                  <a:latin typeface="Meiryo" panose="020B0604030504040204" pitchFamily="34" charset="-128"/>
                  <a:ea typeface="Meiryo" panose="020B0604030504040204" pitchFamily="34" charset="-128"/>
                </a:rPr>
                <a:t>例）</a:t>
              </a:r>
              <a:endParaRPr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lang="ja-JP" altLang="en-US" sz="2800">
                  <a:latin typeface="Meiryo" panose="020B0604030504040204" pitchFamily="34" charset="-128"/>
                  <a:ea typeface="Meiryo" panose="020B0604030504040204" pitchFamily="34" charset="-128"/>
                </a:rPr>
                <a:t>・トラムで帰る</a:t>
              </a:r>
              <a:endParaRPr kumimoji="1"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kumimoji="1" lang="ja-JP" altLang="en-US" sz="2800">
                  <a:latin typeface="Meiryo" panose="020B0604030504040204" pitchFamily="34" charset="-128"/>
                  <a:ea typeface="Meiryo" panose="020B0604030504040204" pitchFamily="34" charset="-128"/>
                </a:rPr>
                <a:t>→使用したもの、手段など</a:t>
              </a:r>
              <a:endParaRPr kumimoji="1"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endParaRPr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kumimoji="1" lang="ja-JP" altLang="en-US" sz="2800">
                  <a:latin typeface="Meiryo" panose="020B0604030504040204" pitchFamily="34" charset="-128"/>
                  <a:ea typeface="Meiryo" panose="020B0604030504040204" pitchFamily="34" charset="-128"/>
                </a:rPr>
                <a:t>・森で家を建てた</a:t>
              </a:r>
              <a:endParaRPr kumimoji="1"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kumimoji="1" lang="ja-JP" altLang="en-US" sz="2800">
                  <a:latin typeface="Meiryo" panose="020B0604030504040204" pitchFamily="34" charset="-128"/>
                  <a:ea typeface="Meiryo" panose="020B0604030504040204" pitchFamily="34" charset="-128"/>
                </a:rPr>
                <a:t>→動作をする場所（森）</a:t>
              </a:r>
              <a:endParaRPr kumimoji="1"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18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C31C5C-954D-DE93-5DE0-D58CAD90CF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44" b="6244"/>
          <a:stretch/>
        </p:blipFill>
        <p:spPr>
          <a:xfrm>
            <a:off x="6048109" y="2109295"/>
            <a:ext cx="5796116" cy="354330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図 4" descr="線画の絵&#10;&#10;中程度の精度で自動的に生成された説明">
            <a:extLst>
              <a:ext uri="{FF2B5EF4-FFF2-40B4-BE49-F238E27FC236}">
                <a16:creationId xmlns:a16="http://schemas.microsoft.com/office/drawing/2014/main" id="{17279CD2-8154-3A0E-A670-A5B953D3E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59" t="70713" r="48362"/>
          <a:stretch/>
        </p:blipFill>
        <p:spPr>
          <a:xfrm>
            <a:off x="347775" y="2383784"/>
            <a:ext cx="5210063" cy="2987738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610D6E-FD59-E4EE-5B3B-BF10C6A0E1C4}"/>
              </a:ext>
            </a:extLst>
          </p:cNvPr>
          <p:cNvSpPr txBox="1"/>
          <p:nvPr/>
        </p:nvSpPr>
        <p:spPr>
          <a:xfrm>
            <a:off x="213101" y="1078630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>
                <a:solidFill>
                  <a:prstClr val="black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斧</a:t>
            </a:r>
            <a:r>
              <a:rPr kumimoji="1" lang="ja-JP" altLang="en-US" sz="40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で</a:t>
            </a:r>
            <a:r>
              <a:rPr kumimoji="1" lang="ja-JP" altLang="en-US" sz="4000" b="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切る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5B6007-C482-5810-949A-33CFC6EC8924}"/>
              </a:ext>
            </a:extLst>
          </p:cNvPr>
          <p:cNvSpPr txBox="1"/>
          <p:nvPr/>
        </p:nvSpPr>
        <p:spPr>
          <a:xfrm>
            <a:off x="6086009" y="1078630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友達</a:t>
            </a:r>
            <a:r>
              <a:rPr kumimoji="1" lang="ja-JP" altLang="en-US" sz="4000" b="0" i="0" u="sng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に</a:t>
            </a:r>
            <a:r>
              <a:rPr lang="ja-JP" altLang="en-US" sz="4000">
                <a:solidFill>
                  <a:prstClr val="black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あげる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85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線画, 挿絵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1C31C5C-954D-DE93-5DE0-D58CAD90C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9" r="9978"/>
          <a:stretch/>
        </p:blipFill>
        <p:spPr>
          <a:xfrm>
            <a:off x="6048109" y="2109295"/>
            <a:ext cx="5796116" cy="354330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図 4" descr="線画の絵&#10;&#10;中程度の精度で自動的に生成された説明">
            <a:extLst>
              <a:ext uri="{FF2B5EF4-FFF2-40B4-BE49-F238E27FC236}">
                <a16:creationId xmlns:a16="http://schemas.microsoft.com/office/drawing/2014/main" id="{17279CD2-8154-3A0E-A670-A5B953D3E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7" r="13196"/>
          <a:stretch/>
        </p:blipFill>
        <p:spPr>
          <a:xfrm>
            <a:off x="654524" y="2109295"/>
            <a:ext cx="4837471" cy="354330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610D6E-FD59-E4EE-5B3B-BF10C6A0E1C4}"/>
              </a:ext>
            </a:extLst>
          </p:cNvPr>
          <p:cNvSpPr txBox="1"/>
          <p:nvPr/>
        </p:nvSpPr>
        <p:spPr>
          <a:xfrm>
            <a:off x="213101" y="1078630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森</a:t>
            </a:r>
            <a:r>
              <a:rPr lang="ja-JP" altLang="en-US" sz="4000" u="sng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で</a:t>
            </a:r>
            <a:r>
              <a:rPr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家を建てる</a:t>
            </a:r>
            <a:endParaRPr kumimoji="1" lang="ja-JP" altLang="en-US" sz="400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5B6007-C482-5810-949A-33CFC6EC8924}"/>
              </a:ext>
            </a:extLst>
          </p:cNvPr>
          <p:cNvSpPr txBox="1"/>
          <p:nvPr/>
        </p:nvSpPr>
        <p:spPr>
          <a:xfrm>
            <a:off x="6086009" y="1078630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森</a:t>
            </a:r>
            <a:r>
              <a:rPr lang="ja-JP" altLang="en-US" sz="4000" u="sng">
                <a:solidFill>
                  <a:srgbClr val="00B0F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に</a:t>
            </a:r>
            <a:r>
              <a:rPr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家を建てる</a:t>
            </a:r>
            <a:endParaRPr kumimoji="1" lang="ja-JP" altLang="en-US" sz="400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79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9BF663-6738-F278-533D-DB3EE1AB4111}"/>
              </a:ext>
            </a:extLst>
          </p:cNvPr>
          <p:cNvSpPr txBox="1"/>
          <p:nvPr/>
        </p:nvSpPr>
        <p:spPr>
          <a:xfrm>
            <a:off x="3235842" y="526017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>
                <a:solidFill>
                  <a:schemeClr val="accent5">
                    <a:lumMod val="60000"/>
                    <a:lumOff val="40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多かった間違いの例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D15036-942B-D7F0-6C4E-9AE78B467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0" t="2234" r="6896" b="7916"/>
          <a:stretch/>
        </p:blipFill>
        <p:spPr>
          <a:xfrm>
            <a:off x="6096000" y="2654782"/>
            <a:ext cx="5758216" cy="3183644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2A5C577-8D14-B9E0-17AB-24401E231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" r="831"/>
          <a:stretch/>
        </p:blipFill>
        <p:spPr>
          <a:xfrm>
            <a:off x="647795" y="2873051"/>
            <a:ext cx="5176093" cy="274710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E2D5EB-394E-DC3F-4673-6035334AC992}"/>
              </a:ext>
            </a:extLst>
          </p:cNvPr>
          <p:cNvSpPr txBox="1"/>
          <p:nvPr/>
        </p:nvSpPr>
        <p:spPr>
          <a:xfrm>
            <a:off x="5823888" y="1635843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トラム</a:t>
            </a:r>
            <a:r>
              <a:rPr lang="ja-JP" altLang="en-US" sz="4000" u="sng" dirty="0">
                <a:solidFill>
                  <a:srgbClr val="00B0F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に</a:t>
            </a:r>
            <a:r>
              <a:rPr lang="ja-JP" altLang="en-US" sz="4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帰る</a:t>
            </a:r>
            <a:endParaRPr kumimoji="1" lang="ja-JP" altLang="en-US" sz="4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9" name="テキスト ボックス 7">
            <a:extLst>
              <a:ext uri="{FF2B5EF4-FFF2-40B4-BE49-F238E27FC236}">
                <a16:creationId xmlns:a16="http://schemas.microsoft.com/office/drawing/2014/main" id="{70E17392-2781-4134-BCFF-965F472534FF}"/>
              </a:ext>
            </a:extLst>
          </p:cNvPr>
          <p:cNvSpPr txBox="1"/>
          <p:nvPr/>
        </p:nvSpPr>
        <p:spPr>
          <a:xfrm>
            <a:off x="0" y="1546561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トラム</a:t>
            </a:r>
            <a:r>
              <a:rPr lang="ja-JP" altLang="en-US" sz="4000" u="sng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で</a:t>
            </a:r>
            <a:r>
              <a:rPr lang="ja-JP" altLang="en-US" sz="4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帰る</a:t>
            </a:r>
            <a:endParaRPr kumimoji="1" lang="ja-JP" altLang="en-US" sz="4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55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FD46AF-5AAC-5EF6-16EB-2904767BDC3D}"/>
              </a:ext>
            </a:extLst>
          </p:cNvPr>
          <p:cNvSpPr txBox="1"/>
          <p:nvPr/>
        </p:nvSpPr>
        <p:spPr>
          <a:xfrm>
            <a:off x="3235842" y="805361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srgbClr val="A02B93">
                    <a:lumMod val="60000"/>
                    <a:lumOff val="40000"/>
                  </a:srgb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②</a:t>
            </a:r>
            <a:r>
              <a:rPr kumimoji="1" lang="ja-JP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　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【</a:t>
            </a:r>
            <a:r>
              <a:rPr lang="ja-JP" altLang="en-US" sz="4000">
                <a:solidFill>
                  <a:srgbClr val="A02B93">
                    <a:lumMod val="60000"/>
                    <a:lumOff val="40000"/>
                  </a:srgb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を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】vs【</a:t>
            </a:r>
            <a:r>
              <a:rPr lang="ja-JP" altLang="en-US" sz="4000">
                <a:solidFill>
                  <a:srgbClr val="A02B93">
                    <a:lumMod val="60000"/>
                    <a:lumOff val="40000"/>
                  </a:srgb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が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】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A02B93">
                  <a:lumMod val="60000"/>
                  <a:lumOff val="40000"/>
                </a:srgbClr>
              </a:solidFill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81B656A-A8D0-EA7B-CDD6-1A1E63F6FF17}"/>
              </a:ext>
            </a:extLst>
          </p:cNvPr>
          <p:cNvGrpSpPr/>
          <p:nvPr/>
        </p:nvGrpSpPr>
        <p:grpSpPr>
          <a:xfrm>
            <a:off x="6394900" y="1928414"/>
            <a:ext cx="5122515" cy="4663539"/>
            <a:chOff x="533647" y="1875099"/>
            <a:chExt cx="5122515" cy="4663539"/>
          </a:xfrm>
        </p:grpSpPr>
        <p:sp>
          <p:nvSpPr>
            <p:cNvPr id="3" name="角丸四角形 2">
              <a:extLst>
                <a:ext uri="{FF2B5EF4-FFF2-40B4-BE49-F238E27FC236}">
                  <a16:creationId xmlns:a16="http://schemas.microsoft.com/office/drawing/2014/main" id="{24D3616A-20EE-699D-E4FB-2E16E30FCD99}"/>
                </a:ext>
              </a:extLst>
            </p:cNvPr>
            <p:cNvSpPr/>
            <p:nvPr/>
          </p:nvSpPr>
          <p:spPr>
            <a:xfrm>
              <a:off x="533647" y="1875099"/>
              <a:ext cx="5122515" cy="4663539"/>
            </a:xfrm>
            <a:prstGeom prst="round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F65B678-545F-C55F-1586-ED26C0FD5AB8}"/>
                </a:ext>
              </a:extLst>
            </p:cNvPr>
            <p:cNvSpPr txBox="1"/>
            <p:nvPr/>
          </p:nvSpPr>
          <p:spPr>
            <a:xfrm>
              <a:off x="683390" y="2006265"/>
              <a:ext cx="4823028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【</a:t>
              </a:r>
              <a:r>
                <a:rPr lang="ja-JP" altLang="en-US" sz="2800" b="1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が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】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A02B93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（人やモノ、場所）が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〜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例）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・牛が食べる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→動作の</a:t>
              </a: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する側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＿＿＿＿＿＿＿＿</a:t>
              </a:r>
              <a:r>
                <a:rPr lang="ja-JP" altLang="en-US" sz="280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＿＿＿＿＿</a:t>
              </a:r>
              <a:endParaRPr kumimoji="1" lang="en-US" altLang="ja-JP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・私は水が飲みたい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→人やモノ、場所を</a:t>
              </a: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強調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BA57D68-652C-24DE-9D69-C61C3481F8BC}"/>
              </a:ext>
            </a:extLst>
          </p:cNvPr>
          <p:cNvGrpSpPr/>
          <p:nvPr/>
        </p:nvGrpSpPr>
        <p:grpSpPr>
          <a:xfrm>
            <a:off x="674584" y="1928416"/>
            <a:ext cx="5122515" cy="4663539"/>
            <a:chOff x="533647" y="1875099"/>
            <a:chExt cx="5122515" cy="4663539"/>
          </a:xfrm>
        </p:grpSpPr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FCB21D63-9D7F-CFB6-9EFB-4B970C7B63E6}"/>
                </a:ext>
              </a:extLst>
            </p:cNvPr>
            <p:cNvSpPr/>
            <p:nvPr/>
          </p:nvSpPr>
          <p:spPr>
            <a:xfrm>
              <a:off x="533647" y="1875099"/>
              <a:ext cx="5122515" cy="4663539"/>
            </a:xfrm>
            <a:prstGeom prst="round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63FBEBD-DACA-DB5F-1EDC-5E7119971657}"/>
                </a:ext>
              </a:extLst>
            </p:cNvPr>
            <p:cNvSpPr txBox="1"/>
            <p:nvPr/>
          </p:nvSpPr>
          <p:spPr>
            <a:xfrm>
              <a:off x="683390" y="2006265"/>
              <a:ext cx="4823028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【</a:t>
              </a:r>
              <a:r>
                <a:rPr lang="ja-JP" altLang="en-US" sz="2800" b="1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を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】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A02B93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（人やモノ、場所）を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〜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例）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80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・牛を食べる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→動作の</a:t>
              </a: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される側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＿＿＿＿＿＿＿＿＿＿＿＿＿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・私は水を飲みたい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80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→</a:t>
              </a:r>
              <a:r>
                <a:rPr lang="ja-JP" altLang="en-US" sz="280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動作のされる側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10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C31C5C-954D-DE93-5DE0-D58CAD90C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0" b="13428"/>
          <a:stretch/>
        </p:blipFill>
        <p:spPr>
          <a:xfrm>
            <a:off x="6485049" y="2109295"/>
            <a:ext cx="5043639" cy="354330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7279CD2-8154-3A0E-A670-A5B953D3E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76" r="285"/>
          <a:stretch/>
        </p:blipFill>
        <p:spPr>
          <a:xfrm>
            <a:off x="497276" y="2109295"/>
            <a:ext cx="5151966" cy="354330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610D6E-FD59-E4EE-5B3B-BF10C6A0E1C4}"/>
              </a:ext>
            </a:extLst>
          </p:cNvPr>
          <p:cNvSpPr txBox="1"/>
          <p:nvPr/>
        </p:nvSpPr>
        <p:spPr>
          <a:xfrm>
            <a:off x="213101" y="1157135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>
                <a:solidFill>
                  <a:prstClr val="black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牛</a:t>
            </a:r>
            <a:r>
              <a:rPr lang="ja-JP" altLang="en-US" sz="4000" u="sng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を</a:t>
            </a:r>
            <a:r>
              <a:rPr lang="ja-JP" altLang="en-US" sz="4000">
                <a:solidFill>
                  <a:prstClr val="black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食べる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5B6007-C482-5810-949A-33CFC6EC8924}"/>
              </a:ext>
            </a:extLst>
          </p:cNvPr>
          <p:cNvSpPr txBox="1"/>
          <p:nvPr/>
        </p:nvSpPr>
        <p:spPr>
          <a:xfrm>
            <a:off x="6096000" y="1157135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>
                <a:solidFill>
                  <a:prstClr val="black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牛</a:t>
            </a:r>
            <a:r>
              <a:rPr lang="ja-JP" altLang="en-US" sz="4000" u="sng">
                <a:solidFill>
                  <a:srgbClr val="00B0F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が</a:t>
            </a:r>
            <a:r>
              <a:rPr lang="ja-JP" altLang="en-US" sz="4000">
                <a:solidFill>
                  <a:prstClr val="black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食べる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1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C31C5C-954D-DE93-5DE0-D58CAD90C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" b="1228"/>
          <a:stretch/>
        </p:blipFill>
        <p:spPr>
          <a:xfrm>
            <a:off x="6761874" y="2055582"/>
            <a:ext cx="4367098" cy="435768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7279CD2-8154-3A0E-A670-A5B953D3E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3" t="4036" r="3069" b="5884"/>
          <a:stretch/>
        </p:blipFill>
        <p:spPr>
          <a:xfrm>
            <a:off x="1063028" y="2055581"/>
            <a:ext cx="4367100" cy="435768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610D6E-FD59-E4EE-5B3B-BF10C6A0E1C4}"/>
              </a:ext>
            </a:extLst>
          </p:cNvPr>
          <p:cNvSpPr txBox="1"/>
          <p:nvPr/>
        </p:nvSpPr>
        <p:spPr>
          <a:xfrm>
            <a:off x="213101" y="1078630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ドーナツ</a:t>
            </a:r>
            <a:r>
              <a:rPr lang="ja-JP" altLang="en-US" sz="4000" u="sng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を</a:t>
            </a:r>
            <a:r>
              <a:rPr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食べたい</a:t>
            </a:r>
            <a:endParaRPr kumimoji="1" lang="ja-JP" altLang="en-US" sz="40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5B6007-C482-5810-949A-33CFC6EC8924}"/>
              </a:ext>
            </a:extLst>
          </p:cNvPr>
          <p:cNvSpPr txBox="1"/>
          <p:nvPr/>
        </p:nvSpPr>
        <p:spPr>
          <a:xfrm>
            <a:off x="5933417" y="1078630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>
                <a:solidFill>
                  <a:prstClr val="black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ドーナツ</a:t>
            </a:r>
            <a:r>
              <a:rPr lang="ja-JP" altLang="en-US" sz="4000" u="sng">
                <a:solidFill>
                  <a:srgbClr val="00B0F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が</a:t>
            </a:r>
            <a:r>
              <a:rPr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食べたい</a:t>
            </a:r>
            <a:endParaRPr kumimoji="1" lang="ja-JP" altLang="en-US" sz="40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  <p:pic>
        <p:nvPicPr>
          <p:cNvPr id="4" name="図 3" descr="皿, テーブル, 屋内, 食品 が含まれている画像&#10;&#10;自動的に生成された説明">
            <a:extLst>
              <a:ext uri="{FF2B5EF4-FFF2-40B4-BE49-F238E27FC236}">
                <a16:creationId xmlns:a16="http://schemas.microsoft.com/office/drawing/2014/main" id="{DD6A21A8-AC7B-3C45-D4AF-AA9A484976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5" t="2851" r="287" b="21549"/>
          <a:stretch/>
        </p:blipFill>
        <p:spPr>
          <a:xfrm>
            <a:off x="7486156" y="2532152"/>
            <a:ext cx="1229220" cy="986508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図 5" descr="皿, テーブル, 屋内, 食品 が含まれている画像&#10;&#10;自動的に生成された説明">
            <a:extLst>
              <a:ext uri="{FF2B5EF4-FFF2-40B4-BE49-F238E27FC236}">
                <a16:creationId xmlns:a16="http://schemas.microsoft.com/office/drawing/2014/main" id="{833E1F2A-A40A-835C-07D1-48089E4D48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5" t="2851" r="287" b="21549"/>
          <a:stretch/>
        </p:blipFill>
        <p:spPr>
          <a:xfrm>
            <a:off x="8779288" y="2255927"/>
            <a:ext cx="1229220" cy="986508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図 6" descr="皿, テーブル, 屋内, 食品 が含まれている画像&#10;&#10;自動的に生成された説明">
            <a:extLst>
              <a:ext uri="{FF2B5EF4-FFF2-40B4-BE49-F238E27FC236}">
                <a16:creationId xmlns:a16="http://schemas.microsoft.com/office/drawing/2014/main" id="{577B3D6C-DF0F-214D-9918-B6E066DE20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5" t="2851" r="287" b="21549"/>
          <a:stretch/>
        </p:blipFill>
        <p:spPr>
          <a:xfrm>
            <a:off x="7716203" y="3615566"/>
            <a:ext cx="1229220" cy="986508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図 9" descr="皿, テーブル, 屋内, 食品 が含まれている画像&#10;&#10;自動的に生成された説明">
            <a:extLst>
              <a:ext uri="{FF2B5EF4-FFF2-40B4-BE49-F238E27FC236}">
                <a16:creationId xmlns:a16="http://schemas.microsoft.com/office/drawing/2014/main" id="{23E5947F-0021-4AE5-869D-C8E53BD999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5" t="2851" r="287" b="21549"/>
          <a:stretch/>
        </p:blipFill>
        <p:spPr>
          <a:xfrm>
            <a:off x="7155971" y="3146953"/>
            <a:ext cx="1229220" cy="986508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図 10" descr="皿, テーブル, 屋内, 食品 が含まれている画像&#10;&#10;自動的に生成された説明">
            <a:extLst>
              <a:ext uri="{FF2B5EF4-FFF2-40B4-BE49-F238E27FC236}">
                <a16:creationId xmlns:a16="http://schemas.microsoft.com/office/drawing/2014/main" id="{20695EB7-5C9A-687C-C16C-6B871390F5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5" t="2851" r="287" b="21549"/>
          <a:stretch/>
        </p:blipFill>
        <p:spPr>
          <a:xfrm>
            <a:off x="8164678" y="2870728"/>
            <a:ext cx="1229220" cy="986508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図 11" descr="皿, テーブル, 屋内, 食品 が含まれている画像&#10;&#10;自動的に生成された説明">
            <a:extLst>
              <a:ext uri="{FF2B5EF4-FFF2-40B4-BE49-F238E27FC236}">
                <a16:creationId xmlns:a16="http://schemas.microsoft.com/office/drawing/2014/main" id="{74C10001-7287-7415-F021-83E475D6CC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5" t="2851" r="287" b="21549"/>
          <a:stretch/>
        </p:blipFill>
        <p:spPr>
          <a:xfrm>
            <a:off x="8613153" y="3442780"/>
            <a:ext cx="1229220" cy="986508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図 14" descr="皿, テーブル, 屋内, 食品 が含まれている画像&#10;&#10;自動的に生成された説明">
            <a:extLst>
              <a:ext uri="{FF2B5EF4-FFF2-40B4-BE49-F238E27FC236}">
                <a16:creationId xmlns:a16="http://schemas.microsoft.com/office/drawing/2014/main" id="{8904E266-ECA1-54BD-042F-BCD7FDA305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5" t="2851" r="287" b="21549"/>
          <a:stretch/>
        </p:blipFill>
        <p:spPr>
          <a:xfrm>
            <a:off x="9496424" y="2587823"/>
            <a:ext cx="1229220" cy="986508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図 12" descr="皿, テーブル, 屋内, 食品 が含まれている画像&#10;&#10;自動的に生成された説明">
            <a:extLst>
              <a:ext uri="{FF2B5EF4-FFF2-40B4-BE49-F238E27FC236}">
                <a16:creationId xmlns:a16="http://schemas.microsoft.com/office/drawing/2014/main" id="{D0EB8357-7498-4B14-A3F0-07C9D5E9E2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5" t="2851" r="287" b="21549"/>
          <a:stretch/>
        </p:blipFill>
        <p:spPr>
          <a:xfrm>
            <a:off x="9086214" y="2776740"/>
            <a:ext cx="1229220" cy="986508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図 13" descr="皿, テーブル, 屋内, 食品 が含まれている画像&#10;&#10;自動的に生成された説明">
            <a:extLst>
              <a:ext uri="{FF2B5EF4-FFF2-40B4-BE49-F238E27FC236}">
                <a16:creationId xmlns:a16="http://schemas.microsoft.com/office/drawing/2014/main" id="{6A2048D1-EA54-A161-5BB0-6B1373820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5" t="2851" r="287" b="21549"/>
          <a:stretch/>
        </p:blipFill>
        <p:spPr>
          <a:xfrm>
            <a:off x="9534689" y="3481779"/>
            <a:ext cx="1229220" cy="986508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4787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9BF663-6738-F278-533D-DB3EE1AB4111}"/>
              </a:ext>
            </a:extLst>
          </p:cNvPr>
          <p:cNvSpPr txBox="1"/>
          <p:nvPr/>
        </p:nvSpPr>
        <p:spPr>
          <a:xfrm>
            <a:off x="3235842" y="526017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多かった間違いの例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①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A02B93">
                  <a:lumMod val="60000"/>
                  <a:lumOff val="40000"/>
                </a:srgbClr>
              </a:solidFill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D15036-942B-D7F0-6C4E-9AE78B467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6" t="5298" r="9604" b="13284"/>
          <a:stretch/>
        </p:blipFill>
        <p:spPr>
          <a:xfrm>
            <a:off x="6342577" y="2606758"/>
            <a:ext cx="5227161" cy="3633332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2A5C577-8D14-B9E0-17AB-24401E231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5" t="5448" b="2959"/>
          <a:stretch/>
        </p:blipFill>
        <p:spPr>
          <a:xfrm>
            <a:off x="585643" y="2606758"/>
            <a:ext cx="4995213" cy="3627762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5E0CF6-C88B-0152-59C4-561852517D70}"/>
              </a:ext>
            </a:extLst>
          </p:cNvPr>
          <p:cNvSpPr txBox="1"/>
          <p:nvPr/>
        </p:nvSpPr>
        <p:spPr>
          <a:xfrm>
            <a:off x="223092" y="1635843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犬</a:t>
            </a:r>
            <a:r>
              <a:rPr lang="ja-JP" altLang="en-US" sz="4000" u="sng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を</a:t>
            </a:r>
            <a:r>
              <a:rPr kumimoji="1" lang="ja-JP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飼っている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E2D5EB-394E-DC3F-4673-6035334AC992}"/>
              </a:ext>
            </a:extLst>
          </p:cNvPr>
          <p:cNvSpPr txBox="1"/>
          <p:nvPr/>
        </p:nvSpPr>
        <p:spPr>
          <a:xfrm>
            <a:off x="5943408" y="1642911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>
                <a:solidFill>
                  <a:prstClr val="black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犬</a:t>
            </a:r>
            <a:r>
              <a:rPr lang="ja-JP" altLang="en-US" sz="4000" u="sng">
                <a:solidFill>
                  <a:srgbClr val="00B0F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が</a:t>
            </a:r>
            <a:r>
              <a:rPr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飼っている</a:t>
            </a:r>
            <a:endParaRPr kumimoji="1" lang="ja-JP" altLang="en-US" sz="40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4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9BF663-6738-F278-533D-DB3EE1AB4111}"/>
              </a:ext>
            </a:extLst>
          </p:cNvPr>
          <p:cNvSpPr txBox="1"/>
          <p:nvPr/>
        </p:nvSpPr>
        <p:spPr>
          <a:xfrm>
            <a:off x="3235842" y="526017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多かった間違いの例</a:t>
            </a:r>
            <a:r>
              <a:rPr lang="en-US" altLang="ja-JP" sz="4000" dirty="0">
                <a:solidFill>
                  <a:srgbClr val="A02B93">
                    <a:lumMod val="60000"/>
                    <a:lumOff val="40000"/>
                  </a:srgb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②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A02B93">
                  <a:lumMod val="60000"/>
                  <a:lumOff val="40000"/>
                </a:srgbClr>
              </a:solidFill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D15036-942B-D7F0-6C4E-9AE78B467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" t="4295" r="14067" b="4295"/>
          <a:stretch/>
        </p:blipFill>
        <p:spPr>
          <a:xfrm>
            <a:off x="6403266" y="2654782"/>
            <a:ext cx="4800600" cy="3183644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2A5C577-8D14-B9E0-17AB-24401E2317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77" b="3177"/>
          <a:stretch/>
        </p:blipFill>
        <p:spPr>
          <a:xfrm>
            <a:off x="647795" y="2873051"/>
            <a:ext cx="5176093" cy="274710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5E0CF6-C88B-0152-59C4-561852517D70}"/>
              </a:ext>
            </a:extLst>
          </p:cNvPr>
          <p:cNvSpPr txBox="1"/>
          <p:nvPr/>
        </p:nvSpPr>
        <p:spPr>
          <a:xfrm>
            <a:off x="223092" y="1635843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>
                <a:solidFill>
                  <a:prstClr val="black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猫</a:t>
            </a:r>
            <a:r>
              <a:rPr lang="ja-JP" altLang="en-US" sz="4000" u="sng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を</a:t>
            </a:r>
            <a:r>
              <a:rPr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歩く</a:t>
            </a:r>
            <a:endParaRPr kumimoji="1" lang="ja-JP" altLang="en-US" sz="40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E2D5EB-394E-DC3F-4673-6035334AC992}"/>
              </a:ext>
            </a:extLst>
          </p:cNvPr>
          <p:cNvSpPr txBox="1"/>
          <p:nvPr/>
        </p:nvSpPr>
        <p:spPr>
          <a:xfrm>
            <a:off x="5943408" y="1642911"/>
            <a:ext cx="57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>
                <a:solidFill>
                  <a:prstClr val="black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猫</a:t>
            </a:r>
            <a:r>
              <a:rPr lang="ja-JP" altLang="en-US" sz="4000" u="sng">
                <a:solidFill>
                  <a:srgbClr val="00B0F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が</a:t>
            </a:r>
            <a:r>
              <a:rPr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歩く</a:t>
            </a:r>
            <a:endParaRPr kumimoji="1" lang="ja-JP" altLang="en-US" sz="40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7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10F3-8185-4375-AB94-692514E7A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6451" y="279400"/>
            <a:ext cx="8177349" cy="1031966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① 原稿用紙のルール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9C027B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E72180-FE76-A23D-C103-78829B85F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" y="1180646"/>
            <a:ext cx="3052445" cy="5318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CAA641-5401-B0B7-31D7-A26103D2A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0652" y="2393761"/>
            <a:ext cx="2859261" cy="50864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1FE0F52-CBCD-314C-726E-F195B8253CEA}"/>
              </a:ext>
            </a:extLst>
          </p:cNvPr>
          <p:cNvSpPr txBox="1">
            <a:spLocks/>
          </p:cNvSpPr>
          <p:nvPr/>
        </p:nvSpPr>
        <p:spPr>
          <a:xfrm>
            <a:off x="3771899" y="1723753"/>
            <a:ext cx="6662422" cy="1239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  <a:spcBef>
                <a:spcPts val="0"/>
              </a:spcBef>
              <a:defRPr/>
            </a:pPr>
            <a:r>
              <a:rPr lang="ja-JP" altLang="en-US" sz="49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・タイトルは</a:t>
            </a:r>
            <a:r>
              <a:rPr lang="en-US" altLang="ja-JP" sz="49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2</a:t>
            </a:r>
            <a:r>
              <a:rPr lang="ja-JP" altLang="en-US" sz="49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～</a:t>
            </a:r>
            <a:r>
              <a:rPr lang="en-US" altLang="ja-JP" sz="49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3</a:t>
            </a:r>
            <a:r>
              <a:rPr lang="ja-JP" altLang="en-US" sz="49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マス下から、</a:t>
            </a:r>
            <a:br>
              <a:rPr lang="en-US" altLang="ja-JP" sz="49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</a:br>
            <a:r>
              <a:rPr lang="ja-JP" altLang="en-US" sz="49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　最初の文は１マス下から書きはじめます。</a:t>
            </a:r>
            <a:endParaRPr lang="en-US" altLang="ja-JP" sz="4900" dirty="0">
              <a:solidFill>
                <a:prstClr val="black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7B47DD-39B4-E481-D422-D816F42DED71}"/>
              </a:ext>
            </a:extLst>
          </p:cNvPr>
          <p:cNvSpPr txBox="1"/>
          <p:nvPr/>
        </p:nvSpPr>
        <p:spPr>
          <a:xfrm>
            <a:off x="3771899" y="3175001"/>
            <a:ext cx="7881621" cy="66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spcBef>
                <a:spcPts val="0"/>
              </a:spcBef>
              <a:defRPr/>
            </a:pPr>
            <a:r>
              <a:rPr lang="ja-JP" altLang="en-US" sz="26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・「、」「。」「ゃ」「ゅ」「ょ」「っ」</a:t>
            </a:r>
            <a:endParaRPr lang="en-US" altLang="ja-JP" sz="2600" dirty="0">
              <a:solidFill>
                <a:prstClr val="black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026" name="Picture 2" descr="イラスト おじいさん - その他">
            <a:extLst>
              <a:ext uri="{FF2B5EF4-FFF2-40B4-BE49-F238E27FC236}">
                <a16:creationId xmlns:a16="http://schemas.microsoft.com/office/drawing/2014/main" id="{F5277274-7084-B8A7-A153-480F13533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0"/>
          <a:stretch/>
        </p:blipFill>
        <p:spPr bwMode="auto">
          <a:xfrm>
            <a:off x="4073884" y="4443546"/>
            <a:ext cx="1700752" cy="19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82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FD46AF-5AAC-5EF6-16EB-2904767BDC3D}"/>
              </a:ext>
            </a:extLst>
          </p:cNvPr>
          <p:cNvSpPr txBox="1"/>
          <p:nvPr/>
        </p:nvSpPr>
        <p:spPr>
          <a:xfrm>
            <a:off x="718598" y="458345"/>
            <a:ext cx="4023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srgbClr val="A02B93">
                    <a:lumMod val="60000"/>
                    <a:lumOff val="40000"/>
                  </a:srgb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③</a:t>
            </a:r>
            <a:r>
              <a:rPr lang="ja-JP" altLang="en-US" sz="4000">
                <a:solidFill>
                  <a:srgbClr val="A02B93">
                    <a:lumMod val="60000"/>
                    <a:lumOff val="40000"/>
                  </a:srgb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  カタカナ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A02B93">
                  <a:lumMod val="60000"/>
                  <a:lumOff val="40000"/>
                </a:srgbClr>
              </a:solidFill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155B50-F40C-DB0D-5CDB-4E819C421B62}"/>
              </a:ext>
            </a:extLst>
          </p:cNvPr>
          <p:cNvSpPr txBox="1"/>
          <p:nvPr/>
        </p:nvSpPr>
        <p:spPr>
          <a:xfrm>
            <a:off x="1031133" y="1561902"/>
            <a:ext cx="10405353" cy="499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間違いの例</a:t>
            </a:r>
            <a:endParaRPr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・マンシオン　→　正しい）マンション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・ティービー　→　正しい）テレビ</a:t>
            </a:r>
            <a:endParaRPr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・トッピク　　→　正しい）トピック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・テイブル　　→　正しい）テーブル</a:t>
            </a:r>
            <a:endParaRPr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　　　　　　　　　　　　　　　　　　などなど</a:t>
            </a: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E4473020-994D-862D-B672-E32792493995}"/>
              </a:ext>
            </a:extLst>
          </p:cNvPr>
          <p:cNvSpPr/>
          <p:nvPr/>
        </p:nvSpPr>
        <p:spPr>
          <a:xfrm>
            <a:off x="463684" y="1478445"/>
            <a:ext cx="11264631" cy="5077838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16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CDF1048-0830-2D80-C5A0-FC4E444AB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図 5" descr="手でサインする男性&#10;&#10;自動的に生成された説明">
            <a:extLst>
              <a:ext uri="{FF2B5EF4-FFF2-40B4-BE49-F238E27FC236}">
                <a16:creationId xmlns:a16="http://schemas.microsoft.com/office/drawing/2014/main" id="{05D72551-9683-6477-69DC-6FD3DB44D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3"/>
          <a:stretch/>
        </p:blipFill>
        <p:spPr>
          <a:xfrm>
            <a:off x="647590" y="575187"/>
            <a:ext cx="2814859" cy="2330244"/>
          </a:xfrm>
          <a:prstGeom prst="ellips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角丸四角形 7">
            <a:extLst>
              <a:ext uri="{FF2B5EF4-FFF2-40B4-BE49-F238E27FC236}">
                <a16:creationId xmlns:a16="http://schemas.microsoft.com/office/drawing/2014/main" id="{A27A1ED3-13B1-0BD3-BA6D-44C8CE8793BF}"/>
              </a:ext>
            </a:extLst>
          </p:cNvPr>
          <p:cNvSpPr/>
          <p:nvPr/>
        </p:nvSpPr>
        <p:spPr>
          <a:xfrm rot="21078483">
            <a:off x="683816" y="2901746"/>
            <a:ext cx="7567262" cy="10545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>
                <a:solidFill>
                  <a:schemeClr val="accent5">
                    <a:lumMod val="60000"/>
                    <a:lumOff val="4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間違っても大丈夫！</a:t>
            </a:r>
          </a:p>
        </p:txBody>
      </p:sp>
    </p:spTree>
    <p:extLst>
      <p:ext uri="{BB962C8B-B14F-4D97-AF65-F5344CB8AC3E}">
        <p14:creationId xmlns:p14="http://schemas.microsoft.com/office/powerpoint/2010/main" val="22494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97ED7BF-E3AB-235A-B020-5D514DF8C51A}"/>
              </a:ext>
            </a:extLst>
          </p:cNvPr>
          <p:cNvGrpSpPr/>
          <p:nvPr/>
        </p:nvGrpSpPr>
        <p:grpSpPr>
          <a:xfrm>
            <a:off x="-127590" y="911667"/>
            <a:ext cx="12630307" cy="6028881"/>
            <a:chOff x="-127590" y="911667"/>
            <a:chExt cx="12630307" cy="602888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DB80EAB-897A-5591-ED17-37DD262F31E4}"/>
                </a:ext>
              </a:extLst>
            </p:cNvPr>
            <p:cNvGrpSpPr/>
            <p:nvPr/>
          </p:nvGrpSpPr>
          <p:grpSpPr>
            <a:xfrm>
              <a:off x="-127590" y="911667"/>
              <a:ext cx="12361596" cy="6028881"/>
              <a:chOff x="-127590" y="911667"/>
              <a:chExt cx="12361596" cy="6028881"/>
            </a:xfrm>
          </p:grpSpPr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75B95CD-8518-CE64-2709-DF5A2691C940}"/>
                  </a:ext>
                </a:extLst>
              </p:cNvPr>
              <p:cNvSpPr txBox="1"/>
              <p:nvPr/>
            </p:nvSpPr>
            <p:spPr>
              <a:xfrm>
                <a:off x="243216" y="911667"/>
                <a:ext cx="11990790" cy="496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540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春学期お疲れ様です！</a:t>
                </a:r>
                <a:endParaRPr lang="en-US" altLang="ja-JP" sz="54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  <a:cs typeface="+mn-cs"/>
                  </a:rPr>
                  <a:t>日本語を勉強してくれてありがとう！</a:t>
                </a:r>
                <a:endParaRPr kumimoji="1" lang="en-US" altLang="ja-JP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Hiragino Kaku Gothic Std W8" panose="020B0800000000000000" pitchFamily="34" charset="-128"/>
                  <a:ea typeface="Hiragino Kaku Gothic Std W8" panose="020B0800000000000000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54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  <a:cs typeface="+mn-cs"/>
                  </a:rPr>
                  <a:t>おおきに　　さいなら👋</a:t>
                </a:r>
              </a:p>
            </p:txBody>
          </p:sp>
          <p:pic>
            <p:nvPicPr>
              <p:cNvPr id="5" name="図 4" descr="ダイアグラム&#10;&#10;自動的に生成された説明">
                <a:extLst>
                  <a:ext uri="{FF2B5EF4-FFF2-40B4-BE49-F238E27FC236}">
                    <a16:creationId xmlns:a16="http://schemas.microsoft.com/office/drawing/2014/main" id="{B51982D1-AF73-DB61-53E0-5E97382CC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18977" y="4970509"/>
                <a:ext cx="3492500" cy="1714500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02AEF76-4492-0E3A-A33A-901BEEB312C3}"/>
                  </a:ext>
                </a:extLst>
              </p:cNvPr>
              <p:cNvSpPr txBox="1"/>
              <p:nvPr/>
            </p:nvSpPr>
            <p:spPr>
              <a:xfrm>
                <a:off x="-127590" y="5370888"/>
                <a:ext cx="110313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游ゴシック" panose="02110004020202020204"/>
                    <a:ea typeface="游ゴシック" panose="020B0400000000000000" pitchFamily="34" charset="-128"/>
                    <a:cs typeface="+mn-cs"/>
                  </a:rPr>
                  <a:t>----------------</a:t>
                </a:r>
                <a:endParaRPr kumimoji="1" lang="ja-JP" altLang="en-US" sz="9600" b="0" i="0" u="none" strike="noStrike" kern="1200" cap="none" spc="0" normalizeH="0" baseline="0" noProof="0">
                  <a:ln>
                    <a:noFill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DB8AA16-FAC6-7F44-560A-88BB57D05E0D}"/>
                </a:ext>
              </a:extLst>
            </p:cNvPr>
            <p:cNvSpPr txBox="1"/>
            <p:nvPr/>
          </p:nvSpPr>
          <p:spPr>
            <a:xfrm>
              <a:off x="8838035" y="3980597"/>
              <a:ext cx="36646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------</a:t>
              </a:r>
              <a:endParaRPr kumimoji="1" lang="ja-JP" altLang="en-US" sz="9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93EC223-670D-0DC1-8A87-ECA147F75C06}"/>
                </a:ext>
              </a:extLst>
            </p:cNvPr>
            <p:cNvSpPr txBox="1"/>
            <p:nvPr/>
          </p:nvSpPr>
          <p:spPr>
            <a:xfrm rot="17824159">
              <a:off x="7655089" y="4525588"/>
              <a:ext cx="20243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---</a:t>
              </a:r>
              <a:endParaRPr kumimoji="1" lang="ja-JP" altLang="en-US" sz="9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</p:grp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1E9E50E4-BB36-D435-3DDC-1D7F62F3A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9" t="9543" r="11642" b="8813"/>
          <a:stretch/>
        </p:blipFill>
        <p:spPr>
          <a:xfrm rot="5400000">
            <a:off x="3390963" y="4671048"/>
            <a:ext cx="775437" cy="12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10F3-8185-4375-AB94-692514E7A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325" y="259521"/>
            <a:ext cx="8177349" cy="1031966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②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 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【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です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/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ます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】vs</a:t>
            </a:r>
            <a:r>
              <a:rPr lang="en-US" altLang="ja-JP" sz="40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【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だ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/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である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】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9C027B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FE0F52-CBCD-314C-726E-F195B8253CEA}"/>
              </a:ext>
            </a:extLst>
          </p:cNvPr>
          <p:cNvSpPr txBox="1">
            <a:spLocks/>
          </p:cNvSpPr>
          <p:nvPr/>
        </p:nvSpPr>
        <p:spPr>
          <a:xfrm>
            <a:off x="2345635" y="1803266"/>
            <a:ext cx="7081576" cy="1397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  <a:spcBef>
                <a:spcPts val="0"/>
              </a:spcBef>
              <a:defRPr/>
            </a:pPr>
            <a:endParaRPr lang="en-US" altLang="ja-JP" sz="4000" dirty="0">
              <a:solidFill>
                <a:prstClr val="black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399563-64B2-99C2-84CC-1FEE0DAE7200}"/>
              </a:ext>
            </a:extLst>
          </p:cNvPr>
          <p:cNvSpPr/>
          <p:nvPr/>
        </p:nvSpPr>
        <p:spPr>
          <a:xfrm>
            <a:off x="467135" y="1620388"/>
            <a:ext cx="5496340" cy="3968884"/>
          </a:xfrm>
          <a:prstGeom prst="roundRect">
            <a:avLst/>
          </a:prstGeom>
          <a:ln w="28575">
            <a:solidFill>
              <a:srgbClr val="9C02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です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ます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どう聞こえる？</a:t>
            </a:r>
            <a:b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➡ていねい、やさしい、あたたかい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どこで使われる？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➡手紙、メール、ブログなど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4A3BEE-3EE3-D575-2DBD-1A4EA51179BD}"/>
              </a:ext>
            </a:extLst>
          </p:cNvPr>
          <p:cNvSpPr/>
          <p:nvPr/>
        </p:nvSpPr>
        <p:spPr>
          <a:xfrm>
            <a:off x="6225992" y="1620388"/>
            <a:ext cx="5496340" cy="3968884"/>
          </a:xfrm>
          <a:prstGeom prst="roundRect">
            <a:avLst/>
          </a:prstGeom>
          <a:ln w="28575">
            <a:solidFill>
              <a:srgbClr val="9C02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だ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である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どう聞こえる？</a:t>
            </a:r>
            <a:b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➡まじめ、強い、アカデミック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どこで使われる？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➡新聞、論文、レポートなど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4098" name="Picture 2" descr="What are Report Requirements?">
            <a:extLst>
              <a:ext uri="{FF2B5EF4-FFF2-40B4-BE49-F238E27FC236}">
                <a16:creationId xmlns:a16="http://schemas.microsoft.com/office/drawing/2014/main" id="{ECC7F3E3-7D77-EB1B-DB46-D31383E1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016">
            <a:off x="9872833" y="580583"/>
            <a:ext cx="2128354" cy="16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手紙とラブレターのイラスト素材 | OKUMONO">
            <a:extLst>
              <a:ext uri="{FF2B5EF4-FFF2-40B4-BE49-F238E27FC236}">
                <a16:creationId xmlns:a16="http://schemas.microsoft.com/office/drawing/2014/main" id="{D1BD11C2-A00F-0BC4-C75D-2DC00D410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" y="528283"/>
            <a:ext cx="2035137" cy="18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490CC2-D425-CDE7-1AF9-D6D875F301DD}"/>
              </a:ext>
            </a:extLst>
          </p:cNvPr>
          <p:cNvSpPr txBox="1">
            <a:spLocks/>
          </p:cNvSpPr>
          <p:nvPr/>
        </p:nvSpPr>
        <p:spPr>
          <a:xfrm>
            <a:off x="1" y="5737860"/>
            <a:ext cx="12192000" cy="700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Bef>
                <a:spcPts val="0"/>
              </a:spcBef>
              <a:defRPr/>
            </a:pP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※ 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一つの作文の中に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【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です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/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ます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】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と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【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だ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/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である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】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を一緒に使いません。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01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10F3-8185-4375-AB94-692514E7A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324" y="252319"/>
            <a:ext cx="8177349" cy="1031966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③ 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【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だ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/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である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】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のコツ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9C027B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FE0F52-CBCD-314C-726E-F195B8253CEA}"/>
              </a:ext>
            </a:extLst>
          </p:cNvPr>
          <p:cNvSpPr txBox="1">
            <a:spLocks/>
          </p:cNvSpPr>
          <p:nvPr/>
        </p:nvSpPr>
        <p:spPr>
          <a:xfrm>
            <a:off x="2345635" y="1803266"/>
            <a:ext cx="7081576" cy="1397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  <a:spcBef>
                <a:spcPts val="0"/>
              </a:spcBef>
              <a:defRPr/>
            </a:pPr>
            <a:endParaRPr lang="en-US" altLang="ja-JP" sz="4000" dirty="0">
              <a:solidFill>
                <a:prstClr val="black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52B8A0-A5AF-369B-C5C8-66941EC82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566100"/>
              </p:ext>
            </p:extLst>
          </p:nvPr>
        </p:nvGraphicFramePr>
        <p:xfrm>
          <a:off x="1112344" y="1809263"/>
          <a:ext cx="9967310" cy="449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655">
                  <a:extLst>
                    <a:ext uri="{9D8B030D-6E8A-4147-A177-3AD203B41FA5}">
                      <a16:colId xmlns:a16="http://schemas.microsoft.com/office/drawing/2014/main" val="4035316352"/>
                    </a:ext>
                  </a:extLst>
                </a:gridCol>
                <a:gridCol w="4983655">
                  <a:extLst>
                    <a:ext uri="{9D8B030D-6E8A-4147-A177-3AD203B41FA5}">
                      <a16:colId xmlns:a16="http://schemas.microsoft.com/office/drawing/2014/main" val="1309792804"/>
                    </a:ext>
                  </a:extLst>
                </a:gridCol>
              </a:tblGrid>
              <a:tr h="68768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【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です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/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ます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】</a:t>
                      </a:r>
                      <a:endParaRPr lang="en-US" sz="1600" dirty="0">
                        <a:solidFill>
                          <a:schemeClr val="bg1"/>
                        </a:solidFill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3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【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だ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/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である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】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39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56823"/>
                  </a:ext>
                </a:extLst>
              </a:tr>
              <a:tr h="3803357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学生です。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学生ではありません。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学生でした。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学生ではありませんでした。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学生だ。／学生</a:t>
                      </a:r>
                      <a:r>
                        <a:rPr kumimoji="0" lang="ja-JP" altLang="en-US" sz="2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である</a:t>
                      </a: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学生ではない。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学生だった。／学生</a:t>
                      </a:r>
                      <a:r>
                        <a:rPr kumimoji="0" lang="ja-JP" altLang="en-US" sz="2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であった</a:t>
                      </a: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学生ではなかった。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076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C9DAA51-D080-D87A-23DA-E30A15330DA9}"/>
              </a:ext>
            </a:extLst>
          </p:cNvPr>
          <p:cNvSpPr txBox="1">
            <a:spLocks/>
          </p:cNvSpPr>
          <p:nvPr/>
        </p:nvSpPr>
        <p:spPr>
          <a:xfrm>
            <a:off x="441472" y="1054033"/>
            <a:ext cx="2575035" cy="752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Bef>
                <a:spcPts val="0"/>
              </a:spcBef>
              <a:defRPr/>
            </a:pPr>
            <a:r>
              <a:rPr lang="en-US" altLang="ja-JP" sz="36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(</a:t>
            </a:r>
            <a:r>
              <a:rPr lang="ja-JP" altLang="en-US" sz="36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名詞</a:t>
            </a:r>
            <a:r>
              <a:rPr lang="en-US" altLang="ja-JP" sz="36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)</a:t>
            </a:r>
            <a:endParaRPr lang="en-US" altLang="ja-JP" sz="2800" dirty="0">
              <a:solidFill>
                <a:srgbClr val="9C027B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80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10F3-8185-4375-AB94-692514E7A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324" y="252319"/>
            <a:ext cx="8177349" cy="1031966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③ 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【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だ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/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である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】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のコツ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9C027B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FE0F52-CBCD-314C-726E-F195B8253CEA}"/>
              </a:ext>
            </a:extLst>
          </p:cNvPr>
          <p:cNvSpPr txBox="1">
            <a:spLocks/>
          </p:cNvSpPr>
          <p:nvPr/>
        </p:nvSpPr>
        <p:spPr>
          <a:xfrm>
            <a:off x="2345635" y="1803266"/>
            <a:ext cx="7081576" cy="1397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  <a:spcBef>
                <a:spcPts val="0"/>
              </a:spcBef>
              <a:defRPr/>
            </a:pPr>
            <a:endParaRPr lang="en-US" altLang="ja-JP" sz="4000" dirty="0">
              <a:solidFill>
                <a:prstClr val="black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52B8A0-A5AF-369B-C5C8-66941EC82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03082"/>
              </p:ext>
            </p:extLst>
          </p:nvPr>
        </p:nvGraphicFramePr>
        <p:xfrm>
          <a:off x="1112344" y="1809263"/>
          <a:ext cx="9967310" cy="449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655">
                  <a:extLst>
                    <a:ext uri="{9D8B030D-6E8A-4147-A177-3AD203B41FA5}">
                      <a16:colId xmlns:a16="http://schemas.microsoft.com/office/drawing/2014/main" val="4035316352"/>
                    </a:ext>
                  </a:extLst>
                </a:gridCol>
                <a:gridCol w="4983655">
                  <a:extLst>
                    <a:ext uri="{9D8B030D-6E8A-4147-A177-3AD203B41FA5}">
                      <a16:colId xmlns:a16="http://schemas.microsoft.com/office/drawing/2014/main" val="1309792804"/>
                    </a:ext>
                  </a:extLst>
                </a:gridCol>
              </a:tblGrid>
              <a:tr h="68768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【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です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/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ます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】</a:t>
                      </a:r>
                      <a:endParaRPr lang="en-US" sz="1600" dirty="0">
                        <a:solidFill>
                          <a:schemeClr val="bg1"/>
                        </a:solidFill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3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【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だ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/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である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】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39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56823"/>
                  </a:ext>
                </a:extLst>
              </a:tr>
              <a:tr h="3803357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静かです。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静かではありません。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静かでした。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静かではありませんでした。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静かだ。静か</a:t>
                      </a:r>
                      <a:r>
                        <a:rPr kumimoji="0" lang="ja-JP" altLang="en-US" sz="2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である</a:t>
                      </a: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静かではない。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静かだった。静か</a:t>
                      </a:r>
                      <a:r>
                        <a:rPr kumimoji="0" lang="ja-JP" altLang="en-US" sz="2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であった</a:t>
                      </a: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静かではなかった。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076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91D6389-B9E0-4D9B-D0D4-4A7E9AE95FDC}"/>
              </a:ext>
            </a:extLst>
          </p:cNvPr>
          <p:cNvSpPr txBox="1">
            <a:spLocks/>
          </p:cNvSpPr>
          <p:nvPr/>
        </p:nvSpPr>
        <p:spPr>
          <a:xfrm>
            <a:off x="924948" y="1051034"/>
            <a:ext cx="2575035" cy="752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Bef>
                <a:spcPts val="0"/>
              </a:spcBef>
              <a:defRPr/>
            </a:pPr>
            <a:r>
              <a:rPr lang="en-US" altLang="ja-JP" sz="36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(</a:t>
            </a:r>
            <a:r>
              <a:rPr lang="ja-JP" altLang="en-US" sz="36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ナ形容詞</a:t>
            </a:r>
            <a:r>
              <a:rPr lang="en-US" altLang="ja-JP" sz="36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)</a:t>
            </a:r>
            <a:endParaRPr lang="en-US" altLang="ja-JP" sz="2800" dirty="0">
              <a:solidFill>
                <a:srgbClr val="9C027B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74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10F3-8185-4375-AB94-692514E7A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324" y="252319"/>
            <a:ext cx="8177349" cy="1031966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③ 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【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だ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/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である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】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のコツ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9C027B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FE0F52-CBCD-314C-726E-F195B8253CEA}"/>
              </a:ext>
            </a:extLst>
          </p:cNvPr>
          <p:cNvSpPr txBox="1">
            <a:spLocks/>
          </p:cNvSpPr>
          <p:nvPr/>
        </p:nvSpPr>
        <p:spPr>
          <a:xfrm>
            <a:off x="2345635" y="1803266"/>
            <a:ext cx="7081576" cy="1397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  <a:spcBef>
                <a:spcPts val="0"/>
              </a:spcBef>
              <a:defRPr/>
            </a:pPr>
            <a:endParaRPr lang="en-US" altLang="ja-JP" sz="4000" dirty="0">
              <a:solidFill>
                <a:prstClr val="black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52B8A0-A5AF-369B-C5C8-66941EC82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750674"/>
              </p:ext>
            </p:extLst>
          </p:nvPr>
        </p:nvGraphicFramePr>
        <p:xfrm>
          <a:off x="1112344" y="1809263"/>
          <a:ext cx="9967310" cy="449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655">
                  <a:extLst>
                    <a:ext uri="{9D8B030D-6E8A-4147-A177-3AD203B41FA5}">
                      <a16:colId xmlns:a16="http://schemas.microsoft.com/office/drawing/2014/main" val="4035316352"/>
                    </a:ext>
                  </a:extLst>
                </a:gridCol>
                <a:gridCol w="4983655">
                  <a:extLst>
                    <a:ext uri="{9D8B030D-6E8A-4147-A177-3AD203B41FA5}">
                      <a16:colId xmlns:a16="http://schemas.microsoft.com/office/drawing/2014/main" val="1309792804"/>
                    </a:ext>
                  </a:extLst>
                </a:gridCol>
              </a:tblGrid>
              <a:tr h="68768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【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です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/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ます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】</a:t>
                      </a:r>
                      <a:endParaRPr lang="en-US" sz="1600" dirty="0">
                        <a:solidFill>
                          <a:schemeClr val="bg1"/>
                        </a:solidFill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3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【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だ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/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である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】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39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56823"/>
                  </a:ext>
                </a:extLst>
              </a:tr>
              <a:tr h="3803357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楽しいです。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楽しくないです。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楽しかったです。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楽しくなかったです。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楽しい。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楽しくない。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楽しかった。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楽しくなかった。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076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91D6389-B9E0-4D9B-D0D4-4A7E9AE95FDC}"/>
              </a:ext>
            </a:extLst>
          </p:cNvPr>
          <p:cNvSpPr txBox="1">
            <a:spLocks/>
          </p:cNvSpPr>
          <p:nvPr/>
        </p:nvSpPr>
        <p:spPr>
          <a:xfrm>
            <a:off x="924948" y="1051034"/>
            <a:ext cx="2575035" cy="752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Bef>
                <a:spcPts val="0"/>
              </a:spcBef>
              <a:defRPr/>
            </a:pPr>
            <a:r>
              <a:rPr lang="en-US" altLang="ja-JP" sz="36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(</a:t>
            </a:r>
            <a:r>
              <a:rPr lang="ja-JP" altLang="en-US" sz="36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イ形容詞</a:t>
            </a:r>
            <a:r>
              <a:rPr lang="en-US" altLang="ja-JP" sz="36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)</a:t>
            </a:r>
            <a:endParaRPr lang="en-US" altLang="ja-JP" sz="2800" dirty="0">
              <a:solidFill>
                <a:srgbClr val="9C027B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16FC43-F389-3B8B-3048-2FFE7F2F1BF6}"/>
              </a:ext>
            </a:extLst>
          </p:cNvPr>
          <p:cNvSpPr/>
          <p:nvPr/>
        </p:nvSpPr>
        <p:spPr>
          <a:xfrm>
            <a:off x="8499810" y="2931053"/>
            <a:ext cx="3369725" cy="1819300"/>
          </a:xfrm>
          <a:prstGeom prst="roundRect">
            <a:avLst/>
          </a:prstGeom>
          <a:ln w="28575">
            <a:solidFill>
              <a:srgbClr val="9C02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  <a:r>
              <a:rPr lang="ja-JP" altLang="en-US" sz="2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多かったまちがい</a:t>
            </a:r>
            <a:endParaRPr lang="en-US" altLang="ja-JP" sz="20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楽しいである。</a:t>
            </a:r>
            <a:endParaRPr lang="en-US" altLang="ja-JP" sz="2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欲しいである。</a:t>
            </a:r>
            <a:endParaRPr lang="en-US" altLang="ja-JP" sz="28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54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10F3-8185-4375-AB94-692514E7A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324" y="252319"/>
            <a:ext cx="8177349" cy="1031966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③ 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【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だ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/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である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】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のコツ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9C027B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FE0F52-CBCD-314C-726E-F195B8253CEA}"/>
              </a:ext>
            </a:extLst>
          </p:cNvPr>
          <p:cNvSpPr txBox="1">
            <a:spLocks/>
          </p:cNvSpPr>
          <p:nvPr/>
        </p:nvSpPr>
        <p:spPr>
          <a:xfrm>
            <a:off x="2345635" y="1803266"/>
            <a:ext cx="7081576" cy="1397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  <a:spcBef>
                <a:spcPts val="0"/>
              </a:spcBef>
              <a:defRPr/>
            </a:pPr>
            <a:endParaRPr lang="en-US" altLang="ja-JP" sz="4000" dirty="0">
              <a:solidFill>
                <a:prstClr val="black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52B8A0-A5AF-369B-C5C8-66941EC82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1185"/>
              </p:ext>
            </p:extLst>
          </p:nvPr>
        </p:nvGraphicFramePr>
        <p:xfrm>
          <a:off x="1113218" y="1914835"/>
          <a:ext cx="9965560" cy="421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2780">
                  <a:extLst>
                    <a:ext uri="{9D8B030D-6E8A-4147-A177-3AD203B41FA5}">
                      <a16:colId xmlns:a16="http://schemas.microsoft.com/office/drawing/2014/main" val="4035316352"/>
                    </a:ext>
                  </a:extLst>
                </a:gridCol>
                <a:gridCol w="4982780">
                  <a:extLst>
                    <a:ext uri="{9D8B030D-6E8A-4147-A177-3AD203B41FA5}">
                      <a16:colId xmlns:a16="http://schemas.microsoft.com/office/drawing/2014/main" val="1309792804"/>
                    </a:ext>
                  </a:extLst>
                </a:gridCol>
              </a:tblGrid>
              <a:tr h="64577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【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です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/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ます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j-cs"/>
                        </a:rPr>
                        <a:t>】</a:t>
                      </a:r>
                      <a:endParaRPr lang="en-US" sz="1600" dirty="0">
                        <a:solidFill>
                          <a:schemeClr val="bg1"/>
                        </a:solidFill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3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【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だ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/</a:t>
                      </a:r>
                      <a:r>
                        <a:rPr kumimoji="0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である</a:t>
                      </a:r>
                      <a:r>
                        <a:rPr kumimoji="0" lang="en-US" altLang="ja-JP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】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39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56823"/>
                  </a:ext>
                </a:extLst>
              </a:tr>
              <a:tr h="3571536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読みます。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読みません。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読みました。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ja-JP" altLang="en-US" sz="28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読みませんでした。</a:t>
                      </a:r>
                      <a:endParaRPr lang="en-US" altLang="ja-JP" sz="28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読む。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読まない。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読んだ。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読まなかった。</a:t>
                      </a:r>
                      <a:endParaRPr kumimoji="0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076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91D6389-B9E0-4D9B-D0D4-4A7E9AE95FDC}"/>
              </a:ext>
            </a:extLst>
          </p:cNvPr>
          <p:cNvSpPr txBox="1">
            <a:spLocks/>
          </p:cNvSpPr>
          <p:nvPr/>
        </p:nvSpPr>
        <p:spPr>
          <a:xfrm>
            <a:off x="189754" y="1051034"/>
            <a:ext cx="2575035" cy="752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Bef>
                <a:spcPts val="0"/>
              </a:spcBef>
              <a:defRPr/>
            </a:pPr>
            <a:r>
              <a:rPr lang="ja-JP" altLang="en-US" sz="36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（動詞</a:t>
            </a:r>
            <a:r>
              <a:rPr lang="en-US" altLang="ja-JP" sz="3600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)</a:t>
            </a:r>
            <a:endParaRPr lang="en-US" altLang="ja-JP" sz="2800" dirty="0">
              <a:solidFill>
                <a:srgbClr val="9C027B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73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10F3-8185-4375-AB94-692514E7A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324" y="252319"/>
            <a:ext cx="8177349" cy="1031966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③ 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【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だ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/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である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】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027B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のコツ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9C027B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FE0F52-CBCD-314C-726E-F195B8253CEA}"/>
              </a:ext>
            </a:extLst>
          </p:cNvPr>
          <p:cNvSpPr txBox="1">
            <a:spLocks/>
          </p:cNvSpPr>
          <p:nvPr/>
        </p:nvSpPr>
        <p:spPr>
          <a:xfrm>
            <a:off x="2345635" y="1803266"/>
            <a:ext cx="7081576" cy="1397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  <a:spcBef>
                <a:spcPts val="0"/>
              </a:spcBef>
              <a:defRPr/>
            </a:pPr>
            <a:endParaRPr lang="en-US" altLang="ja-JP" sz="4000" dirty="0">
              <a:solidFill>
                <a:prstClr val="black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E7BD3C-210E-1016-154E-2FB2918208CB}"/>
              </a:ext>
            </a:extLst>
          </p:cNvPr>
          <p:cNvSpPr txBox="1">
            <a:spLocks/>
          </p:cNvSpPr>
          <p:nvPr/>
        </p:nvSpPr>
        <p:spPr>
          <a:xfrm>
            <a:off x="998482" y="1803266"/>
            <a:ext cx="10384221" cy="74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  <a:spcBef>
                <a:spcPts val="0"/>
              </a:spcBef>
              <a:defRPr/>
            </a:pPr>
            <a:r>
              <a:rPr lang="ja-JP" altLang="en-US" sz="4900" dirty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・「～だ。」と「～である。」を交互に使うといいです。</a:t>
            </a:r>
            <a:endParaRPr lang="en-US" altLang="ja-JP" sz="4900" dirty="0">
              <a:solidFill>
                <a:prstClr val="black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2DECEE-CCB5-0027-573F-94C70366BFD1}"/>
              </a:ext>
            </a:extLst>
          </p:cNvPr>
          <p:cNvSpPr/>
          <p:nvPr/>
        </p:nvSpPr>
        <p:spPr>
          <a:xfrm>
            <a:off x="734403" y="3064943"/>
            <a:ext cx="10723190" cy="2687179"/>
          </a:xfrm>
          <a:prstGeom prst="roundRect">
            <a:avLst/>
          </a:prstGeom>
          <a:ln w="28575">
            <a:solidFill>
              <a:srgbClr val="9C02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私の家の中で一番好きな場所は自分の部屋</a:t>
            </a:r>
            <a:r>
              <a:rPr lang="ja-JP" altLang="en-US" sz="2800" dirty="0">
                <a:solidFill>
                  <a:schemeClr val="tx1"/>
                </a:solidFill>
                <a:highlight>
                  <a:srgbClr val="FFE5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だ。</a:t>
            </a:r>
            <a:r>
              <a:rPr lang="ja-JP" altLang="en-US" sz="2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とても広い。</a:t>
            </a:r>
            <a:endParaRPr lang="en-US" altLang="ja-JP" sz="28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二番目に好きなのはお風呂</a:t>
            </a:r>
            <a:r>
              <a:rPr lang="ja-JP" altLang="en-US" sz="2800" dirty="0">
                <a:solidFill>
                  <a:schemeClr val="tx1"/>
                </a:solidFill>
                <a:highlight>
                  <a:srgbClr val="FFE5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である</a:t>
            </a:r>
            <a:r>
              <a:rPr lang="ja-JP" altLang="en-US" sz="2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。リラックスできるから</a:t>
            </a:r>
            <a:r>
              <a:rPr lang="ja-JP" altLang="en-US" sz="2800" dirty="0">
                <a:solidFill>
                  <a:schemeClr val="tx1"/>
                </a:solidFill>
                <a:highlight>
                  <a:srgbClr val="FFE5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だ</a:t>
            </a:r>
            <a:r>
              <a:rPr lang="ja-JP" altLang="en-US" sz="2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</a:t>
            </a:r>
            <a:endParaRPr lang="en-US" altLang="ja-JP" sz="28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でもベランダは嫌い</a:t>
            </a:r>
            <a:r>
              <a:rPr lang="ja-JP" altLang="en-US" sz="2800" dirty="0">
                <a:solidFill>
                  <a:schemeClr val="tx1"/>
                </a:solidFill>
                <a:highlight>
                  <a:srgbClr val="FFE5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である</a:t>
            </a:r>
            <a:r>
              <a:rPr lang="ja-JP" altLang="en-US" sz="2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</a:t>
            </a:r>
            <a:endParaRPr lang="en-US" altLang="ja-JP" sz="36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46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10F3-8185-4375-AB94-692514E7A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360" y="1252763"/>
            <a:ext cx="8209280" cy="270600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春学期 </a:t>
            </a:r>
            <a:br>
              <a:rPr lang="en-US" altLang="ja-JP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dirty="0">
                <a:solidFill>
                  <a:srgbClr val="9C027B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おつかれさまでした！</a:t>
            </a:r>
            <a:endParaRPr lang="en-US" dirty="0">
              <a:solidFill>
                <a:srgbClr val="9C027B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18EB2-F48F-992E-E8B4-65C3CF5B62AC}"/>
              </a:ext>
            </a:extLst>
          </p:cNvPr>
          <p:cNvCxnSpPr/>
          <p:nvPr/>
        </p:nvCxnSpPr>
        <p:spPr>
          <a:xfrm>
            <a:off x="0" y="6559826"/>
            <a:ext cx="12192000" cy="0"/>
          </a:xfrm>
          <a:prstGeom prst="line">
            <a:avLst/>
          </a:prstGeom>
          <a:ln w="76200">
            <a:solidFill>
              <a:srgbClr val="9C027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太宰 治 | CHARACTER | アニメ「文豪ストレイドッグス」公式サイト">
            <a:extLst>
              <a:ext uri="{FF2B5EF4-FFF2-40B4-BE49-F238E27FC236}">
                <a16:creationId xmlns:a16="http://schemas.microsoft.com/office/drawing/2014/main" id="{D026DB7F-C7C0-7D80-DAB9-875AB461E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22" y="2503955"/>
            <a:ext cx="2835530" cy="38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6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Microsoft Office PowerPoint</Application>
  <PresentationFormat>Širokoúhlá obrazovka</PresentationFormat>
  <Paragraphs>158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Hiragino Kaku Gothic Std W8</vt:lpstr>
      <vt:lpstr>Meiryo</vt:lpstr>
      <vt:lpstr>游ゴシック</vt:lpstr>
      <vt:lpstr>游ゴシック Medium</vt:lpstr>
      <vt:lpstr>Arial</vt:lpstr>
      <vt:lpstr>Calibri</vt:lpstr>
      <vt:lpstr>Calibri Light</vt:lpstr>
      <vt:lpstr>Office Theme</vt:lpstr>
      <vt:lpstr>TAからみなさんへ アドバイス</vt:lpstr>
      <vt:lpstr>① 原稿用紙のルール</vt:lpstr>
      <vt:lpstr>② 【です/ます】vs【だ/である】</vt:lpstr>
      <vt:lpstr>③ 【だ/である】のコツ</vt:lpstr>
      <vt:lpstr>③ 【だ/である】のコツ</vt:lpstr>
      <vt:lpstr>③ 【だ/である】のコツ</vt:lpstr>
      <vt:lpstr>③ 【だ/である】のコツ</vt:lpstr>
      <vt:lpstr>③ 【だ/である】のコツ</vt:lpstr>
      <vt:lpstr>春学期  おつかれさまでした！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TAからアドバイス</dc:title>
  <dc:creator>のあ 大城</dc:creator>
  <cp:lastModifiedBy>Ivan Rumánek</cp:lastModifiedBy>
  <cp:revision>3</cp:revision>
  <dcterms:created xsi:type="dcterms:W3CDTF">2024-05-11T20:35:33Z</dcterms:created>
  <dcterms:modified xsi:type="dcterms:W3CDTF">2024-05-14T17:13:24Z</dcterms:modified>
</cp:coreProperties>
</file>