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4" r:id="rId8"/>
    <p:sldId id="265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5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3A041B-004B-439D-8D56-203A182E07A3}" type="datetimeFigureOut">
              <a:rPr lang="cs-CZ" smtClean="0"/>
              <a:pPr/>
              <a:t>14.05.2024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107351-0F82-4549-B30B-6D8619F85D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7%B6%B2%E8%B5%B0%E7%95%AA%E5%A4%96%E5%9C%B0_(%E6%9D%B1%E6%98%A0)" TargetMode="External"/><Relationship Id="rId2" Type="http://schemas.openxmlformats.org/officeDocument/2006/relationships/hyperlink" Target="https://archive.org/details/HibotanBakutoredPeonyGambler1968Trail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Ken_Takakur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XNaUDTLUa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Takeši</a:t>
            </a:r>
            <a:r>
              <a:rPr lang="cs-CZ" dirty="0"/>
              <a:t> </a:t>
            </a:r>
            <a:r>
              <a:rPr lang="cs-CZ" dirty="0" err="1"/>
              <a:t>Kitano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ja-JP" dirty="0" err="1"/>
              <a:t>Sonatine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Jakuza</a:t>
            </a:r>
            <a:endParaRPr lang="cs-CZ" dirty="0"/>
          </a:p>
          <a:p>
            <a:pPr lvl="1"/>
            <a:r>
              <a:rPr lang="cs-CZ" dirty="0"/>
              <a:t>Historie</a:t>
            </a:r>
          </a:p>
          <a:p>
            <a:pPr lvl="1"/>
            <a:r>
              <a:rPr lang="cs-CZ" dirty="0"/>
              <a:t>Fungování</a:t>
            </a:r>
          </a:p>
          <a:p>
            <a:r>
              <a:rPr lang="cs-CZ" dirty="0"/>
              <a:t>Filmy o </a:t>
            </a:r>
            <a:r>
              <a:rPr lang="cs-CZ" dirty="0" err="1"/>
              <a:t>jakuze</a:t>
            </a:r>
            <a:endParaRPr lang="cs-CZ" dirty="0"/>
          </a:p>
          <a:p>
            <a:pPr lvl="1"/>
            <a:r>
              <a:rPr lang="cs-CZ" dirty="0" err="1"/>
              <a:t>Ninkjó</a:t>
            </a:r>
            <a:r>
              <a:rPr lang="cs-CZ" dirty="0"/>
              <a:t> </a:t>
            </a:r>
            <a:r>
              <a:rPr lang="cs-CZ" dirty="0" err="1"/>
              <a:t>eiga</a:t>
            </a:r>
            <a:endParaRPr lang="cs-CZ" dirty="0"/>
          </a:p>
          <a:p>
            <a:pPr lvl="1"/>
            <a:r>
              <a:rPr lang="cs-CZ" dirty="0" err="1"/>
              <a:t>Džitsuroku</a:t>
            </a:r>
            <a:r>
              <a:rPr lang="cs-CZ" dirty="0"/>
              <a:t> </a:t>
            </a:r>
            <a:r>
              <a:rPr lang="cs-CZ" dirty="0" err="1"/>
              <a:t>eiga</a:t>
            </a:r>
            <a:endParaRPr lang="cs-CZ" dirty="0"/>
          </a:p>
          <a:p>
            <a:r>
              <a:rPr lang="cs-CZ" dirty="0" err="1"/>
              <a:t>Kitano</a:t>
            </a:r>
            <a:r>
              <a:rPr lang="cs-CZ" dirty="0"/>
              <a:t> </a:t>
            </a:r>
            <a:r>
              <a:rPr lang="cs-CZ" dirty="0" err="1"/>
              <a:t>Takeši</a:t>
            </a:r>
            <a:endParaRPr lang="cs-CZ" dirty="0"/>
          </a:p>
          <a:p>
            <a:r>
              <a:rPr lang="cs-CZ" dirty="0" err="1"/>
              <a:t>Sonatine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osnova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dirty="0"/>
              <a:t>Historie </a:t>
            </a:r>
            <a:r>
              <a:rPr lang="cs-CZ" dirty="0" err="1"/>
              <a:t>jakuzy</a:t>
            </a:r>
            <a:r>
              <a:rPr lang="cs-CZ" dirty="0"/>
              <a:t> podávaná </a:t>
            </a:r>
            <a:r>
              <a:rPr lang="cs-CZ" dirty="0" err="1"/>
              <a:t>jakuzou</a:t>
            </a:r>
            <a:endParaRPr lang="cs-CZ" dirty="0"/>
          </a:p>
          <a:p>
            <a:pPr lvl="1"/>
            <a:r>
              <a:rPr lang="cs-CZ" dirty="0"/>
              <a:t>Mači-</a:t>
            </a:r>
            <a:r>
              <a:rPr lang="cs-CZ" dirty="0" err="1"/>
              <a:t>jakko</a:t>
            </a:r>
            <a:r>
              <a:rPr lang="cs-CZ" dirty="0"/>
              <a:t>, zastánci slabých (17. stol)</a:t>
            </a:r>
          </a:p>
          <a:p>
            <a:r>
              <a:rPr lang="cs-CZ" dirty="0"/>
              <a:t>Společenští vyděděnci</a:t>
            </a:r>
          </a:p>
          <a:p>
            <a:pPr lvl="1"/>
            <a:r>
              <a:rPr lang="cs-CZ" dirty="0" err="1"/>
              <a:t>tekija</a:t>
            </a:r>
            <a:endParaRPr lang="cs-CZ" dirty="0"/>
          </a:p>
          <a:p>
            <a:pPr lvl="1"/>
            <a:r>
              <a:rPr lang="cs-CZ" dirty="0" err="1"/>
              <a:t>bakuto</a:t>
            </a:r>
            <a:endParaRPr lang="cs-CZ" dirty="0"/>
          </a:p>
          <a:p>
            <a:r>
              <a:rPr lang="cs-CZ" dirty="0"/>
              <a:t>Koncem 19. století organizovaná síla pro práce i </a:t>
            </a:r>
            <a:r>
              <a:rPr lang="cs-CZ" dirty="0" err="1"/>
              <a:t>nekalé</a:t>
            </a:r>
            <a:r>
              <a:rPr lang="cs-CZ" dirty="0"/>
              <a:t> praktiky 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/>
          <a:lstStyle/>
          <a:p>
            <a:r>
              <a:rPr lang="cs-CZ" dirty="0"/>
              <a:t>Kořeny </a:t>
            </a:r>
            <a:r>
              <a:rPr lang="cs-CZ" dirty="0" err="1"/>
              <a:t>jakuzy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Rodinný model (</a:t>
            </a:r>
            <a:r>
              <a:rPr lang="cs-CZ" dirty="0" err="1"/>
              <a:t>ikka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Ojabun</a:t>
            </a:r>
            <a:r>
              <a:rPr lang="cs-CZ" dirty="0"/>
              <a:t>-</a:t>
            </a:r>
            <a:r>
              <a:rPr lang="cs-CZ" dirty="0" err="1"/>
              <a:t>kobun</a:t>
            </a:r>
            <a:r>
              <a:rPr lang="cs-CZ" dirty="0"/>
              <a:t>; „bratrské vztahy“ (</a:t>
            </a:r>
            <a:r>
              <a:rPr lang="cs-CZ" dirty="0" err="1"/>
              <a:t>aniki</a:t>
            </a:r>
            <a:r>
              <a:rPr lang="cs-CZ" dirty="0"/>
              <a:t>)</a:t>
            </a:r>
          </a:p>
          <a:p>
            <a:r>
              <a:rPr lang="cs-CZ" dirty="0"/>
              <a:t>Organizovaný zločin</a:t>
            </a:r>
          </a:p>
          <a:p>
            <a:pPr lvl="1"/>
            <a:r>
              <a:rPr lang="cs-CZ" dirty="0"/>
              <a:t>Obchod s narkotiky (amfetaminy), kontrola obchodu (výpalné), stavebnictví, zábavní průmysl (herny, bary, prostituce)…</a:t>
            </a:r>
          </a:p>
          <a:p>
            <a:pPr lvl="1"/>
            <a:r>
              <a:rPr lang="cs-CZ" dirty="0"/>
              <a:t>Řada legálních aktivit i spolupráce s úřady</a:t>
            </a:r>
          </a:p>
          <a:p>
            <a:pPr lvl="1"/>
            <a:r>
              <a:rPr lang="cs-CZ" dirty="0"/>
              <a:t>Vrchol v 60. letech (180k? &gt; nyní cca 20k?)</a:t>
            </a:r>
          </a:p>
          <a:p>
            <a:r>
              <a:rPr lang="cs-CZ" dirty="0"/>
              <a:t>Symboly</a:t>
            </a:r>
          </a:p>
          <a:p>
            <a:pPr lvl="1"/>
            <a:r>
              <a:rPr lang="cs-CZ" dirty="0"/>
              <a:t>Tetování </a:t>
            </a:r>
          </a:p>
          <a:p>
            <a:pPr lvl="1"/>
            <a:r>
              <a:rPr lang="cs-CZ" dirty="0" err="1"/>
              <a:t>Jubicume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Fungování </a:t>
            </a:r>
            <a:r>
              <a:rPr lang="cs-CZ" dirty="0" err="1"/>
              <a:t>jakuzy</a:t>
            </a:r>
            <a:r>
              <a:rPr lang="cs-CZ" dirty="0"/>
              <a:t> a symboly</a:t>
            </a:r>
          </a:p>
        </p:txBody>
      </p:sp>
      <p:pic>
        <p:nvPicPr>
          <p:cNvPr id="2050" name="Picture 2" descr="C:\Users\Marek\Desktop\yakuz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353425" cy="5400675"/>
          </a:xfrm>
          <a:prstGeom prst="rect">
            <a:avLst/>
          </a:prstGeom>
          <a:noFill/>
        </p:spPr>
      </p:pic>
      <p:pic>
        <p:nvPicPr>
          <p:cNvPr id="2051" name="Picture 3" descr="C:\Users\Marek\Desktop\jivr-06-54-g001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412776"/>
            <a:ext cx="6091940" cy="4290486"/>
          </a:xfrm>
          <a:prstGeom prst="rect">
            <a:avLst/>
          </a:prstGeom>
          <a:noFill/>
        </p:spPr>
      </p:pic>
      <p:pic>
        <p:nvPicPr>
          <p:cNvPr id="2052" name="Picture 4" descr="C:\Users\Marek\Desktop\article-0-1A3F80D9000005DC-669_634x4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980728"/>
            <a:ext cx="7339012" cy="4906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Romantizovaný pohled na organizovaný zločin</a:t>
            </a:r>
          </a:p>
          <a:p>
            <a:pPr lvl="1"/>
            <a:r>
              <a:rPr lang="cs-CZ" dirty="0"/>
              <a:t>„japonské kovbojky“, náhrada </a:t>
            </a:r>
            <a:r>
              <a:rPr lang="cs-CZ" i="1" dirty="0" err="1"/>
              <a:t>džidaigeki</a:t>
            </a:r>
            <a:endParaRPr lang="cs-CZ" i="1" dirty="0"/>
          </a:p>
          <a:p>
            <a:r>
              <a:rPr lang="cs-CZ" dirty="0"/>
              <a:t>Počátkem 20. století literární žánr</a:t>
            </a:r>
            <a:r>
              <a:rPr lang="en-US" dirty="0"/>
              <a:t> o </a:t>
            </a:r>
            <a:r>
              <a:rPr lang="cs-CZ" dirty="0"/>
              <a:t>pocestných hráčích</a:t>
            </a:r>
          </a:p>
          <a:p>
            <a:pPr lvl="1"/>
            <a:r>
              <a:rPr lang="cs-CZ" dirty="0"/>
              <a:t>pochybný původ x loajalita, spravedlnost, pomoc slabším (prostým lidem)</a:t>
            </a:r>
          </a:p>
          <a:p>
            <a:r>
              <a:rPr lang="cs-CZ" dirty="0"/>
              <a:t>Ideály </a:t>
            </a:r>
            <a:r>
              <a:rPr lang="cs-CZ" dirty="0" err="1"/>
              <a:t>giri</a:t>
            </a:r>
            <a:r>
              <a:rPr lang="cs-CZ" dirty="0"/>
              <a:t> a </a:t>
            </a:r>
            <a:r>
              <a:rPr lang="cs-CZ" dirty="0" err="1"/>
              <a:t>nindžó</a:t>
            </a:r>
            <a:endParaRPr lang="cs-CZ" dirty="0"/>
          </a:p>
          <a:p>
            <a:r>
              <a:rPr lang="cs-CZ" dirty="0"/>
              <a:t>Žánrová klišé</a:t>
            </a:r>
          </a:p>
          <a:p>
            <a:pPr lvl="1"/>
            <a:r>
              <a:rPr lang="cs-CZ" dirty="0"/>
              <a:t>morální dilema, zasazení v období </a:t>
            </a:r>
            <a:r>
              <a:rPr lang="cs-CZ" dirty="0" err="1"/>
              <a:t>Meidži</a:t>
            </a:r>
            <a:r>
              <a:rPr lang="cs-CZ" dirty="0"/>
              <a:t>/</a:t>
            </a:r>
            <a:r>
              <a:rPr lang="cs-CZ" dirty="0" err="1"/>
              <a:t>Taišó</a:t>
            </a:r>
            <a:r>
              <a:rPr lang="cs-CZ" dirty="0"/>
              <a:t>, boj slabšího proti silnějším, odplata, meč vs. střelné zbraně, </a:t>
            </a:r>
            <a:r>
              <a:rPr lang="cs-CZ" dirty="0" err="1"/>
              <a:t>jubicume</a:t>
            </a:r>
            <a:r>
              <a:rPr lang="cs-CZ" dirty="0"/>
              <a:t>, </a:t>
            </a:r>
            <a:r>
              <a:rPr lang="cs-CZ" dirty="0" err="1"/>
              <a:t>westernizovaní</a:t>
            </a:r>
            <a:r>
              <a:rPr lang="cs-CZ" dirty="0"/>
              <a:t> padouši…</a:t>
            </a:r>
          </a:p>
          <a:p>
            <a:r>
              <a:rPr lang="cs-CZ" dirty="0"/>
              <a:t>60./70. léta - populární filmový žánr</a:t>
            </a:r>
          </a:p>
          <a:p>
            <a:pPr lvl="1"/>
            <a:r>
              <a:rPr lang="cs-CZ" dirty="0">
                <a:hlinkClick r:id="rId2"/>
              </a:rPr>
              <a:t>např. </a:t>
            </a:r>
            <a:r>
              <a:rPr lang="cs-CZ" dirty="0" err="1">
                <a:hlinkClick r:id="rId2"/>
              </a:rPr>
              <a:t>Hibotan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Bakuto</a:t>
            </a:r>
            <a:r>
              <a:rPr lang="en-US" dirty="0"/>
              <a:t> </a:t>
            </a:r>
            <a:r>
              <a:rPr lang="cs-CZ" dirty="0"/>
              <a:t>(1968) </a:t>
            </a:r>
            <a:r>
              <a:rPr lang="cs-CZ" dirty="0">
                <a:hlinkClick r:id="rId3"/>
              </a:rPr>
              <a:t>ab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tak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err="1"/>
              <a:t>Ninkjó</a:t>
            </a:r>
            <a:r>
              <a:rPr lang="cs-CZ" dirty="0"/>
              <a:t> </a:t>
            </a:r>
            <a:r>
              <a:rPr lang="cs-CZ" dirty="0" err="1"/>
              <a:t>eiga</a:t>
            </a:r>
            <a:r>
              <a:rPr lang="cs-CZ" dirty="0"/>
              <a:t> (filmy o ctnosti)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70. letech odklon od vyčerpaného žánru </a:t>
            </a:r>
            <a:r>
              <a:rPr lang="cs-CZ" dirty="0" err="1"/>
              <a:t>ninkjó</a:t>
            </a:r>
            <a:r>
              <a:rPr lang="cs-CZ" dirty="0"/>
              <a:t> </a:t>
            </a:r>
            <a:r>
              <a:rPr lang="cs-CZ" dirty="0" err="1"/>
              <a:t>eiga</a:t>
            </a:r>
            <a:endParaRPr lang="cs-CZ" dirty="0"/>
          </a:p>
          <a:p>
            <a:r>
              <a:rPr lang="cs-CZ" dirty="0"/>
              <a:t>syrová realita místo romantického ideálu</a:t>
            </a:r>
          </a:p>
          <a:p>
            <a:r>
              <a:rPr lang="cs-CZ" dirty="0"/>
              <a:t>filmy založené na skutečných záznamech, zasazeno do relativně současného Japonska</a:t>
            </a:r>
          </a:p>
          <a:p>
            <a:pPr lvl="1"/>
            <a:r>
              <a:rPr lang="cs-CZ" dirty="0"/>
              <a:t>např. </a:t>
            </a:r>
            <a:r>
              <a:rPr lang="cs-CZ" dirty="0">
                <a:hlinkClick r:id="rId2"/>
              </a:rPr>
              <a:t>film </a:t>
            </a:r>
            <a:r>
              <a:rPr lang="cs-CZ" i="1" dirty="0" err="1">
                <a:hlinkClick r:id="rId2"/>
              </a:rPr>
              <a:t>Džingi</a:t>
            </a:r>
            <a:r>
              <a:rPr lang="cs-CZ" i="1" dirty="0">
                <a:hlinkClick r:id="rId2"/>
              </a:rPr>
              <a:t> </a:t>
            </a:r>
            <a:r>
              <a:rPr lang="cs-CZ" i="1" dirty="0" err="1">
                <a:hlinkClick r:id="rId2"/>
              </a:rPr>
              <a:t>naki</a:t>
            </a:r>
            <a:r>
              <a:rPr lang="cs-CZ" i="1" dirty="0">
                <a:hlinkClick r:id="rId2"/>
              </a:rPr>
              <a:t> </a:t>
            </a:r>
            <a:r>
              <a:rPr lang="cs-CZ" i="1" dirty="0" err="1">
                <a:hlinkClick r:id="rId2"/>
              </a:rPr>
              <a:t>tatakai</a:t>
            </a:r>
            <a:r>
              <a:rPr lang="cs-CZ" i="1" dirty="0">
                <a:hlinkClick r:id="rId2"/>
              </a:rPr>
              <a:t> </a:t>
            </a:r>
            <a:r>
              <a:rPr lang="cs-CZ" dirty="0"/>
              <a:t>(Boje bez lidskosti a spravedlnosti, </a:t>
            </a:r>
            <a:r>
              <a:rPr lang="en-US" dirty="0"/>
              <a:t>1973</a:t>
            </a:r>
            <a:r>
              <a:rPr lang="cs-CZ" dirty="0"/>
              <a:t>)</a:t>
            </a:r>
          </a:p>
          <a:p>
            <a:r>
              <a:rPr lang="cs-CZ" dirty="0"/>
              <a:t>v 80. letech ústup filmů o </a:t>
            </a:r>
            <a:r>
              <a:rPr lang="cs-CZ" dirty="0" err="1"/>
              <a:t>jakuze</a:t>
            </a:r>
            <a:endParaRPr lang="cs-CZ" dirty="0"/>
          </a:p>
          <a:p>
            <a:pPr lvl="1"/>
            <a:r>
              <a:rPr lang="cs-CZ" dirty="0"/>
              <a:t>vliv videa a hollywoodských filmů	</a:t>
            </a:r>
          </a:p>
          <a:p>
            <a:pPr lvl="1"/>
            <a:r>
              <a:rPr lang="cs-CZ" dirty="0"/>
              <a:t>populární série </a:t>
            </a:r>
            <a:r>
              <a:rPr lang="cs-CZ" dirty="0" err="1"/>
              <a:t>Gokudó</a:t>
            </a:r>
            <a:r>
              <a:rPr lang="cs-CZ" dirty="0"/>
              <a:t> no </a:t>
            </a:r>
            <a:r>
              <a:rPr lang="cs-CZ" dirty="0" err="1"/>
              <a:t>onnatači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Džicuroku</a:t>
            </a:r>
            <a:r>
              <a:rPr lang="cs-CZ" dirty="0"/>
              <a:t> </a:t>
            </a:r>
            <a:r>
              <a:rPr lang="cs-CZ" dirty="0" err="1"/>
              <a:t>eiga</a:t>
            </a:r>
            <a:r>
              <a:rPr lang="cs-CZ" dirty="0"/>
              <a:t> (skutečné příběhy)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narozen 1947 v Tokiu</a:t>
            </a:r>
          </a:p>
          <a:p>
            <a:pPr lvl="1"/>
            <a:r>
              <a:rPr lang="cs-CZ" dirty="0"/>
              <a:t>otec pravděpodobně členem </a:t>
            </a:r>
            <a:r>
              <a:rPr lang="cs-CZ" dirty="0" err="1"/>
              <a:t>jakuzy</a:t>
            </a:r>
            <a:endParaRPr lang="cs-CZ" dirty="0"/>
          </a:p>
          <a:p>
            <a:r>
              <a:rPr lang="cs-CZ" dirty="0"/>
              <a:t>v Japonsku kariéra komika</a:t>
            </a:r>
          </a:p>
          <a:p>
            <a:pPr lvl="1"/>
            <a:r>
              <a:rPr lang="cs-CZ" dirty="0"/>
              <a:t>člen dua </a:t>
            </a:r>
            <a:r>
              <a:rPr lang="cs-CZ" dirty="0" err="1"/>
              <a:t>Two</a:t>
            </a:r>
            <a:r>
              <a:rPr lang="cs-CZ" dirty="0"/>
              <a:t> Beat</a:t>
            </a:r>
          </a:p>
          <a:p>
            <a:pPr lvl="1"/>
            <a:r>
              <a:rPr lang="cs-CZ" dirty="0" err="1"/>
              <a:t>Takešiho</a:t>
            </a:r>
            <a:r>
              <a:rPr lang="cs-CZ" dirty="0"/>
              <a:t> Hrad…</a:t>
            </a:r>
          </a:p>
          <a:p>
            <a:pPr lvl="1"/>
            <a:r>
              <a:rPr lang="cs-CZ" dirty="0"/>
              <a:t>marná snaha o to, být vnímán vážně</a:t>
            </a:r>
          </a:p>
          <a:p>
            <a:r>
              <a:rPr lang="cs-CZ" dirty="0"/>
              <a:t>herec, spisovatel, malíř, režisér…</a:t>
            </a:r>
          </a:p>
          <a:p>
            <a:pPr lvl="1"/>
            <a:endParaRPr lang="cs-CZ" dirty="0"/>
          </a:p>
          <a:p>
            <a:r>
              <a:rPr lang="cs-CZ" dirty="0" err="1"/>
              <a:t>Kitano</a:t>
            </a:r>
            <a:r>
              <a:rPr lang="cs-CZ" dirty="0"/>
              <a:t> </a:t>
            </a:r>
            <a:r>
              <a:rPr lang="cs-CZ" dirty="0" err="1"/>
              <a:t>Takeši</a:t>
            </a:r>
            <a:r>
              <a:rPr lang="cs-CZ" dirty="0"/>
              <a:t> x </a:t>
            </a:r>
            <a:r>
              <a:rPr lang="cs-CZ" dirty="0" err="1"/>
              <a:t>Bíto</a:t>
            </a:r>
            <a:r>
              <a:rPr lang="cs-CZ" dirty="0"/>
              <a:t> </a:t>
            </a:r>
            <a:r>
              <a:rPr lang="cs-CZ" dirty="0" err="1"/>
              <a:t>Takeši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Takeši</a:t>
            </a:r>
            <a:r>
              <a:rPr lang="cs-CZ" dirty="0"/>
              <a:t> </a:t>
            </a:r>
            <a:r>
              <a:rPr lang="cs-CZ" dirty="0" err="1"/>
              <a:t>Kitano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74401"/>
            <a:ext cx="4680519" cy="6610903"/>
          </a:xfrm>
          <a:prstGeom prst="rect">
            <a:avLst/>
          </a:prstGeom>
        </p:spPr>
      </p:pic>
      <p:pic>
        <p:nvPicPr>
          <p:cNvPr id="1026" name="Picture 2" descr="yuriko koike tokyo governor beat takeshi kitano donald trump impersonation jap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80" y="487256"/>
            <a:ext cx="8280920" cy="552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zástupcem klasických žánrů</a:t>
            </a:r>
          </a:p>
          <a:p>
            <a:endParaRPr lang="cs-CZ" dirty="0"/>
          </a:p>
          <a:p>
            <a:r>
              <a:rPr lang="cs-CZ" dirty="0"/>
              <a:t>V Japonsku kasovní propadák, na západě úspěch</a:t>
            </a:r>
          </a:p>
          <a:p>
            <a:endParaRPr lang="cs-CZ" dirty="0"/>
          </a:p>
          <a:p>
            <a:r>
              <a:rPr lang="cs-CZ" dirty="0"/>
              <a:t>První výraznější </a:t>
            </a:r>
            <a:r>
              <a:rPr lang="cs-CZ" dirty="0" err="1"/>
              <a:t>Kitanův</a:t>
            </a:r>
            <a:r>
              <a:rPr lang="cs-CZ" dirty="0"/>
              <a:t> film</a:t>
            </a:r>
          </a:p>
          <a:p>
            <a:pPr lvl="1"/>
            <a:r>
              <a:rPr lang="cs-CZ" dirty="0"/>
              <a:t>typická </a:t>
            </a:r>
            <a:r>
              <a:rPr lang="cs-CZ" dirty="0" err="1"/>
              <a:t>Kitanova</a:t>
            </a:r>
            <a:r>
              <a:rPr lang="cs-CZ" dirty="0"/>
              <a:t> estetika</a:t>
            </a:r>
          </a:p>
          <a:p>
            <a:pPr lvl="2"/>
            <a:r>
              <a:rPr lang="cs-CZ" dirty="0"/>
              <a:t>dlouhé statické záběry, stručné dialogy, hořkosladký humor, násilí</a:t>
            </a:r>
          </a:p>
          <a:p>
            <a:r>
              <a:rPr lang="cs-CZ" dirty="0"/>
              <a:t>Režie, scénář, hlavní role: </a:t>
            </a:r>
            <a:r>
              <a:rPr lang="cs-CZ" dirty="0" err="1"/>
              <a:t>Takeši</a:t>
            </a:r>
            <a:r>
              <a:rPr lang="cs-CZ" dirty="0"/>
              <a:t> </a:t>
            </a:r>
            <a:r>
              <a:rPr lang="cs-CZ" dirty="0" err="1"/>
              <a:t>Kitano</a:t>
            </a:r>
            <a:endParaRPr lang="cs-CZ" dirty="0"/>
          </a:p>
          <a:p>
            <a:r>
              <a:rPr lang="cs-CZ" dirty="0"/>
              <a:t>Hudba: </a:t>
            </a:r>
            <a:r>
              <a:rPr lang="cs-CZ" dirty="0" err="1"/>
              <a:t>Džó</a:t>
            </a:r>
            <a:r>
              <a:rPr lang="cs-CZ" dirty="0"/>
              <a:t> </a:t>
            </a:r>
            <a:r>
              <a:rPr lang="cs-CZ" dirty="0" err="1"/>
              <a:t>Hisaiši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Sonatine</a:t>
            </a:r>
            <a:r>
              <a:rPr lang="cs-CZ" dirty="0"/>
              <a:t> (1993)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Custom 15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49F703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359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Constantia</vt:lpstr>
      <vt:lpstr>Wingdings 2</vt:lpstr>
      <vt:lpstr>Papír</vt:lpstr>
      <vt:lpstr>Sonatine</vt:lpstr>
      <vt:lpstr>osnova</vt:lpstr>
      <vt:lpstr>Kořeny jakuzy</vt:lpstr>
      <vt:lpstr>Fungování jakuzy a symboly</vt:lpstr>
      <vt:lpstr>Ninkjó eiga (filmy o ctnosti)</vt:lpstr>
      <vt:lpstr>Džicuroku eiga (skutečné příběhy)</vt:lpstr>
      <vt:lpstr>Takeši Kitano</vt:lpstr>
      <vt:lpstr>Sonatine (1993)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Marek Mikeš</cp:lastModifiedBy>
  <cp:revision>73</cp:revision>
  <cp:lastPrinted>2018-03-27T15:17:54Z</cp:lastPrinted>
  <dcterms:created xsi:type="dcterms:W3CDTF">2015-03-08T22:34:51Z</dcterms:created>
  <dcterms:modified xsi:type="dcterms:W3CDTF">2024-05-14T15:59:47Z</dcterms:modified>
</cp:coreProperties>
</file>