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44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41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54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54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16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11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2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9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C40B1A-08F5-434D-8D73-43FD28D1A23D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815A69-3024-4401-920D-3AEB8DE5CF1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3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-jac.net/db/nishikie/results.php?enter=portal&amp;lang=en&amp;-format=resultsp.htm&amp;-sortField1=&amp;-sortField2=&amp;-sortField3=&amp;-sortField4=&amp;-SortOrder=Ascend&amp;-skip=&amp;-max=50&amp;-Find=Refine&amp;f85%5B%5D=%E3%81%A1%E3%82%85%E3%81%86%E3%81%97%E3%82%93%E3%81%90%E3%82%89&amp;f23%5B%5D=&amp;f22%5B%5D=&amp;f53%5B0%5D=&amp;f53%5B1%5D=&amp;f52%5B%5D=&amp;f54%5B%5D=&amp;f56%5B%5D=&amp;f25%5B%5D=&amp;f24%5B%5D=&amp;f94%5B%5D=&amp;f13%5B%5D=&amp;f14%5B%5D=&amp;f16%5B%5D=&amp;f17%5B%5D=&amp;f65%5B%5D=&amp;f83%5B%5D=&amp;f44%5B%5D=&amp;f90=&amp;f70=&amp;f71=&amp;f61=&amp;f20=&amp;f27%5B%5D=&amp;f28%5B0%5D=&amp;f28%5B1%5D=&amp;f30%5B%5D=&amp;f32%5B%5D=&amp;f32%5B%5D=&amp;f31%5B%5D=&amp;f31%5B%5D=&amp;f57%5B%5D=&amp;f58%5B%5D=&amp;f6%5B%5D=&amp;f36%5B%5D=&amp;f1%5B%5D=&amp;f2%5B%5D=&amp;f3%5B%5D=&amp;f49%5B%5D=&amp;f69=&amp;f9=&amp;f11=1&amp;f00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O8UEfgD6lw?si=_HWUT_E57DDAdcma&amp;t=5170" TargetMode="External"/><Relationship Id="rId2" Type="http://schemas.openxmlformats.org/officeDocument/2006/relationships/hyperlink" Target="https://medial.phil.muni.cz/Play/1188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47 </a:t>
            </a:r>
            <a:r>
              <a:rPr lang="cs-CZ" dirty="0" err="1"/>
              <a:t>róninů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65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incident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Pomsta </a:t>
            </a:r>
            <a:r>
              <a:rPr lang="cs-CZ" sz="3200" dirty="0" err="1"/>
              <a:t>róninů</a:t>
            </a:r>
            <a:r>
              <a:rPr lang="cs-CZ" sz="3200" dirty="0"/>
              <a:t> z </a:t>
            </a:r>
            <a:r>
              <a:rPr lang="cs-CZ" sz="3200" dirty="0" err="1"/>
              <a:t>Akó</a:t>
            </a:r>
            <a:r>
              <a:rPr lang="cs-CZ" sz="3200" dirty="0"/>
              <a:t> – historická fakta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21. dubna 1701: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err="1"/>
              <a:t>Asano</a:t>
            </a:r>
            <a:r>
              <a:rPr lang="cs-CZ" sz="2800" dirty="0"/>
              <a:t>, lenní pán z </a:t>
            </a:r>
            <a:r>
              <a:rPr lang="cs-CZ" sz="2800" dirty="0" err="1"/>
              <a:t>Akó</a:t>
            </a:r>
            <a:r>
              <a:rPr lang="cs-CZ" sz="2800" dirty="0"/>
              <a:t>, napadl v </a:t>
            </a:r>
            <a:r>
              <a:rPr lang="cs-CZ" sz="2800" dirty="0" err="1"/>
              <a:t>edském</a:t>
            </a:r>
            <a:r>
              <a:rPr lang="cs-CZ" sz="2800" dirty="0"/>
              <a:t> hradě ceremoniáře Kiru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/>
              <a:t>Nařízeno </a:t>
            </a:r>
            <a:r>
              <a:rPr lang="cs-CZ" sz="2400" dirty="0" err="1"/>
              <a:t>seppuku</a:t>
            </a:r>
            <a:r>
              <a:rPr lang="cs-CZ" sz="2400" dirty="0"/>
              <a:t>, propadnutí majetku, zakázána pomsta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30. ledna 1703: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Skupina 47 </a:t>
            </a:r>
            <a:r>
              <a:rPr lang="cs-CZ" sz="2800" dirty="0" err="1"/>
              <a:t>róninů</a:t>
            </a:r>
            <a:r>
              <a:rPr lang="cs-CZ" sz="2800" dirty="0"/>
              <a:t> útočí na Kirovu rezidenci v Edu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/>
              <a:t>Nařízeno </a:t>
            </a:r>
            <a:r>
              <a:rPr lang="cs-CZ" sz="2400" dirty="0" err="1"/>
              <a:t>seppuku</a:t>
            </a:r>
            <a:endParaRPr lang="cs-CZ" sz="2400" dirty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hlinkClick r:id="rId2"/>
              </a:rPr>
              <a:t>ohlas</a:t>
            </a:r>
            <a:r>
              <a:rPr lang="cs-CZ" sz="2800" dirty="0"/>
              <a:t>, otázka</a:t>
            </a:r>
            <a:r>
              <a:rPr lang="en-US" sz="2800" dirty="0"/>
              <a:t> </a:t>
            </a:r>
            <a:r>
              <a:rPr lang="en-US" sz="2800" dirty="0" err="1"/>
              <a:t>ctnosti</a:t>
            </a:r>
            <a:r>
              <a:rPr lang="en-US" sz="2800" dirty="0"/>
              <a:t> a </a:t>
            </a:r>
            <a:r>
              <a:rPr lang="cs-CZ" sz="2800"/>
              <a:t>zákona</a:t>
            </a:r>
            <a:endParaRPr lang="cs-CZ" sz="2800" dirty="0"/>
          </a:p>
          <a:p>
            <a:pPr marL="310896" lvl="2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66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Kanadehon</a:t>
            </a:r>
            <a:r>
              <a:rPr lang="cs-CZ" dirty="0"/>
              <a:t> </a:t>
            </a:r>
            <a:r>
              <a:rPr lang="cs-CZ" dirty="0" err="1"/>
              <a:t>čúšingura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Hra z cca poloviny 18. století, zasazení do 14. století  (</a:t>
            </a:r>
            <a:r>
              <a:rPr lang="cs-CZ" dirty="0" err="1">
                <a:hlinkClick r:id="rId2"/>
              </a:rPr>
              <a:t>bunraku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kabuki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1 Ceremoniář se snaží svést ženu jednoho z vazalů, začne ho nesnášet</a:t>
            </a:r>
          </a:p>
          <a:p>
            <a:pPr marL="0" indent="0">
              <a:buNone/>
            </a:pPr>
            <a:r>
              <a:rPr lang="cs-CZ" dirty="0"/>
              <a:t>2 Plán zabít ceremoniáře, ale jiní ho uplatí, aby ho uklidnili</a:t>
            </a:r>
          </a:p>
          <a:p>
            <a:pPr marL="0" indent="0">
              <a:buNone/>
            </a:pPr>
            <a:r>
              <a:rPr lang="cs-CZ" dirty="0"/>
              <a:t>3 Jeden vazal zanedbává povinnost kvůli miliskování; Ceremoniář vyprovokuje lenního pána a ten ho napadne, ale je zadržen</a:t>
            </a:r>
          </a:p>
          <a:p>
            <a:pPr marL="0" indent="0">
              <a:buNone/>
            </a:pPr>
            <a:r>
              <a:rPr lang="cs-CZ" dirty="0"/>
              <a:t>4 Lenní pán vykonává </a:t>
            </a:r>
            <a:r>
              <a:rPr lang="cs-CZ" dirty="0" err="1"/>
              <a:t>seppuku</a:t>
            </a:r>
            <a:r>
              <a:rPr lang="cs-CZ" dirty="0"/>
              <a:t>, žádá svého hlavního vazala o pomstu</a:t>
            </a:r>
          </a:p>
          <a:p>
            <a:pPr marL="0" indent="0">
              <a:buNone/>
            </a:pPr>
            <a:r>
              <a:rPr lang="cs-CZ" dirty="0"/>
              <a:t>5 Milovník se bezcílně toulá, a na lovu zastřelí zloděje, myslí si že zastřelil svého tchána</a:t>
            </a:r>
          </a:p>
          <a:p>
            <a:pPr marL="0" indent="0">
              <a:buNone/>
            </a:pPr>
            <a:r>
              <a:rPr lang="cs-CZ" dirty="0"/>
              <a:t>6 Milovník vykonává </a:t>
            </a:r>
            <a:r>
              <a:rPr lang="cs-CZ" dirty="0" err="1"/>
              <a:t>seppuku</a:t>
            </a:r>
            <a:r>
              <a:rPr lang="cs-CZ" dirty="0"/>
              <a:t>, pozdě se dozvídá že tchána nezabil, čestně připsán ke mstitelům</a:t>
            </a:r>
          </a:p>
          <a:p>
            <a:pPr marL="0" indent="0">
              <a:buNone/>
            </a:pPr>
            <a:r>
              <a:rPr lang="cs-CZ" dirty="0"/>
              <a:t>7 Hlavní vazal předstírá zhýralý život v nevěstincích, aby rozptýlil podezření</a:t>
            </a:r>
          </a:p>
          <a:p>
            <a:pPr marL="0" indent="0">
              <a:buNone/>
            </a:pPr>
            <a:r>
              <a:rPr lang="cs-CZ" dirty="0"/>
              <a:t>8 Cesta snoubenky jednoho z vazalů</a:t>
            </a:r>
          </a:p>
          <a:p>
            <a:pPr marL="0" indent="0">
              <a:buNone/>
            </a:pPr>
            <a:r>
              <a:rPr lang="cs-CZ" dirty="0"/>
              <a:t>9 Jeden z vazalů obětuje svůj život aby očistil své jméno</a:t>
            </a:r>
          </a:p>
          <a:p>
            <a:pPr marL="0" indent="0">
              <a:buNone/>
            </a:pPr>
            <a:r>
              <a:rPr lang="cs-CZ" dirty="0"/>
              <a:t>10 </a:t>
            </a:r>
            <a:r>
              <a:rPr lang="cs-CZ" dirty="0" err="1"/>
              <a:t>Róninové</a:t>
            </a:r>
            <a:r>
              <a:rPr lang="cs-CZ" dirty="0"/>
              <a:t> zkoušejí oddanost obchodníka, u kterého pořídili zbraně</a:t>
            </a:r>
          </a:p>
          <a:p>
            <a:pPr marL="0" indent="0">
              <a:buNone/>
            </a:pPr>
            <a:r>
              <a:rPr lang="cs-CZ" dirty="0"/>
              <a:t>11 Útok na ceremoniářovo sídlo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23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00C50-FA62-408E-BE68-6D2D0DC1E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65613-84A5-4DDD-BB5A-F9F19B6E8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Hutcheon.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adaptation</a:t>
            </a:r>
            <a:r>
              <a:rPr lang="cs-CZ" dirty="0"/>
              <a:t>:</a:t>
            </a:r>
          </a:p>
          <a:p>
            <a:r>
              <a:rPr lang="cs-CZ" dirty="0"/>
              <a:t>„adaptace je způsob, jakým se příběhy vyvíjejí a mutují, aby se hodily do nových časů a míst“</a:t>
            </a:r>
          </a:p>
          <a:p>
            <a:endParaRPr lang="cs-CZ" dirty="0"/>
          </a:p>
          <a:p>
            <a:r>
              <a:rPr lang="cs-CZ" dirty="0"/>
              <a:t>Důvody: ekonomické, umělecká náhrada díla, vymezení se proti estetickým či politickým hodnotám, vzdání holdu...</a:t>
            </a:r>
          </a:p>
        </p:txBody>
      </p:sp>
    </p:spTree>
    <p:extLst>
      <p:ext uri="{BB962C8B-B14F-4D97-AF65-F5344CB8AC3E}">
        <p14:creationId xmlns:p14="http://schemas.microsoft.com/office/powerpoint/2010/main" val="183661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47 </a:t>
            </a:r>
            <a:r>
              <a:rPr lang="cs-CZ" dirty="0" err="1"/>
              <a:t>ronin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2013</a:t>
            </a:r>
          </a:p>
          <a:p>
            <a:r>
              <a:rPr lang="cs-CZ" dirty="0"/>
              <a:t>Režie: Carl </a:t>
            </a:r>
            <a:r>
              <a:rPr lang="cs-CZ" dirty="0" err="1"/>
              <a:t>Rinsch</a:t>
            </a:r>
            <a:endParaRPr lang="cs-CZ" dirty="0"/>
          </a:p>
          <a:p>
            <a:r>
              <a:rPr lang="cs-CZ" dirty="0" err="1"/>
              <a:t>Keanu</a:t>
            </a:r>
            <a:r>
              <a:rPr lang="cs-CZ" dirty="0"/>
              <a:t> </a:t>
            </a:r>
            <a:r>
              <a:rPr lang="cs-CZ" dirty="0" err="1"/>
              <a:t>Reeves</a:t>
            </a:r>
            <a:endParaRPr lang="cs-CZ" dirty="0"/>
          </a:p>
          <a:p>
            <a:r>
              <a:rPr lang="cs-CZ" dirty="0" err="1"/>
              <a:t>Hirojuki</a:t>
            </a:r>
            <a:r>
              <a:rPr lang="cs-CZ" dirty="0"/>
              <a:t> </a:t>
            </a:r>
            <a:r>
              <a:rPr lang="cs-CZ" dirty="0" err="1"/>
              <a:t>Sanada</a:t>
            </a:r>
            <a:endParaRPr lang="cs-CZ" dirty="0"/>
          </a:p>
          <a:p>
            <a:r>
              <a:rPr lang="cs-CZ" dirty="0" err="1"/>
              <a:t>Rinko</a:t>
            </a:r>
            <a:r>
              <a:rPr lang="cs-CZ" dirty="0"/>
              <a:t> </a:t>
            </a:r>
            <a:r>
              <a:rPr lang="cs-CZ" dirty="0" err="1"/>
              <a:t>Kikuči</a:t>
            </a:r>
            <a:endParaRPr lang="cs-CZ" dirty="0"/>
          </a:p>
          <a:p>
            <a:r>
              <a:rPr lang="cs-CZ" dirty="0"/>
              <a:t>Min </a:t>
            </a:r>
            <a:r>
              <a:rPr lang="cs-CZ" dirty="0" err="1"/>
              <a:t>Tanaka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087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277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Integrál</vt:lpstr>
      <vt:lpstr>47 róninů</vt:lpstr>
      <vt:lpstr>Historický incident </vt:lpstr>
      <vt:lpstr>Kanadehon čúšingura</vt:lpstr>
      <vt:lpstr>Adaptace</vt:lpstr>
      <vt:lpstr>47 ronin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47 róninů</dc:title>
  <dc:creator>Marek Mikeš</dc:creator>
  <cp:lastModifiedBy>Marek Mikeš</cp:lastModifiedBy>
  <cp:revision>11</cp:revision>
  <dcterms:created xsi:type="dcterms:W3CDTF">2018-04-24T14:32:04Z</dcterms:created>
  <dcterms:modified xsi:type="dcterms:W3CDTF">2024-03-26T16:38:56Z</dcterms:modified>
</cp:coreProperties>
</file>