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8wsB7ErM8BDouZSRfTMNPAs+U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Hilbertová" userId="d5246759-e270-48c1-81d0-544e1db751c9" providerId="ADAL" clId="{EBF1968F-CE38-4219-98CC-EC6FFF8A2A6B}"/>
    <pc:docChg chg="custSel modSld">
      <pc:chgData name="Denisa Hilbertová" userId="d5246759-e270-48c1-81d0-544e1db751c9" providerId="ADAL" clId="{EBF1968F-CE38-4219-98CC-EC6FFF8A2A6B}" dt="2024-02-21T10:31:18.705" v="79" actId="20577"/>
      <pc:docMkLst>
        <pc:docMk/>
      </pc:docMkLst>
      <pc:sldChg chg="modSp mod">
        <pc:chgData name="Denisa Hilbertová" userId="d5246759-e270-48c1-81d0-544e1db751c9" providerId="ADAL" clId="{EBF1968F-CE38-4219-98CC-EC6FFF8A2A6B}" dt="2024-02-21T10:31:18.705" v="79" actId="20577"/>
        <pc:sldMkLst>
          <pc:docMk/>
          <pc:sldMk cId="0" sldId="257"/>
        </pc:sldMkLst>
        <pc:spChg chg="mod">
          <ac:chgData name="Denisa Hilbertová" userId="d5246759-e270-48c1-81d0-544e1db751c9" providerId="ADAL" clId="{EBF1968F-CE38-4219-98CC-EC6FFF8A2A6B}" dt="2024-02-21T10:31:18.705" v="79" actId="20577"/>
          <ac:spMkLst>
            <pc:docMk/>
            <pc:sldMk cId="0" sldId="257"/>
            <ac:spMk id="9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3c362cf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13c362cf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3c362cf1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13c362cf1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instina.upol.cz/index.php/Socialismus_se_specifick%C3%BDmi_%C4%8D%C3%ADnsk%C3%BDmi_rys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iki.cinstina.upol.cz/index.php/Mao_Cetungovy_my%C5%A1lenky" TargetMode="External"/><Relationship Id="rId4" Type="http://schemas.openxmlformats.org/officeDocument/2006/relationships/hyperlink" Target="https://wiki.cinstina.upol.cz/index.php/%C4%8C%C3%ADnsk%C3%A1_komunistick%C3%A1_stran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OkhAplfn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rub%C3%BD_dom%C3%A1c%C3%AD_produk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s.wikipedia.org/wiki/Populace" TargetMode="External"/><Relationship Id="rId4" Type="http://schemas.openxmlformats.org/officeDocument/2006/relationships/hyperlink" Target="https://cs.wikipedia.org/wiki/Zahrani%C4%8Dn%C3%AD_obcho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66750" y="89377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cs-CZ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Politický systém ČLR v současnosti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Denisa Hilbertová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430901@mail.muni.cz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5650" y="2621643"/>
            <a:ext cx="3873500" cy="38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Lenismus</a:t>
            </a:r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Revize marxismus</a:t>
            </a:r>
            <a:endParaRPr sz="2170"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Zakladatel Lenin, byť on sám to tak nenazýval</a:t>
            </a:r>
            <a:endParaRPr sz="2170"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Teoretické základy mu položil ve svém spisu </a:t>
            </a:r>
            <a:r>
              <a:rPr lang="cs-CZ" sz="2170" i="1"/>
              <a:t>Co dělat?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Po Leninově smrti se leninismus rozpadl stalinismus a trockismus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Založen na myšlence diktatury proletariátu prostřednictvím jeho zvolených zástupců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Rozhodující úloha těžkého průmyslu</a:t>
            </a:r>
            <a:endParaRPr sz="2170"/>
          </a:p>
        </p:txBody>
      </p:sp>
      <p:pic>
        <p:nvPicPr>
          <p:cNvPr id="148" name="Google Shape;148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5255" b="15253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Stalinismus</a:t>
            </a:r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Teorie stalinismu se vyznačovala především koncepcí budování socialismu v jedné zemi</a:t>
            </a:r>
            <a:endParaRPr/>
          </a:p>
        </p:txBody>
      </p:sp>
      <p:pic>
        <p:nvPicPr>
          <p:cNvPr id="155" name="Google Shape;155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13435" r="-13435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Maoismus</a:t>
            </a:r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cs-CZ" sz="2590"/>
              <a:t>Malý proletariát</a:t>
            </a:r>
            <a:endParaRPr sz="2590"/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cs-CZ" sz="2590"/>
              <a:t>Úloha rolníků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cs-CZ" sz="2590"/>
              <a:t>Dělnická třída socialistických zemí změšťáčtěla a ztratila svůj revoluční charakter.“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cs-CZ" sz="2590"/>
              <a:t> "Sytý člověk nemůže být revolucionář." </a:t>
            </a: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cs-CZ" sz="2590"/>
              <a:t>"Čím víc se člověk učí, tím se stává hloupějším". </a:t>
            </a: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cs-CZ" sz="2590"/>
              <a:t>"Každý komunista si musí uvědomit, že veškerá moc pochází z pušky".</a:t>
            </a:r>
            <a:endParaRPr sz="2590"/>
          </a:p>
        </p:txBody>
      </p:sp>
      <p:pic>
        <p:nvPicPr>
          <p:cNvPr id="162" name="Google Shape;162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9417" r="-9415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Dengismus</a:t>
            </a:r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cs-CZ" sz="2590"/>
              <a:t>Ideologie: </a:t>
            </a:r>
            <a:r>
              <a:rPr lang="cs-CZ" sz="2590" b="1"/>
              <a:t>Čtyři stěžejní principy</a:t>
            </a:r>
            <a:r>
              <a:rPr lang="cs-CZ" sz="2590"/>
              <a:t>: Tyto principy nařizovaly sledovat cestu </a:t>
            </a:r>
            <a:r>
              <a:rPr lang="cs-CZ" sz="2590" u="sng">
                <a:solidFill>
                  <a:schemeClr val="hlink"/>
                </a:solidFill>
                <a:hlinkClick r:id="rId3"/>
              </a:rPr>
              <a:t>socialismu</a:t>
            </a:r>
            <a:r>
              <a:rPr lang="cs-CZ" sz="2590" u="sng"/>
              <a:t>, </a:t>
            </a:r>
            <a:r>
              <a:rPr lang="cs-CZ" sz="2590"/>
              <a:t>udržet </a:t>
            </a:r>
            <a:r>
              <a:rPr lang="cs-CZ" sz="2590" u="sng"/>
              <a:t>diktaturu proletariátu</a:t>
            </a:r>
            <a:r>
              <a:rPr lang="cs-CZ" sz="2590"/>
              <a:t>, zachovat </a:t>
            </a:r>
            <a:r>
              <a:rPr lang="cs-CZ" sz="2590" u="sng"/>
              <a:t>vedoucí úlohu </a:t>
            </a:r>
            <a:r>
              <a:rPr lang="cs-CZ" sz="2590" u="sng">
                <a:solidFill>
                  <a:schemeClr val="hlink"/>
                </a:solidFill>
                <a:hlinkClick r:id="rId4"/>
              </a:rPr>
              <a:t>KS Číny</a:t>
            </a:r>
            <a:r>
              <a:rPr lang="cs-CZ" sz="2590"/>
              <a:t> a nezpronevěřit se idejím </a:t>
            </a:r>
            <a:r>
              <a:rPr lang="cs-CZ" sz="2590" u="sng"/>
              <a:t>marxismu-leninismu a </a:t>
            </a:r>
            <a:r>
              <a:rPr lang="cs-CZ" sz="2590" u="sng">
                <a:solidFill>
                  <a:schemeClr val="hlink"/>
                </a:solidFill>
                <a:hlinkClick r:id="rId5"/>
              </a:rPr>
              <a:t>Mao Cetungovu myšlení</a:t>
            </a:r>
            <a:endParaRPr sz="2590"/>
          </a:p>
          <a:p>
            <a:pPr marL="342900" lvl="0" indent="-1784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sp>
        <p:nvSpPr>
          <p:cNvPr id="169" name="Google Shape;169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cs-CZ" sz="2590"/>
              <a:t>Ekonomické reformy ve dvou fázích </a:t>
            </a:r>
            <a:endParaRPr sz="2590"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cs-CZ" sz="2220"/>
              <a:t>1) fáze konec 70.let a poč. 80.let (mohou vstupovat zahraniční investoři a vznik soukr. Podnikání)</a:t>
            </a:r>
            <a:endParaRPr sz="2220"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cs-CZ" sz="2220"/>
              <a:t>2) fáze konec 80.let a poč. 90.let (částečná privatizace a outsoursování státních podniků)</a:t>
            </a:r>
            <a:endParaRPr sz="2220"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cs-CZ" sz="2220"/>
              <a:t>hlavní státní monopoly (bankovnictví, obchod s klíčovými surovinami zůstávají v rukách státu)</a:t>
            </a:r>
            <a:endParaRPr sz="2220"/>
          </a:p>
          <a:p>
            <a:pPr marL="342900" lvl="0" indent="-1784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3c362cf15_0_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Aktivita v hodině 2</a:t>
            </a:r>
            <a:endParaRPr/>
          </a:p>
        </p:txBody>
      </p:sp>
      <p:sp>
        <p:nvSpPr>
          <p:cNvPr id="175" name="Google Shape;175;g113c362cf15_0_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600"/>
              <a:buAutoNum type="arabicPeriod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Definujte čínský marxismus</a:t>
            </a:r>
            <a:endParaRPr sz="15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600"/>
              <a:buAutoNum type="arabicPeriod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Jaký druh zřízení je ČLR?</a:t>
            </a:r>
            <a:endParaRPr sz="15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600"/>
              <a:buAutoNum type="arabicPeriod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 již víte o fungování politického systému v ČLR?</a:t>
            </a:r>
            <a:endParaRPr sz="15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600"/>
              <a:buAutoNum type="arabicPeriod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Sestavte si chronologickou osu, na které vyznačíte klíčové události Komunistické strany Číny mezi lety 1921-1992. Připravte si zdůvodnění, proč jste vybrali dané události.</a:t>
            </a:r>
            <a:endParaRPr sz="15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600"/>
              <a:buAutoNum type="arabicPeriod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 to je první a druhá generace čínských komunistů a vyjmenujte z každé generace tři osobnosti, které považujete za klíčové a proč.</a:t>
            </a:r>
            <a:endParaRPr sz="15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3c362cf15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Ukončení předmětu</a:t>
            </a:r>
            <a:endParaRPr/>
          </a:p>
        </p:txBody>
      </p:sp>
      <p:sp>
        <p:nvSpPr>
          <p:cNvPr id="92" name="Google Shape;92;g113c362cf15_0_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04500" cy="50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Docházka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Hodnocení: </a:t>
            </a:r>
            <a:r>
              <a:rPr lang="cs-CZ" sz="1900" dirty="0"/>
              <a:t>Max. 100 bodů - 60% na splnění předmětu</a:t>
            </a:r>
            <a:endParaRPr sz="1900" dirty="0"/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 dirty="0"/>
              <a:t>Prezentace - témata v </a:t>
            </a:r>
            <a:r>
              <a:rPr lang="cs-CZ" sz="2400" dirty="0" err="1"/>
              <a:t>Isu</a:t>
            </a:r>
            <a:r>
              <a:rPr lang="cs-CZ" sz="2400" dirty="0"/>
              <a:t>, zapsat, max. 50 bodů (čas - 20-25minut)</a:t>
            </a:r>
            <a:endParaRPr sz="2400" dirty="0"/>
          </a:p>
          <a:p>
            <a:pPr marL="0" lvl="0" indent="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76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-CZ" sz="2400" dirty="0"/>
              <a:t>2. Příprava na hodinu a aktivita v hodině - max. </a:t>
            </a:r>
            <a:r>
              <a:rPr lang="cs-CZ" sz="2400"/>
              <a:t>50 </a:t>
            </a:r>
            <a:r>
              <a:rPr lang="cs-CZ" sz="2400" dirty="0"/>
              <a:t>bodů</a:t>
            </a:r>
          </a:p>
          <a:p>
            <a:pPr marL="76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Info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 dirty="0"/>
              <a:t>Název strany: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cs-CZ" sz="2380" dirty="0" err="1"/>
              <a:t>Chinese</a:t>
            </a:r>
            <a:r>
              <a:rPr lang="cs-CZ" sz="2380" dirty="0"/>
              <a:t> </a:t>
            </a:r>
            <a:r>
              <a:rPr lang="cs-CZ" sz="2380" dirty="0" err="1"/>
              <a:t>Communist</a:t>
            </a:r>
            <a:r>
              <a:rPr lang="cs-CZ" sz="2380" dirty="0"/>
              <a:t> Party </a:t>
            </a:r>
            <a:r>
              <a:rPr lang="cs-CZ" sz="2380" dirty="0" err="1"/>
              <a:t>or</a:t>
            </a:r>
            <a:r>
              <a:rPr lang="cs-CZ" sz="2380" dirty="0"/>
              <a:t> </a:t>
            </a:r>
            <a:r>
              <a:rPr lang="cs-CZ" sz="2380" dirty="0" err="1"/>
              <a:t>Communist</a:t>
            </a:r>
            <a:r>
              <a:rPr lang="cs-CZ" sz="2380" dirty="0"/>
              <a:t> Party </a:t>
            </a:r>
            <a:r>
              <a:rPr lang="cs-CZ" sz="2380" dirty="0" err="1"/>
              <a:t>of</a:t>
            </a:r>
            <a:r>
              <a:rPr lang="cs-CZ" sz="2380" dirty="0"/>
              <a:t> </a:t>
            </a:r>
            <a:r>
              <a:rPr lang="cs-CZ" sz="2380" dirty="0" err="1"/>
              <a:t>China</a:t>
            </a:r>
            <a:endParaRPr sz="2380" dirty="0"/>
          </a:p>
          <a:p>
            <a:pPr marL="349250" lvl="1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cs-CZ" sz="2380" u="sng" dirty="0">
                <a:solidFill>
                  <a:schemeClr val="hlink"/>
                </a:solidFill>
                <a:hlinkClick r:id="rId3"/>
              </a:rPr>
              <a:t>https://www.youtube.com/watch?v=oHOkhAplfn0</a:t>
            </a:r>
            <a:endParaRPr sz="2380" dirty="0"/>
          </a:p>
          <a:p>
            <a:pPr marL="349250" lvl="1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 dirty="0"/>
              <a:t>Doba u moci: </a:t>
            </a:r>
            <a:endParaRPr dirty="0"/>
          </a:p>
          <a:p>
            <a:pPr marL="74295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800"/>
              <a:buNone/>
            </a:pPr>
            <a:r>
              <a:rPr lang="cs-CZ" sz="2380" dirty="0"/>
              <a:t>75 let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cs-CZ" sz="2380" dirty="0"/>
              <a:t>Sovětská unie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cs-CZ" sz="2380" dirty="0"/>
              <a:t>69 let (1922-1991)</a:t>
            </a:r>
            <a:endParaRPr sz="2380" dirty="0"/>
          </a:p>
          <a:p>
            <a:pPr marL="74295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800"/>
              <a:buNone/>
            </a:pPr>
            <a:endParaRPr sz="2380" dirty="0"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 dirty="0"/>
              <a:t>Jediná komunistická země v G-20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 dirty="0"/>
              <a:t>Jaké jsou ostatní komunistické země?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cs-CZ" sz="2380" dirty="0"/>
              <a:t>Kuba, Laos, Severní Korea, Vietnam</a:t>
            </a:r>
            <a:endParaRPr sz="23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cs-CZ" sz="2200"/>
              <a:t>Celkově ekonomiky G20 představují 85 % světového </a:t>
            </a:r>
            <a:r>
              <a:rPr lang="cs-CZ" sz="2200" u="sng">
                <a:solidFill>
                  <a:schemeClr val="hlink"/>
                </a:solidFill>
                <a:hlinkClick r:id="rId3"/>
              </a:rPr>
              <a:t>hrubého domácího produktu</a:t>
            </a:r>
            <a:r>
              <a:rPr lang="cs-CZ" sz="2200"/>
              <a:t>, 80 % </a:t>
            </a:r>
            <a:r>
              <a:rPr lang="cs-CZ" sz="2200" u="sng">
                <a:solidFill>
                  <a:schemeClr val="hlink"/>
                </a:solidFill>
                <a:hlinkClick r:id="rId4"/>
              </a:rPr>
              <a:t>mezinárodního obchodu</a:t>
            </a:r>
            <a:r>
              <a:rPr lang="cs-CZ" sz="2200"/>
              <a:t> a dvě třetiny světové </a:t>
            </a:r>
            <a:r>
              <a:rPr lang="cs-CZ" sz="2200" u="sng">
                <a:solidFill>
                  <a:schemeClr val="hlink"/>
                </a:solidFill>
                <a:hlinkClick r:id="rId5"/>
              </a:rPr>
              <a:t>populace</a:t>
            </a:r>
            <a:endParaRPr sz="2200"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962" y="1319212"/>
            <a:ext cx="822007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/>
              <a:t>Aktivita v hodině</a:t>
            </a:r>
            <a:endParaRPr sz="3959"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Co je to komunismus? Jak přichází do Číny?</a:t>
            </a:r>
            <a:endParaRPr sz="20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52400" marR="152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V čem je maoismus odlišný od marxismu? </a:t>
            </a:r>
            <a:endParaRPr sz="20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52400" marR="152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Jaké další komunistické krajiny znáte? Čím se liší od ČLR?</a:t>
            </a:r>
            <a:endParaRPr sz="20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Vznik komunismu</a:t>
            </a: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395536" y="1628800"/>
            <a:ext cx="4619624" cy="423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Z latinského </a:t>
            </a:r>
            <a:r>
              <a:rPr lang="cs-CZ" sz="2170" i="1"/>
              <a:t>communis = </a:t>
            </a:r>
            <a:r>
              <a:rPr lang="cs-CZ" sz="2170"/>
              <a:t>společný</a:t>
            </a:r>
            <a:endParaRPr sz="2170"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Politická ideologie požadující společné vlastnictví a odmítající třídní rozdíly</a:t>
            </a:r>
            <a:endParaRPr sz="2170"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Komunismus x socialismus</a:t>
            </a:r>
            <a:endParaRPr sz="2170"/>
          </a:p>
          <a:p>
            <a:pPr marL="342900" lvl="0" indent="-3429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cs-CZ" sz="2170"/>
              <a:t>Idea komunismu se rodila dávno před tím, než se jí chopily marxistické levicové strany. Řada pojmů a tezí marxismu se na různých místech objevila již před Marxem, třebaže až Marx s Engelsem vypracovali jejich syntézu a plně je začlenili do kontextu dobové filozofie a ekonomiky.</a:t>
            </a:r>
            <a:endParaRPr sz="2170"/>
          </a:p>
        </p:txBody>
      </p:sp>
      <p:pic>
        <p:nvPicPr>
          <p:cNvPr id="118" name="Google Shape;118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6825" r="-6824"/>
          <a:stretch/>
        </p:blipFill>
        <p:spPr>
          <a:xfrm>
            <a:off x="5364088" y="1196752"/>
            <a:ext cx="3657600" cy="376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/>
          <p:nvPr/>
        </p:nvSpPr>
        <p:spPr>
          <a:xfrm>
            <a:off x="5524500" y="4841875"/>
            <a:ext cx="11525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 Marx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Zrod levice</a:t>
            </a:r>
            <a:endParaRPr/>
          </a:p>
        </p:txBody>
      </p:sp>
      <p:pic>
        <p:nvPicPr>
          <p:cNvPr id="125" name="Google Shape;12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8246" r="-18246"/>
          <a:stretch/>
        </p:blipFill>
        <p:spPr>
          <a:xfrm>
            <a:off x="613528" y="1484784"/>
            <a:ext cx="4038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 txBox="1">
            <a:spLocks noGrp="1"/>
          </p:cNvSpPr>
          <p:nvPr>
            <p:ph type="body" idx="2"/>
          </p:nvPr>
        </p:nvSpPr>
        <p:spPr>
          <a:xfrm>
            <a:off x="4139952" y="1340768"/>
            <a:ext cx="4508500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cs-CZ" sz="1750"/>
              <a:t>Počátek 19. století – raní odboráři, první anarchisté, rané feministky atd.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cs-CZ" sz="1750"/>
              <a:t>1939 zřejmě poprvé použit termín komunismus francouzským utopistou Étienne Cabet pro jím založené komunitní hnutí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cs-CZ" sz="1750"/>
              <a:t>Slovo socialismus se začalo používat okolo roku 1845 a byly chápany jako synonyma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cs-CZ" sz="1750"/>
              <a:t>v kontinentální Evropě se „komunismus“ považoval za ateističtější a radikálnější než „socialismus“, a naopak v Anglii ateisté dávali přednost označení socialisté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cs-CZ" sz="1750" b="1"/>
              <a:t>Komuny dobrovolníků - </a:t>
            </a:r>
            <a:r>
              <a:rPr lang="cs-CZ" sz="1750"/>
              <a:t>řada experimentů s umělým ustavením rovnostářství v uzavřených komunitách - většina se rozpadla v průběhu několika let</a:t>
            </a:r>
            <a:endParaRPr sz="1750"/>
          </a:p>
        </p:txBody>
      </p:sp>
      <p:sp>
        <p:nvSpPr>
          <p:cNvPr id="127" name="Google Shape;127;p9"/>
          <p:cNvSpPr txBox="1"/>
          <p:nvPr/>
        </p:nvSpPr>
        <p:spPr>
          <a:xfrm>
            <a:off x="619125" y="6165304"/>
            <a:ext cx="17167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Friedrich Engels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Marxismus</a:t>
            </a:r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179512" y="1412776"/>
            <a:ext cx="4276725" cy="451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cs-CZ" sz="1960"/>
              <a:t>Zdaleka nejvlivnější teorii komunismu vytvořili Marx a Engels kolem poloviny 19. století.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cs-CZ" sz="1960"/>
              <a:t>Všechny další vlivné levicové a sociálně kritické teorie až do současnosti buď marxismus dále rozvíjejí (leninismus, maoismus, sociální demokracie) anebo naopak zcela opouštějí termín komunismus i úsilí o vybudování beztřídní rovnostářské společnosti (New Feminism, ekologická hnutí atd.)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cs-CZ" sz="1960"/>
              <a:t>Často se slova marxismus a komunismus chápou jako synonymní.</a:t>
            </a:r>
            <a:endParaRPr sz="1960"/>
          </a:p>
        </p:txBody>
      </p:sp>
      <p:pic>
        <p:nvPicPr>
          <p:cNvPr id="134" name="Google Shape;134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34523" r="-3452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 txBox="1"/>
          <p:nvPr/>
        </p:nvSpPr>
        <p:spPr>
          <a:xfrm>
            <a:off x="5243104" y="6165304"/>
            <a:ext cx="24029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Komunistický manifest,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první vydání 1848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Teorie marxismu</a:t>
            </a:r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1"/>
          </p:nvPr>
        </p:nvSpPr>
        <p:spPr>
          <a:xfrm>
            <a:off x="323528" y="1628800"/>
            <a:ext cx="8493125" cy="463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Kapitalismus je vrcholné stádium vykořisťovatelských společností – vzniká však dělnická třída, která bude jednou schopna dosáhnout </a:t>
            </a:r>
            <a:r>
              <a:rPr lang="cs-CZ" sz="2000" b="1"/>
              <a:t>poslední fázi dějin</a:t>
            </a:r>
            <a:r>
              <a:rPr lang="cs-CZ" sz="2000"/>
              <a:t>, opět spravedlivou komunistickou společnost.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předpokladem toho kroku je třídní </a:t>
            </a:r>
            <a:r>
              <a:rPr lang="cs-CZ" sz="2000" b="1"/>
              <a:t>uvědomění dělnictva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Komunistická strana má dějinné poslání, kterým je </a:t>
            </a:r>
            <a:r>
              <a:rPr lang="cs-CZ" sz="2000" b="1"/>
              <a:t>revoluční svržení </a:t>
            </a:r>
            <a:r>
              <a:rPr lang="cs-CZ" sz="2000"/>
              <a:t>vládnoucích kapitalistů a ustavení komunismu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 b="1"/>
              <a:t>Socialistická revoluce </a:t>
            </a:r>
            <a:r>
              <a:rPr lang="cs-CZ" sz="2000"/>
              <a:t>je jedinou cestou, jak společenský řád změnit, a v rámci revoluce je nezbytné použít </a:t>
            </a:r>
            <a:r>
              <a:rPr lang="cs-CZ" sz="2000" b="1"/>
              <a:t>revoluční násilí </a:t>
            </a:r>
            <a:r>
              <a:rPr lang="cs-CZ" sz="2000"/>
              <a:t>a nastolit diktaturu proletariátu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 i="1"/>
              <a:t>„Namísto staré buržoazní společnosti s jejími třídními protiklady nastoupí sdružení, ve kterém je svobodný vývoj každého jednotlivce podmínkou svobodného vývoje všech.“ Z hlediska ekonomického jde o společnost, kde každý člen přispívá podle svých možností a využívá společné zdroje podle svých potřeb (známé heslo „každý podle svých možností, každému podle jeho potřeb“). Po dosažení a dovršení komunismu postupně odumře stát a lidstvo dosáhne svobody a rovnosti.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Předvádění na obrazovce (4:3)</PresentationFormat>
  <Paragraphs>81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Politický systém ČLR v současnosti</vt:lpstr>
      <vt:lpstr>Ukončení předmětu</vt:lpstr>
      <vt:lpstr>Info</vt:lpstr>
      <vt:lpstr>Celkově ekonomiky G20 představují 85 % světového hrubého domácího produktu, 80 % mezinárodního obchodu a dvě třetiny světové populace</vt:lpstr>
      <vt:lpstr>Aktivita v hodině</vt:lpstr>
      <vt:lpstr>Vznik komunismu</vt:lpstr>
      <vt:lpstr>Zrod levice</vt:lpstr>
      <vt:lpstr>Marxismus</vt:lpstr>
      <vt:lpstr>Teorie marxismu</vt:lpstr>
      <vt:lpstr>Lenismus</vt:lpstr>
      <vt:lpstr>Stalinismus</vt:lpstr>
      <vt:lpstr>Maoismus</vt:lpstr>
      <vt:lpstr>Dengismus</vt:lpstr>
      <vt:lpstr>Aktivita v hodině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Politický systém ČLR v současnosti</dc:title>
  <dc:creator>Denisa Hilbertova</dc:creator>
  <cp:lastModifiedBy>Denisa Hilbertová</cp:lastModifiedBy>
  <cp:revision>1</cp:revision>
  <dcterms:created xsi:type="dcterms:W3CDTF">2018-09-23T20:13:48Z</dcterms:created>
  <dcterms:modified xsi:type="dcterms:W3CDTF">2024-02-21T10:31:20Z</dcterms:modified>
</cp:coreProperties>
</file>