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rpleculture.net/pinyin_pronunciation/?pinyin=yuan2" TargetMode="External"/><Relationship Id="rId3" Type="http://schemas.openxmlformats.org/officeDocument/2006/relationships/hyperlink" Target="https://www.purpleculture.net/pinyin_pronunciation/?pinyin=ban4" TargetMode="External"/><Relationship Id="rId4" Type="http://schemas.openxmlformats.org/officeDocument/2006/relationships/hyperlink" Target="https://www.purpleculture.net/pinyin_pronunciation/?pinyin=yuan2" TargetMode="External"/><Relationship Id="rId9" Type="http://schemas.openxmlformats.org/officeDocument/2006/relationships/hyperlink" Target="https://www.purpleculture.net/pinyin_pronunciation/?pinyin=yue4" TargetMode="External"/><Relationship Id="rId5" Type="http://schemas.openxmlformats.org/officeDocument/2006/relationships/hyperlink" Target="https://www.purpleculture.net/pinyin_pronunciation/?pinyin=tang1" TargetMode="External"/><Relationship Id="rId6" Type="http://schemas.openxmlformats.org/officeDocument/2006/relationships/hyperlink" Target="https://www.purpleculture.net/pinyin_pronunciation/?pinyin=yuan2" TargetMode="External"/><Relationship Id="rId7" Type="http://schemas.openxmlformats.org/officeDocument/2006/relationships/hyperlink" Target="https://www.purpleculture.net/pinyin_pronunciation/?pinyin=hua1" TargetMode="External"/><Relationship Id="rId8" Type="http://schemas.openxmlformats.org/officeDocument/2006/relationships/hyperlink" Target="https://www.purpleculture.net/pinyin_pronunciation/?pinyin=hao3" TargetMode="External"/><Relationship Id="rId10" Type="http://schemas.openxmlformats.org/officeDocument/2006/relationships/hyperlink" Target="https://www.purpleculture.net/pinyin_pronunciation/?pinyin=yuan2" TargetMode="Externa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purpleculture.net/pinyin_pronunciation/?pinyin=shao1" TargetMode="External"/><Relationship Id="rId22" Type="http://schemas.openxmlformats.org/officeDocument/2006/relationships/hyperlink" Target="https://www.purpleculture.net/pinyin_pronunciation/?pinyin=liu2" TargetMode="External"/><Relationship Id="rId21" Type="http://schemas.openxmlformats.org/officeDocument/2006/relationships/hyperlink" Target="https://www.purpleculture.net/pinyin_pronunciation/?pinyin=hai2" TargetMode="External"/><Relationship Id="rId24" Type="http://schemas.openxmlformats.org/officeDocument/2006/relationships/hyperlink" Target="https://www.purpleculture.net/pinyin_pronunciation/?pinyin=ti4" TargetMode="External"/><Relationship Id="rId23" Type="http://schemas.openxmlformats.org/officeDocument/2006/relationships/hyperlink" Target="https://www.purpleculture.net/pinyin_pronunciation/?pinyin=bi2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rpleculture.net/pinyin_pronunciation/?pinyin=wo3" TargetMode="External"/><Relationship Id="rId3" Type="http://schemas.openxmlformats.org/officeDocument/2006/relationships/hyperlink" Target="https://www.purpleculture.net/pinyin_pronunciation/?pinyin=shi4" TargetMode="External"/><Relationship Id="rId4" Type="http://schemas.openxmlformats.org/officeDocument/2006/relationships/hyperlink" Target="https://www.purpleculture.net/pinyin_pronunciation/?pinyin=jin4" TargetMode="External"/><Relationship Id="rId9" Type="http://schemas.openxmlformats.org/officeDocument/2006/relationships/hyperlink" Target="https://www.purpleculture.net/pinyin_pronunciation/?pinyin=yuan4" TargetMode="External"/><Relationship Id="rId26" Type="http://schemas.openxmlformats.org/officeDocument/2006/relationships/hyperlink" Target="https://www.purpleculture.net/pinyin_pronunciation/?pinyin=ma5" TargetMode="External"/><Relationship Id="rId25" Type="http://schemas.openxmlformats.org/officeDocument/2006/relationships/hyperlink" Target="https://www.purpleculture.net/pinyin_pronunciation/?pinyin=ma1" TargetMode="External"/><Relationship Id="rId28" Type="http://schemas.openxmlformats.org/officeDocument/2006/relationships/hyperlink" Target="https://www.purpleculture.net/pinyin_pronunciation/?pinyin=qi4" TargetMode="External"/><Relationship Id="rId27" Type="http://schemas.openxmlformats.org/officeDocument/2006/relationships/hyperlink" Target="https://www.purpleculture.net/pinyin_pronunciation/?pinyin=sheng1" TargetMode="External"/><Relationship Id="rId5" Type="http://schemas.openxmlformats.org/officeDocument/2006/relationships/hyperlink" Target="https://www.purpleculture.net/pinyin_pronunciation/?pinyin=shi4" TargetMode="External"/><Relationship Id="rId6" Type="http://schemas.openxmlformats.org/officeDocument/2006/relationships/hyperlink" Target="https://www.purpleculture.net/pinyin_pronunciation/?pinyin=yan3" TargetMode="External"/><Relationship Id="rId29" Type="http://schemas.openxmlformats.org/officeDocument/2006/relationships/hyperlink" Target="https://www.purpleculture.net/pinyin_pronunciation/?pinyin=de5" TargetMode="External"/><Relationship Id="rId7" Type="http://schemas.openxmlformats.org/officeDocument/2006/relationships/hyperlink" Target="https://www.purpleculture.net/pinyin_pronunciation/?pinyin=wo3" TargetMode="External"/><Relationship Id="rId8" Type="http://schemas.openxmlformats.org/officeDocument/2006/relationships/hyperlink" Target="https://www.purpleculture.net/pinyin_pronunciation/?pinyin=shi4" TargetMode="External"/><Relationship Id="rId31" Type="http://schemas.openxmlformats.org/officeDocument/2006/relationships/hyperlink" Target="https://www.purpleculture.net/pinyin_pronunciation/?pinyin=ni3" TargetMode="External"/><Relationship Id="rId30" Type="http://schemas.openxmlformats.org/officeDocument/2006/relationships/hyperlink" Target="https://www.purpleculture.net/pinyin_pronunciation/?pinyin=shuo1" TargetMode="External"/><Relationship Id="rId11" Type="http://schemas.openxmlformats.org/officeDocument/2006/relationships/hyperlink" Target="https://www.purpleculture.net/pinyin_pronunciation/?pinyin=yan3" TargetMode="External"/><Relationship Id="rId33" Type="http://schemas.openxmlformats.org/officeDocument/2006/relationships/hyperlink" Target="https://www.purpleculture.net/pinyin_pronunciation/?pinyin=bi4" TargetMode="External"/><Relationship Id="rId10" Type="http://schemas.openxmlformats.org/officeDocument/2006/relationships/hyperlink" Target="https://www.purpleculture.net/pinyin_pronunciation/?pinyin=shi4" TargetMode="External"/><Relationship Id="rId32" Type="http://schemas.openxmlformats.org/officeDocument/2006/relationships/hyperlink" Target="https://www.purpleculture.net/pinyin_pronunciation/?pinyin=neng2" TargetMode="External"/><Relationship Id="rId13" Type="http://schemas.openxmlformats.org/officeDocument/2006/relationships/hyperlink" Target="https://www.purpleculture.net/pinyin_pronunciation/?pinyin=sheng1" TargetMode="External"/><Relationship Id="rId35" Type="http://schemas.openxmlformats.org/officeDocument/2006/relationships/hyperlink" Target="https://www.purpleculture.net/pinyin_pronunciation/?pinyin=ma5" TargetMode="External"/><Relationship Id="rId12" Type="http://schemas.openxmlformats.org/officeDocument/2006/relationships/hyperlink" Target="https://www.purpleculture.net/pinyin_pronunciation/?pinyin=wo3" TargetMode="External"/><Relationship Id="rId34" Type="http://schemas.openxmlformats.org/officeDocument/2006/relationships/hyperlink" Target="https://www.purpleculture.net/pinyin_pronunciation/?pinyin=zui3" TargetMode="External"/><Relationship Id="rId15" Type="http://schemas.openxmlformats.org/officeDocument/2006/relationships/hyperlink" Target="https://www.purpleculture.net/pinyin_pronunciation/?pinyin=le5" TargetMode="External"/><Relationship Id="rId14" Type="http://schemas.openxmlformats.org/officeDocument/2006/relationships/hyperlink" Target="https://www.purpleculture.net/pinyin_pronunciation/?pinyin=bing4" TargetMode="External"/><Relationship Id="rId17" Type="http://schemas.openxmlformats.org/officeDocument/2006/relationships/hyperlink" Target="https://www.purpleculture.net/pinyin_pronunciation/?pinyin=gan3" TargetMode="External"/><Relationship Id="rId16" Type="http://schemas.openxmlformats.org/officeDocument/2006/relationships/hyperlink" Target="https://www.purpleculture.net/pinyin_pronunciation/?pinyin=wo3" TargetMode="External"/><Relationship Id="rId19" Type="http://schemas.openxmlformats.org/officeDocument/2006/relationships/hyperlink" Target="https://www.purpleculture.net/pinyin_pronunciation/?pinyin=fa1" TargetMode="External"/><Relationship Id="rId18" Type="http://schemas.openxmlformats.org/officeDocument/2006/relationships/hyperlink" Target="https://www.purpleculture.net/pinyin_pronunciation/?pinyin=mao4" TargetMode="Externa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rpleculture.net/pinyin_pronunciation/?pinyin=ni3" TargetMode="External"/><Relationship Id="rId3" Type="http://schemas.openxmlformats.org/officeDocument/2006/relationships/hyperlink" Target="https://www.purpleculture.net/pinyin_pronunciation/?pinyin=zhang3" TargetMode="External"/><Relationship Id="rId4" Type="http://schemas.openxmlformats.org/officeDocument/2006/relationships/hyperlink" Target="https://www.purpleculture.net/pinyin_pronunciation/?pinyin=de5" TargetMode="External"/><Relationship Id="rId9" Type="http://schemas.openxmlformats.org/officeDocument/2006/relationships/hyperlink" Target="https://www.purpleculture.net/pinyin_pronunciation/?pinyin=de5" TargetMode="External"/><Relationship Id="rId5" Type="http://schemas.openxmlformats.org/officeDocument/2006/relationships/hyperlink" Target="https://www.purpleculture.net/pinyin_pronunciation/?pinyin=xiang4" TargetMode="External"/><Relationship Id="rId6" Type="http://schemas.openxmlformats.org/officeDocument/2006/relationships/hyperlink" Target="https://www.purpleculture.net/pinyin_pronunciation/?pinyin=shei2" TargetMode="External"/><Relationship Id="rId7" Type="http://schemas.openxmlformats.org/officeDocument/2006/relationships/hyperlink" Target="https://www.purpleculture.net/pinyin_pronunciation/?pinyin=ni3" TargetMode="External"/><Relationship Id="rId8" Type="http://schemas.openxmlformats.org/officeDocument/2006/relationships/hyperlink" Target="https://www.purpleculture.net/pinyin_pronunciation/?pinyin=zhang3" TargetMode="External"/><Relationship Id="rId11" Type="http://schemas.openxmlformats.org/officeDocument/2006/relationships/hyperlink" Target="https://www.purpleculture.net/pinyin_pronunciation/?pinyin=ba4" TargetMode="External"/><Relationship Id="rId10" Type="http://schemas.openxmlformats.org/officeDocument/2006/relationships/hyperlink" Target="https://www.purpleculture.net/pinyin_pronunciation/?pinyin=xiang4" TargetMode="External"/><Relationship Id="rId13" Type="http://schemas.openxmlformats.org/officeDocument/2006/relationships/hyperlink" Target="https://www.purpleculture.net/pinyin_pronunciation/?pinyin=hai2" TargetMode="External"/><Relationship Id="rId12" Type="http://schemas.openxmlformats.org/officeDocument/2006/relationships/hyperlink" Target="https://www.purpleculture.net/pinyin_pronunciation/?pinyin=ba5" TargetMode="External"/><Relationship Id="rId15" Type="http://schemas.openxmlformats.org/officeDocument/2006/relationships/hyperlink" Target="https://www.purpleculture.net/pinyin_pronunciation/?pinyin=xiang4" TargetMode="External"/><Relationship Id="rId14" Type="http://schemas.openxmlformats.org/officeDocument/2006/relationships/hyperlink" Target="https://www.purpleculture.net/pinyin_pronunciation/?pinyin=shi5" TargetMode="External"/><Relationship Id="rId17" Type="http://schemas.openxmlformats.org/officeDocument/2006/relationships/hyperlink" Target="https://www.purpleculture.net/pinyin_pronunciation/?pinyin=ma5" TargetMode="External"/><Relationship Id="rId16" Type="http://schemas.openxmlformats.org/officeDocument/2006/relationships/hyperlink" Target="https://www.purpleculture.net/pinyin_pronunciation/?pinyin=ma1" TargetMode="Externa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rpleculture.net/pinyin_pronunciation/?pinyin=ta1" TargetMode="External"/><Relationship Id="rId3" Type="http://schemas.openxmlformats.org/officeDocument/2006/relationships/hyperlink" Target="https://www.purpleculture.net/pinyin_pronunciation/?pinyin=xiao3" TargetMode="External"/><Relationship Id="rId4" Type="http://schemas.openxmlformats.org/officeDocument/2006/relationships/hyperlink" Target="https://www.purpleculture.net/pinyin_pronunciation/?pinyin=shi2" TargetMode="External"/><Relationship Id="rId9" Type="http://schemas.openxmlformats.org/officeDocument/2006/relationships/hyperlink" Target="https://www.purpleculture.net/pinyin_pronunciation/?pinyin=ke3" TargetMode="External"/><Relationship Id="rId5" Type="http://schemas.openxmlformats.org/officeDocument/2006/relationships/hyperlink" Target="https://www.purpleculture.net/pinyin_pronunciation/?pinyin=hou5" TargetMode="External"/><Relationship Id="rId6" Type="http://schemas.openxmlformats.org/officeDocument/2006/relationships/hyperlink" Target="https://www.purpleculture.net/pinyin_pronunciation/?pinyin=zhang3" TargetMode="External"/><Relationship Id="rId7" Type="http://schemas.openxmlformats.org/officeDocument/2006/relationships/hyperlink" Target="https://www.purpleculture.net/pinyin_pronunciation/?pinyin=de5" TargetMode="External"/><Relationship Id="rId8" Type="http://schemas.openxmlformats.org/officeDocument/2006/relationships/hyperlink" Target="https://www.purpleculture.net/pinyin_pronunciation/?pinyin=hen3" TargetMode="External"/><Relationship Id="rId11" Type="http://schemas.openxmlformats.org/officeDocument/2006/relationships/hyperlink" Target="https://www.purpleculture.net/pinyin_pronunciation/?pinyin=ta1" TargetMode="External"/><Relationship Id="rId10" Type="http://schemas.openxmlformats.org/officeDocument/2006/relationships/hyperlink" Target="https://www.purpleculture.net/pinyin_pronunciation/?pinyin=ai4" TargetMode="External"/><Relationship Id="rId13" Type="http://schemas.openxmlformats.org/officeDocument/2006/relationships/hyperlink" Target="https://www.purpleculture.net/pinyin_pronunciation/?pinyin=da4" TargetMode="External"/><Relationship Id="rId12" Type="http://schemas.openxmlformats.org/officeDocument/2006/relationships/hyperlink" Target="https://www.purpleculture.net/pinyin_pronunciation/?pinyin=zhang3" TargetMode="External"/><Relationship Id="rId15" Type="http://schemas.openxmlformats.org/officeDocument/2006/relationships/hyperlink" Target="https://www.purpleculture.net/pinyin_pronunciation/?pinyin=zhang3" TargetMode="External"/><Relationship Id="rId14" Type="http://schemas.openxmlformats.org/officeDocument/2006/relationships/hyperlink" Target="https://www.purpleculture.net/pinyin_pronunciation/?pinyin=hou4" TargetMode="External"/><Relationship Id="rId17" Type="http://schemas.openxmlformats.org/officeDocument/2006/relationships/hyperlink" Target="https://www.purpleculture.net/pinyin_pronunciation/?pinyin=hen3" TargetMode="External"/><Relationship Id="rId16" Type="http://schemas.openxmlformats.org/officeDocument/2006/relationships/hyperlink" Target="https://www.purpleculture.net/pinyin_pronunciation/?pinyin=de5" TargetMode="External"/><Relationship Id="rId18" Type="http://schemas.openxmlformats.org/officeDocument/2006/relationships/hyperlink" Target="https://www.purpleculture.net/pinyin_pronunciation/?pinyin=shuai4" TargetMode="Externa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rpleculture.net/pinyin_pronunciation/?pinyin=chang2" TargetMode="External"/><Relationship Id="rId3" Type="http://schemas.openxmlformats.org/officeDocument/2006/relationships/hyperlink" Target="https://www.purpleculture.net/pinyin_pronunciation/?pinyin=zhang3" TargetMode="External"/><Relationship Id="rId4" Type="http://schemas.openxmlformats.org/officeDocument/2006/relationships/hyperlink" Target="https://www.purpleculture.net/pinyin_pronunciation/?pinyin=da4" TargetMode="External"/><Relationship Id="rId9" Type="http://schemas.openxmlformats.org/officeDocument/2006/relationships/hyperlink" Target="https://www.purpleculture.net/pinyin_pronunciation/?pinyin=fang1" TargetMode="External"/><Relationship Id="rId5" Type="http://schemas.openxmlformats.org/officeDocument/2006/relationships/hyperlink" Target="https://www.purpleculture.net/pinyin_pronunciation/?pinyin=cheng2" TargetMode="External"/><Relationship Id="rId6" Type="http://schemas.openxmlformats.org/officeDocument/2006/relationships/hyperlink" Target="https://www.purpleculture.net/pinyin_pronunciation/?pinyin=zhang3" TargetMode="External"/><Relationship Id="rId7" Type="http://schemas.openxmlformats.org/officeDocument/2006/relationships/hyperlink" Target="https://www.purpleculture.net/pinyin_pronunciation/?pinyin=chang2" TargetMode="External"/><Relationship Id="rId8" Type="http://schemas.openxmlformats.org/officeDocument/2006/relationships/hyperlink" Target="https://www.purpleculture.net/pinyin_pronunciation/?pinyin=chang2" TargetMode="External"/><Relationship Id="rId10" Type="http://schemas.openxmlformats.org/officeDocument/2006/relationships/hyperlink" Target="https://www.purpleculture.net/pinyin_pronunciation/?pinyin=xing2" TargetMode="Externa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purpleculture.net/pinyin_pronunciation/?pinyin=huan5" TargetMode="External"/><Relationship Id="rId22" Type="http://schemas.openxmlformats.org/officeDocument/2006/relationships/hyperlink" Target="https://www.purpleculture.net/pinyin_pronunciation/?pinyin=ren5" TargetMode="External"/><Relationship Id="rId21" Type="http://schemas.openxmlformats.org/officeDocument/2006/relationships/hyperlink" Target="https://www.purpleculture.net/pinyin_pronunciation/?pinyin=bie2" TargetMode="External"/><Relationship Id="rId24" Type="http://schemas.openxmlformats.org/officeDocument/2006/relationships/hyperlink" Target="https://www.purpleculture.net/pinyin_pronunciation/?pinyin=shen2" TargetMode="External"/><Relationship Id="rId23" Type="http://schemas.openxmlformats.org/officeDocument/2006/relationships/hyperlink" Target="https://www.purpleculture.net/pinyin_pronunciation/?pinyin=song4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urpleculture.net/pinyin_pronunciation/?pinyin=zhe4" TargetMode="External"/><Relationship Id="rId3" Type="http://schemas.openxmlformats.org/officeDocument/2006/relationships/hyperlink" Target="https://www.purpleculture.net/pinyin_pronunciation/?pinyin=shi4" TargetMode="External"/><Relationship Id="rId4" Type="http://schemas.openxmlformats.org/officeDocument/2006/relationships/hyperlink" Target="https://www.purpleculture.net/pinyin_pronunciation/?pinyin=yi4" TargetMode="External"/><Relationship Id="rId9" Type="http://schemas.openxmlformats.org/officeDocument/2006/relationships/hyperlink" Target="https://www.purpleculture.net/pinyin_pronunciation/?pinyin=ni3" TargetMode="External"/><Relationship Id="rId26" Type="http://schemas.openxmlformats.org/officeDocument/2006/relationships/hyperlink" Target="https://www.purpleculture.net/pinyin_pronunciation/?pinyin=yan2" TargetMode="External"/><Relationship Id="rId25" Type="http://schemas.openxmlformats.org/officeDocument/2006/relationships/hyperlink" Target="https://www.purpleculture.net/pinyin_pronunciation/?pinyin=me5" TargetMode="External"/><Relationship Id="rId28" Type="http://schemas.openxmlformats.org/officeDocument/2006/relationships/hyperlink" Target="https://www.purpleculture.net/pinyin_pronunciation/?pinyin=de5" TargetMode="External"/><Relationship Id="rId27" Type="http://schemas.openxmlformats.org/officeDocument/2006/relationships/hyperlink" Target="https://www.purpleculture.net/pinyin_pronunciation/?pinyin=se4" TargetMode="External"/><Relationship Id="rId5" Type="http://schemas.openxmlformats.org/officeDocument/2006/relationships/hyperlink" Target="https://www.purpleculture.net/pinyin_pronunciation/?pinyin=duo3" TargetMode="External"/><Relationship Id="rId6" Type="http://schemas.openxmlformats.org/officeDocument/2006/relationships/hyperlink" Target="https://www.purpleculture.net/pinyin_pronunciation/?pinyin=mei2" TargetMode="External"/><Relationship Id="rId29" Type="http://schemas.openxmlformats.org/officeDocument/2006/relationships/hyperlink" Target="https://www.purpleculture.net/pinyin_pronunciation/?pinyin=hua1" TargetMode="External"/><Relationship Id="rId7" Type="http://schemas.openxmlformats.org/officeDocument/2006/relationships/hyperlink" Target="https://www.purpleculture.net/pinyin_pronunciation/?pinyin=gui1" TargetMode="External"/><Relationship Id="rId8" Type="http://schemas.openxmlformats.org/officeDocument/2006/relationships/hyperlink" Target="https://www.purpleculture.net/pinyin_pronunciation/?pinyin=hua1" TargetMode="External"/><Relationship Id="rId11" Type="http://schemas.openxmlformats.org/officeDocument/2006/relationships/hyperlink" Target="https://www.purpleculture.net/pinyin_pronunciation/?pinyin=huan5" TargetMode="External"/><Relationship Id="rId10" Type="http://schemas.openxmlformats.org/officeDocument/2006/relationships/hyperlink" Target="https://www.purpleculture.net/pinyin_pronunciation/?pinyin=xi3" TargetMode="External"/><Relationship Id="rId13" Type="http://schemas.openxmlformats.org/officeDocument/2006/relationships/hyperlink" Target="https://www.purpleculture.net/pinyin_pronunciation/?pinyin=me5" TargetMode="External"/><Relationship Id="rId12" Type="http://schemas.openxmlformats.org/officeDocument/2006/relationships/hyperlink" Target="https://www.purpleculture.net/pinyin_pronunciation/?pinyin=shen2" TargetMode="External"/><Relationship Id="rId15" Type="http://schemas.openxmlformats.org/officeDocument/2006/relationships/hyperlink" Target="https://www.purpleculture.net/pinyin_pronunciation/?pinyin=zhong1" TargetMode="External"/><Relationship Id="rId14" Type="http://schemas.openxmlformats.org/officeDocument/2006/relationships/hyperlink" Target="https://www.purpleculture.net/pinyin_pronunciation/?pinyin=hua1" TargetMode="External"/><Relationship Id="rId17" Type="http://schemas.openxmlformats.org/officeDocument/2006/relationships/hyperlink" Target="https://www.purpleculture.net/pinyin_pronunciation/?pinyin=ren2" TargetMode="External"/><Relationship Id="rId16" Type="http://schemas.openxmlformats.org/officeDocument/2006/relationships/hyperlink" Target="https://www.purpleculture.net/pinyin_pronunciation/?pinyin=guo2" TargetMode="External"/><Relationship Id="rId19" Type="http://schemas.openxmlformats.org/officeDocument/2006/relationships/hyperlink" Target="https://www.purpleculture.net/pinyin_pronunciation/?pinyin=xi3" TargetMode="External"/><Relationship Id="rId18" Type="http://schemas.openxmlformats.org/officeDocument/2006/relationships/hyperlink" Target="https://www.purpleculture.net/pinyin_pronunciation/?pinyin=bu4" TargetMode="Externa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d24a8be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bd24a8be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单字-单字搭配句型-挖空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c44b2d5175_0_14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2c44b2d5175_0_14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2c629eaf0ea_1_6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8" name="Google Shape;1768;g2c629eaf0ea_1_6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2c629eaf0ea_1_6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4" name="Google Shape;1784;g2c629eaf0ea_1_6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2c629eaf0ea_1_6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0" name="Google Shape;1800;g2c629eaf0ea_1_6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2c629eaf0ea_1_6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7" name="Google Shape;1817;g2c629eaf0ea_1_6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2c629eaf0ea_1_6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4" name="Google Shape;1834;g2c629eaf0ea_1_6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2c629eaf0ea_1_7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1" name="Google Shape;1851;g2c629eaf0ea_1_7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44b2d5175_0_15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2c44b2d5175_0_15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c44b2d5175_0_3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c44b2d5175_0_3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送你小红花。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c44b2d5175_0_15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2c44b2d5175_0_15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44b2d5175_0_15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2c44b2d5175_0_15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44b2d5175_0_3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2c44b2d5175_0_3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蛋糕是甜的吗？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糕——糟糕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c44b2d5175_0_1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2c44b2d5175_0_1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c44b2d5175_0_15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2c44b2d5175_0_15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c44b2d5175_0_16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2c44b2d5175_0_16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c44b2d5175_0_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2c44b2d5175_0_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提醒偏旁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送给别人的东西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物-东西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44b2d5175_0_3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2c44b2d5175_0_3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c44b2d5175_0_16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2c44b2d5175_0_16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c44b2d5175_0_1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2c44b2d5175_0_15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c44b2d5175_0_16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2c44b2d5175_0_16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c44b2d5175_0_4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2c44b2d5175_0_4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提醒偏旁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送给别人的东西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物-东西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456cc214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g2c456cc214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c456cc214b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2c456cc214b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c456cc214b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2c456cc214b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c44b2d5175_0_4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g2c44b2d5175_0_4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走之底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近、运、远、送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运动场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办公室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宿舍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学生活动中心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送你离开千里之外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c456cc214b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2c456cc214b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c456cc214b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g2c456cc214b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44b2d5175_0_1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2c44b2d5175_0_13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c456cc214b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g2c456cc214b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c44b2d5175_0_4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g2c44b2d5175_0_4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走之底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近、运、远、送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运动场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办公室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宿舍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学生活动中心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送你离开千里之外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c456cc214b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2c456cc214b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c456cc214b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g2c456cc214b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c456cc214b_0_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g2c456cc214b_0_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c44b2d5175_0_4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g2c44b2d5175_0_4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解释楼为什么是木字旁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c456cc214b_0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2c456cc214b_0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c456cc214b_0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3" name="Google Shape;723;g2c456cc214b_0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c456cc214b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g2c456cc214b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c44b2d5175_0_5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g2c44b2d5175_0_5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图片一：吃晚饭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图片二：做功课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他每天先吃晚饭再做功课，还是先做功课再吃晚饭？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老师、学生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写汉字的时候，老师先写，还是学生先写——老师先写，学生再写。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44b2d5175_0_1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2c44b2d5175_0_1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c456cc214b_0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6" name="Google Shape;776;g2c456cc214b_0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c456cc214b_0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2" name="Google Shape;792;g2c456cc214b_0_2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c456cc214b_0_2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8" name="Google Shape;808;g2c456cc214b_0_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c456cc214b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5" name="Google Shape;825;g2c456cc214b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c456cc214b_0_592:notes"/>
          <p:cNvSpPr/>
          <p:nvPr>
            <p:ph idx="2" type="sldImg"/>
          </p:nvPr>
        </p:nvSpPr>
        <p:spPr>
          <a:xfrm>
            <a:off x="465906" y="1143215"/>
            <a:ext cx="59280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1" name="Google Shape;841;g2c456cc214b_0_592:notes"/>
          <p:cNvSpPr txBox="1"/>
          <p:nvPr>
            <p:ph idx="1" type="body"/>
          </p:nvPr>
        </p:nvSpPr>
        <p:spPr>
          <a:xfrm>
            <a:off x="686599" y="4401236"/>
            <a:ext cx="5486700" cy="3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25" lIns="86075" spcFirstLastPara="1" rIns="86075" wrap="square" tIns="430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fúwùyuán, wǒmen dōu è le, qǐng shàngcài kuài yìdiǎnr.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服务员 ， 我们 都 饿 了 ， 请 上菜 快 一点儿 。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你饿的时候想吃什么？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c456cc214b_0_755:notes"/>
          <p:cNvSpPr/>
          <p:nvPr>
            <p:ph idx="2" type="sldImg"/>
          </p:nvPr>
        </p:nvSpPr>
        <p:spPr>
          <a:xfrm>
            <a:off x="465906" y="1143215"/>
            <a:ext cx="59280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2c456cc214b_0_755:notes"/>
          <p:cNvSpPr txBox="1"/>
          <p:nvPr>
            <p:ph idx="1" type="body"/>
          </p:nvPr>
        </p:nvSpPr>
        <p:spPr>
          <a:xfrm>
            <a:off x="686599" y="4401236"/>
            <a:ext cx="5486700" cy="3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25" lIns="86075" spcFirstLastPara="1" rIns="86075" wrap="square" tIns="430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fúwùyuán, wǒmen dōu è le, qǐng shàngcài kuài yìdiǎnr.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服务员 ， 我们 都 饿 了 ， 请 上菜 快 一点儿 。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你饿的时候想吃什么？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c456cc214b_0_762:notes"/>
          <p:cNvSpPr/>
          <p:nvPr>
            <p:ph idx="2" type="sldImg"/>
          </p:nvPr>
        </p:nvSpPr>
        <p:spPr>
          <a:xfrm>
            <a:off x="465906" y="1143215"/>
            <a:ext cx="59280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1" name="Google Shape;851;g2c456cc214b_0_762:notes"/>
          <p:cNvSpPr txBox="1"/>
          <p:nvPr>
            <p:ph idx="1" type="body"/>
          </p:nvPr>
        </p:nvSpPr>
        <p:spPr>
          <a:xfrm>
            <a:off x="686599" y="4401236"/>
            <a:ext cx="5486700" cy="3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25" lIns="86075" spcFirstLastPara="1" rIns="86075" wrap="square" tIns="430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fúwùyuán, wǒmen dōu è le, qǐng shàngcài kuài yìdiǎnr.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服务员 ， 我们 都 饿 了 ， 请 上菜 快 一点儿 。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imSun"/>
              <a:buNone/>
            </a:pPr>
            <a:r>
              <a:rPr lang="zh-TW"/>
              <a:t>你饿的时候想吃什么？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c44b2d5175_0_5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6" name="Google Shape;856;g2c44b2d5175_0_5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表姐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c629eaf0ea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5" name="Google Shape;875;g2c629eaf0ea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c629eaf0ea_1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3" name="Google Shape;893;g2c629eaf0ea_1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44b2d5175_0_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2c44b2d5175_0_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提醒偏旁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送给别人的东西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物-东西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c629eaf0ea_1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1" name="Google Shape;911;g2c629eaf0ea_1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c629eaf0ea_1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9" name="Google Shape;929;g2c629eaf0ea_1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c629eaf0ea_1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7" name="Google Shape;947;g2c629eaf0ea_1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2c44b2d5175_0_5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5" name="Google Shape;965;g2c44b2d5175_0_5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狗和够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c629eaf0ea_1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g2c629eaf0ea_1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2c629eaf0ea_1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4" name="Google Shape;1004;g2c629eaf0ea_1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2c629eaf0ea_1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1" name="Google Shape;1021;g2c629eaf0ea_1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c44b2d5175_0_5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8" name="Google Shape;1038;g2c44b2d5175_0_5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狗和够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2c629eaf0ea_1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2" name="Google Shape;1062;g2c629eaf0ea_1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2c629eaf0ea_1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8" name="Google Shape;1078;g2c629eaf0ea_1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44b2d5175_0_14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2c44b2d5175_0_1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c629eaf0ea_1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4" name="Google Shape;1094;g2c629eaf0ea_1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c629eaf0ea_1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0" name="Google Shape;1110;g2c629eaf0ea_1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c44b2d5175_0_6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7" name="Google Shape;1127;g2c44b2d5175_0_6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脸、肚、背、腰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c629eaf0ea_1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8" name="Google Shape;1148;g2c629eaf0ea_1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c629eaf0ea_1_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4" name="Google Shape;1164;g2c629eaf0ea_1_2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2c629eaf0ea_1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1" name="Google Shape;1181;g2c629eaf0ea_1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c629eaf0ea_1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g2c629eaf0ea_1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2c44b2d5175_0_8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3" name="Google Shape;1203;g2c44b2d5175_0_8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yuán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bàn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yuán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tāng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yuán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huā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hǎo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yuè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yuán</a:t>
            </a:r>
            <a:br>
              <a:rPr lang="zh-TW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服务员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运动员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</a:rPr>
              <a:t>脸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</a:rPr>
              <a:t>月亮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</a:rPr>
              <a:t>月饼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</a:rPr>
              <a:t>肚子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</a:rPr>
              <a:t>圆 vs 园 vs 员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2c629eaf0ea_1_2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8" name="Google Shape;1228;g2c629eaf0ea_1_2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2c629eaf0ea_1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4" name="Google Shape;1244;g2c629eaf0ea_1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44b2d5175_0_14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2c44b2d5175_0_14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c629eaf0ea_1_3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0" name="Google Shape;1260;g2c629eaf0ea_1_3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2c44b2d5175_0_8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6" name="Google Shape;1276;g2c44b2d5175_0_8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目字旁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喜欢的人物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他的眼睛很大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他的眼睛大大的。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wǒ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shì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jìn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shì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yǎn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/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wǒ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shì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yuàn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shì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yǎn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wǒ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shēng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bìng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wǒ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gǎn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mào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、 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fā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shāo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、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hái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liú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bí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tì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mā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shēng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qì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shuō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:“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3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nǐ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3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néng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bì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3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zuǐ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?”</a:t>
            </a:r>
            <a:br>
              <a:rPr lang="zh-TW"/>
            </a:b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2c629eaf0ea_1_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2" name="Google Shape;1302;g2c629eaf0ea_1_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2c629eaf0ea_1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8" name="Google Shape;1318;g2c629eaf0ea_1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c44b2d5175_0_9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4" name="Google Shape;1334;g2c44b2d5175_0_9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目字旁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喜欢的人物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他的眼睛很大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他的眼睛大大的。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nǐ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zhǎng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xiàng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shéi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nǐ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zhǎng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xiàng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bà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hái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shi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xiàng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mā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zh-TW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2c629eaf0ea_1_3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4" name="Google Shape;1354;g2c629eaf0ea_1_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c629eaf0ea_1_3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0" name="Google Shape;1370;g2c629eaf0ea_1_3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c44b2d5175_0_9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6" name="Google Shape;1386;g2c44b2d5175_0_9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tā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xiǎo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shí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hou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zhǎng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hěn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kě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ài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tā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zhǎng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dà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hòu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zhǎng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hěn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shuài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zh-TW"/>
            </a:b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2c629eaf0ea_1_3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4" name="Google Shape;1404;g2c629eaf0ea_1_3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2c629eaf0ea_1_4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0" name="Google Shape;1420;g2c629eaf0ea_1_4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44b2d5175_0_14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2c44b2d5175_0_14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2c629eaf0ea_1_4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6" name="Google Shape;1436;g2c629eaf0ea_1_4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c44b2d5175_0_10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2" name="Google Shape;1452;g2c44b2d5175_0_10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大为结果补语。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cháng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zhǎng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dà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、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chéng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zhǎng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cháng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cháng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fāng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xíng</a:t>
            </a:r>
            <a:br>
              <a:rPr lang="zh-TW"/>
            </a:b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2c629eaf0ea_1_4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0" name="Google Shape;1470;g2c629eaf0ea_1_4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2c44b2d5175_0_10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5" name="Google Shape;1485;g2c44b2d5175_0_10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大为结果补语。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2c629eaf0ea_1_4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4" name="Google Shape;1504;g2c629eaf0ea_1_4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2c629eaf0ea_1_4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1" name="Google Shape;1521;g2c629eaf0ea_1_4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c44b2d5175_0_10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8" name="Google Shape;1538;g2c44b2d5175_0_10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大为结果补语。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2c629eaf0ea_1_4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4" name="Google Shape;1554;g2c629eaf0ea_1_4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c629eaf0ea_1_5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0" name="Google Shape;1570;g2c629eaf0ea_1_5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2c44b2d5175_0_10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5" name="Google Shape;1585;g2c44b2d5175_0_10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暑假里上的课。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44b2d5175_0_3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2c44b2d5175_0_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zhè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shì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yì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duǒ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méi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guī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huā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nǐ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xǐ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huan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shén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huā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zh-TW"/>
            </a:br>
            <a:br>
              <a:rPr lang="zh-TW"/>
            </a:b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zhōng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guó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bù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A000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xǐ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huan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bié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ren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sòng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shén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yán</a:t>
            </a:r>
            <a:r>
              <a:rPr b="0" i="0" lang="zh-TW" u="sng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sè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zh-TW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huā</a:t>
            </a:r>
            <a:r>
              <a:rPr b="0" i="0" lang="zh-TW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zh-TW"/>
            </a:br>
            <a:endParaRPr/>
          </a:p>
        </p:txBody>
      </p:sp>
      <p:sp>
        <p:nvSpPr>
          <p:cNvPr id="258" name="Google Shape;258;g2c44b2d5175_0_3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c629eaf0ea_1_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2" name="Google Shape;1602;g2c629eaf0ea_1_5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2c629eaf0ea_1_5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8" name="Google Shape;1618;g2c629eaf0ea_1_5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2c44b2d5175_0_10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4" name="Google Shape;1634;g2c44b2d5175_0_10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暑假里上的课。</a:t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c629eaf0ea_1_5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1" name="Google Shape;1651;g2c629eaf0ea_1_5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2c629eaf0ea_1_5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7" name="Google Shape;1667;g2c629eaf0ea_1_5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2c44b2d5175_0_10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3" name="Google Shape;1683;g2c44b2d5175_0_10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暑假里上的课。</a:t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2c629eaf0ea_1_5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0" name="Google Shape;1700;g2c629eaf0ea_1_5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2c629eaf0ea_1_5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6" name="Google Shape;1716;g2c629eaf0ea_1_5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2c44b2d5175_0_1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2" name="Google Shape;1732;g2c44b2d5175_0_1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暑假里上的课。</a:t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2c629eaf0ea_1_6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1" name="Google Shape;1751;g2c629eaf0ea_1_6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跳舞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1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8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6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10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1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97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9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100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1.jpg"/><Relationship Id="rId10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30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5.png"/><Relationship Id="rId10" Type="http://schemas.openxmlformats.org/officeDocument/2006/relationships/image" Target="../media/image4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5.png"/><Relationship Id="rId10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5.png"/><Relationship Id="rId10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5.png"/><Relationship Id="rId10" Type="http://schemas.openxmlformats.org/officeDocument/2006/relationships/image" Target="../media/image6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5.png"/><Relationship Id="rId10" Type="http://schemas.openxmlformats.org/officeDocument/2006/relationships/image" Target="../media/image6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30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72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48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6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4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6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67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5.png"/><Relationship Id="rId11" Type="http://schemas.openxmlformats.org/officeDocument/2006/relationships/image" Target="../media/image57.png"/><Relationship Id="rId10" Type="http://schemas.openxmlformats.org/officeDocument/2006/relationships/image" Target="../media/image5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5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7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68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71.png"/><Relationship Id="rId11" Type="http://schemas.openxmlformats.org/officeDocument/2006/relationships/image" Target="../media/image69.png"/><Relationship Id="rId10" Type="http://schemas.openxmlformats.org/officeDocument/2006/relationships/image" Target="../media/image65.png"/><Relationship Id="rId13" Type="http://schemas.openxmlformats.org/officeDocument/2006/relationships/image" Target="../media/image78.png"/><Relationship Id="rId12" Type="http://schemas.openxmlformats.org/officeDocument/2006/relationships/image" Target="../media/image6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7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6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77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7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6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10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75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74.png"/><Relationship Id="rId10" Type="http://schemas.openxmlformats.org/officeDocument/2006/relationships/image" Target="../media/image7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1.gif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85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0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2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0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9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4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96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95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.jpg"/><Relationship Id="rId8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Drill II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96250" y="27971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STKaiti"/>
                <a:ea typeface="STKaiti"/>
                <a:cs typeface="STKaiti"/>
                <a:sym typeface="STKaiti"/>
              </a:rPr>
              <a:t>Ｌ14</a:t>
            </a: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271" name="Google Shape;271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5" name="Google Shape;275;p3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276" name="Google Shape;276;p3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77" name="Google Shape;277;p3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78" name="Google Shape;278;p3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34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花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280" name="Google Shape;280;p34"/>
          <p:cNvSpPr txBox="1"/>
          <p:nvPr/>
        </p:nvSpPr>
        <p:spPr>
          <a:xfrm>
            <a:off x="566251" y="4308275"/>
            <a:ext cx="8011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上次妇女节的时候路上有好多人手里__着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endParaRPr sz="32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2890337" y="1584100"/>
            <a:ext cx="3066276" cy="172477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/>
          <p:nvPr/>
        </p:nvSpPr>
        <p:spPr>
          <a:xfrm>
            <a:off x="947250" y="3964850"/>
            <a:ext cx="23304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fù nǚ jié</a:t>
            </a:r>
            <a:endParaRPr sz="32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Google Shape;1770;p12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771" name="Google Shape;1771;p1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2" name="Google Shape;1772;p1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3" name="Google Shape;1773;p1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4" name="Google Shape;1774;p1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5" name="Google Shape;1775;p12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776" name="Google Shape;1776;p12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777" name="Google Shape;1777;p12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778" name="Google Shape;1778;p12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9" name="Google Shape;1779;p124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又 adj. 又 adj.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780" name="Google Shape;1780;p124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他的脸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781" name="Google Shape;1781;p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6600" y="978500"/>
            <a:ext cx="3333750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6" name="Google Shape;1786;p12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787" name="Google Shape;1787;p1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8" name="Google Shape;1788;p1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9" name="Google Shape;1789;p1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0" name="Google Shape;1790;p1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1" name="Google Shape;1791;p12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792" name="Google Shape;1792;p12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793" name="Google Shape;1793;p12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794" name="Google Shape;1794;p125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5" name="Google Shape;1795;p125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又 adj. 又 adj.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796" name="Google Shape;1796;p125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昨天晚上的月亮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797" name="Google Shape;1797;p1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9799" y="879900"/>
            <a:ext cx="2727350" cy="315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12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803" name="Google Shape;1803;p1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4" name="Google Shape;1804;p1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5" name="Google Shape;1805;p1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6" name="Google Shape;1806;p1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07" name="Google Shape;1807;p12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808" name="Google Shape;1808;p12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809" name="Google Shape;1809;p12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810" name="Google Shape;1810;p126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1" name="Google Shape;1811;p126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又 adj. 又 adj.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812" name="Google Shape;1812;p126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我的好朋友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813" name="Google Shape;1813;p1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150" y="1209675"/>
            <a:ext cx="4490351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1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11350" y="1463050"/>
            <a:ext cx="2649300" cy="198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9" name="Google Shape;1819;p12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820" name="Google Shape;1820;p1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1" name="Google Shape;1821;p1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2" name="Google Shape;1822;p1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3" name="Google Shape;1823;p1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4" name="Google Shape;1824;p12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825" name="Google Shape;1825;p12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826" name="Google Shape;1826;p12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827" name="Google Shape;1827;p12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8" name="Google Shape;1828;p127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又 V 又 V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829" name="Google Shape;1829;p127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我今天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830" name="Google Shape;1830;p1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050" y="1185650"/>
            <a:ext cx="4072950" cy="26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1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09575" y="1346950"/>
            <a:ext cx="3674400" cy="24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12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837" name="Google Shape;1837;p1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8" name="Google Shape;1838;p1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9" name="Google Shape;1839;p1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0" name="Google Shape;1840;p1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1" name="Google Shape;1841;p12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842" name="Google Shape;1842;p12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843" name="Google Shape;1843;p12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844" name="Google Shape;1844;p12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5" name="Google Shape;1845;p128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又 V 又 V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846" name="Google Shape;1846;p128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我去KV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847" name="Google Shape;1847;p1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9303" y="1275900"/>
            <a:ext cx="3056150" cy="22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1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07400" y="1275900"/>
            <a:ext cx="3408880" cy="22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" name="Google Shape;1853;p12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854" name="Google Shape;1854;p1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5" name="Google Shape;1855;p1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6" name="Google Shape;1856;p1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7" name="Google Shape;1857;p1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58" name="Google Shape;1858;p12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859" name="Google Shape;1859;p12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860" name="Google Shape;1860;p12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861" name="Google Shape;1861;p129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2" name="Google Shape;1862;p129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又 V 又 V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863" name="Google Shape;1863;p129"/>
          <p:cNvSpPr txBox="1"/>
          <p:nvPr/>
        </p:nvSpPr>
        <p:spPr>
          <a:xfrm>
            <a:off x="362975" y="2957963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这个周末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1864" name="Google Shape;1864;p129"/>
          <p:cNvSpPr txBox="1"/>
          <p:nvPr/>
        </p:nvSpPr>
        <p:spPr>
          <a:xfrm>
            <a:off x="362975" y="1606313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你这个周末做什么了？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288" name="Google Shape;288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2" name="Google Shape;292;p3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293" name="Google Shape;293;p3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94" name="Google Shape;294;p3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95" name="Google Shape;295;p35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35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花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566251" y="4308275"/>
            <a:ext cx="8011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听说在捷克的____可以买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endParaRPr sz="32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298" name="Google Shape;29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4642937" y="1584100"/>
            <a:ext cx="3066276" cy="172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77828" y="1329840"/>
            <a:ext cx="3075175" cy="22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840" y="278011"/>
            <a:ext cx="3429000" cy="227885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/>
          <p:nvPr/>
        </p:nvSpPr>
        <p:spPr>
          <a:xfrm>
            <a:off x="5143067" y="1223158"/>
            <a:ext cx="33918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花</a:t>
            </a: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钱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花</a:t>
            </a: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时间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你会</a:t>
            </a:r>
            <a:r>
              <a:rPr lang="zh-TW" sz="27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花</a:t>
            </a: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钱做什么？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你会</a:t>
            </a:r>
            <a:r>
              <a:rPr lang="zh-TW" sz="27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花</a:t>
            </a: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时间做什么？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840" y="2712027"/>
            <a:ext cx="3429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3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312" name="Google Shape;312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3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6" name="Google Shape;316;p3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317" name="Google Shape;317;p3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18" name="Google Shape;318;p3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19" name="Google Shape;319;p3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p37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花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v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566251" y="4308275"/>
            <a:ext cx="8011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我上次在花店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了_____买花</a:t>
            </a:r>
            <a:endParaRPr sz="32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322" name="Google Shape;32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5981637" y="1584100"/>
            <a:ext cx="3066276" cy="172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5825" y="1595175"/>
            <a:ext cx="3053399" cy="17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62563" y="1333500"/>
            <a:ext cx="24765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330" name="Google Shape;330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4" name="Google Shape;334;p3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335" name="Google Shape;335;p3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36" name="Google Shape;336;p3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37" name="Google Shape;337;p3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38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花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v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339" name="Google Shape;339;p38"/>
          <p:cNvSpPr txBox="1"/>
          <p:nvPr/>
        </p:nvSpPr>
        <p:spPr>
          <a:xfrm>
            <a:off x="566251" y="1215900"/>
            <a:ext cx="8011500" cy="25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你上个月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了多少钱？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吃饭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了______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旅行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了______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买衣服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了_______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送礼物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花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了_______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3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345" name="Google Shape;345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" name="Google Shape;349;p3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350" name="Google Shape;350;p3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51" name="Google Shape;351;p3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52" name="Google Shape;352;p39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39"/>
          <p:cNvSpPr/>
          <p:nvPr/>
        </p:nvSpPr>
        <p:spPr>
          <a:xfrm>
            <a:off x="4410075" y="1280670"/>
            <a:ext cx="37239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9"/>
          <p:cNvSpPr/>
          <p:nvPr/>
        </p:nvSpPr>
        <p:spPr>
          <a:xfrm>
            <a:off x="4410075" y="2441734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9"/>
          <p:cNvSpPr txBox="1"/>
          <p:nvPr/>
        </p:nvSpPr>
        <p:spPr>
          <a:xfrm>
            <a:off x="4580096" y="1339991"/>
            <a:ext cx="35538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dàn:     jīdàn、   dànbái、  dànhuáng、dànhuātāng.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蛋 ： 鸡蛋 、 蛋白 、 蛋黄 、 蛋花汤 。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gāo:   gāodiǎn、 zāogāo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糕 ： 糕点 、 糟糕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9"/>
          <p:cNvSpPr txBox="1"/>
          <p:nvPr/>
        </p:nvSpPr>
        <p:spPr>
          <a:xfrm>
            <a:off x="4461735" y="2482814"/>
            <a:ext cx="35538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一块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一个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水果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买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做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切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吃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9"/>
          <p:cNvSpPr txBox="1"/>
          <p:nvPr/>
        </p:nvSpPr>
        <p:spPr>
          <a:xfrm>
            <a:off x="3435505" y="158266"/>
            <a:ext cx="25866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蛋糕 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5843" y="1251632"/>
            <a:ext cx="1892346" cy="146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9"/>
          <p:cNvPicPr preferRelativeResize="0"/>
          <p:nvPr/>
        </p:nvPicPr>
        <p:blipFill rotWithShape="1">
          <a:blip r:embed="rId9">
            <a:alphaModFix/>
          </a:blip>
          <a:srcRect b="30858" l="0" r="0" t="0"/>
          <a:stretch/>
        </p:blipFill>
        <p:spPr>
          <a:xfrm>
            <a:off x="1643039" y="2840952"/>
            <a:ext cx="2278848" cy="16094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9"/>
          <p:cNvSpPr/>
          <p:nvPr/>
        </p:nvSpPr>
        <p:spPr>
          <a:xfrm>
            <a:off x="6322332" y="2448501"/>
            <a:ext cx="1824900" cy="203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白英爱喜欢吃</a:t>
            </a:r>
            <a:r>
              <a:rPr lang="zh-TW" sz="1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100"/>
          </a:p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Q:_________________?</a:t>
            </a:r>
            <a:endParaRPr sz="1100"/>
          </a:p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A:中国人过生日的时候不都吃</a:t>
            </a:r>
            <a:r>
              <a:rPr lang="zh-TW" sz="1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我觉得</a:t>
            </a:r>
            <a:r>
              <a:rPr lang="zh-TW" sz="1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很_______________</a:t>
            </a:r>
            <a:endParaRPr sz="1100"/>
          </a:p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妈妈没爸爸那么会做</a:t>
            </a:r>
            <a:r>
              <a:rPr lang="zh-TW" sz="1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蛋糕</a:t>
            </a: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9"/>
          <p:cNvSpPr txBox="1"/>
          <p:nvPr/>
        </p:nvSpPr>
        <p:spPr>
          <a:xfrm>
            <a:off x="5186594" y="2502865"/>
            <a:ext cx="31623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piece of cake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cake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fruit Cake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buy a Cake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a cake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a cake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 the cake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4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367" name="Google Shape;367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1" name="Google Shape;371;p4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372" name="Google Shape;372;p4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73" name="Google Shape;373;p4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74" name="Google Shape;374;p40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" name="Google Shape;375;p40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蛋糕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376" name="Google Shape;376;p40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_____时我收到了好多个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蛋糕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，而且都很好吃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377" name="Google Shape;377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44519" y="804062"/>
            <a:ext cx="2673703" cy="35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0"/>
          <p:cNvPicPr preferRelativeResize="0"/>
          <p:nvPr/>
        </p:nvPicPr>
        <p:blipFill rotWithShape="1">
          <a:blip r:embed="rId9">
            <a:alphaModFix/>
          </a:blip>
          <a:srcRect b="0" l="6775" r="32998" t="0"/>
          <a:stretch/>
        </p:blipFill>
        <p:spPr>
          <a:xfrm>
            <a:off x="1314375" y="1122425"/>
            <a:ext cx="2928426" cy="28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4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384" name="Google Shape;384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8" name="Google Shape;388;p4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389" name="Google Shape;389;p4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90" name="Google Shape;390;p4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91" name="Google Shape;391;p41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41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蛋糕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393" name="Google Shape;393;p41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上次Amy生日时我做了一个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蛋糕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给她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394" name="Google Shape;394;p41"/>
          <p:cNvPicPr preferRelativeResize="0"/>
          <p:nvPr/>
        </p:nvPicPr>
        <p:blipFill rotWithShape="1">
          <a:blip r:embed="rId8">
            <a:alphaModFix/>
          </a:blip>
          <a:srcRect b="12907" l="0" r="0" t="0"/>
          <a:stretch/>
        </p:blipFill>
        <p:spPr>
          <a:xfrm>
            <a:off x="2883813" y="784175"/>
            <a:ext cx="3079326" cy="357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4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400" name="Google Shape;400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4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4" name="Google Shape;404;p4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405" name="Google Shape;405;p4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406" name="Google Shape;406;p4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07" name="Google Shape;407;p4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42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蛋糕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409" name="Google Shape;409;p42"/>
          <p:cNvSpPr txBox="1"/>
          <p:nvPr/>
        </p:nvSpPr>
        <p:spPr>
          <a:xfrm>
            <a:off x="2565750" y="134012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我最喜欢吃千层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蛋糕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410" name="Google Shape;410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1050" y="890250"/>
            <a:ext cx="3183425" cy="35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2"/>
          <p:cNvSpPr txBox="1"/>
          <p:nvPr/>
        </p:nvSpPr>
        <p:spPr>
          <a:xfrm>
            <a:off x="2565750" y="2571750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你喜欢吃什么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蛋糕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412" name="Google Shape;412;p42"/>
          <p:cNvSpPr txBox="1"/>
          <p:nvPr/>
        </p:nvSpPr>
        <p:spPr>
          <a:xfrm>
            <a:off x="6103450" y="966450"/>
            <a:ext cx="2330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qiān céng</a:t>
            </a:r>
            <a:endParaRPr sz="28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43"/>
          <p:cNvGrpSpPr/>
          <p:nvPr/>
        </p:nvGrpSpPr>
        <p:grpSpPr>
          <a:xfrm>
            <a:off x="-504253" y="-716569"/>
            <a:ext cx="9919154" cy="6017567"/>
            <a:chOff x="-682140" y="-955425"/>
            <a:chExt cx="13225539" cy="8023423"/>
          </a:xfrm>
        </p:grpSpPr>
        <p:pic>
          <p:nvPicPr>
            <p:cNvPr id="418" name="Google Shape;418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2" name="Google Shape;422;p4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423" name="Google Shape;423;p4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424" name="Google Shape;424;p4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25" name="Google Shape;425;p43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43"/>
          <p:cNvSpPr/>
          <p:nvPr/>
        </p:nvSpPr>
        <p:spPr>
          <a:xfrm>
            <a:off x="4920247" y="1236260"/>
            <a:ext cx="2881500" cy="1709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3"/>
          <p:cNvSpPr/>
          <p:nvPr/>
        </p:nvSpPr>
        <p:spPr>
          <a:xfrm>
            <a:off x="4920247" y="3029113"/>
            <a:ext cx="2881500" cy="14634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小音爱吃水果，我再买一些苹果、梨和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西瓜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吧。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我想喝喝这杯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西瓜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汁，可以吗？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我一到水果店就去买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西瓜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100"/>
          </a:p>
        </p:txBody>
      </p:sp>
      <p:sp>
        <p:nvSpPr>
          <p:cNvPr id="428" name="Google Shape;428;p43"/>
          <p:cNvSpPr txBox="1"/>
          <p:nvPr/>
        </p:nvSpPr>
        <p:spPr>
          <a:xfrm>
            <a:off x="5144408" y="1256160"/>
            <a:ext cx="17220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3"/>
          <p:cNvSpPr txBox="1"/>
          <p:nvPr/>
        </p:nvSpPr>
        <p:spPr>
          <a:xfrm>
            <a:off x="3721846" y="-421734"/>
            <a:ext cx="33426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highlight>
                <a:srgbClr val="FFB5A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西瓜 </a:t>
            </a: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3"/>
          <p:cNvSpPr txBox="1"/>
          <p:nvPr/>
        </p:nvSpPr>
        <p:spPr>
          <a:xfrm>
            <a:off x="4920247" y="1270016"/>
            <a:ext cx="30489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你夏天常常吃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西瓜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你夏天常常喝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西瓜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汁吗？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西瓜是水果，黄瓜呢？西红柿呢？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你吃过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西瓜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吗？你觉得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西瓜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的味道怎么样？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42377" y="1615181"/>
            <a:ext cx="3342564" cy="2151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36" name="Google Shape;136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140;p2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41" name="Google Shape;141;p2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42" name="Google Shape;142;p2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3" name="Google Shape;143;p26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26"/>
          <p:cNvSpPr/>
          <p:nvPr/>
        </p:nvSpPr>
        <p:spPr>
          <a:xfrm>
            <a:off x="4996339" y="1273969"/>
            <a:ext cx="2628900" cy="14784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4996543" y="2813065"/>
            <a:ext cx="2628900" cy="12399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5150086" y="1260896"/>
            <a:ext cx="17220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4996338" y="2842961"/>
            <a:ext cx="27030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今天高小音过生日，晚上我们在她家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开舞会</a:t>
            </a: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，你能去吗？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你有参加过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舞会</a:t>
            </a: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你喜欢参加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舞会</a:t>
            </a: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40613" y="1420218"/>
            <a:ext cx="1240453" cy="122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71959" y="2693643"/>
            <a:ext cx="1240453" cy="122120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4181807" y="220577"/>
            <a:ext cx="4633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highlight>
                <a:srgbClr val="FFB5A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舞会 </a:t>
            </a:r>
            <a:r>
              <a:rPr lang="zh-TW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92989" y="1710346"/>
            <a:ext cx="2788813" cy="177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/>
          <p:nvPr/>
        </p:nvSpPr>
        <p:spPr>
          <a:xfrm>
            <a:off x="5125838" y="1333288"/>
            <a:ext cx="11967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kāi wǔhuì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开 舞会 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cānjiā wǔhuì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参加 舞会 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yì chǎng wǔhuì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一 场 舞会 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yīnyuèhuì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音乐会 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6462539" y="1319834"/>
            <a:ext cx="11301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ball.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Going to a ball.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ball.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i="0" lang="zh-TW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concert</a:t>
            </a:r>
            <a:endParaRPr i="0" sz="1100" u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4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437" name="Google Shape;437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1" name="Google Shape;441;p4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442" name="Google Shape;442;p4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443" name="Google Shape;443;p4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44" name="Google Shape;444;p4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44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西瓜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你们喜欢吃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西瓜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447" name="Google Shape;447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30172" y="961250"/>
            <a:ext cx="4574025" cy="30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4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453" name="Google Shape;453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7" name="Google Shape;457;p4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458" name="Google Shape;458;p4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459" name="Google Shape;459;p4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60" name="Google Shape;460;p45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" name="Google Shape;461;p45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西瓜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462" name="Google Shape;462;p45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夏天的时候台湾人喜欢吃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西瓜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冰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463" name="Google Shape;46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2513" y="1001838"/>
            <a:ext cx="5581926" cy="31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469" name="Google Shape;469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3" name="Google Shape;473;p4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474" name="Google Shape;474;p4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475" name="Google Shape;475;p4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76" name="Google Shape;476;p46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p46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西瓜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478" name="Google Shape;478;p46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日本人在夏天喜欢玩打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西瓜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游戏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479" name="Google Shape;479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9350" y="824200"/>
            <a:ext cx="4325297" cy="34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7"/>
          <p:cNvGrpSpPr/>
          <p:nvPr/>
        </p:nvGrpSpPr>
        <p:grpSpPr>
          <a:xfrm>
            <a:off x="-481404" y="-716569"/>
            <a:ext cx="9919154" cy="6017567"/>
            <a:chOff x="-682140" y="-955425"/>
            <a:chExt cx="13225539" cy="8023423"/>
          </a:xfrm>
        </p:grpSpPr>
        <p:pic>
          <p:nvPicPr>
            <p:cNvPr id="485" name="Google Shape;485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9" name="Google Shape;489;p4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490" name="Google Shape;490;p4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491" name="Google Shape;491;p4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92" name="Google Shape;492;p47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47"/>
          <p:cNvSpPr/>
          <p:nvPr/>
        </p:nvSpPr>
        <p:spPr>
          <a:xfrm>
            <a:off x="4920247" y="1236260"/>
            <a:ext cx="3048900" cy="1709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7"/>
          <p:cNvSpPr/>
          <p:nvPr/>
        </p:nvSpPr>
        <p:spPr>
          <a:xfrm>
            <a:off x="4920247" y="3029113"/>
            <a:ext cx="3048900" cy="14634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帮妈妈庆祝生日是一件很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重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要的事。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什么水果很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重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什么水果很轻？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7"/>
          <p:cNvSpPr txBox="1"/>
          <p:nvPr/>
        </p:nvSpPr>
        <p:spPr>
          <a:xfrm>
            <a:off x="5144408" y="1256160"/>
            <a:ext cx="17220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7"/>
          <p:cNvSpPr txBox="1"/>
          <p:nvPr/>
        </p:nvSpPr>
        <p:spPr>
          <a:xfrm>
            <a:off x="3832706" y="361986"/>
            <a:ext cx="33426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重</a:t>
            </a:r>
            <a:endParaRPr sz="1600"/>
          </a:p>
        </p:txBody>
      </p:sp>
      <p:sp>
        <p:nvSpPr>
          <p:cNvPr id="497" name="Google Shape;497;p47"/>
          <p:cNvSpPr txBox="1"/>
          <p:nvPr/>
        </p:nvSpPr>
        <p:spPr>
          <a:xfrm>
            <a:off x="4920247" y="1365585"/>
            <a:ext cx="31632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83260" y="1531021"/>
            <a:ext cx="2786063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7"/>
          <p:cNvSpPr txBox="1"/>
          <p:nvPr/>
        </p:nvSpPr>
        <p:spPr>
          <a:xfrm>
            <a:off x="5010795" y="1415609"/>
            <a:ext cx="10161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zhòngdà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重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zhòngyào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重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zhòngyīn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重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音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7"/>
          <p:cNvSpPr txBox="1"/>
          <p:nvPr/>
        </p:nvSpPr>
        <p:spPr>
          <a:xfrm>
            <a:off x="6274936" y="1584105"/>
            <a:ext cx="12426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Significant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Important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Accent </a:t>
            </a:r>
            <a:endParaRPr sz="1100"/>
          </a:p>
        </p:txBody>
      </p:sp>
      <p:sp>
        <p:nvSpPr>
          <p:cNvPr id="501" name="Google Shape;501;p47"/>
          <p:cNvSpPr txBox="1"/>
          <p:nvPr/>
        </p:nvSpPr>
        <p:spPr>
          <a:xfrm>
            <a:off x="4469323" y="631726"/>
            <a:ext cx="1722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Adj.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4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507" name="Google Shape;507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1" name="Google Shape;511;p4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512" name="Google Shape;512;p4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13" name="Google Shape;513;p4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514" name="Google Shape;514;p4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48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重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516" name="Google Shape;516;p48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哎，带太多东西了，太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重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517" name="Google Shape;517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2250" y="891625"/>
            <a:ext cx="2562451" cy="341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4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523" name="Google Shape;523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7" name="Google Shape;527;p4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528" name="Google Shape;528;p4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29" name="Google Shape;529;p4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530" name="Google Shape;530;p49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1" name="Google Shape;531;p49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重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532" name="Google Shape;532;p49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欸欸欸，你也太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重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了！快下来！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533" name="Google Shape;533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76500" y="901175"/>
            <a:ext cx="41910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5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539" name="Google Shape;539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3" name="Google Shape;543;p5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544" name="Google Shape;544;p5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45" name="Google Shape;545;p5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546" name="Google Shape;546;p50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50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重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548" name="Google Shape;548;p50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我的背包有比你的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重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549" name="Google Shape;549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38238" y="955350"/>
            <a:ext cx="3170475" cy="317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51"/>
          <p:cNvGrpSpPr/>
          <p:nvPr/>
        </p:nvGrpSpPr>
        <p:grpSpPr>
          <a:xfrm>
            <a:off x="-540652" y="-716569"/>
            <a:ext cx="9919154" cy="6017567"/>
            <a:chOff x="-682140" y="-955425"/>
            <a:chExt cx="13225539" cy="8023423"/>
          </a:xfrm>
        </p:grpSpPr>
        <p:pic>
          <p:nvPicPr>
            <p:cNvPr id="555" name="Google Shape;555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9" name="Google Shape;559;p5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560" name="Google Shape;560;p5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61" name="Google Shape;561;p5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562" name="Google Shape;562;p51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51"/>
          <p:cNvSpPr/>
          <p:nvPr/>
        </p:nvSpPr>
        <p:spPr>
          <a:xfrm>
            <a:off x="4410551" y="1302068"/>
            <a:ext cx="37239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51"/>
          <p:cNvSpPr/>
          <p:nvPr/>
        </p:nvSpPr>
        <p:spPr>
          <a:xfrm>
            <a:off x="4410075" y="2441734"/>
            <a:ext cx="37866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51"/>
          <p:cNvSpPr txBox="1"/>
          <p:nvPr/>
        </p:nvSpPr>
        <p:spPr>
          <a:xfrm>
            <a:off x="4495085" y="1327673"/>
            <a:ext cx="3553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sòng lǐwù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送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礼物 gi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sòngrén qù jīchǎng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送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人去机场 take someone to the airport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1"/>
          <p:cNvSpPr txBox="1"/>
          <p:nvPr/>
        </p:nvSpPr>
        <p:spPr>
          <a:xfrm>
            <a:off x="4410075" y="2546800"/>
            <a:ext cx="38622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  你要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送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给小音什么生日礼物 ？ </a:t>
            </a:r>
            <a:endParaRPr sz="110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B：我买了一本书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送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给她 。 </a:t>
            </a:r>
            <a:endParaRPr sz="110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要是你过生日, 你希望朋友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送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给你什么礼物 ？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花 、 衣服 、 蛋糕还是别的东西 ？ 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51"/>
          <p:cNvSpPr txBox="1"/>
          <p:nvPr/>
        </p:nvSpPr>
        <p:spPr>
          <a:xfrm>
            <a:off x="3968780" y="-95939"/>
            <a:ext cx="39768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送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</a:t>
            </a:r>
            <a:endParaRPr sz="4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7156" y="1790483"/>
            <a:ext cx="2917989" cy="189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5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574" name="Google Shape;574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5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8" name="Google Shape;578;p5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579" name="Google Shape;579;p5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80" name="Google Shape;580;p5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581" name="Google Shape;581;p5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p52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送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583" name="Google Shape;583;p52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第一次上课的时候我的学生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送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了我一个_____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584" name="Google Shape;58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09512" y="680374"/>
            <a:ext cx="3627924" cy="36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5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590" name="Google Shape;590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5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4" name="Google Shape;594;p5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595" name="Google Shape;595;p5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96" name="Google Shape;596;p5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597" name="Google Shape;597;p53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8" name="Google Shape;598;p53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送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599" name="Google Shape;599;p53"/>
          <p:cNvSpPr txBox="1"/>
          <p:nvPr/>
        </p:nvSpPr>
        <p:spPr>
          <a:xfrm>
            <a:off x="456675" y="4308275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台湾人去朋友家时会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送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礼物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600" name="Google Shape;600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18765" y="1017100"/>
            <a:ext cx="3796823" cy="28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59" name="Google Shape;159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3" name="Google Shape;163;p2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64" name="Google Shape;164;p2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65" name="Google Shape;165;p2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66" name="Google Shape;166;p2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27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舞会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31909" y="892503"/>
            <a:ext cx="5183150" cy="32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566251" y="4308275"/>
            <a:ext cx="80115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上个礼拜四晚上有</a:t>
            </a:r>
            <a:r>
              <a:rPr lang="zh-TW" sz="34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舞会</a:t>
            </a: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，你有去吗？</a:t>
            </a:r>
            <a:endParaRPr sz="34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5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606" name="Google Shape;606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0" name="Google Shape;610;p5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611" name="Google Shape;611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12" name="Google Shape;612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613" name="Google Shape;613;p5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54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送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615" name="Google Shape;615;p54"/>
          <p:cNvSpPr txBox="1"/>
          <p:nvPr/>
        </p:nvSpPr>
        <p:spPr>
          <a:xfrm>
            <a:off x="456675" y="2544663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你上次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送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别人什么礼物呢？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616" name="Google Shape;616;p54"/>
          <p:cNvSpPr txBox="1"/>
          <p:nvPr/>
        </p:nvSpPr>
        <p:spPr>
          <a:xfrm>
            <a:off x="456675" y="1449363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你有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送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过别人礼物吗？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5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622" name="Google Shape;622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6" name="Google Shape;626;p5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627" name="Google Shape;627;p5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28" name="Google Shape;628;p5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629" name="Google Shape;629;p55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0" name="Google Shape;630;p55"/>
          <p:cNvSpPr/>
          <p:nvPr/>
        </p:nvSpPr>
        <p:spPr>
          <a:xfrm>
            <a:off x="4424366" y="1326374"/>
            <a:ext cx="37239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接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接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孩子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接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飞机</a:t>
            </a:r>
            <a:endParaRPr sz="1100"/>
          </a:p>
        </p:txBody>
      </p:sp>
      <p:sp>
        <p:nvSpPr>
          <p:cNvPr id="631" name="Google Shape;631;p55"/>
          <p:cNvSpPr/>
          <p:nvPr/>
        </p:nvSpPr>
        <p:spPr>
          <a:xfrm>
            <a:off x="4410075" y="2441734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55"/>
          <p:cNvSpPr txBox="1"/>
          <p:nvPr/>
        </p:nvSpPr>
        <p:spPr>
          <a:xfrm>
            <a:off x="4509639" y="2508965"/>
            <a:ext cx="37518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你住的地方离小音家很远，水果很重，我开车来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接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你，我们一起去吧!</a:t>
            </a:r>
            <a:endParaRPr sz="1100"/>
          </a:p>
          <a:p>
            <a:pPr indent="-2476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我到飞机场的时候，朋友来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接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我。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我到你们宿舍楼来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接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你。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55"/>
          <p:cNvSpPr txBox="1"/>
          <p:nvPr/>
        </p:nvSpPr>
        <p:spPr>
          <a:xfrm>
            <a:off x="3860801" y="245893"/>
            <a:ext cx="68388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接 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zh-TW" sz="3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72789" y="1706239"/>
            <a:ext cx="2725245" cy="181683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5"/>
          <p:cNvSpPr txBox="1"/>
          <p:nvPr/>
        </p:nvSpPr>
        <p:spPr>
          <a:xfrm>
            <a:off x="6654622" y="1388727"/>
            <a:ext cx="2271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picking up people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Picking up children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Pick up an airplane.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5"/>
          <p:cNvSpPr txBox="1"/>
          <p:nvPr/>
        </p:nvSpPr>
        <p:spPr>
          <a:xfrm>
            <a:off x="5725622" y="1379384"/>
            <a:ext cx="7536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jiērén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jiē háizi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jiē fēijī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5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642" name="Google Shape;642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5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6" name="Google Shape;646;p5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647" name="Google Shape;647;p5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48" name="Google Shape;648;p5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649" name="Google Shape;649;p56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56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接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v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651" name="Google Shape;651;p56"/>
          <p:cNvSpPr txBox="1"/>
          <p:nvPr/>
        </p:nvSpPr>
        <p:spPr>
          <a:xfrm>
            <a:off x="456675" y="4297263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球过去了，快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接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住！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652" name="Google Shape;652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93063" y="1046613"/>
            <a:ext cx="5757875" cy="31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5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658" name="Google Shape;658;p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5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2" name="Google Shape;662;p5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663" name="Google Shape;663;p5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64" name="Google Shape;664;p5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665" name="Google Shape;665;p5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6" name="Google Shape;666;p57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接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v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667" name="Google Shape;667;p57"/>
          <p:cNvSpPr txBox="1"/>
          <p:nvPr/>
        </p:nvSpPr>
        <p:spPr>
          <a:xfrm>
            <a:off x="456675" y="4297263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有人给你____电话，你不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接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668" name="Google Shape;668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4123" y="792137"/>
            <a:ext cx="1958701" cy="34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5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674" name="Google Shape;674;p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5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5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5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8" name="Google Shape;678;p5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679" name="Google Shape;679;p5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80" name="Google Shape;680;p5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681" name="Google Shape;681;p5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2" name="Google Shape;682;p58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接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v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683" name="Google Shape;683;p58"/>
          <p:cNvSpPr txBox="1"/>
          <p:nvPr/>
        </p:nvSpPr>
        <p:spPr>
          <a:xfrm>
            <a:off x="456675" y="4297263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你下课后在学校等我，我去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接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你放学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684" name="Google Shape;684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6275" y="772908"/>
            <a:ext cx="3611450" cy="34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oogle Shape;689;p5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690" name="Google Shape;690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4" name="Google Shape;694;p5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695" name="Google Shape;695;p5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696" name="Google Shape;696;p5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697" name="Google Shape;697;p59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59"/>
          <p:cNvSpPr/>
          <p:nvPr/>
        </p:nvSpPr>
        <p:spPr>
          <a:xfrm>
            <a:off x="4410551" y="1230532"/>
            <a:ext cx="3723900" cy="10935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上 ➡️ 上楼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下 ➡️ 下楼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59"/>
          <p:cNvSpPr/>
          <p:nvPr/>
        </p:nvSpPr>
        <p:spPr>
          <a:xfrm>
            <a:off x="4406900" y="2414418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59"/>
          <p:cNvSpPr txBox="1"/>
          <p:nvPr/>
        </p:nvSpPr>
        <p:spPr>
          <a:xfrm>
            <a:off x="4547507" y="2831994"/>
            <a:ext cx="3553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我们的教室在哪个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我住在五号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好，我六点半在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下等你。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Q:__________?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59"/>
          <p:cNvSpPr txBox="1"/>
          <p:nvPr/>
        </p:nvSpPr>
        <p:spPr>
          <a:xfrm>
            <a:off x="3855114" y="291193"/>
            <a:ext cx="55716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5182" y="1536259"/>
            <a:ext cx="3084642" cy="2313482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59"/>
          <p:cNvSpPr txBox="1"/>
          <p:nvPr/>
        </p:nvSpPr>
        <p:spPr>
          <a:xfrm>
            <a:off x="6292732" y="1363850"/>
            <a:ext cx="2247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block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高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楼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skyscraper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709" name="Google Shape;709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0" name="Google Shape;710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6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3" name="Google Shape;713;p6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714" name="Google Shape;714;p6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715" name="Google Shape;715;p6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716" name="Google Shape;716;p60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7" name="Google Shape;717;p60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楼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718" name="Google Shape;718;p60"/>
          <p:cNvSpPr txBox="1"/>
          <p:nvPr/>
        </p:nvSpPr>
        <p:spPr>
          <a:xfrm>
            <a:off x="2714450" y="1517938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你现在在哪儿？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719" name="Google Shape;719;p60"/>
          <p:cNvSpPr txBox="1"/>
          <p:nvPr/>
        </p:nvSpPr>
        <p:spPr>
          <a:xfrm>
            <a:off x="2638250" y="2911788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我在L栋___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楼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____教室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720" name="Google Shape;720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725" y="1189638"/>
            <a:ext cx="4263500" cy="276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6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726" name="Google Shape;726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0" name="Google Shape;730;p6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731" name="Google Shape;731;p6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732" name="Google Shape;732;p6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733" name="Google Shape;733;p61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4" name="Google Shape;734;p61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楼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735" name="Google Shape;735;p61"/>
          <p:cNvSpPr txBox="1"/>
          <p:nvPr/>
        </p:nvSpPr>
        <p:spPr>
          <a:xfrm>
            <a:off x="2790650" y="1365538"/>
            <a:ext cx="81210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我现在在四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楼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，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你在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楼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上还是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楼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下？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736" name="Google Shape;736;p61"/>
          <p:cNvSpPr txBox="1"/>
          <p:nvPr/>
        </p:nvSpPr>
        <p:spPr>
          <a:xfrm>
            <a:off x="2638250" y="2911788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我在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楼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上/下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737" name="Google Shape;737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1675" y="962370"/>
            <a:ext cx="3218750" cy="321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Google Shape;742;p6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743" name="Google Shape;743;p6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6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6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6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7" name="Google Shape;747;p6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748" name="Google Shape;748;p6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749" name="Google Shape;749;p6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750" name="Google Shape;750;p6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1" name="Google Shape;751;p62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楼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752" name="Google Shape;752;p62"/>
          <p:cNvSpPr txBox="1"/>
          <p:nvPr/>
        </p:nvSpPr>
        <p:spPr>
          <a:xfrm>
            <a:off x="2790650" y="1898938"/>
            <a:ext cx="81210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我有东西要拿给你，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你可以下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楼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一下吗？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753" name="Google Shape;753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2200" y="972550"/>
            <a:ext cx="3542550" cy="354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6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759" name="Google Shape;759;p6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p6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6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3" name="Google Shape;763;p6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764" name="Google Shape;764;p6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765" name="Google Shape;765;p6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766" name="Google Shape;766;p63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7" name="Google Shape;767;p63"/>
          <p:cNvSpPr/>
          <p:nvPr/>
        </p:nvSpPr>
        <p:spPr>
          <a:xfrm>
            <a:off x="1378105" y="648882"/>
            <a:ext cx="66486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63"/>
          <p:cNvSpPr/>
          <p:nvPr/>
        </p:nvSpPr>
        <p:spPr>
          <a:xfrm>
            <a:off x="1364693" y="1757953"/>
            <a:ext cx="6631500" cy="27186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63"/>
          <p:cNvSpPr txBox="1"/>
          <p:nvPr/>
        </p:nvSpPr>
        <p:spPr>
          <a:xfrm>
            <a:off x="4855070" y="1819923"/>
            <a:ext cx="3062700" cy="923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different subject: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老师</a:t>
            </a:r>
            <a:r>
              <a:rPr lang="zh-TW" sz="2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先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说完，你</a:t>
            </a:r>
            <a:r>
              <a:rPr lang="zh-TW" sz="2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再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说。</a:t>
            </a:r>
            <a:endParaRPr sz="1100"/>
          </a:p>
        </p:txBody>
      </p:sp>
      <p:sp>
        <p:nvSpPr>
          <p:cNvPr id="770" name="Google Shape;770;p63"/>
          <p:cNvSpPr txBox="1"/>
          <p:nvPr/>
        </p:nvSpPr>
        <p:spPr>
          <a:xfrm>
            <a:off x="3968590" y="590108"/>
            <a:ext cx="33000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先...再...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71" name="Google Shape;771;p63"/>
          <p:cNvSpPr txBox="1"/>
          <p:nvPr/>
        </p:nvSpPr>
        <p:spPr>
          <a:xfrm>
            <a:off x="1596057" y="1826927"/>
            <a:ext cx="2807700" cy="931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a single subject: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</a:t>
            </a:r>
            <a:r>
              <a:rPr lang="zh-TW" sz="2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先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吃饭，</a:t>
            </a:r>
            <a:r>
              <a:rPr lang="zh-TW" sz="2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再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做功课。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63"/>
          <p:cNvSpPr txBox="1"/>
          <p:nvPr/>
        </p:nvSpPr>
        <p:spPr>
          <a:xfrm>
            <a:off x="1772065" y="2978411"/>
            <a:ext cx="58167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我们到中国餐厅去吃饭，我们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先</a:t>
            </a:r>
            <a:r>
              <a:rPr lang="zh-TW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点菜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，服务员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再</a:t>
            </a:r>
            <a:r>
              <a:rPr lang="zh-TW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上菜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3"/>
          <p:cNvSpPr txBox="1"/>
          <p:nvPr/>
        </p:nvSpPr>
        <p:spPr>
          <a:xfrm>
            <a:off x="1796277" y="3471899"/>
            <a:ext cx="61224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我们想要知道学生活动中心怎么走，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我们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先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__________，别人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再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_____________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75" name="Google Shape;175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" name="Google Shape;179;p2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80" name="Google Shape;180;p2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81" name="Google Shape;181;p2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82" name="Google Shape;182;p2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28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舞会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566251" y="4308275"/>
            <a:ext cx="80115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捷克的</a:t>
            </a:r>
            <a:r>
              <a:rPr lang="zh-TW" sz="34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舞会</a:t>
            </a: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比台湾的</a:t>
            </a:r>
            <a:r>
              <a:rPr lang="zh-TW" sz="34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舞会</a:t>
            </a: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34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5144" y="872257"/>
            <a:ext cx="3336675" cy="33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6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779" name="Google Shape;779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0" name="Google Shape;780;p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6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6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784" name="Google Shape;784;p6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785" name="Google Shape;785;p6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786" name="Google Shape;786;p6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7" name="Google Shape;787;p64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先...再...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788" name="Google Shape;788;p64"/>
          <p:cNvSpPr txBox="1"/>
          <p:nvPr/>
        </p:nvSpPr>
        <p:spPr>
          <a:xfrm>
            <a:off x="511500" y="4311113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先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在楼上/下坐一下，晚一点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再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上/下楼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789" name="Google Shape;789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6788" y="1038125"/>
            <a:ext cx="4270425" cy="29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6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795" name="Google Shape;795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9" name="Google Shape;799;p6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800" name="Google Shape;800;p6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801" name="Google Shape;801;p6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802" name="Google Shape;802;p65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p65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先...再...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804" name="Google Shape;804;p65"/>
          <p:cNvSpPr txBox="1"/>
          <p:nvPr/>
        </p:nvSpPr>
        <p:spPr>
          <a:xfrm>
            <a:off x="511500" y="4311113"/>
            <a:ext cx="81210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菜都来了，你们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先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___吧！我晚点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再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805" name="Google Shape;805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2922202" y="349222"/>
            <a:ext cx="3299700" cy="439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oogle Shape;810;p6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811" name="Google Shape;811;p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3" name="Google Shape;813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5" name="Google Shape;815;p6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816" name="Google Shape;816;p6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817" name="Google Shape;817;p6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818" name="Google Shape;818;p66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66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先...再...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820" name="Google Shape;820;p66"/>
          <p:cNvSpPr txBox="1"/>
          <p:nvPr/>
        </p:nvSpPr>
        <p:spPr>
          <a:xfrm>
            <a:off x="511500" y="4001838"/>
            <a:ext cx="81210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____就要开始了，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你们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先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____吧，我放好东西后</a:t>
            </a:r>
            <a:r>
              <a:rPr lang="zh-TW" sz="32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再</a:t>
            </a:r>
            <a:r>
              <a:rPr lang="zh-TW" sz="32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_____</a:t>
            </a:r>
            <a:endParaRPr sz="32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821" name="Google Shape;821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69328" y="1422601"/>
            <a:ext cx="3614026" cy="229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02449" y="789713"/>
            <a:ext cx="1611750" cy="356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oogle Shape;827;p6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828" name="Google Shape;828;p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9" name="Google Shape;829;p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Google Shape;830;p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6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2" name="Google Shape;832;p6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833" name="Google Shape;833;p6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834" name="Google Shape;834;p6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835" name="Google Shape;835;p6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6" name="Google Shape;836;p67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先...再...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837" name="Google Shape;837;p67"/>
          <p:cNvSpPr txBox="1"/>
          <p:nvPr/>
        </p:nvSpPr>
        <p:spPr>
          <a:xfrm>
            <a:off x="511500" y="42304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下课后你们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____吧，我跟老师问个问题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再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838" name="Google Shape;838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7738" y="830875"/>
            <a:ext cx="2228525" cy="30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8"/>
          <p:cNvSpPr/>
          <p:nvPr/>
        </p:nvSpPr>
        <p:spPr>
          <a:xfrm>
            <a:off x="138675" y="1996525"/>
            <a:ext cx="87993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5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请问_____怎么走？</a:t>
            </a:r>
            <a:endParaRPr sz="35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5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（</a:t>
            </a:r>
            <a:r>
              <a:rPr lang="zh-TW" sz="35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方向、先...再...、一直、左/右拐、往)</a:t>
            </a:r>
            <a:endParaRPr sz="35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9"/>
          <p:cNvSpPr/>
          <p:nvPr/>
        </p:nvSpPr>
        <p:spPr>
          <a:xfrm>
            <a:off x="357450" y="1996522"/>
            <a:ext cx="82659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5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chī pú táo bù tǔ pú táo pí ér ，</a:t>
            </a:r>
            <a:endParaRPr sz="35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5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吃葡萄不吐葡萄皮儿，</a:t>
            </a:r>
            <a:endParaRPr sz="35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35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5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bù chī pú táo dǎo tǔ pú táo pí ér 。</a:t>
            </a:r>
            <a:endParaRPr sz="35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5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不吃葡萄倒吐葡萄皮儿。</a:t>
            </a:r>
            <a:endParaRPr sz="35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0"/>
          <p:cNvSpPr/>
          <p:nvPr/>
        </p:nvSpPr>
        <p:spPr>
          <a:xfrm>
            <a:off x="-173700" y="2225125"/>
            <a:ext cx="98082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3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shí shī sì yǒu sì shí sì zhī shí shī zǐ，</a:t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3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石狮寺有四十四隻石狮子，</a:t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3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bù zhī dào dǐ shì sì shí sì zhī shí shī zǐ，</a:t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3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不知到底是四十四隻石狮子，</a:t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3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hái shì sì shí sì zhī sǐ shī zǐ 。</a:t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33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还是四十四隻死狮子。</a:t>
            </a:r>
            <a:endParaRPr sz="33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7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859" name="Google Shape;859;p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0" name="Google Shape;860;p7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1" name="Google Shape;861;p7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2" name="Google Shape;862;p7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3" name="Google Shape;863;p7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864" name="Google Shape;864;p7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865" name="Google Shape;865;p7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866" name="Google Shape;866;p71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7" name="Google Shape;867;p71"/>
          <p:cNvSpPr/>
          <p:nvPr/>
        </p:nvSpPr>
        <p:spPr>
          <a:xfrm>
            <a:off x="5119007" y="1302068"/>
            <a:ext cx="30156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71"/>
          <p:cNvSpPr/>
          <p:nvPr/>
        </p:nvSpPr>
        <p:spPr>
          <a:xfrm>
            <a:off x="5131437" y="2441734"/>
            <a:ext cx="30024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71"/>
          <p:cNvSpPr txBox="1"/>
          <p:nvPr/>
        </p:nvSpPr>
        <p:spPr>
          <a:xfrm>
            <a:off x="5124983" y="1249985"/>
            <a:ext cx="3015600" cy="9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表：表妹、表哥、表弟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A是爸爸的姐姐或妹妹的女儿，而且A比</a:t>
            </a:r>
            <a:r>
              <a:rPr lang="zh-TW" sz="1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大。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A是妈妈的姐姐或妹妹的女儿，而且A比B大。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71"/>
          <p:cNvSpPr txBox="1"/>
          <p:nvPr/>
        </p:nvSpPr>
        <p:spPr>
          <a:xfrm>
            <a:off x="5062073" y="2454593"/>
            <a:ext cx="32802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0" marL="2540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你有表姐/妹/哥/弟吗？有几个？</a:t>
            </a:r>
            <a:endParaRPr sz="1100"/>
          </a:p>
          <a:p>
            <a:pPr indent="-247650" lvl="0" marL="2540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她/他们是谁的孩子？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71"/>
          <p:cNvSpPr txBox="1"/>
          <p:nvPr/>
        </p:nvSpPr>
        <p:spPr>
          <a:xfrm>
            <a:off x="2963092" y="151786"/>
            <a:ext cx="5393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biǎojiě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表姐 </a:t>
            </a: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older female cousin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4315" y="1317350"/>
            <a:ext cx="4022230" cy="300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7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878" name="Google Shape;878;p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Google Shape;879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Google Shape;880;p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1" name="Google Shape;881;p7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2" name="Google Shape;882;p7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883" name="Google Shape;883;p7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884" name="Google Shape;884;p7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885" name="Google Shape;885;p7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72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表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887" name="Google Shape;887;p72"/>
          <p:cNvSpPr txBox="1"/>
          <p:nvPr/>
        </p:nvSpPr>
        <p:spPr>
          <a:xfrm>
            <a:off x="511500" y="42304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妈妈的兄弟姐妹的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小孩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888" name="Google Shape;888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50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345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7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79924" y="1771650"/>
            <a:ext cx="2404672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7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896" name="Google Shape;896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7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8" name="Google Shape;898;p7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9" name="Google Shape;899;p7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0" name="Google Shape;900;p7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901" name="Google Shape;901;p7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902" name="Google Shape;902;p7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903" name="Google Shape;903;p73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4" name="Google Shape;904;p73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表妹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905" name="Google Shape;905;p73"/>
          <p:cNvSpPr txBox="1"/>
          <p:nvPr/>
        </p:nvSpPr>
        <p:spPr>
          <a:xfrm>
            <a:off x="511500" y="42304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妈妈的兄弟姐妹的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女儿（比你小）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906" name="Google Shape;906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50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345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79924" y="1771650"/>
            <a:ext cx="2404672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29"/>
          <p:cNvGrpSpPr/>
          <p:nvPr/>
        </p:nvGrpSpPr>
        <p:grpSpPr>
          <a:xfrm>
            <a:off x="-504253" y="-716569"/>
            <a:ext cx="9919154" cy="6017567"/>
            <a:chOff x="-682140" y="-955425"/>
            <a:chExt cx="13225539" cy="8023423"/>
          </a:xfrm>
        </p:grpSpPr>
        <p:pic>
          <p:nvPicPr>
            <p:cNvPr id="191" name="Google Shape;191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2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96" name="Google Shape;196;p2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97" name="Google Shape;197;p2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98" name="Google Shape;198;p29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9"/>
          <p:cNvSpPr/>
          <p:nvPr/>
        </p:nvSpPr>
        <p:spPr>
          <a:xfrm>
            <a:off x="4920247" y="1236260"/>
            <a:ext cx="2628900" cy="1709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4955183" y="3152732"/>
            <a:ext cx="2628900" cy="14190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5068208" y="1256160"/>
            <a:ext cx="17220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sònglǐ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送礼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dòngwù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动物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dòngwùyuán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动物园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shíwù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食物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shēngwù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生物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5055472" y="3133171"/>
            <a:ext cx="25719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你要送给小音什么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生日礼物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——我买了一本书送给她。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你收到了什么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生日礼物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？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——我收到了……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3553895" y="279995"/>
            <a:ext cx="2586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礼物 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60599" y="1519652"/>
            <a:ext cx="2821781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/>
          <p:nvPr/>
        </p:nvSpPr>
        <p:spPr>
          <a:xfrm>
            <a:off x="6247819" y="1335191"/>
            <a:ext cx="13317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a present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animals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zoo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creatures</a:t>
            </a:r>
            <a:endParaRPr sz="1100"/>
          </a:p>
        </p:txBody>
      </p:sp>
      <p:sp>
        <p:nvSpPr>
          <p:cNvPr id="206" name="Google Shape;206;p29"/>
          <p:cNvSpPr txBox="1"/>
          <p:nvPr/>
        </p:nvSpPr>
        <p:spPr>
          <a:xfrm>
            <a:off x="5137478" y="3615991"/>
            <a:ext cx="14802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100" strike="noStrike">
                <a:latin typeface="Arial"/>
                <a:ea typeface="Arial"/>
                <a:cs typeface="Arial"/>
                <a:sym typeface="Arial"/>
              </a:rPr>
              <a:t>Shōudào</a:t>
            </a:r>
            <a:br>
              <a:rPr lang="zh-TW" sz="1400">
                <a:latin typeface="Arial"/>
                <a:ea typeface="Arial"/>
                <a:cs typeface="Arial"/>
                <a:sym typeface="Arial"/>
              </a:rPr>
            </a:b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9"/>
          <p:cNvSpPr txBox="1"/>
          <p:nvPr/>
        </p:nvSpPr>
        <p:spPr>
          <a:xfrm>
            <a:off x="5185401" y="3973847"/>
            <a:ext cx="8055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receive</a:t>
            </a:r>
            <a:endParaRPr sz="1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7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914" name="Google Shape;914;p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5" name="Google Shape;915;p7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6" name="Google Shape;916;p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7" name="Google Shape;917;p7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8" name="Google Shape;918;p7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919" name="Google Shape;919;p7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920" name="Google Shape;920;p7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921" name="Google Shape;921;p7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2" name="Google Shape;922;p74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表姐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923" name="Google Shape;923;p74"/>
          <p:cNvSpPr txBox="1"/>
          <p:nvPr/>
        </p:nvSpPr>
        <p:spPr>
          <a:xfrm>
            <a:off x="511500" y="42304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妈妈的兄弟姐妹的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女儿（比你大）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924" name="Google Shape;924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50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345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79924" y="1771650"/>
            <a:ext cx="2404672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7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932" name="Google Shape;932;p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3" name="Google Shape;933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4" name="Google Shape;934;p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5" name="Google Shape;935;p7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36" name="Google Shape;936;p7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937" name="Google Shape;937;p7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938" name="Google Shape;938;p7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939" name="Google Shape;939;p75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0" name="Google Shape;940;p75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表哥</a:t>
            </a:r>
            <a:endParaRPr sz="40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941" name="Google Shape;941;p75"/>
          <p:cNvSpPr txBox="1"/>
          <p:nvPr/>
        </p:nvSpPr>
        <p:spPr>
          <a:xfrm>
            <a:off x="511500" y="42304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妈妈的兄弟姐妹的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儿子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（比你大）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942" name="Google Shape;942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50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345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0524" y="1279050"/>
            <a:ext cx="1706750" cy="22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7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950" name="Google Shape;950;p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2" name="Google Shape;952;p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3" name="Google Shape;953;p7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4" name="Google Shape;954;p7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955" name="Google Shape;955;p7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956" name="Google Shape;956;p7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957" name="Google Shape;957;p76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76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表弟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959" name="Google Shape;959;p76"/>
          <p:cNvSpPr txBox="1"/>
          <p:nvPr/>
        </p:nvSpPr>
        <p:spPr>
          <a:xfrm>
            <a:off x="511500" y="42304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妈妈的兄弟姐妹的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儿子（比你小）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960" name="Google Shape;960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50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3450" y="17081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0524" y="1279050"/>
            <a:ext cx="1706750" cy="22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7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968" name="Google Shape;968;p7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7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7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2" name="Google Shape;972;p7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973" name="Google Shape;973;p7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974" name="Google Shape;974;p7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975" name="Google Shape;975;p77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6" name="Google Shape;976;p77"/>
          <p:cNvSpPr/>
          <p:nvPr/>
        </p:nvSpPr>
        <p:spPr>
          <a:xfrm>
            <a:off x="4369319" y="1185326"/>
            <a:ext cx="3723900" cy="11526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77"/>
          <p:cNvSpPr/>
          <p:nvPr/>
        </p:nvSpPr>
        <p:spPr>
          <a:xfrm>
            <a:off x="4410075" y="2441734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77"/>
          <p:cNvSpPr txBox="1"/>
          <p:nvPr/>
        </p:nvSpPr>
        <p:spPr>
          <a:xfrm>
            <a:off x="4454330" y="1298567"/>
            <a:ext cx="3553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77"/>
          <p:cNvSpPr txBox="1"/>
          <p:nvPr/>
        </p:nvSpPr>
        <p:spPr>
          <a:xfrm>
            <a:off x="4372928" y="2454593"/>
            <a:ext cx="35538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77"/>
          <p:cNvSpPr txBox="1"/>
          <p:nvPr/>
        </p:nvSpPr>
        <p:spPr>
          <a:xfrm>
            <a:off x="3932342" y="571516"/>
            <a:ext cx="25866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属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to belong to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77"/>
          <p:cNvSpPr txBox="1"/>
          <p:nvPr/>
        </p:nvSpPr>
        <p:spPr>
          <a:xfrm>
            <a:off x="3886024" y="167375"/>
            <a:ext cx="7857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shǔ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77"/>
          <p:cNvSpPr txBox="1"/>
          <p:nvPr/>
        </p:nvSpPr>
        <p:spPr>
          <a:xfrm>
            <a:off x="4488596" y="2606154"/>
            <a:ext cx="3461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77"/>
          <p:cNvSpPr txBox="1"/>
          <p:nvPr/>
        </p:nvSpPr>
        <p:spPr>
          <a:xfrm>
            <a:off x="4569406" y="1251873"/>
            <a:ext cx="2589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nǐ shǔ shénme?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你属什么？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4" name="Google Shape;984;p77"/>
          <p:cNvPicPr preferRelativeResize="0"/>
          <p:nvPr/>
        </p:nvPicPr>
        <p:blipFill rotWithShape="1">
          <a:blip r:embed="rId8">
            <a:alphaModFix/>
          </a:blip>
          <a:srcRect b="0" l="0" r="0" t="13194"/>
          <a:stretch/>
        </p:blipFill>
        <p:spPr>
          <a:xfrm>
            <a:off x="1120140" y="1827730"/>
            <a:ext cx="3140599" cy="1991911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77"/>
          <p:cNvSpPr txBox="1"/>
          <p:nvPr/>
        </p:nvSpPr>
        <p:spPr>
          <a:xfrm>
            <a:off x="4604826" y="2965595"/>
            <a:ext cx="34611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wǒ shǔ________.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我属________。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7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991" name="Google Shape;991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2" name="Google Shape;992;p7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3" name="Google Shape;993;p7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4" name="Google Shape;994;p7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5" name="Google Shape;995;p7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996" name="Google Shape;996;p7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997" name="Google Shape;997;p7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998" name="Google Shape;998;p7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9" name="Google Shape;999;p78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属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000" name="Google Shape;1000;p78"/>
          <p:cNvSpPr txBox="1"/>
          <p:nvPr/>
        </p:nvSpPr>
        <p:spPr>
          <a:xfrm>
            <a:off x="511500" y="42304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我是02年的，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属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001" name="Google Shape;1001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5008" y="933721"/>
            <a:ext cx="4136950" cy="305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7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007" name="Google Shape;1007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8" name="Google Shape;1008;p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9" name="Google Shape;1009;p7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0" name="Google Shape;1010;p7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1" name="Google Shape;1011;p7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012" name="Google Shape;1012;p7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013" name="Google Shape;1013;p7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014" name="Google Shape;1014;p79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5" name="Google Shape;1015;p79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属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016" name="Google Shape;1016;p79"/>
          <p:cNvSpPr txBox="1"/>
          <p:nvPr/>
        </p:nvSpPr>
        <p:spPr>
          <a:xfrm>
            <a:off x="511500" y="4273963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我是____年的，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属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1017" name="Google Shape;1017;p79"/>
          <p:cNvSpPr txBox="1"/>
          <p:nvPr/>
        </p:nvSpPr>
        <p:spPr>
          <a:xfrm>
            <a:off x="511500" y="3384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请问你是几年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的？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属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什么？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018" name="Google Shape;1018;p79"/>
          <p:cNvPicPr preferRelativeResize="0"/>
          <p:nvPr/>
        </p:nvPicPr>
        <p:blipFill rotWithShape="1">
          <a:blip r:embed="rId8">
            <a:alphaModFix/>
          </a:blip>
          <a:srcRect b="0" l="0" r="0" t="13194"/>
          <a:stretch/>
        </p:blipFill>
        <p:spPr>
          <a:xfrm>
            <a:off x="2365541" y="696098"/>
            <a:ext cx="4115876" cy="261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8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024" name="Google Shape;1024;p8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Google Shape;1027;p8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8" name="Google Shape;1028;p8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029" name="Google Shape;1029;p8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030" name="Google Shape;1030;p8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031" name="Google Shape;1031;p80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2" name="Google Shape;1032;p80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属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033" name="Google Shape;1033;p80"/>
          <p:cNvSpPr txBox="1"/>
          <p:nvPr/>
        </p:nvSpPr>
        <p:spPr>
          <a:xfrm>
            <a:off x="511500" y="4273963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属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于你😍😍😍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1034" name="Google Shape;1034;p80"/>
          <p:cNvSpPr txBox="1"/>
          <p:nvPr/>
        </p:nvSpPr>
        <p:spPr>
          <a:xfrm>
            <a:off x="511500" y="35373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请问你是几年的？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属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什么？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035" name="Google Shape;1035;p80"/>
          <p:cNvPicPr preferRelativeResize="0"/>
          <p:nvPr/>
        </p:nvPicPr>
        <p:blipFill rotWithShape="1">
          <a:blip r:embed="rId8">
            <a:alphaModFix/>
          </a:blip>
          <a:srcRect b="0" l="0" r="0" t="13194"/>
          <a:stretch/>
        </p:blipFill>
        <p:spPr>
          <a:xfrm>
            <a:off x="2365541" y="696098"/>
            <a:ext cx="4115876" cy="261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Google Shape;1040;p8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041" name="Google Shape;1041;p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8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8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5" name="Google Shape;1045;p8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046" name="Google Shape;1046;p8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047" name="Google Shape;1047;p8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048" name="Google Shape;1048;p81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9" name="Google Shape;1049;p81"/>
          <p:cNvSpPr/>
          <p:nvPr/>
        </p:nvSpPr>
        <p:spPr>
          <a:xfrm>
            <a:off x="4369319" y="1185326"/>
            <a:ext cx="3723900" cy="11526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81"/>
          <p:cNvSpPr/>
          <p:nvPr/>
        </p:nvSpPr>
        <p:spPr>
          <a:xfrm>
            <a:off x="4410075" y="2441734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81"/>
          <p:cNvSpPr txBox="1"/>
          <p:nvPr/>
        </p:nvSpPr>
        <p:spPr>
          <a:xfrm>
            <a:off x="4454330" y="1298567"/>
            <a:ext cx="3553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huáng gǒu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黄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lánggǒu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狼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81"/>
          <p:cNvSpPr txBox="1"/>
          <p:nvPr/>
        </p:nvSpPr>
        <p:spPr>
          <a:xfrm>
            <a:off x="4372928" y="2454593"/>
            <a:ext cx="35538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81"/>
          <p:cNvSpPr txBox="1"/>
          <p:nvPr/>
        </p:nvSpPr>
        <p:spPr>
          <a:xfrm>
            <a:off x="3932342" y="571516"/>
            <a:ext cx="25866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highlight>
                  <a:srgbClr val="FFB5A9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dog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4" name="Google Shape;1054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13143" y="1694244"/>
            <a:ext cx="2838599" cy="189713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81"/>
          <p:cNvSpPr txBox="1"/>
          <p:nvPr/>
        </p:nvSpPr>
        <p:spPr>
          <a:xfrm>
            <a:off x="3886028" y="167372"/>
            <a:ext cx="6615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gǒu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81"/>
          <p:cNvSpPr txBox="1"/>
          <p:nvPr/>
        </p:nvSpPr>
        <p:spPr>
          <a:xfrm>
            <a:off x="4524287" y="2806329"/>
            <a:ext cx="34611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你属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你喜欢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你喜欢养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还是养猫？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 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刚一岁，是去年生的，属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81"/>
          <p:cNvSpPr txBox="1"/>
          <p:nvPr/>
        </p:nvSpPr>
        <p:spPr>
          <a:xfrm>
            <a:off x="6296174" y="1126052"/>
            <a:ext cx="9240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gǒunián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年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yǎng gǒu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养 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yì zhǐ gǒu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 只 </a:t>
            </a:r>
            <a:r>
              <a:rPr lang="zh-TW" sz="14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狗</a:t>
            </a: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1058" name="Google Shape;1058;p81"/>
          <p:cNvSpPr txBox="1"/>
          <p:nvPr/>
        </p:nvSpPr>
        <p:spPr>
          <a:xfrm>
            <a:off x="5272303" y="1540091"/>
            <a:ext cx="14937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yellow dog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wolf dog</a:t>
            </a:r>
            <a:endParaRPr sz="1100"/>
          </a:p>
        </p:txBody>
      </p:sp>
      <p:sp>
        <p:nvSpPr>
          <p:cNvPr id="1059" name="Google Shape;1059;p81"/>
          <p:cNvSpPr txBox="1"/>
          <p:nvPr/>
        </p:nvSpPr>
        <p:spPr>
          <a:xfrm>
            <a:off x="6966284" y="1176715"/>
            <a:ext cx="12993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of the Dog</a:t>
            </a:r>
            <a:endParaRPr sz="110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Getting a dog</a:t>
            </a:r>
            <a:endParaRPr sz="1100"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dog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8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065" name="Google Shape;1065;p8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6" name="Google Shape;1066;p8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7" name="Google Shape;1067;p8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8" name="Google Shape;1068;p8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9" name="Google Shape;1069;p8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070" name="Google Shape;1070;p8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071" name="Google Shape;1071;p8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072" name="Google Shape;1072;p8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3" name="Google Shape;1073;p82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狗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074" name="Google Shape;1074;p82"/>
          <p:cNvSpPr txBox="1"/>
          <p:nvPr/>
        </p:nvSpPr>
        <p:spPr>
          <a:xfrm>
            <a:off x="511500" y="40707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我小的时候家里有养一只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狗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，她叫妞妞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075" name="Google Shape;1075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7100" y="709088"/>
            <a:ext cx="4432750" cy="31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8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081" name="Google Shape;1081;p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2" name="Google Shape;1082;p8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3" name="Google Shape;1083;p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" name="Google Shape;1084;p8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" name="Google Shape;1085;p8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086" name="Google Shape;1086;p8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087" name="Google Shape;1087;p8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088" name="Google Shape;1088;p83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9" name="Google Shape;1089;p83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狗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090" name="Google Shape;1090;p83"/>
          <p:cNvSpPr txBox="1"/>
          <p:nvPr/>
        </p:nvSpPr>
        <p:spPr>
          <a:xfrm>
            <a:off x="511500" y="43755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你们有养过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狗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吗？哪一种？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091" name="Google Shape;1091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6697" y="664347"/>
            <a:ext cx="3980300" cy="35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3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213" name="Google Shape;213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" name="Google Shape;217;p3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218" name="Google Shape;218;p3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19" name="Google Shape;219;p3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20" name="Google Shape;220;p30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30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礼物</a:t>
            </a: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566251" y="4308275"/>
            <a:ext cx="80115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我上次生日时收到好多</a:t>
            </a:r>
            <a:r>
              <a:rPr lang="zh-TW" sz="34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礼物</a:t>
            </a:r>
            <a:endParaRPr sz="34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5144" y="804062"/>
            <a:ext cx="2673703" cy="35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6" name="Google Shape;1096;p8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097" name="Google Shape;1097;p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8" name="Google Shape;1098;p8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9" name="Google Shape;1099;p8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0" name="Google Shape;1100;p8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1" name="Google Shape;1101;p8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102" name="Google Shape;1102;p8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03" name="Google Shape;1103;p8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104" name="Google Shape;1104;p8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5" name="Google Shape;1105;p84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小奶</a:t>
            </a: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狗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06" name="Google Shape;1106;p84"/>
          <p:cNvSpPr txBox="1"/>
          <p:nvPr/>
        </p:nvSpPr>
        <p:spPr>
          <a:xfrm>
            <a:off x="511500" y="43755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现在有些人会说自己是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小奶狗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107" name="Google Shape;1107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0900" y="1048138"/>
            <a:ext cx="2345150" cy="297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8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113" name="Google Shape;1113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4" name="Google Shape;1114;p8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5" name="Google Shape;1115;p8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6" name="Google Shape;1116;p8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17" name="Google Shape;1117;p8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118" name="Google Shape;1118;p8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19" name="Google Shape;1119;p8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120" name="Google Shape;1120;p85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1" name="Google Shape;1121;p85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狗都不V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22" name="Google Shape;1122;p85"/>
          <p:cNvSpPr txBox="1"/>
          <p:nvPr/>
        </p:nvSpPr>
        <p:spPr>
          <a:xfrm>
            <a:off x="511500" y="43755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这____也太难吃了，狗都不____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123" name="Google Shape;1123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31400" y="1365922"/>
            <a:ext cx="3714299" cy="22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85"/>
          <p:cNvPicPr preferRelativeResize="0"/>
          <p:nvPr/>
        </p:nvPicPr>
        <p:blipFill rotWithShape="1">
          <a:blip r:embed="rId9">
            <a:alphaModFix/>
          </a:blip>
          <a:srcRect b="0" l="6775" r="32998" t="0"/>
          <a:stretch/>
        </p:blipFill>
        <p:spPr>
          <a:xfrm>
            <a:off x="1314375" y="1122425"/>
            <a:ext cx="2928426" cy="28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" name="Google Shape;1129;p86"/>
          <p:cNvGrpSpPr/>
          <p:nvPr/>
        </p:nvGrpSpPr>
        <p:grpSpPr>
          <a:xfrm>
            <a:off x="-491647" y="-767267"/>
            <a:ext cx="9919154" cy="6017567"/>
            <a:chOff x="-682140" y="-955425"/>
            <a:chExt cx="13225539" cy="8023423"/>
          </a:xfrm>
        </p:grpSpPr>
        <p:pic>
          <p:nvPicPr>
            <p:cNvPr id="1130" name="Google Shape;1130;p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1" name="Google Shape;1131;p8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2" name="Google Shape;1132;p8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3" name="Google Shape;1133;p8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4" name="Google Shape;1134;p8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135" name="Google Shape;1135;p8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36" name="Google Shape;1136;p8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137" name="Google Shape;1137;p86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8" name="Google Shape;1138;p86"/>
          <p:cNvSpPr/>
          <p:nvPr/>
        </p:nvSpPr>
        <p:spPr>
          <a:xfrm>
            <a:off x="5526709" y="946071"/>
            <a:ext cx="2586600" cy="16077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86"/>
          <p:cNvSpPr/>
          <p:nvPr/>
        </p:nvSpPr>
        <p:spPr>
          <a:xfrm>
            <a:off x="5547360" y="2599801"/>
            <a:ext cx="2586600" cy="18753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86"/>
          <p:cNvSpPr txBox="1"/>
          <p:nvPr/>
        </p:nvSpPr>
        <p:spPr>
          <a:xfrm>
            <a:off x="5547360" y="2402075"/>
            <a:ext cx="26403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nǐmen kàn, tā de liǎn yuányuán de, yǎnjing dàdà de, bízi gāogāo de, zuǐ búdà yě bùxiǎo, zhǎngde hěn xiàng hǎilún.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你们 看 ， 他 的 </a:t>
            </a:r>
            <a:r>
              <a:rPr lang="zh-TW" sz="1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脸</a:t>
            </a: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圆圆 的 ， 眼睛 大大 的 ， 鼻子 高高 的 ， 嘴 不大 也 不小 ， 长得 很 像 海伦 。 </a:t>
            </a:r>
            <a:endParaRPr sz="1100"/>
          </a:p>
        </p:txBody>
      </p:sp>
      <p:sp>
        <p:nvSpPr>
          <p:cNvPr id="1141" name="Google Shape;1141;p86"/>
          <p:cNvSpPr txBox="1"/>
          <p:nvPr/>
        </p:nvSpPr>
        <p:spPr>
          <a:xfrm>
            <a:off x="3273178" y="147027"/>
            <a:ext cx="2586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liǎn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highlight>
                  <a:srgbClr val="FFC1AE"/>
                </a:highlight>
                <a:latin typeface="Arial"/>
                <a:ea typeface="Arial"/>
                <a:cs typeface="Arial"/>
                <a:sym typeface="Arial"/>
              </a:rPr>
              <a:t>脸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 face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2" name="Google Shape;1142;p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71620" y="1106665"/>
            <a:ext cx="3287552" cy="18494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86"/>
          <p:cNvSpPr txBox="1"/>
          <p:nvPr/>
        </p:nvSpPr>
        <p:spPr>
          <a:xfrm>
            <a:off x="5663063" y="1026620"/>
            <a:ext cx="18162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xǐliǎn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洗脸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búyàoliǎn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不要脸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liǎnpǔ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脸谱 </a:t>
            </a:r>
            <a:endParaRPr sz="1100"/>
          </a:p>
        </p:txBody>
      </p:sp>
      <p:pic>
        <p:nvPicPr>
          <p:cNvPr id="1144" name="Google Shape;1144;p8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79602" y="3113653"/>
            <a:ext cx="2286015" cy="1248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86"/>
          <p:cNvSpPr txBox="1"/>
          <p:nvPr/>
        </p:nvSpPr>
        <p:spPr>
          <a:xfrm>
            <a:off x="6693624" y="1271030"/>
            <a:ext cx="14874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wash your face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shameless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facial makeup</a:t>
            </a:r>
            <a:endParaRPr sz="11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0" name="Google Shape;1150;p8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151" name="Google Shape;1151;p8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2" name="Google Shape;1152;p8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3" name="Google Shape;1153;p8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4" name="Google Shape;1154;p8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5" name="Google Shape;1155;p8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156" name="Google Shape;1156;p8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57" name="Google Shape;1157;p8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158" name="Google Shape;1158;p8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9" name="Google Shape;1159;p87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脸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60" name="Google Shape;1160;p87"/>
          <p:cNvSpPr txBox="1"/>
          <p:nvPr/>
        </p:nvSpPr>
        <p:spPr>
          <a:xfrm>
            <a:off x="511500" y="43755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脸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上有东西，我帮你用掉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161" name="Google Shape;1161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70150" y="1016900"/>
            <a:ext cx="4906650" cy="27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6" name="Google Shape;1166;p8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167" name="Google Shape;1167;p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8" name="Google Shape;1168;p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9" name="Google Shape;1169;p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0" name="Google Shape;1170;p8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1" name="Google Shape;1171;p8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172" name="Google Shape;1172;p8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73" name="Google Shape;1173;p8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174" name="Google Shape;1174;p8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5" name="Google Shape;1175;p88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脸型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76" name="Google Shape;1176;p88"/>
          <p:cNvSpPr txBox="1"/>
          <p:nvPr/>
        </p:nvSpPr>
        <p:spPr>
          <a:xfrm>
            <a:off x="511500" y="35373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你是哪一种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脸型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？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177" name="Google Shape;1177;p8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88501" y="1091140"/>
            <a:ext cx="4269949" cy="240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88"/>
          <p:cNvSpPr txBox="1"/>
          <p:nvPr/>
        </p:nvSpPr>
        <p:spPr>
          <a:xfrm>
            <a:off x="511500" y="40971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我是____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脸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Google Shape;1183;p8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184" name="Google Shape;1184;p8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5" name="Google Shape;1185;p8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6" name="Google Shape;1186;p8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7" name="Google Shape;1187;p8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8" name="Google Shape;1188;p8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189" name="Google Shape;1189;p8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190" name="Google Shape;1190;p8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191" name="Google Shape;1191;p89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2" name="Google Shape;1192;p89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不要脸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193" name="Google Shape;1193;p89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吃东西但不给钱很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不要脸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194" name="Google Shape;1194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70300" y="823948"/>
            <a:ext cx="5506350" cy="309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2321" y="212883"/>
            <a:ext cx="4375742" cy="32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90"/>
          <p:cNvSpPr txBox="1"/>
          <p:nvPr/>
        </p:nvSpPr>
        <p:spPr>
          <a:xfrm>
            <a:off x="1452650" y="3909060"/>
            <a:ext cx="5947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借钱不还，真</a:t>
            </a:r>
            <a:r>
              <a:rPr lang="zh-TW" sz="30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不要脸</a:t>
            </a:r>
            <a:r>
              <a:rPr lang="zh-TW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！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Google Shape;1205;p9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206" name="Google Shape;1206;p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7" name="Google Shape;1207;p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8" name="Google Shape;1208;p9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9" name="Google Shape;1209;p9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0" name="Google Shape;1210;p9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211" name="Google Shape;1211;p9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212" name="Google Shape;1212;p9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213" name="Google Shape;1213;p91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4" name="Google Shape;1214;p91"/>
          <p:cNvSpPr/>
          <p:nvPr/>
        </p:nvSpPr>
        <p:spPr>
          <a:xfrm>
            <a:off x="4410075" y="2441734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91"/>
          <p:cNvSpPr txBox="1"/>
          <p:nvPr/>
        </p:nvSpPr>
        <p:spPr>
          <a:xfrm>
            <a:off x="4372928" y="2454593"/>
            <a:ext cx="35538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91"/>
          <p:cNvSpPr txBox="1"/>
          <p:nvPr/>
        </p:nvSpPr>
        <p:spPr>
          <a:xfrm>
            <a:off x="3682466" y="-661"/>
            <a:ext cx="25866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yuán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圆 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 </a:t>
            </a: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round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7" name="Google Shape;1217;p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69383" y="799108"/>
            <a:ext cx="1287688" cy="12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9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60500" y="2855638"/>
            <a:ext cx="2111975" cy="1390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91"/>
          <p:cNvPicPr preferRelativeResize="0"/>
          <p:nvPr/>
        </p:nvPicPr>
        <p:blipFill rotWithShape="1">
          <a:blip r:embed="rId10">
            <a:alphaModFix/>
          </a:blip>
          <a:srcRect b="21163" l="0" r="0" t="24361"/>
          <a:stretch/>
        </p:blipFill>
        <p:spPr>
          <a:xfrm>
            <a:off x="3056959" y="1120400"/>
            <a:ext cx="1434364" cy="78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91"/>
          <p:cNvPicPr preferRelativeResize="0"/>
          <p:nvPr/>
        </p:nvPicPr>
        <p:blipFill rotWithShape="1">
          <a:blip r:embed="rId11">
            <a:alphaModFix/>
          </a:blip>
          <a:srcRect b="8166" l="0" r="5150" t="6494"/>
          <a:stretch/>
        </p:blipFill>
        <p:spPr>
          <a:xfrm>
            <a:off x="5367296" y="1208636"/>
            <a:ext cx="1360472" cy="1224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91"/>
          <p:cNvSpPr txBox="1"/>
          <p:nvPr/>
        </p:nvSpPr>
        <p:spPr>
          <a:xfrm>
            <a:off x="4707255" y="2810438"/>
            <a:ext cx="32196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 什么东西很</a:t>
            </a:r>
            <a:r>
              <a:rPr lang="zh-TW" sz="2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圆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B:__________很</a:t>
            </a:r>
            <a:r>
              <a:rPr lang="zh-TW" sz="2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圆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91"/>
          <p:cNvSpPr/>
          <p:nvPr/>
        </p:nvSpPr>
        <p:spPr>
          <a:xfrm>
            <a:off x="1997738" y="1917227"/>
            <a:ext cx="1078500" cy="8256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yuán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圆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circle.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91"/>
          <p:cNvSpPr/>
          <p:nvPr/>
        </p:nvSpPr>
        <p:spPr>
          <a:xfrm>
            <a:off x="3346007" y="1921525"/>
            <a:ext cx="1196700" cy="825600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bànyuán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半圆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semicircular</a:t>
            </a:r>
            <a:endParaRPr sz="1100"/>
          </a:p>
        </p:txBody>
      </p:sp>
      <p:sp>
        <p:nvSpPr>
          <p:cNvPr id="1224" name="Google Shape;1224;p91"/>
          <p:cNvSpPr/>
          <p:nvPr/>
        </p:nvSpPr>
        <p:spPr>
          <a:xfrm>
            <a:off x="1057610" y="3620135"/>
            <a:ext cx="1545300" cy="927600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tāngyuán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汤圆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boiled balls of glutinous rice flour</a:t>
            </a:r>
            <a:endParaRPr sz="1100"/>
          </a:p>
        </p:txBody>
      </p:sp>
      <p:sp>
        <p:nvSpPr>
          <p:cNvPr id="1225" name="Google Shape;1225;p91"/>
          <p:cNvSpPr/>
          <p:nvPr/>
        </p:nvSpPr>
        <p:spPr>
          <a:xfrm>
            <a:off x="6805174" y="706565"/>
            <a:ext cx="1393200" cy="1680000"/>
          </a:xfrm>
          <a:prstGeom prst="rect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huāhǎoyuèyuán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花好月圆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[Literal Meaning] blooming flowers and full moon – blissful harmony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9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231" name="Google Shape;1231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9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3" name="Google Shape;1233;p9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4" name="Google Shape;1234;p9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5" name="Google Shape;1235;p9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236" name="Google Shape;1236;p9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237" name="Google Shape;1237;p9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238" name="Google Shape;1238;p9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9" name="Google Shape;1239;p92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圆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240" name="Google Shape;1240;p92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圆圆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的____看起来很可爱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241" name="Google Shape;1241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56600" y="978500"/>
            <a:ext cx="3333750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9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247" name="Google Shape;1247;p9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9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9" name="Google Shape;1249;p9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0" name="Google Shape;1250;p9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1" name="Google Shape;1251;p9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252" name="Google Shape;1252;p9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253" name="Google Shape;1253;p9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254" name="Google Shape;1254;p93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5" name="Google Shape;1255;p93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圆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256" name="Google Shape;1256;p93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昨天晚上的月亮很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圆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，你有看到吗？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257" name="Google Shape;1257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9799" y="879900"/>
            <a:ext cx="2727350" cy="315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3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229" name="Google Shape;229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3" name="Google Shape;233;p3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234" name="Google Shape;234;p3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35" name="Google Shape;235;p3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36" name="Google Shape;236;p31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" name="Google Shape;237;p31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礼物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566251" y="4308275"/>
            <a:ext cx="80115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你们收过什么生日</a:t>
            </a:r>
            <a:r>
              <a:rPr lang="zh-TW" sz="34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礼物</a:t>
            </a: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呢？</a:t>
            </a:r>
            <a:endParaRPr sz="34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5144" y="804062"/>
            <a:ext cx="2673703" cy="35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9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263" name="Google Shape;1263;p9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4" name="Google Shape;1264;p9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5" name="Google Shape;1265;p9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6" name="Google Shape;1266;p9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7" name="Google Shape;1267;p9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268" name="Google Shape;1268;p9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269" name="Google Shape;1269;p9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270" name="Google Shape;1270;p9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1" name="Google Shape;1271;p94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汤</a:t>
            </a: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圆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272" name="Google Shape;1272;p94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在元宵节时大家会吃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汤圆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273" name="Google Shape;1273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97513" y="905888"/>
            <a:ext cx="5451926" cy="303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95"/>
          <p:cNvGrpSpPr/>
          <p:nvPr/>
        </p:nvGrpSpPr>
        <p:grpSpPr>
          <a:xfrm>
            <a:off x="-507222" y="-683231"/>
            <a:ext cx="9919154" cy="6017567"/>
            <a:chOff x="-682140" y="-955425"/>
            <a:chExt cx="13225539" cy="8023423"/>
          </a:xfrm>
        </p:grpSpPr>
        <p:pic>
          <p:nvPicPr>
            <p:cNvPr id="1279" name="Google Shape;1279;p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0" name="Google Shape;1280;p9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9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9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83" name="Google Shape;1283;p9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284" name="Google Shape;1284;p9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285" name="Google Shape;1285;p9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286" name="Google Shape;1286;p95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7" name="Google Shape;1287;p95"/>
          <p:cNvSpPr txBox="1"/>
          <p:nvPr/>
        </p:nvSpPr>
        <p:spPr>
          <a:xfrm>
            <a:off x="2959885" y="56190"/>
            <a:ext cx="41610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yǎn、 bí、 zuǐ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眼、鼻、嘴</a:t>
            </a:r>
            <a:endParaRPr sz="1100"/>
          </a:p>
        </p:txBody>
      </p:sp>
      <p:pic>
        <p:nvPicPr>
          <p:cNvPr id="1288" name="Google Shape;1288;p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6849" y="1023461"/>
            <a:ext cx="1700213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9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56849" y="2252186"/>
            <a:ext cx="1614488" cy="110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9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56849" y="3474720"/>
            <a:ext cx="1650206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9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50230" y="1283970"/>
            <a:ext cx="1237774" cy="156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9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63290" y="2845118"/>
            <a:ext cx="1694021" cy="1699736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95"/>
          <p:cNvSpPr/>
          <p:nvPr/>
        </p:nvSpPr>
        <p:spPr>
          <a:xfrm>
            <a:off x="6822759" y="1989299"/>
            <a:ext cx="1016100" cy="8475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liúbítì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流鼻涕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runny nose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95"/>
          <p:cNvSpPr/>
          <p:nvPr/>
        </p:nvSpPr>
        <p:spPr>
          <a:xfrm>
            <a:off x="4379799" y="3776011"/>
            <a:ext cx="873900" cy="8082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bìzuǐ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闭嘴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 up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95"/>
          <p:cNvSpPr txBox="1"/>
          <p:nvPr/>
        </p:nvSpPr>
        <p:spPr>
          <a:xfrm>
            <a:off x="5263963" y="2861998"/>
            <a:ext cx="2959800" cy="1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wǒ shì jìnshìyǎn/ wǒ shì yuànshìyǎn.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我是近视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眼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/我是远视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眼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wǒ shēngbìng le, wǒ gǎnmào、 fāshāo、 hái liúbítì.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我生病了，我感冒、发烧、还流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鼻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涕。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māma shēngqì de shuō:“ nǐ néng bìzuǐ ma?”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妈妈生气地说：“你能闭</a:t>
            </a:r>
            <a:r>
              <a:rPr lang="zh-TW" sz="15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嘴</a:t>
            </a: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吗？”</a:t>
            </a:r>
            <a:endParaRPr sz="1100"/>
          </a:p>
        </p:txBody>
      </p:sp>
      <p:pic>
        <p:nvPicPr>
          <p:cNvPr id="1296" name="Google Shape;1296;p9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71361" y="1245394"/>
            <a:ext cx="1650206" cy="1394936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95"/>
          <p:cNvSpPr/>
          <p:nvPr/>
        </p:nvSpPr>
        <p:spPr>
          <a:xfrm>
            <a:off x="4233386" y="1141103"/>
            <a:ext cx="1082400" cy="7959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jìnshìyǎn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近视眼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shortsighted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95"/>
          <p:cNvSpPr/>
          <p:nvPr/>
        </p:nvSpPr>
        <p:spPr>
          <a:xfrm>
            <a:off x="4213859" y="1989299"/>
            <a:ext cx="1101900" cy="746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yuǎnshìyǎn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远视眼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farsighted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95"/>
          <p:cNvSpPr txBox="1"/>
          <p:nvPr/>
        </p:nvSpPr>
        <p:spPr>
          <a:xfrm>
            <a:off x="5570086" y="637969"/>
            <a:ext cx="2663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[n] eye, nose, mouth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9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305" name="Google Shape;1305;p9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6" name="Google Shape;1306;p9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7" name="Google Shape;1307;p9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8" name="Google Shape;1308;p9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09" name="Google Shape;1309;p9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310" name="Google Shape;1310;p9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311" name="Google Shape;1311;p9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312" name="Google Shape;1312;p96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3" name="Google Shape;1313;p96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眼、耳、鼻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314" name="Google Shape;1314;p96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每个人都有一双____，一对____，一个_____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315" name="Google Shape;1315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8796" y="926187"/>
            <a:ext cx="3209350" cy="313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Google Shape;1320;p9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321" name="Google Shape;1321;p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2" name="Google Shape;1322;p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3" name="Google Shape;1323;p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4" name="Google Shape;1324;p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5" name="Google Shape;1325;p9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326" name="Google Shape;1326;p9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327" name="Google Shape;1327;p9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328" name="Google Shape;1328;p9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9" name="Google Shape;1329;p97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近视眼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330" name="Google Shape;1330;p97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我是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近视眼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，需要戴眼镜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331" name="Google Shape;1331;p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9208" y="1055025"/>
            <a:ext cx="4725600" cy="2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9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337" name="Google Shape;1337;p9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8" name="Google Shape;1338;p9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9" name="Google Shape;1339;p9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0" name="Google Shape;1340;p9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1" name="Google Shape;1341;p9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342" name="Google Shape;1342;p9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343" name="Google Shape;1343;p9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344" name="Google Shape;1344;p98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5" name="Google Shape;1345;p98"/>
          <p:cNvSpPr/>
          <p:nvPr/>
        </p:nvSpPr>
        <p:spPr>
          <a:xfrm>
            <a:off x="5187315" y="1302068"/>
            <a:ext cx="29472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98"/>
          <p:cNvSpPr/>
          <p:nvPr/>
        </p:nvSpPr>
        <p:spPr>
          <a:xfrm>
            <a:off x="5186839" y="2441734"/>
            <a:ext cx="29472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98"/>
          <p:cNvSpPr txBox="1"/>
          <p:nvPr/>
        </p:nvSpPr>
        <p:spPr>
          <a:xfrm>
            <a:off x="5244465" y="775372"/>
            <a:ext cx="27393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nǐ zhǎngde xiàng shéi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你长得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像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谁？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nǐ zhǎngde xiàng bàba háishi xiàng māma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你长得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像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爸爸还是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像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妈妈？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98"/>
          <p:cNvSpPr txBox="1"/>
          <p:nvPr/>
        </p:nvSpPr>
        <p:spPr>
          <a:xfrm>
            <a:off x="5187315" y="2454593"/>
            <a:ext cx="2739300" cy="22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9" name="Google Shape;1349;p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00614" y="1457325"/>
            <a:ext cx="4018597" cy="2558891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98"/>
          <p:cNvSpPr txBox="1"/>
          <p:nvPr/>
        </p:nvSpPr>
        <p:spPr>
          <a:xfrm>
            <a:off x="5207392" y="2394511"/>
            <a:ext cx="26823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你们看，他的脸圆圆的，眼睛大大的，鼻子高高的，嘴不大也不小，长得很</a:t>
            </a:r>
            <a:r>
              <a:rPr lang="zh-TW" sz="21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像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海伦。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98"/>
          <p:cNvSpPr txBox="1"/>
          <p:nvPr/>
        </p:nvSpPr>
        <p:spPr>
          <a:xfrm>
            <a:off x="3345724" y="111435"/>
            <a:ext cx="64797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xiàng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像</a:t>
            </a:r>
            <a:r>
              <a:rPr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be like; to look like; to take after</a:t>
            </a: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9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357" name="Google Shape;1357;p9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8" name="Google Shape;1358;p9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9" name="Google Shape;1359;p9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0" name="Google Shape;1360;p9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1" name="Google Shape;1361;p9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362" name="Google Shape;1362;p9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363" name="Google Shape;1363;p9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364" name="Google Shape;1364;p99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5" name="Google Shape;1365;p99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像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366" name="Google Shape;1366;p99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大家都说我长得妈妈很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像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367" name="Google Shape;1367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2775" y="793750"/>
            <a:ext cx="3161401" cy="316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0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373" name="Google Shape;1373;p10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4" name="Google Shape;1374;p10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5" name="Google Shape;1375;p10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6" name="Google Shape;1376;p10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7" name="Google Shape;1377;p10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378" name="Google Shape;1378;p10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379" name="Google Shape;1379;p10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380" name="Google Shape;1380;p100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1" name="Google Shape;1381;p100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像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382" name="Google Shape;1382;p100"/>
          <p:cNvSpPr txBox="1"/>
          <p:nvPr/>
        </p:nvSpPr>
        <p:spPr>
          <a:xfrm>
            <a:off x="362975" y="1516263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你长得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像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爸爸妈妈吗？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1383" name="Google Shape;1383;p100"/>
          <p:cNvSpPr txBox="1"/>
          <p:nvPr/>
        </p:nvSpPr>
        <p:spPr>
          <a:xfrm>
            <a:off x="362975" y="2251063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我长得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像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8" name="Google Shape;1388;p101"/>
          <p:cNvGrpSpPr/>
          <p:nvPr/>
        </p:nvGrpSpPr>
        <p:grpSpPr>
          <a:xfrm>
            <a:off x="-432367" y="-795318"/>
            <a:ext cx="9919154" cy="6017567"/>
            <a:chOff x="-682140" y="-955425"/>
            <a:chExt cx="13225539" cy="8023423"/>
          </a:xfrm>
        </p:grpSpPr>
        <p:pic>
          <p:nvPicPr>
            <p:cNvPr id="1389" name="Google Shape;1389;p10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0" name="Google Shape;1390;p10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1" name="Google Shape;1391;p10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2" name="Google Shape;1392;p10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3" name="Google Shape;1393;p10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394" name="Google Shape;1394;p10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395" name="Google Shape;1395;p10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396" name="Google Shape;1396;p101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7" name="Google Shape;1397;p101"/>
          <p:cNvSpPr/>
          <p:nvPr/>
        </p:nvSpPr>
        <p:spPr>
          <a:xfrm>
            <a:off x="4410551" y="1302068"/>
            <a:ext cx="37239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101"/>
          <p:cNvSpPr/>
          <p:nvPr/>
        </p:nvSpPr>
        <p:spPr>
          <a:xfrm>
            <a:off x="4410075" y="2441734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101"/>
          <p:cNvSpPr txBox="1"/>
          <p:nvPr/>
        </p:nvSpPr>
        <p:spPr>
          <a:xfrm>
            <a:off x="4436873" y="1310630"/>
            <a:ext cx="3553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tā xiǎoshíhou zhǎngde hěn kěài.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zh-TW" sz="1800">
                <a:solidFill>
                  <a:schemeClr val="dk1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小时候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长得很</a:t>
            </a:r>
            <a:r>
              <a:rPr lang="zh-TW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可爱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tā zhǎngdà hòu zhǎngde hěn shuài.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zh-TW" sz="1800">
                <a:solidFill>
                  <a:schemeClr val="dk1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长大后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长得很帅。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Q：__________?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A: 我觉得pandas 很可爱。</a:t>
            </a:r>
            <a:endParaRPr sz="1100"/>
          </a:p>
        </p:txBody>
      </p:sp>
      <p:sp>
        <p:nvSpPr>
          <p:cNvPr id="1400" name="Google Shape;1400;p101"/>
          <p:cNvSpPr txBox="1"/>
          <p:nvPr/>
        </p:nvSpPr>
        <p:spPr>
          <a:xfrm>
            <a:off x="3740180" y="-37296"/>
            <a:ext cx="4705800" cy="13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kěài</a:t>
            </a:r>
            <a:endParaRPr sz="4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可爱 </a:t>
            </a: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 cute;lovable</a:t>
            </a:r>
            <a:endParaRPr sz="4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1" name="Google Shape;1401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53349" y="1480503"/>
            <a:ext cx="3174306" cy="2381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10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407" name="Google Shape;1407;p10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8" name="Google Shape;1408;p10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9" name="Google Shape;1409;p10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0" name="Google Shape;1410;p10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1" name="Google Shape;1411;p10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412" name="Google Shape;1412;p10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413" name="Google Shape;1413;p10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14" name="Google Shape;1414;p10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5" name="Google Shape;1415;p102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可爱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416" name="Google Shape;1416;p102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我小的时候长得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可爱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417" name="Google Shape;1417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03663" y="795500"/>
            <a:ext cx="2439625" cy="32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2" name="Google Shape;1422;p10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423" name="Google Shape;1423;p1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Google Shape;1424;p10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5" name="Google Shape;1425;p10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6" name="Google Shape;1426;p10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27" name="Google Shape;1427;p10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428" name="Google Shape;1428;p10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429" name="Google Shape;1429;p10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30" name="Google Shape;1430;p103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103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可爱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432" name="Google Shape;1432;p103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那我家的Tuna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可爱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433" name="Google Shape;1433;p103"/>
          <p:cNvPicPr preferRelativeResize="0"/>
          <p:nvPr/>
        </p:nvPicPr>
        <p:blipFill rotWithShape="1">
          <a:blip r:embed="rId8">
            <a:alphaModFix/>
          </a:blip>
          <a:srcRect b="32538" l="0" r="0" t="32541"/>
          <a:stretch/>
        </p:blipFill>
        <p:spPr>
          <a:xfrm>
            <a:off x="2378863" y="876300"/>
            <a:ext cx="4089217" cy="309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3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245" name="Google Shape;245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" name="Google Shape;249;p3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250" name="Google Shape;250;p3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51" name="Google Shape;251;p3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52" name="Google Shape;252;p3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32"/>
          <p:cNvSpPr txBox="1"/>
          <p:nvPr/>
        </p:nvSpPr>
        <p:spPr>
          <a:xfrm>
            <a:off x="2106732" y="134202"/>
            <a:ext cx="4633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>
                <a:solidFill>
                  <a:schemeClr val="dk1"/>
                </a:solidFill>
                <a:highlight>
                  <a:srgbClr val="FFB5A9"/>
                </a:highlight>
                <a:latin typeface="SimSun"/>
                <a:ea typeface="SimSun"/>
                <a:cs typeface="SimSun"/>
                <a:sym typeface="SimSun"/>
              </a:rPr>
              <a:t>礼物 </a:t>
            </a:r>
            <a:r>
              <a:rPr lang="zh-TW" sz="37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n </a:t>
            </a:r>
            <a:endParaRPr sz="37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566251" y="2090650"/>
            <a:ext cx="80115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什么时候会送</a:t>
            </a:r>
            <a:r>
              <a:rPr lang="zh-TW" sz="34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礼物</a:t>
            </a:r>
            <a:r>
              <a:rPr lang="zh-TW" sz="34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给别人？</a:t>
            </a:r>
            <a:endParaRPr sz="34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8" name="Google Shape;1438;p10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439" name="Google Shape;1439;p10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p10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1" name="Google Shape;1441;p10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2" name="Google Shape;1442;p10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3" name="Google Shape;1443;p10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444" name="Google Shape;1444;p10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445" name="Google Shape;1445;p10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46" name="Google Shape;1446;p10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7" name="Google Shape;1447;p104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装可爱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448" name="Google Shape;1448;p104"/>
          <p:cNvSpPr txBox="1"/>
          <p:nvPr/>
        </p:nvSpPr>
        <p:spPr>
          <a:xfrm>
            <a:off x="362975" y="41469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你会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装可爱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449" name="Google Shape;1449;p1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0800" y="810269"/>
            <a:ext cx="3445350" cy="32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Google Shape;1454;p10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455" name="Google Shape;1455;p10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6" name="Google Shape;1456;p10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7" name="Google Shape;1457;p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8" name="Google Shape;1458;p10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9" name="Google Shape;1459;p10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460" name="Google Shape;1460;p10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461" name="Google Shape;1461;p10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62" name="Google Shape;1462;p105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105"/>
          <p:cNvSpPr/>
          <p:nvPr/>
        </p:nvSpPr>
        <p:spPr>
          <a:xfrm>
            <a:off x="4410551" y="1302068"/>
            <a:ext cx="3723900" cy="1022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105"/>
          <p:cNvSpPr/>
          <p:nvPr/>
        </p:nvSpPr>
        <p:spPr>
          <a:xfrm>
            <a:off x="4410075" y="2441734"/>
            <a:ext cx="3723900" cy="20331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105"/>
          <p:cNvSpPr txBox="1"/>
          <p:nvPr/>
        </p:nvSpPr>
        <p:spPr>
          <a:xfrm>
            <a:off x="4495085" y="1236631"/>
            <a:ext cx="3553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Zhǎng: zhǎngdà、 chéngzhǎng</a:t>
            </a:r>
            <a:b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长：长大、成长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cháng: chángfāngxíng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长：长方形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他长得怎么样？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谁长得很漂亮/高？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谁长得很帅？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谁长得很可爱？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妈妈这么漂亮，儿子长大一定也很帅。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105"/>
          <p:cNvSpPr txBox="1"/>
          <p:nvPr/>
        </p:nvSpPr>
        <p:spPr>
          <a:xfrm>
            <a:off x="3561197" y="159614"/>
            <a:ext cx="35538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zhǎngdà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长大 </a:t>
            </a: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vc to grow up</a:t>
            </a:r>
            <a:endParaRPr sz="4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7" name="Google Shape;1467;p1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1556" y="1792605"/>
            <a:ext cx="3335655" cy="177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10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473" name="Google Shape;1473;p10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4" name="Google Shape;1474;p10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5" name="Google Shape;1475;p10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6" name="Google Shape;1476;p10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7" name="Google Shape;1477;p10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478" name="Google Shape;1478;p10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479" name="Google Shape;1479;p10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80" name="Google Shape;1480;p106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1" name="Google Shape;1481;p106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长大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482" name="Google Shape;1482;p106"/>
          <p:cNvSpPr txBox="1"/>
          <p:nvPr/>
        </p:nvSpPr>
        <p:spPr>
          <a:xfrm>
            <a:off x="362975" y="20387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什么时候你觉得你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长大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了？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488" name="Google Shape;1488;p10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9" name="Google Shape;1489;p10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0" name="Google Shape;1490;p10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1" name="Google Shape;1491;p10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2" name="Google Shape;1492;p10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493" name="Google Shape;1493;p10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494" name="Google Shape;1494;p10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95" name="Google Shape;1495;p107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6" name="Google Shape;1496;p107"/>
          <p:cNvSpPr/>
          <p:nvPr/>
        </p:nvSpPr>
        <p:spPr>
          <a:xfrm>
            <a:off x="4324826" y="2810828"/>
            <a:ext cx="3809100" cy="17874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107"/>
          <p:cNvSpPr txBox="1"/>
          <p:nvPr/>
        </p:nvSpPr>
        <p:spPr>
          <a:xfrm>
            <a:off x="4410075" y="1287304"/>
            <a:ext cx="3553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定时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定点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不定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Q：_________________?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A:我一定来。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Q：你会去参加舞会吗？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A：_______________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107"/>
          <p:cNvSpPr txBox="1"/>
          <p:nvPr/>
        </p:nvSpPr>
        <p:spPr>
          <a:xfrm>
            <a:off x="3763328" y="595789"/>
            <a:ext cx="35538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一定</a:t>
            </a:r>
            <a:endParaRPr sz="1100"/>
          </a:p>
        </p:txBody>
      </p:sp>
      <p:pic>
        <p:nvPicPr>
          <p:cNvPr id="1499" name="Google Shape;1499;p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0645" y="1371600"/>
            <a:ext cx="2721769" cy="272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10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10075" y="1303973"/>
            <a:ext cx="1607820" cy="1388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0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72676" y="1242536"/>
            <a:ext cx="1607344" cy="1449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1506;p10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507" name="Google Shape;1507;p10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8" name="Google Shape;1508;p10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9" name="Google Shape;1509;p10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0" name="Google Shape;1510;p10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11" name="Google Shape;1511;p10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512" name="Google Shape;1512;p10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513" name="Google Shape;1513;p10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514" name="Google Shape;1514;p10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5" name="Google Shape;1515;p108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一定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16" name="Google Shape;1516;p108"/>
          <p:cNvSpPr txBox="1"/>
          <p:nvPr/>
        </p:nvSpPr>
        <p:spPr>
          <a:xfrm>
            <a:off x="362975" y="39637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你明天会来上课吗？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517" name="Google Shape;1517;p1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0588" y="810400"/>
            <a:ext cx="3925775" cy="296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108"/>
          <p:cNvSpPr txBox="1"/>
          <p:nvPr/>
        </p:nvSpPr>
        <p:spPr>
          <a:xfrm>
            <a:off x="362975" y="45556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一定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会！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3" name="Google Shape;1523;p10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524" name="Google Shape;1524;p10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5" name="Google Shape;1525;p10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6" name="Google Shape;1526;p10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7" name="Google Shape;1527;p10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8" name="Google Shape;1528;p10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529" name="Google Shape;1529;p10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530" name="Google Shape;1530;p10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531" name="Google Shape;1531;p109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2" name="Google Shape;1532;p109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一定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33" name="Google Shape;1533;p109"/>
          <p:cNvSpPr txBox="1"/>
          <p:nvPr/>
        </p:nvSpPr>
        <p:spPr>
          <a:xfrm>
            <a:off x="362975" y="40399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一定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要去台湾看看！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534" name="Google Shape;1534;p1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550" y="1169106"/>
            <a:ext cx="3598976" cy="239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10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7825" y="1188866"/>
            <a:ext cx="3259700" cy="23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11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541" name="Google Shape;1541;p1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2" name="Google Shape;1542;p1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3" name="Google Shape;1543;p1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4" name="Google Shape;1544;p1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5" name="Google Shape;1545;p11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546" name="Google Shape;1546;p11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547" name="Google Shape;1547;p11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548" name="Google Shape;1548;p110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110"/>
          <p:cNvSpPr/>
          <p:nvPr/>
        </p:nvSpPr>
        <p:spPr>
          <a:xfrm>
            <a:off x="4324826" y="1345883"/>
            <a:ext cx="3809100" cy="29343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明年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后年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前年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狗年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过年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刚一岁，是去年生的，属狗。</a:t>
            </a:r>
            <a:endParaRPr sz="1100"/>
          </a:p>
        </p:txBody>
      </p:sp>
      <p:sp>
        <p:nvSpPr>
          <p:cNvPr id="1550" name="Google Shape;1550;p110"/>
          <p:cNvSpPr txBox="1"/>
          <p:nvPr/>
        </p:nvSpPr>
        <p:spPr>
          <a:xfrm>
            <a:off x="3763328" y="595789"/>
            <a:ext cx="35538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去年</a:t>
            </a:r>
            <a:endParaRPr sz="1100"/>
          </a:p>
        </p:txBody>
      </p:sp>
      <p:sp>
        <p:nvSpPr>
          <p:cNvPr id="1551" name="Google Shape;1551;p110"/>
          <p:cNvSpPr/>
          <p:nvPr/>
        </p:nvSpPr>
        <p:spPr>
          <a:xfrm>
            <a:off x="1388269" y="1334453"/>
            <a:ext cx="2692500" cy="30615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去年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今年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明年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昨天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今天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明天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上个月/上个星期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这个月/这个星期</a:t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下个月/下个星期</a:t>
            </a:r>
            <a:endParaRPr sz="11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" name="Google Shape;1556;p11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557" name="Google Shape;1557;p1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8" name="Google Shape;1558;p1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9" name="Google Shape;1559;p1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0" name="Google Shape;1560;p1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61" name="Google Shape;1561;p11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562" name="Google Shape;1562;p11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563" name="Google Shape;1563;p11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564" name="Google Shape;1564;p111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111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去年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66" name="Google Shape;1566;p111"/>
          <p:cNvSpPr txBox="1"/>
          <p:nvPr/>
        </p:nvSpPr>
        <p:spPr>
          <a:xfrm>
            <a:off x="362975" y="40399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今年我22岁，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去年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我____岁，明年我____岁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567" name="Google Shape;1567;p1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04575" y="988775"/>
            <a:ext cx="4237800" cy="287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1572;p11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573" name="Google Shape;1573;p1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4" name="Google Shape;1574;p1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5" name="Google Shape;1575;p1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6" name="Google Shape;1576;p1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77" name="Google Shape;1577;p11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578" name="Google Shape;1578;p11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579" name="Google Shape;1579;p11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580" name="Google Shape;1580;p112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1" name="Google Shape;1581;p112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去年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582" name="Google Shape;1582;p112"/>
          <p:cNvSpPr txBox="1"/>
          <p:nvPr/>
        </p:nvSpPr>
        <p:spPr>
          <a:xfrm>
            <a:off x="362975" y="2313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去年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的这个时候你在做什么？</a:t>
            </a:r>
            <a:endParaRPr sz="2900">
              <a:solidFill>
                <a:schemeClr val="dk1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11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588" name="Google Shape;1588;p1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9" name="Google Shape;1589;p1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0" name="Google Shape;1590;p1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1" name="Google Shape;1591;p1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2" name="Google Shape;1592;p11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593" name="Google Shape;1593;p11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594" name="Google Shape;1594;p11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595" name="Google Shape;1595;p113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6" name="Google Shape;1596;p113"/>
          <p:cNvSpPr/>
          <p:nvPr/>
        </p:nvSpPr>
        <p:spPr>
          <a:xfrm>
            <a:off x="4144804" y="2666048"/>
            <a:ext cx="3261000" cy="17874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同班同学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中文班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英文班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班长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Q：你今年夏天上暑期班吗？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A：_________________。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113"/>
          <p:cNvSpPr txBox="1"/>
          <p:nvPr/>
        </p:nvSpPr>
        <p:spPr>
          <a:xfrm>
            <a:off x="3763328" y="595789"/>
            <a:ext cx="35538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暑期班</a:t>
            </a:r>
            <a:endParaRPr sz="1100"/>
          </a:p>
        </p:txBody>
      </p:sp>
      <p:pic>
        <p:nvPicPr>
          <p:cNvPr id="1598" name="Google Shape;1598;p1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9236" y="1242536"/>
            <a:ext cx="2115026" cy="321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113"/>
          <p:cNvSpPr/>
          <p:nvPr/>
        </p:nvSpPr>
        <p:spPr>
          <a:xfrm>
            <a:off x="4144804" y="1391126"/>
            <a:ext cx="3261000" cy="11469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班 vs 课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我们中文班有15个人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我们的中文课在上午。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/>
          <p:nvPr/>
        </p:nvSpPr>
        <p:spPr>
          <a:xfrm>
            <a:off x="779316" y="227031"/>
            <a:ext cx="3235800" cy="20637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花（名词）</a:t>
            </a:r>
            <a:endParaRPr sz="4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3"/>
          <p:cNvSpPr/>
          <p:nvPr/>
        </p:nvSpPr>
        <p:spPr>
          <a:xfrm>
            <a:off x="4839198" y="600117"/>
            <a:ext cx="2628900" cy="1709100"/>
          </a:xfrm>
          <a:prstGeom prst="rect">
            <a:avLst/>
          </a:prstGeom>
          <a:solidFill>
            <a:srgbClr val="FFB5A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xiānhuā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鲜花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méiguīhuā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玫瑰花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yì duǒ méiguīhuā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 朵 玫瑰花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huāyuán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花园 </a:t>
            </a:r>
            <a:endParaRPr sz="1100"/>
          </a:p>
        </p:txBody>
      </p:sp>
      <p:sp>
        <p:nvSpPr>
          <p:cNvPr id="262" name="Google Shape;262;p33"/>
          <p:cNvSpPr txBox="1"/>
          <p:nvPr/>
        </p:nvSpPr>
        <p:spPr>
          <a:xfrm>
            <a:off x="6284573" y="540487"/>
            <a:ext cx="12345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Fresh Flowers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Rose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rose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Garden </a:t>
            </a:r>
            <a:endParaRPr sz="1100"/>
          </a:p>
        </p:txBody>
      </p:sp>
      <p:sp>
        <p:nvSpPr>
          <p:cNvPr id="263" name="Google Shape;263;p33"/>
          <p:cNvSpPr/>
          <p:nvPr/>
        </p:nvSpPr>
        <p:spPr>
          <a:xfrm>
            <a:off x="4839198" y="2647734"/>
            <a:ext cx="2628900" cy="21216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这是一朵玫瑰花。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你喜欢什么花？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中国人不喜欢别人送什么</a:t>
            </a:r>
            <a:r>
              <a:rPr lang="zh-TW"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颜色</a:t>
            </a: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的花？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512" y="2484465"/>
            <a:ext cx="3162533" cy="237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/>
          <p:nvPr/>
        </p:nvSpPr>
        <p:spPr>
          <a:xfrm>
            <a:off x="5449143" y="4450613"/>
            <a:ext cx="112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rgbClr val="D89000"/>
                </a:solidFill>
                <a:latin typeface="Arial"/>
                <a:ea typeface="Arial"/>
                <a:cs typeface="Arial"/>
                <a:sym typeface="Arial"/>
              </a:rPr>
              <a:t>yánsè，color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114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605" name="Google Shape;1605;p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6" name="Google Shape;1606;p1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7" name="Google Shape;1607;p1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8" name="Google Shape;1608;p1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9" name="Google Shape;1609;p114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610" name="Google Shape;1610;p11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611" name="Google Shape;1611;p11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612" name="Google Shape;1612;p114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3" name="Google Shape;1613;p114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暑期班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614" name="Google Shape;1614;p114"/>
          <p:cNvSpPr txBox="1"/>
          <p:nvPr/>
        </p:nvSpPr>
        <p:spPr>
          <a:xfrm>
            <a:off x="362975" y="40011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在台湾有很多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暑期班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615" name="Google Shape;1615;p1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4938" y="1014409"/>
            <a:ext cx="4957075" cy="27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oogle Shape;1620;p115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621" name="Google Shape;1621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2" name="Google Shape;1622;p1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3" name="Google Shape;1623;p1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4" name="Google Shape;1624;p1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5" name="Google Shape;1625;p115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626" name="Google Shape;1626;p11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627" name="Google Shape;1627;p11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628" name="Google Shape;1628;p115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9" name="Google Shape;1629;p115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暑期班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630" name="Google Shape;1630;p115"/>
          <p:cNvSpPr txBox="1"/>
          <p:nvPr/>
        </p:nvSpPr>
        <p:spPr>
          <a:xfrm>
            <a:off x="362975" y="40011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你有上过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暑期班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631" name="Google Shape;1631;p1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4938" y="1014409"/>
            <a:ext cx="4957075" cy="27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p116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637" name="Google Shape;1637;p1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8" name="Google Shape;1638;p1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9" name="Google Shape;1639;p1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0" name="Google Shape;1640;p1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1" name="Google Shape;1641;p116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642" name="Google Shape;1642;p11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643" name="Google Shape;1643;p11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644" name="Google Shape;1644;p116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5" name="Google Shape;1645;p116"/>
          <p:cNvSpPr/>
          <p:nvPr/>
        </p:nvSpPr>
        <p:spPr>
          <a:xfrm>
            <a:off x="4144804" y="2950369"/>
            <a:ext cx="3261000" cy="15030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你（是）在哪儿上中学的？</a:t>
            </a:r>
            <a:endParaRPr sz="1100"/>
          </a:p>
        </p:txBody>
      </p:sp>
      <p:sp>
        <p:nvSpPr>
          <p:cNvPr id="1646" name="Google Shape;1646;p116"/>
          <p:cNvSpPr txBox="1"/>
          <p:nvPr/>
        </p:nvSpPr>
        <p:spPr>
          <a:xfrm>
            <a:off x="3583305" y="538639"/>
            <a:ext cx="35538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中学</a:t>
            </a:r>
            <a:endParaRPr sz="1100"/>
          </a:p>
        </p:txBody>
      </p:sp>
      <p:sp>
        <p:nvSpPr>
          <p:cNvPr id="1647" name="Google Shape;1647;p116"/>
          <p:cNvSpPr/>
          <p:nvPr/>
        </p:nvSpPr>
        <p:spPr>
          <a:xfrm>
            <a:off x="4144804" y="1144429"/>
            <a:ext cx="3261000" cy="16350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中学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高中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大学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上学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放学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8" name="Google Shape;1648;p1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2024" y="1773079"/>
            <a:ext cx="3140392" cy="1882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Google Shape;1653;p117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654" name="Google Shape;1654;p1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5" name="Google Shape;1655;p1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6" name="Google Shape;1656;p1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7" name="Google Shape;1657;p1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58" name="Google Shape;1658;p117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659" name="Google Shape;1659;p11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660" name="Google Shape;1660;p11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661" name="Google Shape;1661;p117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2" name="Google Shape;1662;p117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中学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663" name="Google Shape;1663;p117"/>
          <p:cNvSpPr txBox="1"/>
          <p:nvPr/>
        </p:nvSpPr>
        <p:spPr>
          <a:xfrm>
            <a:off x="362975" y="40011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我的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中学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生活在_____度过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664" name="Google Shape;1664;p1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4938" y="1014409"/>
            <a:ext cx="4957075" cy="27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" name="Google Shape;1669;p118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670" name="Google Shape;1670;p1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1" name="Google Shape;1671;p1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2" name="Google Shape;1672;p1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3" name="Google Shape;1673;p1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74" name="Google Shape;1674;p118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675" name="Google Shape;1675;p11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676" name="Google Shape;1676;p11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677" name="Google Shape;1677;p118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8" name="Google Shape;1678;p118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中学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679" name="Google Shape;1679;p118"/>
          <p:cNvSpPr txBox="1"/>
          <p:nvPr/>
        </p:nvSpPr>
        <p:spPr>
          <a:xfrm>
            <a:off x="362975" y="417353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你们的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中学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生活如何？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680" name="Google Shape;1680;p1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7838" y="970900"/>
            <a:ext cx="5228326" cy="2927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5" name="Google Shape;1685;p119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686" name="Google Shape;1686;p1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7" name="Google Shape;1687;p1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8" name="Google Shape;1688;p1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9" name="Google Shape;1689;p1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0" name="Google Shape;1690;p119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691" name="Google Shape;1691;p11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692" name="Google Shape;1692;p11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693" name="Google Shape;1693;p119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4" name="Google Shape;1694;p119"/>
          <p:cNvSpPr/>
          <p:nvPr/>
        </p:nvSpPr>
        <p:spPr>
          <a:xfrm>
            <a:off x="4144804" y="2950369"/>
            <a:ext cx="3261000" cy="15030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Q：___________?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A:他学习不太用功。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你好，王朋。文中和小音都说你又聪明又用功。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19"/>
          <p:cNvSpPr txBox="1"/>
          <p:nvPr/>
        </p:nvSpPr>
        <p:spPr>
          <a:xfrm>
            <a:off x="3583305" y="538639"/>
            <a:ext cx="35538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用功</a:t>
            </a:r>
            <a:endParaRPr sz="1100"/>
          </a:p>
        </p:txBody>
      </p:sp>
      <p:sp>
        <p:nvSpPr>
          <p:cNvPr id="1696" name="Google Shape;1696;p119"/>
          <p:cNvSpPr/>
          <p:nvPr/>
        </p:nvSpPr>
        <p:spPr>
          <a:xfrm>
            <a:off x="4144804" y="1144429"/>
            <a:ext cx="3261000" cy="16350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用功基本指的是学习方面，不是工作方面。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7" name="Google Shape;1697;p1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8711" y="1592580"/>
            <a:ext cx="2857500" cy="2320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20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703" name="Google Shape;1703;p1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4" name="Google Shape;1704;p1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5" name="Google Shape;1705;p1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6" name="Google Shape;1706;p1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07" name="Google Shape;1707;p120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708" name="Google Shape;1708;p12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709" name="Google Shape;1709;p12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710" name="Google Shape;1710;p120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1" name="Google Shape;1711;p120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用功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712" name="Google Shape;1712;p120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你读中学的时候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用功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吗？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713" name="Google Shape;1713;p1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77100" y="919525"/>
            <a:ext cx="5492750" cy="307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8" name="Google Shape;1718;p121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719" name="Google Shape;1719;p1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0" name="Google Shape;1720;p1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1" name="Google Shape;1721;p1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2" name="Google Shape;1722;p1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23" name="Google Shape;1723;p121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724" name="Google Shape;1724;p12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725" name="Google Shape;1725;p12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726" name="Google Shape;1726;p121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7" name="Google Shape;1727;p121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用功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728" name="Google Shape;1728;p121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那你有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用功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学习汉语吗？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729" name="Google Shape;1729;p1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6725" y="895413"/>
            <a:ext cx="4744350" cy="3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122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735" name="Google Shape;1735;p1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6" name="Google Shape;1736;p1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7" name="Google Shape;1737;p1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8" name="Google Shape;1738;p1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39" name="Google Shape;1739;p122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740" name="Google Shape;1740;p12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741" name="Google Shape;1741;p12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742" name="Google Shape;1742;p122"/>
            <p:cNvSpPr/>
            <p:nvPr/>
          </p:nvSpPr>
          <p:spPr>
            <a:xfrm>
              <a:off x="1301837" y="794657"/>
              <a:ext cx="9671100" cy="533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3" name="Google Shape;1743;p122"/>
          <p:cNvSpPr/>
          <p:nvPr/>
        </p:nvSpPr>
        <p:spPr>
          <a:xfrm>
            <a:off x="1150144" y="1287304"/>
            <a:ext cx="3554400" cy="1503000"/>
          </a:xfrm>
          <a:prstGeom prst="rect">
            <a:avLst/>
          </a:prstGeom>
          <a:solidFill>
            <a:srgbClr val="9EE3C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又+adj+又+adj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zh-TW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（both negative or positive）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122"/>
          <p:cNvSpPr txBox="1"/>
          <p:nvPr/>
        </p:nvSpPr>
        <p:spPr>
          <a:xfrm>
            <a:off x="2986088" y="595789"/>
            <a:ext cx="35538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又....又...</a:t>
            </a:r>
            <a:endParaRPr sz="1100"/>
          </a:p>
        </p:txBody>
      </p:sp>
      <p:sp>
        <p:nvSpPr>
          <p:cNvPr id="1745" name="Google Shape;1745;p122"/>
          <p:cNvSpPr txBox="1"/>
          <p:nvPr/>
        </p:nvSpPr>
        <p:spPr>
          <a:xfrm>
            <a:off x="1266825" y="2879884"/>
            <a:ext cx="46635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王朋（聪明 用功）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李友的宿舍（大 漂亮）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高小英的电脑（好 便宜）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白英爱买的衬衫（便宜 漂亮）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小张昨天认识的那个男孩子（高 帅）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高文中今天穿的那双鞋（贵 难看）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122"/>
          <p:cNvSpPr/>
          <p:nvPr/>
        </p:nvSpPr>
        <p:spPr>
          <a:xfrm>
            <a:off x="5219224" y="2860358"/>
            <a:ext cx="2502300" cy="274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王朋又聪明又用功。</a:t>
            </a:r>
            <a:endParaRPr sz="1100"/>
          </a:p>
        </p:txBody>
      </p:sp>
      <p:sp>
        <p:nvSpPr>
          <p:cNvPr id="1747" name="Google Shape;1747;p122"/>
          <p:cNvSpPr/>
          <p:nvPr/>
        </p:nvSpPr>
        <p:spPr>
          <a:xfrm>
            <a:off x="5119211" y="2858453"/>
            <a:ext cx="2502300" cy="2748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王朋又聪明又用功。</a:t>
            </a:r>
            <a:endParaRPr sz="1100"/>
          </a:p>
        </p:txBody>
      </p:sp>
      <p:sp>
        <p:nvSpPr>
          <p:cNvPr id="1748" name="Google Shape;1748;p122"/>
          <p:cNvSpPr/>
          <p:nvPr/>
        </p:nvSpPr>
        <p:spPr>
          <a:xfrm>
            <a:off x="5086826" y="1258729"/>
            <a:ext cx="2672700" cy="15069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zh-TW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又+v+又+v</a:t>
            </a:r>
            <a:endParaRPr sz="11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3" name="Google Shape;1753;p123"/>
          <p:cNvGrpSpPr/>
          <p:nvPr/>
        </p:nvGrpSpPr>
        <p:grpSpPr>
          <a:xfrm>
            <a:off x="-536098" y="-716569"/>
            <a:ext cx="9919154" cy="6017567"/>
            <a:chOff x="-682140" y="-955425"/>
            <a:chExt cx="13225539" cy="8023423"/>
          </a:xfrm>
        </p:grpSpPr>
        <p:pic>
          <p:nvPicPr>
            <p:cNvPr id="1754" name="Google Shape;1754;p1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667001" y="-2666999"/>
              <a:ext cx="6858000" cy="1219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5" name="Google Shape;1755;p1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869506">
              <a:off x="-400800" y="1973990"/>
              <a:ext cx="4101963" cy="123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6" name="Google Shape;1756;p1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922671">
              <a:off x="-705742" y="482756"/>
              <a:ext cx="5880574" cy="1599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7" name="Google Shape;1757;p1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5462628" y="5217291"/>
              <a:ext cx="7080771" cy="185070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58" name="Google Shape;1758;p123"/>
            <p:cNvGrpSpPr/>
            <p:nvPr/>
          </p:nvGrpSpPr>
          <p:grpSpPr>
            <a:xfrm>
              <a:off x="0" y="2607012"/>
              <a:ext cx="12191998" cy="2610279"/>
              <a:chOff x="0" y="2607012"/>
              <a:chExt cx="12191998" cy="2610279"/>
            </a:xfrm>
          </p:grpSpPr>
          <p:pic>
            <p:nvPicPr>
              <p:cNvPr id="1759" name="Google Shape;1759;p12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1760" name="Google Shape;1760;p12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334000" y="2607012"/>
                <a:ext cx="6857998" cy="26102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761" name="Google Shape;1761;p123"/>
            <p:cNvSpPr/>
            <p:nvPr/>
          </p:nvSpPr>
          <p:spPr>
            <a:xfrm>
              <a:off x="459290" y="0"/>
              <a:ext cx="112734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sx="101000" rotWithShape="0" algn="tr" dir="8100000" dist="38100" sy="1010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2" name="Google Shape;1762;p123"/>
          <p:cNvSpPr txBox="1"/>
          <p:nvPr/>
        </p:nvSpPr>
        <p:spPr>
          <a:xfrm>
            <a:off x="2106732" y="134202"/>
            <a:ext cx="46335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highlight>
                  <a:srgbClr val="FFFF00"/>
                </a:highlight>
              </a:rPr>
              <a:t>又 adj. 又 adj.</a:t>
            </a:r>
            <a:endParaRPr sz="32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763" name="Google Shape;1763;p123"/>
          <p:cNvSpPr txBox="1"/>
          <p:nvPr/>
        </p:nvSpPr>
        <p:spPr>
          <a:xfrm>
            <a:off x="362975" y="4218888"/>
            <a:ext cx="812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我的学生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r>
              <a:rPr lang="zh-TW" sz="2900">
                <a:solidFill>
                  <a:srgbClr val="FF0000"/>
                </a:solidFill>
                <a:latin typeface="SimSun"/>
                <a:ea typeface="SimSun"/>
                <a:cs typeface="SimSun"/>
                <a:sym typeface="SimSun"/>
              </a:rPr>
              <a:t>又</a:t>
            </a:r>
            <a:r>
              <a:rPr lang="zh-TW" sz="2900">
                <a:solidFill>
                  <a:schemeClr val="dk1"/>
                </a:solidFill>
                <a:latin typeface="SimSun"/>
                <a:ea typeface="SimSun"/>
                <a:cs typeface="SimSun"/>
                <a:sym typeface="SimSun"/>
              </a:rPr>
              <a:t>____</a:t>
            </a:r>
            <a:endParaRPr sz="2900">
              <a:solidFill>
                <a:srgbClr val="FF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1764" name="Google Shape;1764;p1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5286" y="1411605"/>
            <a:ext cx="2857500" cy="232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Google Shape;1765;p1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31688" y="15001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