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3"/>
  </p:sldMasterIdLst>
  <p:notesMasterIdLst>
    <p:notesMasterId r:id="rId19"/>
  </p:notesMasterIdLst>
  <p:sldIdLst>
    <p:sldId id="3222" r:id="rId4"/>
    <p:sldId id="3172" r:id="rId5"/>
    <p:sldId id="3173" r:id="rId6"/>
    <p:sldId id="259" r:id="rId7"/>
    <p:sldId id="258" r:id="rId8"/>
    <p:sldId id="3174" r:id="rId9"/>
    <p:sldId id="3229" r:id="rId10"/>
    <p:sldId id="3175" r:id="rId11"/>
    <p:sldId id="257" r:id="rId12"/>
    <p:sldId id="267" r:id="rId13"/>
    <p:sldId id="272" r:id="rId14"/>
    <p:sldId id="273" r:id="rId15"/>
    <p:sldId id="274" r:id="rId16"/>
    <p:sldId id="276" r:id="rId17"/>
    <p:sldId id="279" r:id="rId18"/>
    <p:sldId id="281" r:id="rId20"/>
    <p:sldId id="282" r:id="rId21"/>
    <p:sldId id="284" r:id="rId22"/>
    <p:sldId id="285" r:id="rId23"/>
    <p:sldId id="3223" r:id="rId24"/>
    <p:sldId id="3224" r:id="rId25"/>
    <p:sldId id="3225" r:id="rId26"/>
    <p:sldId id="3226" r:id="rId27"/>
    <p:sldId id="3228" r:id="rId28"/>
    <p:sldId id="2988" r:id="rId29"/>
    <p:sldId id="2990" r:id="rId30"/>
    <p:sldId id="2993" r:id="rId31"/>
    <p:sldId id="2994" r:id="rId32"/>
    <p:sldId id="2995" r:id="rId33"/>
    <p:sldId id="2997" r:id="rId34"/>
    <p:sldId id="2998" r:id="rId35"/>
    <p:sldId id="3000" r:id="rId36"/>
    <p:sldId id="2999" r:id="rId37"/>
    <p:sldId id="3230" r:id="rId38"/>
    <p:sldId id="3001" r:id="rId39"/>
    <p:sldId id="3189" r:id="rId40"/>
    <p:sldId id="3231" r:id="rId41"/>
    <p:sldId id="3053" r:id="rId42"/>
    <p:sldId id="3054" r:id="rId43"/>
    <p:sldId id="3232" r:id="rId44"/>
    <p:sldId id="3176" r:id="rId45"/>
    <p:sldId id="3177" r:id="rId46"/>
    <p:sldId id="3178" r:id="rId47"/>
    <p:sldId id="3179" r:id="rId48"/>
    <p:sldId id="3063" r:id="rId49"/>
    <p:sldId id="3064" r:id="rId50"/>
    <p:sldId id="3066" r:id="rId51"/>
    <p:sldId id="3067" r:id="rId52"/>
    <p:sldId id="3068" r:id="rId53"/>
    <p:sldId id="3069" r:id="rId54"/>
    <p:sldId id="3071" r:id="rId55"/>
    <p:sldId id="3087" r:id="rId56"/>
    <p:sldId id="3088" r:id="rId57"/>
    <p:sldId id="2942" r:id="rId58"/>
    <p:sldId id="3089" r:id="rId59"/>
    <p:sldId id="2951" r:id="rId60"/>
    <p:sldId id="3090" r:id="rId61"/>
    <p:sldId id="3191" r:id="rId62"/>
    <p:sldId id="3186" r:id="rId63"/>
    <p:sldId id="3187" r:id="rId64"/>
    <p:sldId id="3188" r:id="rId65"/>
    <p:sldId id="3082" r:id="rId66"/>
    <p:sldId id="3096" r:id="rId67"/>
    <p:sldId id="3233" r:id="rId68"/>
    <p:sldId id="3083" r:id="rId69"/>
    <p:sldId id="3192" r:id="rId70"/>
    <p:sldId id="3193" r:id="rId71"/>
    <p:sldId id="3194" r:id="rId72"/>
    <p:sldId id="3072" r:id="rId73"/>
    <p:sldId id="3006" r:id="rId74"/>
    <p:sldId id="3073" r:id="rId75"/>
    <p:sldId id="3009" r:id="rId76"/>
    <p:sldId id="3015" r:id="rId77"/>
    <p:sldId id="3234" r:id="rId78"/>
    <p:sldId id="3017" r:id="rId79"/>
    <p:sldId id="3022" r:id="rId80"/>
    <p:sldId id="3197" r:id="rId81"/>
    <p:sldId id="3235" r:id="rId82"/>
    <p:sldId id="3198" r:id="rId83"/>
    <p:sldId id="3199" r:id="rId84"/>
    <p:sldId id="3200" r:id="rId85"/>
    <p:sldId id="3203" r:id="rId86"/>
    <p:sldId id="3204" r:id="rId87"/>
    <p:sldId id="2980" r:id="rId88"/>
    <p:sldId id="2982" r:id="rId89"/>
    <p:sldId id="2960" r:id="rId90"/>
    <p:sldId id="2961" r:id="rId91"/>
    <p:sldId id="2963" r:id="rId92"/>
    <p:sldId id="3029" r:id="rId93"/>
    <p:sldId id="3036" r:id="rId94"/>
    <p:sldId id="3092" r:id="rId95"/>
    <p:sldId id="3025" r:id="rId96"/>
    <p:sldId id="3205" r:id="rId97"/>
    <p:sldId id="3206" r:id="rId98"/>
    <p:sldId id="3207" r:id="rId99"/>
    <p:sldId id="3035" r:id="rId100"/>
    <p:sldId id="3038" r:id="rId101"/>
    <p:sldId id="3044" r:id="rId102"/>
    <p:sldId id="3048" r:id="rId103"/>
    <p:sldId id="3049" r:id="rId104"/>
    <p:sldId id="3074" r:id="rId105"/>
    <p:sldId id="3075" r:id="rId106"/>
    <p:sldId id="3077" r:id="rId107"/>
    <p:sldId id="3078" r:id="rId108"/>
    <p:sldId id="3208" r:id="rId109"/>
    <p:sldId id="3209" r:id="rId110"/>
    <p:sldId id="3215" r:id="rId111"/>
    <p:sldId id="3216" r:id="rId112"/>
    <p:sldId id="3217" r:id="rId113"/>
    <p:sldId id="3220" r:id="rId114"/>
    <p:sldId id="3221" r:id="rId115"/>
    <p:sldId id="3212" r:id="rId116"/>
    <p:sldId id="3210" r:id="rId117"/>
    <p:sldId id="3211" r:id="rId118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9" Type="http://schemas.openxmlformats.org/officeDocument/2006/relationships/slide" Target="slides/slide95.xml"/><Relationship Id="rId98" Type="http://schemas.openxmlformats.org/officeDocument/2006/relationships/slide" Target="slides/slide94.xml"/><Relationship Id="rId97" Type="http://schemas.openxmlformats.org/officeDocument/2006/relationships/slide" Target="slides/slide93.xml"/><Relationship Id="rId96" Type="http://schemas.openxmlformats.org/officeDocument/2006/relationships/slide" Target="slides/slide92.xml"/><Relationship Id="rId95" Type="http://schemas.openxmlformats.org/officeDocument/2006/relationships/slide" Target="slides/slide91.xml"/><Relationship Id="rId94" Type="http://schemas.openxmlformats.org/officeDocument/2006/relationships/slide" Target="slides/slide90.xml"/><Relationship Id="rId93" Type="http://schemas.openxmlformats.org/officeDocument/2006/relationships/slide" Target="slides/slide89.xml"/><Relationship Id="rId92" Type="http://schemas.openxmlformats.org/officeDocument/2006/relationships/slide" Target="slides/slide88.xml"/><Relationship Id="rId91" Type="http://schemas.openxmlformats.org/officeDocument/2006/relationships/slide" Target="slides/slide87.xml"/><Relationship Id="rId90" Type="http://schemas.openxmlformats.org/officeDocument/2006/relationships/slide" Target="slides/slide86.xml"/><Relationship Id="rId9" Type="http://schemas.openxmlformats.org/officeDocument/2006/relationships/slide" Target="slides/slide6.xml"/><Relationship Id="rId89" Type="http://schemas.openxmlformats.org/officeDocument/2006/relationships/slide" Target="slides/slide85.xml"/><Relationship Id="rId88" Type="http://schemas.openxmlformats.org/officeDocument/2006/relationships/slide" Target="slides/slide84.xml"/><Relationship Id="rId87" Type="http://schemas.openxmlformats.org/officeDocument/2006/relationships/slide" Target="slides/slide83.xml"/><Relationship Id="rId86" Type="http://schemas.openxmlformats.org/officeDocument/2006/relationships/slide" Target="slides/slide82.xml"/><Relationship Id="rId85" Type="http://schemas.openxmlformats.org/officeDocument/2006/relationships/slide" Target="slides/slide81.xml"/><Relationship Id="rId84" Type="http://schemas.openxmlformats.org/officeDocument/2006/relationships/slide" Target="slides/slide80.xml"/><Relationship Id="rId83" Type="http://schemas.openxmlformats.org/officeDocument/2006/relationships/slide" Target="slides/slide79.xml"/><Relationship Id="rId82" Type="http://schemas.openxmlformats.org/officeDocument/2006/relationships/slide" Target="slides/slide78.xml"/><Relationship Id="rId81" Type="http://schemas.openxmlformats.org/officeDocument/2006/relationships/slide" Target="slides/slide77.xml"/><Relationship Id="rId80" Type="http://schemas.openxmlformats.org/officeDocument/2006/relationships/slide" Target="slides/slide76.xml"/><Relationship Id="rId8" Type="http://schemas.openxmlformats.org/officeDocument/2006/relationships/slide" Target="slides/slide5.xml"/><Relationship Id="rId79" Type="http://schemas.openxmlformats.org/officeDocument/2006/relationships/slide" Target="slides/slide75.xml"/><Relationship Id="rId78" Type="http://schemas.openxmlformats.org/officeDocument/2006/relationships/slide" Target="slides/slide74.xml"/><Relationship Id="rId77" Type="http://schemas.openxmlformats.org/officeDocument/2006/relationships/slide" Target="slides/slide73.xml"/><Relationship Id="rId76" Type="http://schemas.openxmlformats.org/officeDocument/2006/relationships/slide" Target="slides/slide72.xml"/><Relationship Id="rId75" Type="http://schemas.openxmlformats.org/officeDocument/2006/relationships/slide" Target="slides/slide71.xml"/><Relationship Id="rId74" Type="http://schemas.openxmlformats.org/officeDocument/2006/relationships/slide" Target="slides/slide70.xml"/><Relationship Id="rId73" Type="http://schemas.openxmlformats.org/officeDocument/2006/relationships/slide" Target="slides/slide69.xml"/><Relationship Id="rId72" Type="http://schemas.openxmlformats.org/officeDocument/2006/relationships/slide" Target="slides/slide68.xml"/><Relationship Id="rId71" Type="http://schemas.openxmlformats.org/officeDocument/2006/relationships/slide" Target="slides/slide67.xml"/><Relationship Id="rId70" Type="http://schemas.openxmlformats.org/officeDocument/2006/relationships/slide" Target="slides/slide66.xml"/><Relationship Id="rId7" Type="http://schemas.openxmlformats.org/officeDocument/2006/relationships/slide" Target="slides/slide4.xml"/><Relationship Id="rId69" Type="http://schemas.openxmlformats.org/officeDocument/2006/relationships/slide" Target="slides/slide65.xml"/><Relationship Id="rId68" Type="http://schemas.openxmlformats.org/officeDocument/2006/relationships/slide" Target="slides/slide64.xml"/><Relationship Id="rId67" Type="http://schemas.openxmlformats.org/officeDocument/2006/relationships/slide" Target="slides/slide63.xml"/><Relationship Id="rId66" Type="http://schemas.openxmlformats.org/officeDocument/2006/relationships/slide" Target="slides/slide62.xml"/><Relationship Id="rId65" Type="http://schemas.openxmlformats.org/officeDocument/2006/relationships/slide" Target="slides/slide61.xml"/><Relationship Id="rId64" Type="http://schemas.openxmlformats.org/officeDocument/2006/relationships/slide" Target="slides/slide60.xml"/><Relationship Id="rId63" Type="http://schemas.openxmlformats.org/officeDocument/2006/relationships/slide" Target="slides/slide59.xml"/><Relationship Id="rId62" Type="http://schemas.openxmlformats.org/officeDocument/2006/relationships/slide" Target="slides/slide58.xml"/><Relationship Id="rId61" Type="http://schemas.openxmlformats.org/officeDocument/2006/relationships/slide" Target="slides/slide57.xml"/><Relationship Id="rId60" Type="http://schemas.openxmlformats.org/officeDocument/2006/relationships/slide" Target="slides/slide56.xml"/><Relationship Id="rId6" Type="http://schemas.openxmlformats.org/officeDocument/2006/relationships/slide" Target="slides/slide3.xml"/><Relationship Id="rId59" Type="http://schemas.openxmlformats.org/officeDocument/2006/relationships/slide" Target="slides/slide55.xml"/><Relationship Id="rId58" Type="http://schemas.openxmlformats.org/officeDocument/2006/relationships/slide" Target="slides/slide54.xml"/><Relationship Id="rId57" Type="http://schemas.openxmlformats.org/officeDocument/2006/relationships/slide" Target="slides/slide53.xml"/><Relationship Id="rId56" Type="http://schemas.openxmlformats.org/officeDocument/2006/relationships/slide" Target="slides/slide52.xml"/><Relationship Id="rId55" Type="http://schemas.openxmlformats.org/officeDocument/2006/relationships/slide" Target="slides/slide51.xml"/><Relationship Id="rId54" Type="http://schemas.openxmlformats.org/officeDocument/2006/relationships/slide" Target="slides/slide50.xml"/><Relationship Id="rId53" Type="http://schemas.openxmlformats.org/officeDocument/2006/relationships/slide" Target="slides/slide49.xml"/><Relationship Id="rId52" Type="http://schemas.openxmlformats.org/officeDocument/2006/relationships/slide" Target="slides/slide48.xml"/><Relationship Id="rId51" Type="http://schemas.openxmlformats.org/officeDocument/2006/relationships/slide" Target="slides/slide47.xml"/><Relationship Id="rId50" Type="http://schemas.openxmlformats.org/officeDocument/2006/relationships/slide" Target="slides/slide46.xml"/><Relationship Id="rId5" Type="http://schemas.openxmlformats.org/officeDocument/2006/relationships/slide" Target="slides/slide2.xml"/><Relationship Id="rId49" Type="http://schemas.openxmlformats.org/officeDocument/2006/relationships/slide" Target="slides/slide45.xml"/><Relationship Id="rId48" Type="http://schemas.openxmlformats.org/officeDocument/2006/relationships/slide" Target="slides/slide44.xml"/><Relationship Id="rId47" Type="http://schemas.openxmlformats.org/officeDocument/2006/relationships/slide" Target="slides/slide43.xml"/><Relationship Id="rId46" Type="http://schemas.openxmlformats.org/officeDocument/2006/relationships/slide" Target="slides/slide42.xml"/><Relationship Id="rId45" Type="http://schemas.openxmlformats.org/officeDocument/2006/relationships/slide" Target="slides/slide41.xml"/><Relationship Id="rId44" Type="http://schemas.openxmlformats.org/officeDocument/2006/relationships/slide" Target="slides/slide40.xml"/><Relationship Id="rId43" Type="http://schemas.openxmlformats.org/officeDocument/2006/relationships/slide" Target="slides/slide39.xml"/><Relationship Id="rId42" Type="http://schemas.openxmlformats.org/officeDocument/2006/relationships/slide" Target="slides/slide38.xml"/><Relationship Id="rId41" Type="http://schemas.openxmlformats.org/officeDocument/2006/relationships/slide" Target="slides/slide37.xml"/><Relationship Id="rId40" Type="http://schemas.openxmlformats.org/officeDocument/2006/relationships/slide" Target="slides/slide36.xml"/><Relationship Id="rId4" Type="http://schemas.openxmlformats.org/officeDocument/2006/relationships/slide" Target="slides/slide1.xml"/><Relationship Id="rId39" Type="http://schemas.openxmlformats.org/officeDocument/2006/relationships/slide" Target="slides/slide35.xml"/><Relationship Id="rId38" Type="http://schemas.openxmlformats.org/officeDocument/2006/relationships/slide" Target="slides/slide34.xml"/><Relationship Id="rId37" Type="http://schemas.openxmlformats.org/officeDocument/2006/relationships/slide" Target="slides/slide33.xml"/><Relationship Id="rId36" Type="http://schemas.openxmlformats.org/officeDocument/2006/relationships/slide" Target="slides/slide32.xml"/><Relationship Id="rId35" Type="http://schemas.openxmlformats.org/officeDocument/2006/relationships/slide" Target="slides/slide31.xml"/><Relationship Id="rId34" Type="http://schemas.openxmlformats.org/officeDocument/2006/relationships/slide" Target="slides/slide30.xml"/><Relationship Id="rId33" Type="http://schemas.openxmlformats.org/officeDocument/2006/relationships/slide" Target="slides/slide29.xml"/><Relationship Id="rId32" Type="http://schemas.openxmlformats.org/officeDocument/2006/relationships/slide" Target="slides/slide28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5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notesMaster" Target="notesMasters/notesMaster1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1" Type="http://schemas.openxmlformats.org/officeDocument/2006/relationships/tableStyles" Target="tableStyles.xml"/><Relationship Id="rId120" Type="http://schemas.openxmlformats.org/officeDocument/2006/relationships/viewProps" Target="viewProps.xml"/><Relationship Id="rId12" Type="http://schemas.openxmlformats.org/officeDocument/2006/relationships/slide" Target="slides/slide9.xml"/><Relationship Id="rId119" Type="http://schemas.openxmlformats.org/officeDocument/2006/relationships/presProps" Target="presProps.xml"/><Relationship Id="rId118" Type="http://schemas.openxmlformats.org/officeDocument/2006/relationships/slide" Target="slides/slide114.xml"/><Relationship Id="rId117" Type="http://schemas.openxmlformats.org/officeDocument/2006/relationships/slide" Target="slides/slide113.xml"/><Relationship Id="rId116" Type="http://schemas.openxmlformats.org/officeDocument/2006/relationships/slide" Target="slides/slide112.xml"/><Relationship Id="rId115" Type="http://schemas.openxmlformats.org/officeDocument/2006/relationships/slide" Target="slides/slide111.xml"/><Relationship Id="rId114" Type="http://schemas.openxmlformats.org/officeDocument/2006/relationships/slide" Target="slides/slide110.xml"/><Relationship Id="rId113" Type="http://schemas.openxmlformats.org/officeDocument/2006/relationships/slide" Target="slides/slide109.xml"/><Relationship Id="rId112" Type="http://schemas.openxmlformats.org/officeDocument/2006/relationships/slide" Target="slides/slide108.xml"/><Relationship Id="rId111" Type="http://schemas.openxmlformats.org/officeDocument/2006/relationships/slide" Target="slides/slide107.xml"/><Relationship Id="rId110" Type="http://schemas.openxmlformats.org/officeDocument/2006/relationships/slide" Target="slides/slide106.xml"/><Relationship Id="rId11" Type="http://schemas.openxmlformats.org/officeDocument/2006/relationships/slide" Target="slides/slide8.xml"/><Relationship Id="rId109" Type="http://schemas.openxmlformats.org/officeDocument/2006/relationships/slide" Target="slides/slide105.xml"/><Relationship Id="rId108" Type="http://schemas.openxmlformats.org/officeDocument/2006/relationships/slide" Target="slides/slide104.xml"/><Relationship Id="rId107" Type="http://schemas.openxmlformats.org/officeDocument/2006/relationships/slide" Target="slides/slide103.xml"/><Relationship Id="rId106" Type="http://schemas.openxmlformats.org/officeDocument/2006/relationships/slide" Target="slides/slide102.xml"/><Relationship Id="rId105" Type="http://schemas.openxmlformats.org/officeDocument/2006/relationships/slide" Target="slides/slide101.xml"/><Relationship Id="rId104" Type="http://schemas.openxmlformats.org/officeDocument/2006/relationships/slide" Target="slides/slide100.xml"/><Relationship Id="rId103" Type="http://schemas.openxmlformats.org/officeDocument/2006/relationships/slide" Target="slides/slide99.xml"/><Relationship Id="rId102" Type="http://schemas.openxmlformats.org/officeDocument/2006/relationships/slide" Target="slides/slide98.xml"/><Relationship Id="rId101" Type="http://schemas.openxmlformats.org/officeDocument/2006/relationships/slide" Target="slides/slide97.xml"/><Relationship Id="rId100" Type="http://schemas.openxmlformats.org/officeDocument/2006/relationships/slide" Target="slides/slide96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583EC1-4A12-465E-8C80-5C52C126B57D}" type="datetimeFigureOut">
              <a:rPr lang="zh-TW" altLang="en-US" smtClean="0"/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  <a:endParaRPr lang="zh-TW" altLang="en-US"/>
          </a:p>
          <a:p>
            <a:pPr lvl="1"/>
            <a:r>
              <a:rPr lang="zh-TW" altLang="en-US"/>
              <a:t>第二層</a:t>
            </a:r>
            <a:endParaRPr lang="zh-TW" altLang="en-US"/>
          </a:p>
          <a:p>
            <a:pPr lvl="2"/>
            <a:r>
              <a:rPr lang="zh-TW" altLang="en-US"/>
              <a:t>第三層</a:t>
            </a:r>
            <a:endParaRPr lang="zh-TW" altLang="en-US"/>
          </a:p>
          <a:p>
            <a:pPr lvl="3"/>
            <a:r>
              <a:rPr lang="zh-TW" altLang="en-US"/>
              <a:t>第四層</a:t>
            </a:r>
            <a:endParaRPr lang="zh-TW" altLang="en-US"/>
          </a:p>
          <a:p>
            <a:pPr lvl="4"/>
            <a:r>
              <a:rPr lang="zh-TW" altLang="en-US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384E26-DF80-49CE-AD8E-2FAD00260F31}" type="slidenum">
              <a:rPr lang="zh-TW" altLang="en-US" smtClean="0"/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9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4.xml"/></Relationships>
</file>

<file path=ppt/notesSlides/_rels/notes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dict.concised.moe.edu.tw/dictView.jsp?ID=33412" TargetMode="External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6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2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5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9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0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2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5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6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4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5.xml"/></Relationships>
</file>

<file path=ppt/notesSlides/_rels/notesSlide34.xml.rels><?xml version="1.0" encoding="UTF-8" standalone="yes"?>
<Relationships xmlns="http://schemas.openxmlformats.org/package/2006/relationships"><Relationship Id="rId6" Type="http://schemas.openxmlformats.org/officeDocument/2006/relationships/hyperlink" Target="https://dict.concised.moe.edu.tw/dictView.jsp?ID=33056" TargetMode="External"/><Relationship Id="rId5" Type="http://schemas.openxmlformats.org/officeDocument/2006/relationships/hyperlink" Target="https://dict.concised.moe.edu.tw/dictView.jsp?ID=16149" TargetMode="External"/><Relationship Id="rId4" Type="http://schemas.openxmlformats.org/officeDocument/2006/relationships/hyperlink" Target="https://dict.concised.moe.edu.tw/dictView.jsp?ID=25769" TargetMode="External"/><Relationship Id="rId3" Type="http://schemas.openxmlformats.org/officeDocument/2006/relationships/hyperlink" Target="https://dict.concised.moe.edu.tw/dictView.jsp?ID=37872" TargetMode="External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6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7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8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9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0.xml"/></Relationships>
</file>

<file path=ppt/notesSlides/_rels/notes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uCYmjZAq9qw" TargetMode="External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2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6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7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8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9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0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2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3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TW" altLang="en-US" dirty="0"/>
              <a:t>不能忍受</a:t>
            </a:r>
            <a:endParaRPr lang="zh-TW" altLang="en-US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384E26-DF80-49CE-AD8E-2FAD00260F31}" type="slidenum">
              <a:rPr lang="zh-TW" altLang="en-US" smtClean="0"/>
            </a:fld>
            <a:endParaRPr lang="zh-TW" alt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通常是说很多次的时候会用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384E26-DF80-49CE-AD8E-2FAD00260F31}" type="slidenum">
              <a:rPr lang="zh-TW" altLang="en-US" smtClean="0"/>
            </a:fld>
            <a:endParaRPr lang="zh-TW" alt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通常是说很多次的时候会用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384E26-DF80-49CE-AD8E-2FAD00260F31}" type="slidenum">
              <a:rPr lang="zh-TW" altLang="en-US" smtClean="0"/>
            </a:fld>
            <a:endParaRPr lang="zh-TW" alt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通常是说很多次的时候会用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384E26-DF80-49CE-AD8E-2FAD00260F31}" type="slidenum">
              <a:rPr lang="zh-TW" altLang="en-US" smtClean="0"/>
            </a:fld>
            <a:endParaRPr lang="zh-TW" alt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通常是说很多次的时候会用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384E26-DF80-49CE-AD8E-2FAD00260F31}" type="slidenum">
              <a:rPr lang="zh-TW" altLang="en-US" smtClean="0"/>
            </a:fld>
            <a:endParaRPr lang="zh-TW" alt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01(0412)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880A06-7AC2-46AA-936B-D875ABD9AA9B}" type="slidenum">
              <a:rPr lang="zh-TW" altLang="en-US" smtClean="0"/>
            </a:fld>
            <a:endParaRPr lang="zh-TW" alt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02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880A06-7AC2-46AA-936B-D875ABD9AA9B}" type="slidenum">
              <a:rPr lang="zh-TW" altLang="en-US" smtClean="0"/>
            </a:fld>
            <a:endParaRPr lang="zh-TW" alt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02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880A06-7AC2-46AA-936B-D875ABD9AA9B}" type="slidenum">
              <a:rPr lang="zh-TW" altLang="en-US" smtClean="0"/>
            </a:fld>
            <a:endParaRPr lang="zh-TW" alt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02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880A06-7AC2-46AA-936B-D875ABD9AA9B}" type="slidenum">
              <a:rPr lang="zh-TW" altLang="en-US" smtClean="0"/>
            </a:fld>
            <a:endParaRPr lang="zh-TW" alt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02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880A06-7AC2-46AA-936B-D875ABD9AA9B}" type="slidenum">
              <a:rPr lang="zh-TW" altLang="en-US" smtClean="0"/>
            </a:fld>
            <a:endParaRPr lang="zh-TW" alt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02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880A06-7AC2-46AA-936B-D875ABD9AA9B}" type="slidenum">
              <a:rPr lang="zh-TW" altLang="en-US" smtClean="0"/>
            </a:fld>
            <a:endParaRPr lang="zh-TW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TW" altLang="en-US" dirty="0"/>
              <a:t>不能忍受</a:t>
            </a:r>
            <a:endParaRPr lang="zh-TW" altLang="en-US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384E26-DF80-49CE-AD8E-2FAD00260F31}" type="slidenum">
              <a:rPr lang="zh-TW" altLang="en-US" smtClean="0"/>
            </a:fld>
            <a:endParaRPr lang="zh-TW" alt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02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880A06-7AC2-46AA-936B-D875ABD9AA9B}" type="slidenum">
              <a:rPr lang="zh-TW" altLang="en-US" smtClean="0"/>
            </a:fld>
            <a:endParaRPr lang="zh-TW" alt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02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880A06-7AC2-46AA-936B-D875ABD9AA9B}" type="slidenum">
              <a:rPr lang="zh-TW" altLang="en-US" smtClean="0"/>
            </a:fld>
            <a:endParaRPr lang="zh-TW" alt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b="0" i="0" u="none" strike="noStrike" dirty="0">
                <a:effectLst/>
                <a:latin typeface="標楷體2"/>
                <a:hlinkClick r:id="rId3" tooltip="實地 : ㄕˊ　ㄉㄧˋ &#10;&#10;1.真實的情形或境地。&#10;2.比喻做事切實。"/>
              </a:rPr>
              <a:t>实地</a:t>
            </a:r>
            <a:r>
              <a:rPr lang="zh-TW" altLang="en-US" b="0" i="0" dirty="0">
                <a:solidFill>
                  <a:srgbClr val="000000"/>
                </a:solidFill>
                <a:effectLst/>
                <a:latin typeface="標楷體2"/>
              </a:rPr>
              <a:t>观览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880A06-7AC2-46AA-936B-D875ABD9AA9B}" type="slidenum">
              <a:rPr lang="zh-TW" altLang="en-US" smtClean="0"/>
            </a:fld>
            <a:endParaRPr lang="zh-TW" alt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b="0" i="0" u="none" strike="noStrike" dirty="0">
                <a:effectLst/>
                <a:latin typeface="標楷體2"/>
              </a:rPr>
              <a:t>n/adj.</a:t>
            </a:r>
            <a:endParaRPr lang="en-US" altLang="zh-TW" b="0" i="0" u="none" strike="noStrike" dirty="0">
              <a:effectLst/>
              <a:latin typeface="標楷體2"/>
            </a:endParaRPr>
          </a:p>
          <a:p>
            <a:r>
              <a:rPr lang="zh-TW" altLang="en-US" b="0" i="0" dirty="0">
                <a:solidFill>
                  <a:srgbClr val="0D0D0D"/>
                </a:solidFill>
                <a:effectLst/>
                <a:latin typeface="Söhne"/>
              </a:rPr>
              <a:t>动词用法：「我对他的表现感到失望。」</a:t>
            </a:r>
            <a:endParaRPr lang="en-US" altLang="zh-TW" b="0" i="0" dirty="0">
              <a:solidFill>
                <a:srgbClr val="0D0D0D"/>
              </a:solidFill>
              <a:effectLst/>
              <a:latin typeface="Söhne"/>
            </a:endParaRPr>
          </a:p>
          <a:p>
            <a:r>
              <a:rPr lang="zh-TW" altLang="en-US" b="0" i="0" dirty="0">
                <a:solidFill>
                  <a:srgbClr val="0D0D0D"/>
                </a:solidFill>
                <a:effectLst/>
                <a:latin typeface="Söhne"/>
              </a:rPr>
              <a:t>形容词用法：「她是个失望的孩子。」 </a:t>
            </a:r>
            <a:endParaRPr lang="en-US" altLang="zh-TW" b="0" i="0" dirty="0">
              <a:solidFill>
                <a:srgbClr val="0D0D0D"/>
              </a:solidFill>
              <a:effectLst/>
              <a:latin typeface="Söhne"/>
            </a:endParaRPr>
          </a:p>
          <a:p>
            <a:r>
              <a:rPr lang="zh-TW" altLang="en-US" b="0" i="0" dirty="0">
                <a:solidFill>
                  <a:srgbClr val="0D0D0D"/>
                </a:solidFill>
                <a:effectLst/>
                <a:latin typeface="Söhne"/>
              </a:rPr>
              <a:t>名词用法：「这场比赛结果对球迷来说是一场失望。」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880A06-7AC2-46AA-936B-D875ABD9AA9B}" type="slidenum">
              <a:rPr lang="zh-TW" altLang="en-US" smtClean="0"/>
            </a:fld>
            <a:endParaRPr lang="zh-TW" alt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b="0" i="0" u="none" strike="noStrike" dirty="0">
                <a:effectLst/>
                <a:latin typeface="標楷體2"/>
              </a:rPr>
              <a:t>n/adj.</a:t>
            </a:r>
            <a:endParaRPr lang="en-US" altLang="zh-TW" b="0" i="0" u="none" strike="noStrike" dirty="0">
              <a:effectLst/>
              <a:latin typeface="標楷體2"/>
            </a:endParaRPr>
          </a:p>
          <a:p>
            <a:r>
              <a:rPr lang="zh-TW" altLang="en-US" b="0" i="0" dirty="0">
                <a:solidFill>
                  <a:srgbClr val="0D0D0D"/>
                </a:solidFill>
                <a:effectLst/>
                <a:latin typeface="Söhne"/>
              </a:rPr>
              <a:t>动词用法：「我对他的表现感到失望。」</a:t>
            </a:r>
            <a:endParaRPr lang="en-US" altLang="zh-TW" b="0" i="0" dirty="0">
              <a:solidFill>
                <a:srgbClr val="0D0D0D"/>
              </a:solidFill>
              <a:effectLst/>
              <a:latin typeface="Söhne"/>
            </a:endParaRPr>
          </a:p>
          <a:p>
            <a:r>
              <a:rPr lang="zh-TW" altLang="en-US" b="0" i="0" dirty="0">
                <a:solidFill>
                  <a:srgbClr val="0D0D0D"/>
                </a:solidFill>
                <a:effectLst/>
                <a:latin typeface="Söhne"/>
              </a:rPr>
              <a:t>形容词用法：「她是个失望的孩子。」 </a:t>
            </a:r>
            <a:endParaRPr lang="en-US" altLang="zh-TW" b="0" i="0" dirty="0">
              <a:solidFill>
                <a:srgbClr val="0D0D0D"/>
              </a:solidFill>
              <a:effectLst/>
              <a:latin typeface="Söhne"/>
            </a:endParaRPr>
          </a:p>
          <a:p>
            <a:r>
              <a:rPr lang="zh-TW" altLang="en-US" b="0" i="0" dirty="0">
                <a:solidFill>
                  <a:srgbClr val="0D0D0D"/>
                </a:solidFill>
                <a:effectLst/>
                <a:latin typeface="Söhne"/>
              </a:rPr>
              <a:t>名词用法：「这场比赛结果对球迷来说是一场失望。」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880A06-7AC2-46AA-936B-D875ABD9AA9B}" type="slidenum">
              <a:rPr lang="zh-TW" altLang="en-US" smtClean="0"/>
            </a:fld>
            <a:endParaRPr lang="zh-TW" alt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02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880A06-7AC2-46AA-936B-D875ABD9AA9B}" type="slidenum">
              <a:rPr lang="zh-TW" altLang="en-US" smtClean="0"/>
            </a:fld>
            <a:endParaRPr lang="zh-TW" altLang="en-US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02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880A06-7AC2-46AA-936B-D875ABD9AA9B}" type="slidenum">
              <a:rPr lang="zh-TW" altLang="en-US" smtClean="0"/>
            </a:fld>
            <a:endParaRPr lang="zh-TW" altLang="en-US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02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880A06-7AC2-46AA-936B-D875ABD9AA9B}" type="slidenum">
              <a:rPr lang="zh-TW" altLang="en-US" smtClean="0"/>
            </a:fld>
            <a:endParaRPr lang="zh-TW" altLang="en-US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02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880A06-7AC2-46AA-936B-D875ABD9AA9B}" type="slidenum">
              <a:rPr lang="zh-TW" altLang="en-US" smtClean="0"/>
            </a:fld>
            <a:endParaRPr lang="zh-TW" altLang="en-US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02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880A06-7AC2-46AA-936B-D875ABD9AA9B}" type="slidenum">
              <a:rPr lang="zh-TW" altLang="en-US" smtClean="0"/>
            </a:fld>
            <a:endParaRPr lang="zh-TW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TW" altLang="en-US" dirty="0"/>
              <a:t>不能忍受</a:t>
            </a:r>
            <a:endParaRPr lang="zh-TW" altLang="en-US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384E26-DF80-49CE-AD8E-2FAD00260F31}" type="slidenum">
              <a:rPr lang="zh-TW" altLang="en-US" smtClean="0"/>
            </a:fld>
            <a:endParaRPr lang="zh-TW" altLang="en-US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02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880A06-7AC2-46AA-936B-D875ABD9AA9B}" type="slidenum">
              <a:rPr lang="zh-TW" altLang="en-US" smtClean="0"/>
            </a:fld>
            <a:endParaRPr lang="zh-TW" altLang="en-US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02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880A06-7AC2-46AA-936B-D875ABD9AA9B}" type="slidenum">
              <a:rPr lang="zh-TW" altLang="en-US" smtClean="0"/>
            </a:fld>
            <a:endParaRPr lang="zh-TW" altLang="en-US"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b="0" i="0" dirty="0">
                <a:solidFill>
                  <a:srgbClr val="0D0D0D"/>
                </a:solidFill>
                <a:effectLst/>
                <a:latin typeface="Söhne"/>
              </a:rPr>
              <a:t>「代替」强调的是取代的行为，而「代表」则强调的是代表群体行事的角色。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880A06-7AC2-46AA-936B-D875ABD9AA9B}" type="slidenum">
              <a:rPr lang="zh-TW" altLang="en-US" smtClean="0"/>
            </a:fld>
            <a:endParaRPr lang="zh-TW" altLang="en-US" dirty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02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880A06-7AC2-46AA-936B-D875ABD9AA9B}" type="slidenum">
              <a:rPr lang="zh-TW" altLang="en-US" smtClean="0"/>
            </a:fld>
            <a:endParaRPr lang="zh-TW" altLang="en-US" dirty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b="0" i="0" dirty="0">
                <a:solidFill>
                  <a:srgbClr val="000000"/>
                </a:solidFill>
                <a:effectLst/>
                <a:latin typeface="標楷體2"/>
              </a:rPr>
              <a:t>受</a:t>
            </a:r>
            <a:r>
              <a:rPr lang="zh-TW" altLang="en-US" b="0" i="0" u="none" strike="noStrike" dirty="0">
                <a:effectLst/>
                <a:latin typeface="標楷體2"/>
                <a:hlinkClick r:id="rId3" tooltip="刺激 : ㄘˋ　ㄐㄧ &#10;&#10;1.能引起有機體反應或使其發生&#10;變化的原因。有存於外界的物理刺&#10;激，也有由有機體自行產生的生理&#10;刺激。&#10;2.促進、推動事物，使其產生變&#10;化。&#10;3.挫折、打擊。"/>
              </a:rPr>
              <a:t>刺激</a:t>
            </a:r>
            <a:r>
              <a:rPr lang="zh-TW" altLang="en-US" b="0" i="0" dirty="0">
                <a:solidFill>
                  <a:srgbClr val="000000"/>
                </a:solidFill>
                <a:effectLst/>
                <a:latin typeface="標楷體2"/>
              </a:rPr>
              <a:t>而</a:t>
            </a:r>
            <a:r>
              <a:rPr lang="zh-TW" altLang="en-US" b="0" i="0" u="none" strike="noStrike" dirty="0">
                <a:effectLst/>
                <a:latin typeface="標楷體2"/>
                <a:hlinkClick r:id="rId4" tooltip="情緒 : ㄑㄧㄥˊ　ㄒㄩˋ &#10;&#10;心理學上指個體因外在的刺激或內&#10;在的身體狀況所引起的心理狀態。&#10;包括喜、怒、哀、懼、愛、惡、欲&#10;等。泛指心情。"/>
              </a:rPr>
              <a:t>情绪</a:t>
            </a:r>
            <a:r>
              <a:rPr lang="zh-TW" altLang="en-US" b="0" i="0" u="none" strike="noStrike" dirty="0">
                <a:effectLst/>
                <a:latin typeface="標楷體2"/>
                <a:hlinkClick r:id="rId5" tooltip="高昂 : ㄍㄠ　ㄤˊ &#10;&#10;1.指物價高漲。&#10; &#10;2.激越昂揚。"/>
              </a:rPr>
              <a:t>高昂</a:t>
            </a:r>
            <a:r>
              <a:rPr lang="zh-TW" altLang="en-US" b="0" i="0" u="none" strike="noStrike" dirty="0">
                <a:effectLst/>
                <a:latin typeface="標楷體2"/>
                <a:hlinkClick r:id="rId6" tooltip="衝動 : ㄔㄨㄥ　ㄉㄨㄥˋ &#10;&#10;1.因情緒激動而出現未經理性思&#10;考的行為或心理活動。&#10;2.形容情緒激動缺乏理性思考。"/>
              </a:rPr>
              <a:t>冲动</a:t>
            </a:r>
            <a:r>
              <a:rPr lang="zh-TW" altLang="en-US" b="0" i="0" dirty="0">
                <a:solidFill>
                  <a:srgbClr val="000000"/>
                </a:solidFill>
                <a:effectLst/>
                <a:latin typeface="標楷體2"/>
              </a:rPr>
              <a:t>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880A06-7AC2-46AA-936B-D875ABD9AA9B}" type="slidenum">
              <a:rPr lang="zh-TW" altLang="en-US" smtClean="0"/>
            </a:fld>
            <a:endParaRPr lang="zh-TW" altLang="en-US" dirty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02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880A06-7AC2-46AA-936B-D875ABD9AA9B}" type="slidenum">
              <a:rPr lang="zh-TW" altLang="en-US" smtClean="0"/>
            </a:fld>
            <a:endParaRPr lang="zh-TW" altLang="en-US" dirty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02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880A06-7AC2-46AA-936B-D875ABD9AA9B}" type="slidenum">
              <a:rPr lang="zh-TW" altLang="en-US" smtClean="0"/>
            </a:fld>
            <a:endParaRPr lang="zh-TW" altLang="en-US" dirty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5815C-2CA7-4E38-BA52-3EAC5ACFED4B}" type="slidenum">
              <a:rPr lang="zh-TW" altLang="en-US" smtClean="0"/>
            </a:fld>
            <a:endParaRPr lang="zh-TW" altLang="en-US" dirty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5815C-2CA7-4E38-BA52-3EAC5ACFED4B}" type="slidenum">
              <a:rPr lang="zh-TW" altLang="en-US" smtClean="0"/>
            </a:fld>
            <a:endParaRPr lang="zh-TW" altLang="en-US" dirty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b="0" i="0" dirty="0">
                <a:solidFill>
                  <a:srgbClr val="333333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在感情上对别人的遭遇产生共鸣</a:t>
            </a:r>
            <a:endParaRPr lang="en-US" altLang="zh-TW" b="0" i="0" dirty="0">
              <a:solidFill>
                <a:srgbClr val="333333"/>
              </a:solidFill>
              <a:effectLst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dirty="0">
                <a:hlinkClick r:id="rId3"/>
              </a:rPr>
              <a:t>儿童同理心学习教材，同理</a:t>
            </a:r>
            <a:r>
              <a:rPr lang="en-US" altLang="zh-TW" dirty="0">
                <a:hlinkClick r:id="rId3"/>
              </a:rPr>
              <a:t>VS</a:t>
            </a:r>
            <a:r>
              <a:rPr lang="zh-TW" altLang="en-US" dirty="0">
                <a:hlinkClick r:id="rId3"/>
              </a:rPr>
              <a:t>同情</a:t>
            </a:r>
            <a:r>
              <a:rPr lang="en-US" altLang="zh-TW" dirty="0">
                <a:hlinkClick r:id="rId3"/>
              </a:rPr>
              <a:t>【</a:t>
            </a:r>
            <a:r>
              <a:rPr lang="zh-TW" altLang="en-US" dirty="0">
                <a:hlinkClick r:id="rId3"/>
              </a:rPr>
              <a:t>菜菜子心情日记</a:t>
            </a:r>
            <a:r>
              <a:rPr lang="en-US" altLang="zh-TW" dirty="0">
                <a:hlinkClick r:id="rId3"/>
              </a:rPr>
              <a:t>】 (youtube.com)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880A06-7AC2-46AA-936B-D875ABD9AA9B}" type="slidenum">
              <a:rPr lang="zh-TW" altLang="en-US" smtClean="0"/>
            </a:fld>
            <a:endParaRPr lang="zh-TW" alt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TW" altLang="en-US" dirty="0"/>
              <a:t>不能忍受</a:t>
            </a:r>
            <a:endParaRPr lang="zh-TW" altLang="en-US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384E26-DF80-49CE-AD8E-2FAD00260F31}" type="slidenum">
              <a:rPr lang="zh-TW" altLang="en-US" smtClean="0"/>
            </a:fld>
            <a:endParaRPr lang="zh-TW" altLang="en-US" dirty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5815C-2CA7-4E38-BA52-3EAC5ACFED4B}" type="slidenum">
              <a:rPr lang="zh-TW" altLang="en-US" smtClean="0"/>
            </a:fld>
            <a:endParaRPr lang="zh-TW" altLang="en-US" dirty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5815C-2CA7-4E38-BA52-3EAC5ACFED4B}" type="slidenum">
              <a:rPr lang="zh-TW" altLang="en-US" smtClean="0"/>
            </a:fld>
            <a:endParaRPr lang="zh-TW" altLang="en-US" dirty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5815C-2CA7-4E38-BA52-3EAC5ACFED4B}" type="slidenum">
              <a:rPr lang="zh-TW" altLang="en-US" smtClean="0"/>
            </a:fld>
            <a:endParaRPr lang="zh-TW" altLang="en-US" dirty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5815C-2CA7-4E38-BA52-3EAC5ACFED4B}" type="slidenum">
              <a:rPr lang="zh-TW" altLang="en-US" smtClean="0"/>
            </a:fld>
            <a:endParaRPr lang="zh-TW" altLang="en-US" dirty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5815C-2CA7-4E38-BA52-3EAC5ACFED4B}" type="slidenum">
              <a:rPr lang="zh-TW" altLang="en-US" smtClean="0"/>
            </a:fld>
            <a:endParaRPr lang="zh-TW" altLang="en-US" dirty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5815C-2CA7-4E38-BA52-3EAC5ACFED4B}" type="slidenum">
              <a:rPr lang="zh-TW" altLang="en-US" smtClean="0"/>
            </a:fld>
            <a:endParaRPr lang="zh-TW" altLang="en-US" dirty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5815C-2CA7-4E38-BA52-3EAC5ACFED4B}" type="slidenum">
              <a:rPr lang="zh-TW" altLang="en-US" smtClean="0"/>
            </a:fld>
            <a:endParaRPr lang="zh-TW" altLang="en-US" dirty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5815C-2CA7-4E38-BA52-3EAC5ACFED4B}" type="slidenum">
              <a:rPr lang="zh-TW" altLang="en-US" smtClean="0"/>
            </a:fld>
            <a:endParaRPr lang="zh-TW" altLang="en-US" dirty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5815C-2CA7-4E38-BA52-3EAC5ACFED4B}" type="slidenum">
              <a:rPr lang="zh-TW" altLang="en-US" smtClean="0"/>
            </a:fld>
            <a:endParaRPr lang="zh-TW" altLang="en-US" dirty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5815C-2CA7-4E38-BA52-3EAC5ACFED4B}" type="slidenum">
              <a:rPr lang="zh-TW" altLang="en-US" smtClean="0"/>
            </a:fld>
            <a:endParaRPr lang="zh-TW" alt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TW" altLang="en-US" dirty="0"/>
              <a:t>不能忍受</a:t>
            </a:r>
            <a:endParaRPr lang="zh-TW" altLang="en-US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384E26-DF80-49CE-AD8E-2FAD00260F31}" type="slidenum">
              <a:rPr lang="zh-TW" altLang="en-US" smtClean="0"/>
            </a:fld>
            <a:endParaRPr lang="zh-TW" alt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这条路走到底你会看到什么？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384E26-DF80-49CE-AD8E-2FAD00260F31}" type="slidenum">
              <a:rPr lang="zh-TW" altLang="en-US" smtClean="0"/>
            </a:fld>
            <a:endParaRPr lang="zh-TW" alt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384E26-DF80-49CE-AD8E-2FAD00260F31}" type="slidenum">
              <a:rPr lang="zh-TW" altLang="en-US" smtClean="0"/>
            </a:fld>
            <a:endParaRPr lang="zh-TW" alt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你知道是哪一条路可以进去吗？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384E26-DF80-49CE-AD8E-2FAD00260F31}" type="slidenum">
              <a:rPr lang="zh-TW" altLang="en-US" smtClean="0"/>
            </a:fld>
            <a:endParaRPr lang="zh-TW" alt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384E26-DF80-49CE-AD8E-2FAD00260F31}" type="slidenum">
              <a:rPr lang="zh-TW" altLang="en-US" smtClean="0"/>
            </a:fld>
            <a:endParaRPr lang="zh-TW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6C34D-72F4-475E-B45F-58442E405625}" type="datetimeFigureOut">
              <a:rPr lang="zh-TW" altLang="en-US" smtClean="0"/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25B05-69A3-47F0-A610-9AD53F650265}" type="slidenum">
              <a:rPr lang="zh-TW" altLang="en-US" smtClean="0"/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  <a:endParaRPr lang="zh-TW" altLang="en-US"/>
          </a:p>
          <a:p>
            <a:pPr lvl="1"/>
            <a:r>
              <a:rPr lang="zh-TW" altLang="en-US"/>
              <a:t>第二層</a:t>
            </a:r>
            <a:endParaRPr lang="zh-TW" altLang="en-US"/>
          </a:p>
          <a:p>
            <a:pPr lvl="2"/>
            <a:r>
              <a:rPr lang="zh-TW" altLang="en-US"/>
              <a:t>第三層</a:t>
            </a:r>
            <a:endParaRPr lang="zh-TW" altLang="en-US"/>
          </a:p>
          <a:p>
            <a:pPr lvl="3"/>
            <a:r>
              <a:rPr lang="zh-TW" altLang="en-US"/>
              <a:t>第四層</a:t>
            </a:r>
            <a:endParaRPr lang="zh-TW" altLang="en-US"/>
          </a:p>
          <a:p>
            <a:pPr lvl="4"/>
            <a:r>
              <a:rPr lang="zh-TW" altLang="en-US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6C34D-72F4-475E-B45F-58442E405625}" type="datetimeFigureOut">
              <a:rPr lang="zh-TW" altLang="en-US" smtClean="0"/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25B05-69A3-47F0-A610-9AD53F650265}" type="slidenum">
              <a:rPr lang="zh-TW" altLang="en-US" smtClean="0"/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  <a:endParaRPr lang="zh-TW" altLang="en-US"/>
          </a:p>
          <a:p>
            <a:pPr lvl="1"/>
            <a:r>
              <a:rPr lang="zh-TW" altLang="en-US"/>
              <a:t>第二層</a:t>
            </a:r>
            <a:endParaRPr lang="zh-TW" altLang="en-US"/>
          </a:p>
          <a:p>
            <a:pPr lvl="2"/>
            <a:r>
              <a:rPr lang="zh-TW" altLang="en-US"/>
              <a:t>第三層</a:t>
            </a:r>
            <a:endParaRPr lang="zh-TW" altLang="en-US"/>
          </a:p>
          <a:p>
            <a:pPr lvl="3"/>
            <a:r>
              <a:rPr lang="zh-TW" altLang="en-US"/>
              <a:t>第四層</a:t>
            </a:r>
            <a:endParaRPr lang="zh-TW" altLang="en-US"/>
          </a:p>
          <a:p>
            <a:pPr lvl="4"/>
            <a:r>
              <a:rPr lang="zh-TW" altLang="en-US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6C34D-72F4-475E-B45F-58442E405625}" type="datetimeFigureOut">
              <a:rPr lang="zh-TW" altLang="en-US" smtClean="0"/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25B05-69A3-47F0-A610-9AD53F650265}" type="slidenum">
              <a:rPr lang="zh-TW" altLang="en-US" smtClean="0"/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标题文本</a:t>
            </a:r>
          </a:p>
        </p:txBody>
      </p:sp>
      <p:sp>
        <p:nvSpPr>
          <p:cNvPr id="21" name="Shape 21"/>
          <p:cNvSpPr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lvl="0" eaLnBrk="1">
              <a:buNone/>
            </a:pPr>
            <a:fld id="{9A0DB2DC-4C9A-4742-B13C-FB6460FD3503}" type="slidenum">
              <a:rPr lang="zh-CN" altLang="en-US">
                <a:latin typeface="Calibri" panose="020F0702030404030204" charset="0"/>
              </a:rPr>
            </a:fld>
            <a:endParaRPr lang="zh-CN" altLang="en-US">
              <a:latin typeface="Calibri" panose="020F0702030404030204" charset="0"/>
            </a:endParaRPr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6C34D-72F4-475E-B45F-58442E405625}" type="datetimeFigureOut">
              <a:rPr lang="zh-TW" altLang="en-US" smtClean="0"/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25B05-69A3-47F0-A610-9AD53F650265}" type="slidenum">
              <a:rPr lang="zh-TW" altLang="en-US" smtClean="0"/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  <a:endParaRPr lang="zh-TW" altLang="en-US"/>
          </a:p>
          <a:p>
            <a:pPr lvl="1"/>
            <a:r>
              <a:rPr lang="zh-TW" altLang="en-US"/>
              <a:t>第二層</a:t>
            </a:r>
            <a:endParaRPr lang="zh-TW" altLang="en-US"/>
          </a:p>
          <a:p>
            <a:pPr lvl="2"/>
            <a:r>
              <a:rPr lang="zh-TW" altLang="en-US"/>
              <a:t>第三層</a:t>
            </a:r>
            <a:endParaRPr lang="zh-TW" altLang="en-US"/>
          </a:p>
          <a:p>
            <a:pPr lvl="3"/>
            <a:r>
              <a:rPr lang="zh-TW" altLang="en-US"/>
              <a:t>第四層</a:t>
            </a:r>
            <a:endParaRPr lang="zh-TW" altLang="en-US"/>
          </a:p>
          <a:p>
            <a:pPr lvl="4"/>
            <a:r>
              <a:rPr lang="zh-TW" altLang="en-US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6C34D-72F4-475E-B45F-58442E405625}" type="datetimeFigureOut">
              <a:rPr lang="zh-TW" altLang="en-US" smtClean="0"/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25B05-69A3-47F0-A610-9AD53F650265}" type="slidenum">
              <a:rPr lang="zh-TW" altLang="en-US" smtClean="0"/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6C34D-72F4-475E-B45F-58442E405625}" type="datetimeFigureOut">
              <a:rPr lang="zh-TW" altLang="en-US" smtClean="0"/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25B05-69A3-47F0-A610-9AD53F650265}" type="slidenum">
              <a:rPr lang="zh-TW" altLang="en-US" smtClean="0"/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  <a:endParaRPr lang="zh-TW" altLang="en-US"/>
          </a:p>
          <a:p>
            <a:pPr lvl="1"/>
            <a:r>
              <a:rPr lang="zh-TW" altLang="en-US"/>
              <a:t>第二層</a:t>
            </a:r>
            <a:endParaRPr lang="zh-TW" altLang="en-US"/>
          </a:p>
          <a:p>
            <a:pPr lvl="2"/>
            <a:r>
              <a:rPr lang="zh-TW" altLang="en-US"/>
              <a:t>第三層</a:t>
            </a:r>
            <a:endParaRPr lang="zh-TW" altLang="en-US"/>
          </a:p>
          <a:p>
            <a:pPr lvl="3"/>
            <a:r>
              <a:rPr lang="zh-TW" altLang="en-US"/>
              <a:t>第四層</a:t>
            </a:r>
            <a:endParaRPr lang="zh-TW" altLang="en-US"/>
          </a:p>
          <a:p>
            <a:pPr lvl="4"/>
            <a:r>
              <a:rPr lang="zh-TW" altLang="en-US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  <a:endParaRPr lang="zh-TW" altLang="en-US"/>
          </a:p>
          <a:p>
            <a:pPr lvl="1"/>
            <a:r>
              <a:rPr lang="zh-TW" altLang="en-US"/>
              <a:t>第二層</a:t>
            </a:r>
            <a:endParaRPr lang="zh-TW" altLang="en-US"/>
          </a:p>
          <a:p>
            <a:pPr lvl="2"/>
            <a:r>
              <a:rPr lang="zh-TW" altLang="en-US"/>
              <a:t>第三層</a:t>
            </a:r>
            <a:endParaRPr lang="zh-TW" altLang="en-US"/>
          </a:p>
          <a:p>
            <a:pPr lvl="3"/>
            <a:r>
              <a:rPr lang="zh-TW" altLang="en-US"/>
              <a:t>第四層</a:t>
            </a:r>
            <a:endParaRPr lang="zh-TW" altLang="en-US"/>
          </a:p>
          <a:p>
            <a:pPr lvl="4"/>
            <a:r>
              <a:rPr lang="zh-TW" altLang="en-US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6C34D-72F4-475E-B45F-58442E405625}" type="datetimeFigureOut">
              <a:rPr lang="zh-TW" altLang="en-US" smtClean="0"/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25B05-69A3-47F0-A610-9AD53F650265}" type="slidenum">
              <a:rPr lang="zh-TW" altLang="en-US" smtClean="0"/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  <a:endParaRPr lang="zh-TW" altLang="en-US"/>
          </a:p>
          <a:p>
            <a:pPr lvl="1"/>
            <a:r>
              <a:rPr lang="zh-TW" altLang="en-US"/>
              <a:t>第二層</a:t>
            </a:r>
            <a:endParaRPr lang="zh-TW" altLang="en-US"/>
          </a:p>
          <a:p>
            <a:pPr lvl="2"/>
            <a:r>
              <a:rPr lang="zh-TW" altLang="en-US"/>
              <a:t>第三層</a:t>
            </a:r>
            <a:endParaRPr lang="zh-TW" altLang="en-US"/>
          </a:p>
          <a:p>
            <a:pPr lvl="3"/>
            <a:r>
              <a:rPr lang="zh-TW" altLang="en-US"/>
              <a:t>第四層</a:t>
            </a:r>
            <a:endParaRPr lang="zh-TW" altLang="en-US"/>
          </a:p>
          <a:p>
            <a:pPr lvl="4"/>
            <a:r>
              <a:rPr lang="zh-TW" altLang="en-US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  <a:endParaRPr lang="zh-TW" alt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  <a:endParaRPr lang="zh-TW" altLang="en-US"/>
          </a:p>
          <a:p>
            <a:pPr lvl="1"/>
            <a:r>
              <a:rPr lang="zh-TW" altLang="en-US"/>
              <a:t>第二層</a:t>
            </a:r>
            <a:endParaRPr lang="zh-TW" altLang="en-US"/>
          </a:p>
          <a:p>
            <a:pPr lvl="2"/>
            <a:r>
              <a:rPr lang="zh-TW" altLang="en-US"/>
              <a:t>第三層</a:t>
            </a:r>
            <a:endParaRPr lang="zh-TW" altLang="en-US"/>
          </a:p>
          <a:p>
            <a:pPr lvl="3"/>
            <a:r>
              <a:rPr lang="zh-TW" altLang="en-US"/>
              <a:t>第四層</a:t>
            </a:r>
            <a:endParaRPr lang="zh-TW" altLang="en-US"/>
          </a:p>
          <a:p>
            <a:pPr lvl="4"/>
            <a:r>
              <a:rPr lang="zh-TW" altLang="en-US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6C34D-72F4-475E-B45F-58442E405625}" type="datetimeFigureOut">
              <a:rPr lang="zh-TW" altLang="en-US" smtClean="0"/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25B05-69A3-47F0-A610-9AD53F650265}" type="slidenum">
              <a:rPr lang="zh-TW" altLang="en-US" smtClean="0"/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6C34D-72F4-475E-B45F-58442E405625}" type="datetimeFigureOut">
              <a:rPr lang="zh-TW" altLang="en-US" smtClean="0"/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25B05-69A3-47F0-A610-9AD53F650265}" type="slidenum">
              <a:rPr lang="zh-TW" altLang="en-US" smtClean="0"/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6C34D-72F4-475E-B45F-58442E405625}" type="datetimeFigureOut">
              <a:rPr lang="zh-TW" altLang="en-US" smtClean="0"/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25B05-69A3-47F0-A610-9AD53F650265}" type="slidenum">
              <a:rPr lang="zh-TW" altLang="en-US" smtClean="0"/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  <a:endParaRPr lang="zh-TW" altLang="en-US"/>
          </a:p>
          <a:p>
            <a:pPr lvl="1"/>
            <a:r>
              <a:rPr lang="zh-TW" altLang="en-US"/>
              <a:t>第二層</a:t>
            </a:r>
            <a:endParaRPr lang="zh-TW" altLang="en-US"/>
          </a:p>
          <a:p>
            <a:pPr lvl="2"/>
            <a:r>
              <a:rPr lang="zh-TW" altLang="en-US"/>
              <a:t>第三層</a:t>
            </a:r>
            <a:endParaRPr lang="zh-TW" altLang="en-US"/>
          </a:p>
          <a:p>
            <a:pPr lvl="3"/>
            <a:r>
              <a:rPr lang="zh-TW" altLang="en-US"/>
              <a:t>第四層</a:t>
            </a:r>
            <a:endParaRPr lang="zh-TW" altLang="en-US"/>
          </a:p>
          <a:p>
            <a:pPr lvl="4"/>
            <a:r>
              <a:rPr lang="zh-TW" altLang="en-US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6C34D-72F4-475E-B45F-58442E405625}" type="datetimeFigureOut">
              <a:rPr lang="zh-TW" altLang="en-US" smtClean="0"/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25B05-69A3-47F0-A610-9AD53F650265}" type="slidenum">
              <a:rPr lang="zh-TW" altLang="en-US" smtClean="0"/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  <a:endParaRPr lang="zh-TW" altLang="en-US"/>
          </a:p>
          <a:p>
            <a:pPr lvl="1"/>
            <a:r>
              <a:rPr lang="zh-TW" altLang="en-US"/>
              <a:t>第二層</a:t>
            </a:r>
            <a:endParaRPr lang="zh-TW" altLang="en-US"/>
          </a:p>
          <a:p>
            <a:pPr lvl="2"/>
            <a:r>
              <a:rPr lang="zh-TW" altLang="en-US"/>
              <a:t>第三層</a:t>
            </a:r>
            <a:endParaRPr lang="zh-TW" altLang="en-US"/>
          </a:p>
          <a:p>
            <a:pPr lvl="3"/>
            <a:r>
              <a:rPr lang="zh-TW" altLang="en-US"/>
              <a:t>第四層</a:t>
            </a:r>
            <a:endParaRPr lang="zh-TW" altLang="en-US"/>
          </a:p>
          <a:p>
            <a:pPr lvl="4"/>
            <a:r>
              <a:rPr lang="zh-TW" altLang="en-US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6C34D-72F4-475E-B45F-58442E405625}" type="datetimeFigureOut">
              <a:rPr lang="zh-TW" altLang="en-US" smtClean="0"/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25B05-69A3-47F0-A610-9AD53F650265}" type="slidenum">
              <a:rPr lang="zh-TW" altLang="en-US" smtClean="0"/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6C34D-72F4-475E-B45F-58442E405625}" type="datetimeFigureOut">
              <a:rPr lang="zh-TW" altLang="en-US" smtClean="0"/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25B05-69A3-47F0-A610-9AD53F650265}" type="slidenum">
              <a:rPr lang="zh-TW" altLang="en-US" smtClean="0"/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  <a:endParaRPr lang="zh-TW" altLang="en-US"/>
          </a:p>
          <a:p>
            <a:pPr lvl="1"/>
            <a:r>
              <a:rPr lang="zh-TW" altLang="en-US"/>
              <a:t>第二層</a:t>
            </a:r>
            <a:endParaRPr lang="zh-TW" altLang="en-US"/>
          </a:p>
          <a:p>
            <a:pPr lvl="2"/>
            <a:r>
              <a:rPr lang="zh-TW" altLang="en-US"/>
              <a:t>第三層</a:t>
            </a:r>
            <a:endParaRPr lang="zh-TW" altLang="en-US"/>
          </a:p>
          <a:p>
            <a:pPr lvl="3"/>
            <a:r>
              <a:rPr lang="zh-TW" altLang="en-US"/>
              <a:t>第四層</a:t>
            </a:r>
            <a:endParaRPr lang="zh-TW" altLang="en-US"/>
          </a:p>
          <a:p>
            <a:pPr lvl="4"/>
            <a:r>
              <a:rPr lang="zh-TW" altLang="en-US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6C34D-72F4-475E-B45F-58442E405625}" type="datetimeFigureOut">
              <a:rPr lang="zh-TW" altLang="en-US" smtClean="0"/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25B05-69A3-47F0-A610-9AD53F650265}" type="slidenum">
              <a:rPr lang="zh-TW" altLang="en-US" smtClean="0"/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  <a:endParaRPr lang="zh-TW" altLang="en-US"/>
          </a:p>
          <a:p>
            <a:pPr lvl="1"/>
            <a:r>
              <a:rPr lang="zh-TW" altLang="en-US"/>
              <a:t>第二層</a:t>
            </a:r>
            <a:endParaRPr lang="zh-TW" altLang="en-US"/>
          </a:p>
          <a:p>
            <a:pPr lvl="2"/>
            <a:r>
              <a:rPr lang="zh-TW" altLang="en-US"/>
              <a:t>第三層</a:t>
            </a:r>
            <a:endParaRPr lang="zh-TW" altLang="en-US"/>
          </a:p>
          <a:p>
            <a:pPr lvl="3"/>
            <a:r>
              <a:rPr lang="zh-TW" altLang="en-US"/>
              <a:t>第四層</a:t>
            </a:r>
            <a:endParaRPr lang="zh-TW" altLang="en-US"/>
          </a:p>
          <a:p>
            <a:pPr lvl="4"/>
            <a:r>
              <a:rPr lang="zh-TW" altLang="en-US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6C34D-72F4-475E-B45F-58442E405625}" type="datetimeFigureOut">
              <a:rPr lang="zh-TW" altLang="en-US" smtClean="0"/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25B05-69A3-47F0-A610-9AD53F650265}" type="slidenum">
              <a:rPr lang="zh-TW" altLang="en-US" smtClean="0"/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标题文本</a:t>
            </a:r>
          </a:p>
        </p:txBody>
      </p:sp>
      <p:sp>
        <p:nvSpPr>
          <p:cNvPr id="21" name="Shape 21"/>
          <p:cNvSpPr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lvl="0" eaLnBrk="1">
              <a:buNone/>
            </a:pPr>
            <a:fld id="{9A0DB2DC-4C9A-4742-B13C-FB6460FD3503}" type="slidenum">
              <a:rPr lang="zh-CN" altLang="en-US">
                <a:latin typeface="Calibri" panose="020F0702030404030204" charset="0"/>
              </a:rPr>
            </a:fld>
            <a:endParaRPr lang="zh-CN" altLang="en-US">
              <a:latin typeface="Calibri" panose="020F0702030404030204" charset="0"/>
            </a:endParaRP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6C34D-72F4-475E-B45F-58442E405625}" type="datetimeFigureOut">
              <a:rPr lang="zh-TW" altLang="en-US" smtClean="0"/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25B05-69A3-47F0-A610-9AD53F650265}" type="slidenum">
              <a:rPr lang="zh-TW" altLang="en-US" smtClean="0"/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  <a:endParaRPr lang="zh-TW" altLang="en-US"/>
          </a:p>
          <a:p>
            <a:pPr lvl="1"/>
            <a:r>
              <a:rPr lang="zh-TW" altLang="en-US"/>
              <a:t>第二層</a:t>
            </a:r>
            <a:endParaRPr lang="zh-TW" altLang="en-US"/>
          </a:p>
          <a:p>
            <a:pPr lvl="2"/>
            <a:r>
              <a:rPr lang="zh-TW" altLang="en-US"/>
              <a:t>第三層</a:t>
            </a:r>
            <a:endParaRPr lang="zh-TW" altLang="en-US"/>
          </a:p>
          <a:p>
            <a:pPr lvl="3"/>
            <a:r>
              <a:rPr lang="zh-TW" altLang="en-US"/>
              <a:t>第四層</a:t>
            </a:r>
            <a:endParaRPr lang="zh-TW" altLang="en-US"/>
          </a:p>
          <a:p>
            <a:pPr lvl="4"/>
            <a:r>
              <a:rPr lang="zh-TW" altLang="en-US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  <a:endParaRPr lang="zh-TW" altLang="en-US"/>
          </a:p>
          <a:p>
            <a:pPr lvl="1"/>
            <a:r>
              <a:rPr lang="zh-TW" altLang="en-US"/>
              <a:t>第二層</a:t>
            </a:r>
            <a:endParaRPr lang="zh-TW" altLang="en-US"/>
          </a:p>
          <a:p>
            <a:pPr lvl="2"/>
            <a:r>
              <a:rPr lang="zh-TW" altLang="en-US"/>
              <a:t>第三層</a:t>
            </a:r>
            <a:endParaRPr lang="zh-TW" altLang="en-US"/>
          </a:p>
          <a:p>
            <a:pPr lvl="3"/>
            <a:r>
              <a:rPr lang="zh-TW" altLang="en-US"/>
              <a:t>第四層</a:t>
            </a:r>
            <a:endParaRPr lang="zh-TW" altLang="en-US"/>
          </a:p>
          <a:p>
            <a:pPr lvl="4"/>
            <a:r>
              <a:rPr lang="zh-TW" altLang="en-US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6C34D-72F4-475E-B45F-58442E405625}" type="datetimeFigureOut">
              <a:rPr lang="zh-TW" altLang="en-US" smtClean="0"/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25B05-69A3-47F0-A610-9AD53F650265}" type="slidenum">
              <a:rPr lang="zh-TW" altLang="en-US" smtClean="0"/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  <a:endParaRPr lang="zh-TW" altLang="en-US"/>
          </a:p>
          <a:p>
            <a:pPr lvl="1"/>
            <a:r>
              <a:rPr lang="zh-TW" altLang="en-US"/>
              <a:t>第二層</a:t>
            </a:r>
            <a:endParaRPr lang="zh-TW" altLang="en-US"/>
          </a:p>
          <a:p>
            <a:pPr lvl="2"/>
            <a:r>
              <a:rPr lang="zh-TW" altLang="en-US"/>
              <a:t>第三層</a:t>
            </a:r>
            <a:endParaRPr lang="zh-TW" altLang="en-US"/>
          </a:p>
          <a:p>
            <a:pPr lvl="3"/>
            <a:r>
              <a:rPr lang="zh-TW" altLang="en-US"/>
              <a:t>第四層</a:t>
            </a:r>
            <a:endParaRPr lang="zh-TW" altLang="en-US"/>
          </a:p>
          <a:p>
            <a:pPr lvl="4"/>
            <a:r>
              <a:rPr lang="zh-TW" altLang="en-US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  <a:endParaRPr lang="zh-TW" alt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  <a:endParaRPr lang="zh-TW" altLang="en-US"/>
          </a:p>
          <a:p>
            <a:pPr lvl="1"/>
            <a:r>
              <a:rPr lang="zh-TW" altLang="en-US"/>
              <a:t>第二層</a:t>
            </a:r>
            <a:endParaRPr lang="zh-TW" altLang="en-US"/>
          </a:p>
          <a:p>
            <a:pPr lvl="2"/>
            <a:r>
              <a:rPr lang="zh-TW" altLang="en-US"/>
              <a:t>第三層</a:t>
            </a:r>
            <a:endParaRPr lang="zh-TW" altLang="en-US"/>
          </a:p>
          <a:p>
            <a:pPr lvl="3"/>
            <a:r>
              <a:rPr lang="zh-TW" altLang="en-US"/>
              <a:t>第四層</a:t>
            </a:r>
            <a:endParaRPr lang="zh-TW" altLang="en-US"/>
          </a:p>
          <a:p>
            <a:pPr lvl="4"/>
            <a:r>
              <a:rPr lang="zh-TW" altLang="en-US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6C34D-72F4-475E-B45F-58442E405625}" type="datetimeFigureOut">
              <a:rPr lang="zh-TW" altLang="en-US" smtClean="0"/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25B05-69A3-47F0-A610-9AD53F650265}" type="slidenum">
              <a:rPr lang="zh-TW" altLang="en-US" smtClean="0"/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6C34D-72F4-475E-B45F-58442E405625}" type="datetimeFigureOut">
              <a:rPr lang="zh-TW" altLang="en-US" smtClean="0"/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25B05-69A3-47F0-A610-9AD53F650265}" type="slidenum">
              <a:rPr lang="zh-TW" altLang="en-US" smtClean="0"/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6C34D-72F4-475E-B45F-58442E405625}" type="datetimeFigureOut">
              <a:rPr lang="zh-TW" altLang="en-US" smtClean="0"/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25B05-69A3-47F0-A610-9AD53F650265}" type="slidenum">
              <a:rPr lang="zh-TW" altLang="en-US" smtClean="0"/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  <a:endParaRPr lang="zh-TW" altLang="en-US"/>
          </a:p>
          <a:p>
            <a:pPr lvl="1"/>
            <a:r>
              <a:rPr lang="zh-TW" altLang="en-US"/>
              <a:t>第二層</a:t>
            </a:r>
            <a:endParaRPr lang="zh-TW" altLang="en-US"/>
          </a:p>
          <a:p>
            <a:pPr lvl="2"/>
            <a:r>
              <a:rPr lang="zh-TW" altLang="en-US"/>
              <a:t>第三層</a:t>
            </a:r>
            <a:endParaRPr lang="zh-TW" altLang="en-US"/>
          </a:p>
          <a:p>
            <a:pPr lvl="3"/>
            <a:r>
              <a:rPr lang="zh-TW" altLang="en-US"/>
              <a:t>第四層</a:t>
            </a:r>
            <a:endParaRPr lang="zh-TW" altLang="en-US"/>
          </a:p>
          <a:p>
            <a:pPr lvl="4"/>
            <a:r>
              <a:rPr lang="zh-TW" altLang="en-US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6C34D-72F4-475E-B45F-58442E405625}" type="datetimeFigureOut">
              <a:rPr lang="zh-TW" altLang="en-US" smtClean="0"/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25B05-69A3-47F0-A610-9AD53F650265}" type="slidenum">
              <a:rPr lang="zh-TW" altLang="en-US" smtClean="0"/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6C34D-72F4-475E-B45F-58442E405625}" type="datetimeFigureOut">
              <a:rPr lang="zh-TW" altLang="en-US" smtClean="0"/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25B05-69A3-47F0-A610-9AD53F650265}" type="slidenum">
              <a:rPr lang="zh-TW" altLang="en-US" smtClean="0"/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0.xml"/><Relationship Id="rId7" Type="http://schemas.openxmlformats.org/officeDocument/2006/relationships/slideLayout" Target="../slideLayouts/slideLayout19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  <a:endParaRPr lang="zh-TW" altLang="en-US"/>
          </a:p>
          <a:p>
            <a:pPr lvl="1"/>
            <a:r>
              <a:rPr lang="zh-TW" altLang="en-US"/>
              <a:t>第二層</a:t>
            </a:r>
            <a:endParaRPr lang="zh-TW" altLang="en-US"/>
          </a:p>
          <a:p>
            <a:pPr lvl="2"/>
            <a:r>
              <a:rPr lang="zh-TW" altLang="en-US"/>
              <a:t>第三層</a:t>
            </a:r>
            <a:endParaRPr lang="zh-TW" altLang="en-US"/>
          </a:p>
          <a:p>
            <a:pPr lvl="3"/>
            <a:r>
              <a:rPr lang="zh-TW" altLang="en-US"/>
              <a:t>第四層</a:t>
            </a:r>
            <a:endParaRPr lang="zh-TW" altLang="en-US"/>
          </a:p>
          <a:p>
            <a:pPr lvl="4"/>
            <a:r>
              <a:rPr lang="zh-TW" altLang="en-US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556C34D-72F4-475E-B45F-58442E405625}" type="datetimeFigureOut">
              <a:rPr lang="zh-TW" altLang="en-US" smtClean="0"/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3425B05-69A3-47F0-A610-9AD53F650265}" type="slidenum">
              <a:rPr lang="zh-TW" altLang="en-US" smtClean="0"/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9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  <a:endParaRPr lang="zh-TW" altLang="en-US"/>
          </a:p>
          <a:p>
            <a:pPr lvl="1"/>
            <a:r>
              <a:rPr lang="zh-TW" altLang="en-US"/>
              <a:t>第二層</a:t>
            </a:r>
            <a:endParaRPr lang="zh-TW" altLang="en-US"/>
          </a:p>
          <a:p>
            <a:pPr lvl="2"/>
            <a:r>
              <a:rPr lang="zh-TW" altLang="en-US"/>
              <a:t>第三層</a:t>
            </a:r>
            <a:endParaRPr lang="zh-TW" altLang="en-US"/>
          </a:p>
          <a:p>
            <a:pPr lvl="3"/>
            <a:r>
              <a:rPr lang="zh-TW" altLang="en-US"/>
              <a:t>第四層</a:t>
            </a:r>
            <a:endParaRPr lang="zh-TW" altLang="en-US"/>
          </a:p>
          <a:p>
            <a:pPr lvl="4"/>
            <a:r>
              <a:rPr lang="zh-TW" altLang="en-US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556C34D-72F4-475E-B45F-58442E405625}" type="datetimeFigureOut">
              <a:rPr lang="zh-TW" altLang="en-US" smtClean="0"/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3425B05-69A3-47F0-A610-9AD53F650265}" type="slidenum">
              <a:rPr lang="zh-TW" altLang="en-US" smtClean="0"/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9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5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4.jpeg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6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5.jpeg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7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6.jpeg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8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7.png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9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8.png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image" Target="../media/image69.jpeg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image" Target="../media/image7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jpeg"/></Relationships>
</file>

<file path=ppt/slides/_rels/slide3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4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7.jpeg"/><Relationship Id="rId1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5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9.jpeg"/><Relationship Id="rId1" Type="http://schemas.openxmlformats.org/officeDocument/2006/relationships/image" Target="../media/image18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0.jpeg"/></Relationships>
</file>

<file path=ppt/slides/_rels/slide4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7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1" Type="http://schemas.openxmlformats.org/officeDocument/2006/relationships/image" Target="../media/image21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3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0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6.jpeg"/><Relationship Id="rId1" Type="http://schemas.openxmlformats.org/officeDocument/2006/relationships/image" Target="../media/image25.jpe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hyperlink" Target="https://www.jiemian.com/article/562860.html" TargetMode="Externa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7.jpe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8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9.jpe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0.jpe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1.jpe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2.jpe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3.jpeg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4.jpe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5.jpe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7.jpe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8.jpeg"/></Relationships>
</file>

<file path=ppt/slides/_rels/slide7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8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0.jpeg"/><Relationship Id="rId1" Type="http://schemas.openxmlformats.org/officeDocument/2006/relationships/image" Target="../media/image39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1.jpeg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0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4.png"/><Relationship Id="rId2" Type="http://schemas.openxmlformats.org/officeDocument/2006/relationships/image" Target="../media/image43.jpeg"/><Relationship Id="rId1" Type="http://schemas.openxmlformats.org/officeDocument/2006/relationships/image" Target="../media/image42.jpe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5.jpeg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image" Target="../media/image4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image" Target="../media/image48.jpeg"/><Relationship Id="rId1" Type="http://schemas.openxmlformats.org/officeDocument/2006/relationships/image" Target="../media/image47.jpeg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image" Target="../media/image49.jpeg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0.jpe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1.jpeg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2.jpeg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3.jpeg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4.jpeg"/></Relationships>
</file>

<file path=ppt/slides/_rels/slide8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7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6.jpeg"/><Relationship Id="rId1" Type="http://schemas.openxmlformats.org/officeDocument/2006/relationships/image" Target="../media/image5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7.jpeg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8.jpeg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9.png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0.jpeg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1.jpeg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3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2.jpeg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4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u="sng" dirty="0"/>
              <a:t>恐怕</a:t>
            </a:r>
            <a:r>
              <a:rPr lang="zh-TW" altLang="en-US" dirty="0"/>
              <a:t> </a:t>
            </a:r>
            <a:r>
              <a:rPr lang="en-US" altLang="zh-TW" dirty="0"/>
              <a:t>V.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2800" dirty="0"/>
              <a:t>我的工作经验还比较少，那份工作我恐怕完成不了。</a:t>
            </a:r>
            <a:endParaRPr lang="en-US" altLang="zh-TW" sz="2800" dirty="0"/>
          </a:p>
        </p:txBody>
      </p:sp>
      <p:sp>
        <p:nvSpPr>
          <p:cNvPr id="5" name="文字方塊 4"/>
          <p:cNvSpPr txBox="1"/>
          <p:nvPr/>
        </p:nvSpPr>
        <p:spPr>
          <a:xfrm>
            <a:off x="7700210" y="114086"/>
            <a:ext cx="449179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4400" b="1" dirty="0"/>
              <a:t>V.</a:t>
            </a:r>
            <a:r>
              <a:rPr lang="zh-TW" altLang="en-US" sz="4400" b="1" dirty="0"/>
              <a:t>，表示</a:t>
            </a:r>
            <a:r>
              <a:rPr lang="en-US" altLang="zh-TW" sz="4400" b="1" dirty="0"/>
              <a:t>“</a:t>
            </a:r>
            <a:r>
              <a:rPr lang="zh-TW" altLang="en-US" sz="4400" b="1" dirty="0"/>
              <a:t>担心</a:t>
            </a:r>
            <a:r>
              <a:rPr lang="en-US" altLang="zh-TW" sz="4400" b="1" dirty="0"/>
              <a:t>”</a:t>
            </a:r>
            <a:r>
              <a:rPr lang="zh-TW" altLang="en-US" sz="4400" b="1" dirty="0"/>
              <a:t>。</a:t>
            </a:r>
            <a:endParaRPr lang="en-US" altLang="zh-TW" sz="4400" b="1" dirty="0"/>
          </a:p>
        </p:txBody>
      </p:sp>
      <p:pic>
        <p:nvPicPr>
          <p:cNvPr id="4098" name="Picture 2" descr="進擊的巨人阿爾敏02 | Kyojin, Shingeki no kyojin, Armin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7654" y="2549525"/>
            <a:ext cx="7456692" cy="4194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35666" y="236294"/>
            <a:ext cx="10820400" cy="1822904"/>
          </a:xfrm>
        </p:spPr>
        <p:txBody>
          <a:bodyPr>
            <a:normAutofit/>
          </a:bodyPr>
          <a:lstStyle/>
          <a:p>
            <a:r>
              <a:rPr lang="zh-TW" altLang="en-US" sz="5400" b="1" u="sng" dirty="0"/>
              <a:t>输</a:t>
            </a:r>
            <a:r>
              <a:rPr lang="zh-TW" altLang="en-US" sz="5400" dirty="0"/>
              <a:t> </a:t>
            </a:r>
            <a:r>
              <a:rPr lang="en-US" altLang="zh-TW" sz="5400" dirty="0"/>
              <a:t>V.</a:t>
            </a:r>
            <a:endParaRPr lang="zh-TW" altLang="en-US" sz="5400" dirty="0"/>
          </a:p>
        </p:txBody>
      </p:sp>
      <p:sp>
        <p:nvSpPr>
          <p:cNvPr id="3" name="標題 1"/>
          <p:cNvSpPr txBox="1"/>
          <p:nvPr/>
        </p:nvSpPr>
        <p:spPr>
          <a:xfrm>
            <a:off x="-113278" y="1491627"/>
            <a:ext cx="12418555" cy="11351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4000" dirty="0"/>
              <a:t>她不想输，为了不当输家，她非常努力的练习。</a:t>
            </a:r>
            <a:endParaRPr lang="en-US" altLang="zh-TW" sz="4000" dirty="0"/>
          </a:p>
        </p:txBody>
      </p:sp>
      <p:pic>
        <p:nvPicPr>
          <p:cNvPr id="28674" name="Picture 2" descr="跑步和练习瑜伽锻炼身体的女人第一素材网矢量插图精选- 第一素材网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0806" y="3036486"/>
            <a:ext cx="5350119" cy="3821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35666" y="236294"/>
            <a:ext cx="10820400" cy="1822904"/>
          </a:xfrm>
        </p:spPr>
        <p:txBody>
          <a:bodyPr>
            <a:normAutofit/>
          </a:bodyPr>
          <a:lstStyle/>
          <a:p>
            <a:r>
              <a:rPr lang="zh-TW" altLang="en-US" sz="5400" b="1" u="sng" dirty="0"/>
              <a:t>重视 </a:t>
            </a:r>
            <a:r>
              <a:rPr lang="en-US" altLang="zh-TW" sz="5400" dirty="0"/>
              <a:t>V.</a:t>
            </a:r>
            <a:endParaRPr lang="zh-TW" altLang="en-US" sz="5400" dirty="0"/>
          </a:p>
        </p:txBody>
      </p:sp>
      <p:sp>
        <p:nvSpPr>
          <p:cNvPr id="3" name="標題 1"/>
          <p:cNvSpPr txBox="1"/>
          <p:nvPr/>
        </p:nvSpPr>
        <p:spPr>
          <a:xfrm>
            <a:off x="335666" y="1818199"/>
            <a:ext cx="11543278" cy="11351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4000" dirty="0"/>
              <a:t>他的家人很重视音乐的教育，因此很早就安排他去学了钢琴。</a:t>
            </a:r>
            <a:endParaRPr lang="en-US" altLang="zh-TW" sz="4000" dirty="0"/>
          </a:p>
        </p:txBody>
      </p:sp>
      <p:pic>
        <p:nvPicPr>
          <p:cNvPr id="29698" name="Picture 2" descr="學鋼琴，讓生命更動聽- 康健雜誌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3919" y="3191307"/>
            <a:ext cx="5915025" cy="3552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標題 1"/>
          <p:cNvSpPr txBox="1"/>
          <p:nvPr/>
        </p:nvSpPr>
        <p:spPr>
          <a:xfrm>
            <a:off x="192280" y="4112220"/>
            <a:ext cx="5326204" cy="11351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4000" dirty="0"/>
              <a:t>重视 </a:t>
            </a:r>
            <a:r>
              <a:rPr lang="en-US" altLang="zh-TW" sz="4000" u="sng" dirty="0"/>
              <a:t>_(</a:t>
            </a:r>
            <a:r>
              <a:rPr lang="zh-TW" altLang="en-US" sz="4000" u="sng" dirty="0"/>
              <a:t>事物</a:t>
            </a:r>
            <a:r>
              <a:rPr lang="en-US" altLang="zh-TW" sz="4000" u="sng" dirty="0"/>
              <a:t>)_</a:t>
            </a:r>
            <a:endParaRPr lang="en-US" altLang="zh-TW" sz="4000" u="sng" dirty="0"/>
          </a:p>
        </p:txBody>
      </p:sp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35666" y="236294"/>
            <a:ext cx="10820400" cy="1822904"/>
          </a:xfrm>
        </p:spPr>
        <p:txBody>
          <a:bodyPr>
            <a:normAutofit/>
          </a:bodyPr>
          <a:lstStyle/>
          <a:p>
            <a:r>
              <a:rPr lang="zh-TW" altLang="en-US" sz="5400" b="1" u="sng" dirty="0"/>
              <a:t>重视 </a:t>
            </a:r>
            <a:r>
              <a:rPr lang="en-US" altLang="zh-TW" sz="5400" dirty="0"/>
              <a:t>V.</a:t>
            </a:r>
            <a:endParaRPr lang="zh-TW" altLang="en-US" sz="5400" dirty="0"/>
          </a:p>
        </p:txBody>
      </p:sp>
      <p:sp>
        <p:nvSpPr>
          <p:cNvPr id="3" name="標題 1"/>
          <p:cNvSpPr txBox="1"/>
          <p:nvPr/>
        </p:nvSpPr>
        <p:spPr>
          <a:xfrm>
            <a:off x="0" y="580390"/>
            <a:ext cx="11878945" cy="18230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100" dirty="0"/>
              <a:t>那个教练很</a:t>
            </a:r>
            <a:r>
              <a:rPr lang="en-US" altLang="zh-TW" sz="3100" dirty="0"/>
              <a:t>____________</a:t>
            </a:r>
            <a:r>
              <a:rPr lang="zh-TW" altLang="en-US" sz="3100" dirty="0"/>
              <a:t>。</a:t>
            </a:r>
            <a:endParaRPr lang="zh-TW" altLang="en-US" sz="3100" dirty="0"/>
          </a:p>
          <a:p>
            <a:pPr algn="ctr"/>
            <a:r>
              <a:rPr lang="zh-CN" altLang="en-US" sz="3100" dirty="0"/>
              <a:t>重视纪律</a:t>
            </a:r>
            <a:endParaRPr lang="zh-CN" altLang="en-US" sz="3100" dirty="0"/>
          </a:p>
          <a:p>
            <a:pPr algn="ctr"/>
            <a:r>
              <a:rPr lang="zh-CN" altLang="en-US" sz="3100" dirty="0"/>
              <a:t>重视学生有没有好好地练习</a:t>
            </a:r>
            <a:endParaRPr lang="zh-CN" altLang="en-US" sz="3100" dirty="0"/>
          </a:p>
          <a:p>
            <a:pPr algn="ctr"/>
            <a:r>
              <a:rPr lang="zh-CN" altLang="en-US" sz="3100" dirty="0"/>
              <a:t>那个教练很重视他的学生，</a:t>
            </a:r>
            <a:r>
              <a:rPr lang="en-US" altLang="zh-CN" sz="3100" dirty="0"/>
              <a:t>______________</a:t>
            </a:r>
            <a:endParaRPr lang="en-US" altLang="zh-CN" sz="3100" dirty="0"/>
          </a:p>
        </p:txBody>
      </p:sp>
      <p:pic>
        <p:nvPicPr>
          <p:cNvPr id="30722" name="Picture 2" descr="球隊的紀律- 體路Sportsroad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2688" y="3093395"/>
            <a:ext cx="5651989" cy="3767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35666" y="236294"/>
            <a:ext cx="10820400" cy="1822904"/>
          </a:xfrm>
        </p:spPr>
        <p:txBody>
          <a:bodyPr>
            <a:normAutofit/>
          </a:bodyPr>
          <a:lstStyle/>
          <a:p>
            <a:r>
              <a:rPr lang="zh-TW" altLang="en-US" sz="5400" b="1" u="sng" dirty="0"/>
              <a:t>尊重</a:t>
            </a:r>
            <a:r>
              <a:rPr lang="zh-TW" altLang="en-US" sz="5400" dirty="0"/>
              <a:t> </a:t>
            </a:r>
            <a:r>
              <a:rPr lang="en-US" altLang="zh-TW" sz="5400" dirty="0"/>
              <a:t>V.</a:t>
            </a:r>
            <a:endParaRPr lang="zh-TW" altLang="en-US" sz="5400" dirty="0"/>
          </a:p>
        </p:txBody>
      </p:sp>
      <p:sp>
        <p:nvSpPr>
          <p:cNvPr id="3" name="標題 1"/>
          <p:cNvSpPr txBox="1"/>
          <p:nvPr/>
        </p:nvSpPr>
        <p:spPr>
          <a:xfrm>
            <a:off x="335666" y="1818199"/>
            <a:ext cx="11543278" cy="11351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4000" dirty="0"/>
              <a:t>这间公司的</a:t>
            </a:r>
            <a:r>
              <a:rPr lang="zh-CN" altLang="zh-TW" sz="4000" dirty="0"/>
              <a:t>老板</a:t>
            </a:r>
            <a:r>
              <a:rPr lang="en-US" altLang="zh-CN" sz="4000" dirty="0"/>
              <a:t>______</a:t>
            </a:r>
            <a:r>
              <a:rPr lang="zh-TW" altLang="en-US" sz="4000" dirty="0"/>
              <a:t>，常常会耐心听他们说。</a:t>
            </a:r>
            <a:endParaRPr lang="en-US" altLang="zh-TW" sz="4000" dirty="0"/>
          </a:p>
        </p:txBody>
      </p:sp>
      <p:pic>
        <p:nvPicPr>
          <p:cNvPr id="2050" name="Picture 2" descr="好好討論變爭執？團隊意見分歧怎麼解- 軒言文創SoundShine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7332" y="2934004"/>
            <a:ext cx="5897335" cy="3923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35666" y="236294"/>
            <a:ext cx="10820400" cy="1822904"/>
          </a:xfrm>
        </p:spPr>
        <p:txBody>
          <a:bodyPr>
            <a:normAutofit/>
          </a:bodyPr>
          <a:lstStyle/>
          <a:p>
            <a:r>
              <a:rPr lang="zh-TW" altLang="en-US" sz="5400" b="1" u="sng" dirty="0"/>
              <a:t>尊重</a:t>
            </a:r>
            <a:r>
              <a:rPr lang="zh-TW" altLang="en-US" sz="5400" dirty="0"/>
              <a:t> </a:t>
            </a:r>
            <a:r>
              <a:rPr lang="en-US" altLang="zh-TW" sz="5400" dirty="0"/>
              <a:t>V.</a:t>
            </a:r>
            <a:endParaRPr lang="zh-TW" altLang="en-US" sz="5400" dirty="0"/>
          </a:p>
        </p:txBody>
      </p:sp>
      <p:sp>
        <p:nvSpPr>
          <p:cNvPr id="3" name="標題 1"/>
          <p:cNvSpPr txBox="1"/>
          <p:nvPr/>
        </p:nvSpPr>
        <p:spPr>
          <a:xfrm>
            <a:off x="335666" y="1501334"/>
            <a:ext cx="11543278" cy="11351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sz="4000" dirty="0"/>
              <a:t>在国际交</a:t>
            </a:r>
            <a:r>
              <a:rPr lang="zh-TW" altLang="en-US" sz="4000" dirty="0"/>
              <a:t>流</a:t>
            </a:r>
            <a:r>
              <a:rPr lang="zh-CN" altLang="en-US" sz="4000" dirty="0"/>
              <a:t>中，</a:t>
            </a:r>
            <a:r>
              <a:rPr lang="en-US" altLang="zh-CN" sz="4000" dirty="0"/>
              <a:t>______________________</a:t>
            </a:r>
            <a:r>
              <a:rPr lang="zh-TW" altLang="en-US" sz="4000" dirty="0"/>
              <a:t>。</a:t>
            </a:r>
            <a:endParaRPr lang="zh-TW" altLang="en-US" sz="4000" dirty="0"/>
          </a:p>
          <a:p>
            <a:pPr algn="ctr"/>
            <a:r>
              <a:rPr lang="zh-CN" altLang="en-US" sz="4000" dirty="0"/>
              <a:t>互相尊重，尊重彼此的</a:t>
            </a:r>
            <a:r>
              <a:rPr lang="zh-CN" altLang="en-US" sz="4000" dirty="0"/>
              <a:t>文化</a:t>
            </a:r>
            <a:endParaRPr lang="zh-CN" altLang="en-US" sz="4000" dirty="0"/>
          </a:p>
        </p:txBody>
      </p:sp>
      <p:pic>
        <p:nvPicPr>
          <p:cNvPr id="5122" name="Picture 2" descr="为什么跨文化交流能促进工作场所的成功188博金宝代理- 188国际官网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8692" y="2636766"/>
            <a:ext cx="6125937" cy="4241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8" name="Shape 207"/>
          <p:cNvSpPr/>
          <p:nvPr/>
        </p:nvSpPr>
        <p:spPr>
          <a:xfrm>
            <a:off x="2595563" y="487363"/>
            <a:ext cx="8072437" cy="706755"/>
          </a:xfrm>
          <a:prstGeom prst="rect">
            <a:avLst/>
          </a:prstGeom>
          <a:noFill/>
          <a:ln w="12700">
            <a:noFill/>
          </a:ln>
        </p:spPr>
        <p:txBody>
          <a:bodyPr lIns="45719" rIns="45719">
            <a:spAutoFit/>
          </a:bodyPr>
          <a:p>
            <a:pPr eaLnBrk="1">
              <a:buNone/>
            </a:pPr>
            <a:r>
              <a:rPr lang="zh-CN" altLang="en-US" sz="4000">
                <a:solidFill>
                  <a:srgbClr val="A6A6A6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语言点</a:t>
            </a:r>
            <a:endParaRPr lang="zh-CN" altLang="en-US" sz="4000">
              <a:solidFill>
                <a:srgbClr val="A6A6A6"/>
              </a:solidFill>
              <a:latin typeface="黑体" panose="02010609060101010101" pitchFamily="49" charset="-122"/>
              <a:ea typeface="黑体" panose="02010609060101010101" pitchFamily="49" charset="-122"/>
              <a:sym typeface="黑体" panose="02010609060101010101" pitchFamily="49" charset="-122"/>
            </a:endParaRPr>
          </a:p>
        </p:txBody>
      </p:sp>
      <p:grpSp>
        <p:nvGrpSpPr>
          <p:cNvPr id="39939" name="Group 210"/>
          <p:cNvGrpSpPr/>
          <p:nvPr/>
        </p:nvGrpSpPr>
        <p:grpSpPr>
          <a:xfrm>
            <a:off x="1811338" y="228600"/>
            <a:ext cx="608012" cy="919163"/>
            <a:chOff x="0" y="0"/>
            <a:chExt cx="607419" cy="919824"/>
          </a:xfrm>
        </p:grpSpPr>
        <p:sp>
          <p:nvSpPr>
            <p:cNvPr id="39945" name="Shape 208"/>
            <p:cNvSpPr/>
            <p:nvPr/>
          </p:nvSpPr>
          <p:spPr>
            <a:xfrm>
              <a:off x="0" y="0"/>
              <a:ext cx="607420" cy="919825"/>
            </a:xfrm>
            <a:custGeom>
              <a:avLst/>
              <a:gdLst/>
              <a:ahLst/>
              <a:cxnLst>
                <a:cxn ang="0">
                  <a:pos x="303710" y="459913"/>
                </a:cxn>
                <a:cxn ang="5898240">
                  <a:pos x="303710" y="459913"/>
                </a:cxn>
                <a:cxn ang="11796480">
                  <a:pos x="303710" y="459913"/>
                </a:cxn>
                <a:cxn ang="17694720">
                  <a:pos x="303710" y="459913"/>
                </a:cxn>
              </a:cxnLst>
              <a:pathLst>
                <a:path w="21600" h="21600">
                  <a:moveTo>
                    <a:pt x="10786" y="21600"/>
                  </a:moveTo>
                  <a:lnTo>
                    <a:pt x="11178" y="21600"/>
                  </a:lnTo>
                  <a:lnTo>
                    <a:pt x="11516" y="21565"/>
                  </a:lnTo>
                  <a:lnTo>
                    <a:pt x="11881" y="21495"/>
                  </a:lnTo>
                  <a:lnTo>
                    <a:pt x="12220" y="21425"/>
                  </a:lnTo>
                  <a:lnTo>
                    <a:pt x="12585" y="21319"/>
                  </a:lnTo>
                  <a:lnTo>
                    <a:pt x="12871" y="21196"/>
                  </a:lnTo>
                  <a:lnTo>
                    <a:pt x="13132" y="21056"/>
                  </a:lnTo>
                  <a:lnTo>
                    <a:pt x="13367" y="20881"/>
                  </a:lnTo>
                  <a:lnTo>
                    <a:pt x="13627" y="20722"/>
                  </a:lnTo>
                  <a:lnTo>
                    <a:pt x="13835" y="20511"/>
                  </a:lnTo>
                  <a:lnTo>
                    <a:pt x="14018" y="20318"/>
                  </a:lnTo>
                  <a:lnTo>
                    <a:pt x="14174" y="20107"/>
                  </a:lnTo>
                  <a:lnTo>
                    <a:pt x="14330" y="19879"/>
                  </a:lnTo>
                  <a:lnTo>
                    <a:pt x="14434" y="19634"/>
                  </a:lnTo>
                  <a:lnTo>
                    <a:pt x="14487" y="19370"/>
                  </a:lnTo>
                  <a:lnTo>
                    <a:pt x="14487" y="15664"/>
                  </a:lnTo>
                  <a:lnTo>
                    <a:pt x="14591" y="15454"/>
                  </a:lnTo>
                  <a:lnTo>
                    <a:pt x="14669" y="15260"/>
                  </a:lnTo>
                  <a:lnTo>
                    <a:pt x="14774" y="15050"/>
                  </a:lnTo>
                  <a:lnTo>
                    <a:pt x="15138" y="14646"/>
                  </a:lnTo>
                  <a:lnTo>
                    <a:pt x="15581" y="14242"/>
                  </a:lnTo>
                  <a:lnTo>
                    <a:pt x="16728" y="13469"/>
                  </a:lnTo>
                  <a:lnTo>
                    <a:pt x="18030" y="12591"/>
                  </a:lnTo>
                  <a:lnTo>
                    <a:pt x="18734" y="12118"/>
                  </a:lnTo>
                  <a:lnTo>
                    <a:pt x="19333" y="11573"/>
                  </a:lnTo>
                  <a:lnTo>
                    <a:pt x="19932" y="11028"/>
                  </a:lnTo>
                  <a:lnTo>
                    <a:pt x="20479" y="10396"/>
                  </a:lnTo>
                  <a:lnTo>
                    <a:pt x="20740" y="10097"/>
                  </a:lnTo>
                  <a:lnTo>
                    <a:pt x="20948" y="9729"/>
                  </a:lnTo>
                  <a:lnTo>
                    <a:pt x="21130" y="9378"/>
                  </a:lnTo>
                  <a:lnTo>
                    <a:pt x="21287" y="8974"/>
                  </a:lnTo>
                  <a:lnTo>
                    <a:pt x="21443" y="8605"/>
                  </a:lnTo>
                  <a:lnTo>
                    <a:pt x="21548" y="8166"/>
                  </a:lnTo>
                  <a:lnTo>
                    <a:pt x="21600" y="7727"/>
                  </a:lnTo>
                  <a:lnTo>
                    <a:pt x="21600" y="6884"/>
                  </a:lnTo>
                  <a:lnTo>
                    <a:pt x="21548" y="6515"/>
                  </a:lnTo>
                  <a:lnTo>
                    <a:pt x="21496" y="6182"/>
                  </a:lnTo>
                  <a:lnTo>
                    <a:pt x="21391" y="5812"/>
                  </a:lnTo>
                  <a:lnTo>
                    <a:pt x="21287" y="5479"/>
                  </a:lnTo>
                  <a:lnTo>
                    <a:pt x="21130" y="5093"/>
                  </a:lnTo>
                  <a:lnTo>
                    <a:pt x="20948" y="4760"/>
                  </a:lnTo>
                  <a:lnTo>
                    <a:pt x="20740" y="4425"/>
                  </a:lnTo>
                  <a:lnTo>
                    <a:pt x="20531" y="4127"/>
                  </a:lnTo>
                  <a:lnTo>
                    <a:pt x="20296" y="3811"/>
                  </a:lnTo>
                  <a:lnTo>
                    <a:pt x="20036" y="3513"/>
                  </a:lnTo>
                  <a:lnTo>
                    <a:pt x="19775" y="3214"/>
                  </a:lnTo>
                  <a:lnTo>
                    <a:pt x="19124" y="2634"/>
                  </a:lnTo>
                  <a:lnTo>
                    <a:pt x="18447" y="2125"/>
                  </a:lnTo>
                  <a:lnTo>
                    <a:pt x="17691" y="1669"/>
                  </a:lnTo>
                  <a:lnTo>
                    <a:pt x="16832" y="1229"/>
                  </a:lnTo>
                  <a:lnTo>
                    <a:pt x="16388" y="1054"/>
                  </a:lnTo>
                  <a:lnTo>
                    <a:pt x="15920" y="879"/>
                  </a:lnTo>
                  <a:lnTo>
                    <a:pt x="15477" y="720"/>
                  </a:lnTo>
                  <a:lnTo>
                    <a:pt x="15034" y="580"/>
                  </a:lnTo>
                  <a:lnTo>
                    <a:pt x="14539" y="439"/>
                  </a:lnTo>
                  <a:lnTo>
                    <a:pt x="14018" y="316"/>
                  </a:lnTo>
                  <a:lnTo>
                    <a:pt x="13471" y="211"/>
                  </a:lnTo>
                  <a:lnTo>
                    <a:pt x="12975" y="140"/>
                  </a:lnTo>
                  <a:lnTo>
                    <a:pt x="12428" y="71"/>
                  </a:lnTo>
                  <a:lnTo>
                    <a:pt x="11934" y="35"/>
                  </a:lnTo>
                  <a:lnTo>
                    <a:pt x="11387" y="0"/>
                  </a:lnTo>
                  <a:lnTo>
                    <a:pt x="10213" y="0"/>
                  </a:lnTo>
                  <a:lnTo>
                    <a:pt x="9666" y="35"/>
                  </a:lnTo>
                  <a:lnTo>
                    <a:pt x="9172" y="71"/>
                  </a:lnTo>
                  <a:lnTo>
                    <a:pt x="8625" y="140"/>
                  </a:lnTo>
                  <a:lnTo>
                    <a:pt x="8129" y="211"/>
                  </a:lnTo>
                  <a:lnTo>
                    <a:pt x="7582" y="316"/>
                  </a:lnTo>
                  <a:lnTo>
                    <a:pt x="7061" y="439"/>
                  </a:lnTo>
                  <a:lnTo>
                    <a:pt x="6566" y="580"/>
                  </a:lnTo>
                  <a:lnTo>
                    <a:pt x="6123" y="720"/>
                  </a:lnTo>
                  <a:lnTo>
                    <a:pt x="5680" y="879"/>
                  </a:lnTo>
                  <a:lnTo>
                    <a:pt x="5212" y="1054"/>
                  </a:lnTo>
                  <a:lnTo>
                    <a:pt x="4768" y="1229"/>
                  </a:lnTo>
                  <a:lnTo>
                    <a:pt x="3909" y="1669"/>
                  </a:lnTo>
                  <a:lnTo>
                    <a:pt x="3153" y="2125"/>
                  </a:lnTo>
                  <a:lnTo>
                    <a:pt x="2476" y="2634"/>
                  </a:lnTo>
                  <a:lnTo>
                    <a:pt x="1825" y="3214"/>
                  </a:lnTo>
                  <a:lnTo>
                    <a:pt x="1303" y="3811"/>
                  </a:lnTo>
                  <a:lnTo>
                    <a:pt x="1069" y="4127"/>
                  </a:lnTo>
                  <a:lnTo>
                    <a:pt x="860" y="4425"/>
                  </a:lnTo>
                  <a:lnTo>
                    <a:pt x="651" y="4760"/>
                  </a:lnTo>
                  <a:lnTo>
                    <a:pt x="470" y="5093"/>
                  </a:lnTo>
                  <a:lnTo>
                    <a:pt x="313" y="5479"/>
                  </a:lnTo>
                  <a:lnTo>
                    <a:pt x="209" y="5812"/>
                  </a:lnTo>
                  <a:lnTo>
                    <a:pt x="104" y="6182"/>
                  </a:lnTo>
                  <a:lnTo>
                    <a:pt x="52" y="6515"/>
                  </a:lnTo>
                  <a:lnTo>
                    <a:pt x="0" y="6884"/>
                  </a:lnTo>
                  <a:lnTo>
                    <a:pt x="0" y="7727"/>
                  </a:lnTo>
                  <a:lnTo>
                    <a:pt x="52" y="8166"/>
                  </a:lnTo>
                  <a:lnTo>
                    <a:pt x="157" y="8605"/>
                  </a:lnTo>
                  <a:lnTo>
                    <a:pt x="313" y="8974"/>
                  </a:lnTo>
                  <a:lnTo>
                    <a:pt x="470" y="9378"/>
                  </a:lnTo>
                  <a:lnTo>
                    <a:pt x="651" y="9729"/>
                  </a:lnTo>
                  <a:lnTo>
                    <a:pt x="860" y="10097"/>
                  </a:lnTo>
                  <a:lnTo>
                    <a:pt x="1121" y="10396"/>
                  </a:lnTo>
                  <a:lnTo>
                    <a:pt x="1668" y="11028"/>
                  </a:lnTo>
                  <a:lnTo>
                    <a:pt x="2267" y="11573"/>
                  </a:lnTo>
                  <a:lnTo>
                    <a:pt x="2866" y="12118"/>
                  </a:lnTo>
                  <a:lnTo>
                    <a:pt x="3570" y="12591"/>
                  </a:lnTo>
                  <a:lnTo>
                    <a:pt x="4872" y="13469"/>
                  </a:lnTo>
                  <a:lnTo>
                    <a:pt x="6019" y="14242"/>
                  </a:lnTo>
                  <a:lnTo>
                    <a:pt x="6462" y="14646"/>
                  </a:lnTo>
                  <a:lnTo>
                    <a:pt x="6826" y="15050"/>
                  </a:lnTo>
                  <a:lnTo>
                    <a:pt x="6931" y="15260"/>
                  </a:lnTo>
                  <a:lnTo>
                    <a:pt x="7009" y="15454"/>
                  </a:lnTo>
                  <a:lnTo>
                    <a:pt x="7113" y="15664"/>
                  </a:lnTo>
                  <a:lnTo>
                    <a:pt x="7113" y="19370"/>
                  </a:lnTo>
                  <a:lnTo>
                    <a:pt x="7166" y="19634"/>
                  </a:lnTo>
                  <a:lnTo>
                    <a:pt x="7270" y="19879"/>
                  </a:lnTo>
                  <a:lnTo>
                    <a:pt x="7425" y="20107"/>
                  </a:lnTo>
                  <a:lnTo>
                    <a:pt x="7582" y="20318"/>
                  </a:lnTo>
                  <a:lnTo>
                    <a:pt x="7765" y="20511"/>
                  </a:lnTo>
                  <a:lnTo>
                    <a:pt x="7973" y="20722"/>
                  </a:lnTo>
                  <a:lnTo>
                    <a:pt x="8233" y="20881"/>
                  </a:lnTo>
                  <a:lnTo>
                    <a:pt x="8468" y="21056"/>
                  </a:lnTo>
                  <a:lnTo>
                    <a:pt x="8729" y="21196"/>
                  </a:lnTo>
                  <a:lnTo>
                    <a:pt x="9015" y="21319"/>
                  </a:lnTo>
                  <a:lnTo>
                    <a:pt x="9380" y="21425"/>
                  </a:lnTo>
                  <a:lnTo>
                    <a:pt x="9719" y="21495"/>
                  </a:lnTo>
                  <a:lnTo>
                    <a:pt x="10084" y="21565"/>
                  </a:lnTo>
                  <a:lnTo>
                    <a:pt x="10422" y="21600"/>
                  </a:lnTo>
                  <a:lnTo>
                    <a:pt x="10786" y="21600"/>
                  </a:lnTo>
                  <a:close/>
                </a:path>
              </a:pathLst>
            </a:custGeom>
            <a:solidFill>
              <a:srgbClr val="FFFFCC">
                <a:alpha val="100000"/>
              </a:srgbClr>
            </a:solidFill>
            <a:ln w="57150" cap="flat" cmpd="sng">
              <a:solidFill>
                <a:srgbClr val="000000">
                  <a:alpha val="10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39946" name="Shape 209"/>
            <p:cNvSpPr/>
            <p:nvPr/>
          </p:nvSpPr>
          <p:spPr>
            <a:xfrm>
              <a:off x="192699" y="403848"/>
              <a:ext cx="224224" cy="408299"/>
            </a:xfrm>
            <a:custGeom>
              <a:avLst/>
              <a:gdLst/>
              <a:ahLst/>
              <a:cxnLst>
                <a:cxn ang="0">
                  <a:pos x="112112" y="204150"/>
                </a:cxn>
                <a:cxn ang="5898240">
                  <a:pos x="112112" y="204150"/>
                </a:cxn>
                <a:cxn ang="11796480">
                  <a:pos x="112112" y="204150"/>
                </a:cxn>
                <a:cxn ang="17694720">
                  <a:pos x="112112" y="204150"/>
                </a:cxn>
              </a:cxnLst>
              <a:pathLst>
                <a:path w="21600" h="21600">
                  <a:moveTo>
                    <a:pt x="6354" y="10918"/>
                  </a:moveTo>
                  <a:lnTo>
                    <a:pt x="4448" y="5578"/>
                  </a:lnTo>
                  <a:lnTo>
                    <a:pt x="1060" y="1305"/>
                  </a:lnTo>
                  <a:lnTo>
                    <a:pt x="0" y="235"/>
                  </a:lnTo>
                  <a:lnTo>
                    <a:pt x="4448" y="1424"/>
                  </a:lnTo>
                  <a:lnTo>
                    <a:pt x="7835" y="0"/>
                  </a:lnTo>
                  <a:lnTo>
                    <a:pt x="11647" y="1305"/>
                  </a:lnTo>
                  <a:lnTo>
                    <a:pt x="14610" y="0"/>
                  </a:lnTo>
                  <a:lnTo>
                    <a:pt x="17576" y="1186"/>
                  </a:lnTo>
                  <a:lnTo>
                    <a:pt x="21600" y="235"/>
                  </a:lnTo>
                  <a:lnTo>
                    <a:pt x="16304" y="6053"/>
                  </a:lnTo>
                  <a:lnTo>
                    <a:pt x="14822" y="10918"/>
                  </a:lnTo>
                  <a:moveTo>
                    <a:pt x="778" y="14359"/>
                  </a:moveTo>
                  <a:lnTo>
                    <a:pt x="20681" y="14359"/>
                  </a:lnTo>
                  <a:lnTo>
                    <a:pt x="20681" y="16852"/>
                  </a:lnTo>
                  <a:lnTo>
                    <a:pt x="778" y="16814"/>
                  </a:lnTo>
                  <a:lnTo>
                    <a:pt x="778" y="19226"/>
                  </a:lnTo>
                  <a:lnTo>
                    <a:pt x="20681" y="19304"/>
                  </a:lnTo>
                  <a:lnTo>
                    <a:pt x="20752" y="21600"/>
                  </a:lnTo>
                  <a:lnTo>
                    <a:pt x="848" y="21600"/>
                  </a:lnTo>
                </a:path>
              </a:pathLst>
            </a:custGeom>
            <a:noFill/>
            <a:ln w="57150" cap="flat" cmpd="sng">
              <a:solidFill>
                <a:srgbClr val="000000">
                  <a:alpha val="10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</p:grpSp>
      <p:sp>
        <p:nvSpPr>
          <p:cNvPr id="211" name="Shape 211"/>
          <p:cNvSpPr/>
          <p:nvPr/>
        </p:nvSpPr>
        <p:spPr>
          <a:xfrm>
            <a:off x="2438400" y="1422400"/>
            <a:ext cx="4052570" cy="460375"/>
          </a:xfrm>
          <a:prstGeom prst="rect">
            <a:avLst/>
          </a:prstGeom>
          <a:noFill/>
          <a:ln w="12700">
            <a:noFill/>
          </a:ln>
        </p:spPr>
        <p:txBody>
          <a:bodyPr wrap="none" lIns="45719" rIns="45719" anchor="ctr" anchorCtr="0">
            <a:spAutoFit/>
          </a:bodyPr>
          <a:p>
            <a:pPr eaLnBrk="1">
              <a:buNone/>
            </a:pPr>
            <a:r>
              <a:rPr lang="zh-CN" altLang="en-US" sz="2400">
                <a:solidFill>
                  <a:srgbClr val="FF0000"/>
                </a:solidFill>
                <a:latin typeface="Calibri" panose="020F0702030404030204" charset="0"/>
              </a:rPr>
              <a:t>重：严重、重点、重视、尊重</a:t>
            </a:r>
            <a:endParaRPr lang="zh-CN" altLang="en-US" sz="2400">
              <a:solidFill>
                <a:srgbClr val="FF0000"/>
              </a:solidFill>
              <a:latin typeface="Calibri" panose="020F0702030404030204" charset="0"/>
            </a:endParaRPr>
          </a:p>
        </p:txBody>
      </p:sp>
      <p:sp>
        <p:nvSpPr>
          <p:cNvPr id="212" name="Shape 212"/>
          <p:cNvSpPr/>
          <p:nvPr/>
        </p:nvSpPr>
        <p:spPr>
          <a:xfrm>
            <a:off x="2362200" y="2437607"/>
            <a:ext cx="7467600" cy="768350"/>
          </a:xfrm>
          <a:prstGeom prst="rect">
            <a:avLst/>
          </a:prstGeom>
          <a:noFill/>
          <a:ln w="12700">
            <a:noFill/>
          </a:ln>
        </p:spPr>
        <p:txBody>
          <a:bodyPr lIns="45719" rIns="45719" anchor="ctr" anchorCtr="0">
            <a:spAutoFit/>
          </a:bodyPr>
          <a:p>
            <a:pPr marL="294005" indent="-294005" eaLnBrk="1">
              <a:buSzPct val="100000"/>
              <a:buAutoNum type="arabicPeriod"/>
            </a:pPr>
            <a:r>
              <a:rPr lang="zh-CN" altLang="en-US" sz="2200">
                <a:latin typeface="Calibri" panose="020F0702030404030204" charset="0"/>
              </a:rPr>
              <a:t>塑料袋确实很方便，但是他的大量使用也带来了</a:t>
            </a:r>
            <a:r>
              <a:rPr lang="zh-CN" altLang="en-US" sz="2200">
                <a:solidFill>
                  <a:srgbClr val="FF0000"/>
                </a:solidFill>
                <a:latin typeface="Calibri" panose="020F0702030404030204" charset="0"/>
              </a:rPr>
              <a:t>严重</a:t>
            </a:r>
            <a:r>
              <a:rPr lang="zh-CN" altLang="en-US" sz="2200">
                <a:latin typeface="Calibri" panose="020F0702030404030204" charset="0"/>
              </a:rPr>
              <a:t>的环境污染问题。</a:t>
            </a:r>
            <a:endParaRPr lang="zh-CN" altLang="en-US" sz="2200">
              <a:latin typeface="Calibri" panose="020F0702030404030204" charset="0"/>
            </a:endParaRPr>
          </a:p>
        </p:txBody>
      </p:sp>
      <p:sp>
        <p:nvSpPr>
          <p:cNvPr id="213" name="Shape 213"/>
          <p:cNvSpPr/>
          <p:nvPr/>
        </p:nvSpPr>
        <p:spPr>
          <a:xfrm>
            <a:off x="2362200" y="3378994"/>
            <a:ext cx="7467600" cy="768350"/>
          </a:xfrm>
          <a:prstGeom prst="rect">
            <a:avLst/>
          </a:prstGeom>
          <a:noFill/>
          <a:ln w="12700">
            <a:noFill/>
          </a:ln>
        </p:spPr>
        <p:txBody>
          <a:bodyPr lIns="45719" rIns="45719" anchor="ctr" anchorCtr="0">
            <a:spAutoFit/>
          </a:bodyPr>
          <a:p>
            <a:pPr eaLnBrk="1">
              <a:buNone/>
            </a:pPr>
            <a:r>
              <a:rPr lang="en-US" altLang="zh-CN" sz="2200">
                <a:latin typeface="华文细黑" pitchFamily="2" charset="-122"/>
                <a:ea typeface="华文细黑" pitchFamily="2" charset="-122"/>
                <a:sym typeface="华文细黑" pitchFamily="2" charset="-122"/>
              </a:rPr>
              <a:t>2. </a:t>
            </a:r>
            <a:r>
              <a:rPr lang="zh-CN" altLang="en-US" sz="2200">
                <a:latin typeface="Calibri" panose="020F0702030404030204" charset="0"/>
              </a:rPr>
              <a:t>解决这个任务没有那么困难，但关键是我们要弄清楚工作  </a:t>
            </a:r>
            <a:endParaRPr lang="zh-CN" altLang="en-US" sz="2200">
              <a:latin typeface="Calibri" panose="020F0702030404030204" charset="0"/>
            </a:endParaRPr>
          </a:p>
          <a:p>
            <a:pPr eaLnBrk="1">
              <a:buNone/>
            </a:pPr>
            <a:r>
              <a:rPr lang="zh-CN" altLang="en-US" sz="2200">
                <a:latin typeface="Calibri" panose="020F0702030404030204" charset="0"/>
              </a:rPr>
              <a:t>    的主要目的，找到</a:t>
            </a:r>
            <a:r>
              <a:rPr lang="zh-CN" altLang="en-US" sz="2200">
                <a:solidFill>
                  <a:srgbClr val="FF0000"/>
                </a:solidFill>
                <a:latin typeface="Calibri" panose="020F0702030404030204" charset="0"/>
              </a:rPr>
              <a:t>重点</a:t>
            </a:r>
            <a:r>
              <a:rPr lang="zh-CN" altLang="en-US" sz="2200">
                <a:latin typeface="Calibri" panose="020F0702030404030204" charset="0"/>
              </a:rPr>
              <a:t>。</a:t>
            </a:r>
            <a:endParaRPr lang="zh-CN" altLang="en-US" sz="2200">
              <a:latin typeface="Calibri" panose="020F0702030404030204" charset="0"/>
            </a:endParaRPr>
          </a:p>
        </p:txBody>
      </p:sp>
      <p:sp>
        <p:nvSpPr>
          <p:cNvPr id="214" name="Shape 214"/>
          <p:cNvSpPr/>
          <p:nvPr/>
        </p:nvSpPr>
        <p:spPr>
          <a:xfrm>
            <a:off x="2387600" y="4358482"/>
            <a:ext cx="7731125" cy="768350"/>
          </a:xfrm>
          <a:prstGeom prst="rect">
            <a:avLst/>
          </a:prstGeom>
          <a:noFill/>
          <a:ln w="12700">
            <a:noFill/>
          </a:ln>
        </p:spPr>
        <p:txBody>
          <a:bodyPr lIns="45719" rIns="45719" anchor="ctr" anchorCtr="0">
            <a:spAutoFit/>
          </a:bodyPr>
          <a:p>
            <a:pPr eaLnBrk="1">
              <a:buNone/>
            </a:pPr>
            <a:r>
              <a:rPr lang="en-US" altLang="zh-CN" sz="2200">
                <a:latin typeface="华文细黑" pitchFamily="2" charset="-122"/>
                <a:ea typeface="华文细黑" pitchFamily="2" charset="-122"/>
                <a:sym typeface="华文细黑" pitchFamily="2" charset="-122"/>
              </a:rPr>
              <a:t>3. </a:t>
            </a:r>
            <a:r>
              <a:rPr lang="zh-CN" altLang="en-US" sz="2200">
                <a:latin typeface="Calibri" panose="020F0702030404030204" charset="0"/>
              </a:rPr>
              <a:t>她一直都很</a:t>
            </a:r>
            <a:r>
              <a:rPr lang="zh-CN" altLang="en-US" sz="2200">
                <a:solidFill>
                  <a:srgbClr val="FF0000"/>
                </a:solidFill>
                <a:latin typeface="Calibri" panose="020F0702030404030204" charset="0"/>
              </a:rPr>
              <a:t>重视</a:t>
            </a:r>
            <a:r>
              <a:rPr lang="zh-CN" altLang="en-US" sz="2200">
                <a:latin typeface="Calibri" panose="020F0702030404030204" charset="0"/>
              </a:rPr>
              <a:t>这个机会，最后竟然放弃了，这让我们非</a:t>
            </a:r>
            <a:endParaRPr lang="zh-CN" altLang="en-US" sz="2200">
              <a:latin typeface="Calibri" panose="020F0702030404030204" charset="0"/>
            </a:endParaRPr>
          </a:p>
          <a:p>
            <a:pPr eaLnBrk="1">
              <a:buNone/>
            </a:pPr>
            <a:r>
              <a:rPr lang="zh-CN" altLang="en-US" sz="2200">
                <a:latin typeface="Calibri" panose="020F0702030404030204" charset="0"/>
              </a:rPr>
              <a:t>    常吃惊。</a:t>
            </a:r>
            <a:endParaRPr lang="zh-CN" altLang="en-US" sz="2200">
              <a:latin typeface="Calibri" panose="020F0702030404030204" charset="0"/>
            </a:endParaRPr>
          </a:p>
        </p:txBody>
      </p:sp>
      <p:sp>
        <p:nvSpPr>
          <p:cNvPr id="215" name="Shape 215"/>
          <p:cNvSpPr/>
          <p:nvPr/>
        </p:nvSpPr>
        <p:spPr>
          <a:xfrm>
            <a:off x="2387600" y="5337969"/>
            <a:ext cx="7731125" cy="768350"/>
          </a:xfrm>
          <a:prstGeom prst="rect">
            <a:avLst/>
          </a:prstGeom>
          <a:noFill/>
          <a:ln w="12700">
            <a:noFill/>
          </a:ln>
        </p:spPr>
        <p:txBody>
          <a:bodyPr lIns="45719" rIns="45719" anchor="ctr" anchorCtr="0">
            <a:spAutoFit/>
          </a:bodyPr>
          <a:p>
            <a:pPr eaLnBrk="1">
              <a:buNone/>
            </a:pPr>
            <a:r>
              <a:rPr lang="en-US" altLang="zh-CN" sz="2200">
                <a:latin typeface="Calibri" panose="020F0702030404030204" charset="0"/>
              </a:rPr>
              <a:t>4</a:t>
            </a:r>
            <a:r>
              <a:rPr lang="en-US" altLang="zh-CN" sz="2200">
                <a:latin typeface="华文细黑" pitchFamily="2" charset="-122"/>
                <a:ea typeface="华文细黑" pitchFamily="2" charset="-122"/>
                <a:sym typeface="华文细黑" pitchFamily="2" charset="-122"/>
              </a:rPr>
              <a:t>. </a:t>
            </a:r>
            <a:r>
              <a:rPr lang="zh-CN" altLang="en-US" sz="2200">
                <a:latin typeface="Calibri" panose="020F0702030404030204" charset="0"/>
              </a:rPr>
              <a:t>如果是十分重要的朋友，中国人往往会请他们去饭店或餐</a:t>
            </a:r>
            <a:endParaRPr lang="zh-CN" altLang="en-US" sz="2200">
              <a:latin typeface="Calibri" panose="020F0702030404030204" charset="0"/>
            </a:endParaRPr>
          </a:p>
          <a:p>
            <a:pPr eaLnBrk="1">
              <a:buNone/>
            </a:pPr>
            <a:r>
              <a:rPr lang="zh-CN" altLang="en-US" sz="2200">
                <a:latin typeface="Calibri" panose="020F0702030404030204" charset="0"/>
              </a:rPr>
              <a:t>   厅吃，以表示对客人的</a:t>
            </a:r>
            <a:r>
              <a:rPr lang="zh-CN" altLang="en-US" sz="2200">
                <a:solidFill>
                  <a:srgbClr val="FF0000"/>
                </a:solidFill>
                <a:latin typeface="Calibri" panose="020F0702030404030204" charset="0"/>
              </a:rPr>
              <a:t>尊重</a:t>
            </a:r>
            <a:r>
              <a:rPr lang="zh-CN" altLang="en-US" sz="2200">
                <a:latin typeface="Calibri" panose="020F0702030404030204" charset="0"/>
              </a:rPr>
              <a:t>和礼貌。</a:t>
            </a:r>
            <a:endParaRPr lang="zh-CN" altLang="en-US" sz="2200">
              <a:latin typeface="Calibri" panose="020F070203040403020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fill="hold" nodeType="tmRoot"/>
      </p:par>
    </p:tnLst>
    <p:bldLst>
      <p:bldP spid="211" grpId="0" animBg="1" advAuto="1000"/>
      <p:bldP spid="212" grpId="0" animBg="1" advAuto="1000"/>
      <p:bldP spid="213" grpId="0" animBg="1" advAuto="1000"/>
      <p:bldP spid="214" grpId="0" animBg="1" advAuto="1000"/>
      <p:bldP spid="215" grpId="0" animBg="1" advAuto="1000"/>
    </p:bld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0962" name="Shape 217"/>
          <p:cNvSpPr/>
          <p:nvPr/>
        </p:nvSpPr>
        <p:spPr>
          <a:xfrm>
            <a:off x="2122488" y="1438275"/>
            <a:ext cx="2439670" cy="398780"/>
          </a:xfrm>
          <a:prstGeom prst="rect">
            <a:avLst/>
          </a:prstGeom>
          <a:noFill/>
          <a:ln w="12700">
            <a:noFill/>
          </a:ln>
        </p:spPr>
        <p:txBody>
          <a:bodyPr wrap="none" lIns="45719" rIns="45719">
            <a:spAutoFit/>
          </a:bodyPr>
          <a:p>
            <a:pPr eaLnBrk="1">
              <a:buNone/>
            </a:pPr>
            <a:r>
              <a:rPr lang="zh-CN" altLang="en-US" sz="2000">
                <a:latin typeface="华文细黑" pitchFamily="2" charset="-122"/>
                <a:ea typeface="华文细黑" pitchFamily="2" charset="-122"/>
                <a:sym typeface="华文细黑" pitchFamily="2" charset="-122"/>
              </a:rPr>
              <a:t>选择合适的词语填空 </a:t>
            </a:r>
            <a:endParaRPr lang="zh-CN" altLang="en-US" sz="2000">
              <a:latin typeface="华文细黑" pitchFamily="2" charset="-122"/>
              <a:ea typeface="华文细黑" pitchFamily="2" charset="-122"/>
              <a:sym typeface="华文细黑" pitchFamily="2" charset="-122"/>
            </a:endParaRPr>
          </a:p>
        </p:txBody>
      </p:sp>
      <p:grpSp>
        <p:nvGrpSpPr>
          <p:cNvPr id="40963" name="Group 222"/>
          <p:cNvGrpSpPr/>
          <p:nvPr/>
        </p:nvGrpSpPr>
        <p:grpSpPr>
          <a:xfrm>
            <a:off x="1916113" y="127000"/>
            <a:ext cx="8359776" cy="1030905"/>
            <a:chOff x="0" y="0"/>
            <a:chExt cx="8360602" cy="1030876"/>
          </a:xfrm>
        </p:grpSpPr>
        <p:grpSp>
          <p:nvGrpSpPr>
            <p:cNvPr id="40972" name="Group 220"/>
            <p:cNvGrpSpPr/>
            <p:nvPr/>
          </p:nvGrpSpPr>
          <p:grpSpPr>
            <a:xfrm>
              <a:off x="0" y="0"/>
              <a:ext cx="607420" cy="919825"/>
              <a:chOff x="0" y="0"/>
              <a:chExt cx="607419" cy="919824"/>
            </a:xfrm>
          </p:grpSpPr>
          <p:sp>
            <p:nvSpPr>
              <p:cNvPr id="40974" name="Shape 218"/>
              <p:cNvSpPr/>
              <p:nvPr/>
            </p:nvSpPr>
            <p:spPr>
              <a:xfrm>
                <a:off x="0" y="0"/>
                <a:ext cx="607420" cy="919825"/>
              </a:xfrm>
              <a:custGeom>
                <a:avLst/>
                <a:gdLst/>
                <a:ahLst/>
                <a:cxnLst>
                  <a:cxn ang="0">
                    <a:pos x="303710" y="459913"/>
                  </a:cxn>
                  <a:cxn ang="5898240">
                    <a:pos x="303710" y="459913"/>
                  </a:cxn>
                  <a:cxn ang="11796480">
                    <a:pos x="303710" y="459913"/>
                  </a:cxn>
                  <a:cxn ang="17694720">
                    <a:pos x="303710" y="459913"/>
                  </a:cxn>
                </a:cxnLst>
                <a:pathLst>
                  <a:path w="21600" h="21600">
                    <a:moveTo>
                      <a:pt x="10786" y="21600"/>
                    </a:moveTo>
                    <a:lnTo>
                      <a:pt x="11178" y="21600"/>
                    </a:lnTo>
                    <a:lnTo>
                      <a:pt x="11516" y="21565"/>
                    </a:lnTo>
                    <a:lnTo>
                      <a:pt x="11881" y="21495"/>
                    </a:lnTo>
                    <a:lnTo>
                      <a:pt x="12220" y="21425"/>
                    </a:lnTo>
                    <a:lnTo>
                      <a:pt x="12585" y="21319"/>
                    </a:lnTo>
                    <a:lnTo>
                      <a:pt x="12871" y="21196"/>
                    </a:lnTo>
                    <a:lnTo>
                      <a:pt x="13132" y="21056"/>
                    </a:lnTo>
                    <a:lnTo>
                      <a:pt x="13367" y="20881"/>
                    </a:lnTo>
                    <a:lnTo>
                      <a:pt x="13627" y="20722"/>
                    </a:lnTo>
                    <a:lnTo>
                      <a:pt x="13835" y="20511"/>
                    </a:lnTo>
                    <a:lnTo>
                      <a:pt x="14018" y="20318"/>
                    </a:lnTo>
                    <a:lnTo>
                      <a:pt x="14174" y="20107"/>
                    </a:lnTo>
                    <a:lnTo>
                      <a:pt x="14330" y="19879"/>
                    </a:lnTo>
                    <a:lnTo>
                      <a:pt x="14434" y="19634"/>
                    </a:lnTo>
                    <a:lnTo>
                      <a:pt x="14487" y="19370"/>
                    </a:lnTo>
                    <a:lnTo>
                      <a:pt x="14487" y="15664"/>
                    </a:lnTo>
                    <a:lnTo>
                      <a:pt x="14591" y="15454"/>
                    </a:lnTo>
                    <a:lnTo>
                      <a:pt x="14669" y="15260"/>
                    </a:lnTo>
                    <a:lnTo>
                      <a:pt x="14774" y="15050"/>
                    </a:lnTo>
                    <a:lnTo>
                      <a:pt x="15138" y="14646"/>
                    </a:lnTo>
                    <a:lnTo>
                      <a:pt x="15581" y="14242"/>
                    </a:lnTo>
                    <a:lnTo>
                      <a:pt x="16728" y="13469"/>
                    </a:lnTo>
                    <a:lnTo>
                      <a:pt x="18030" y="12591"/>
                    </a:lnTo>
                    <a:lnTo>
                      <a:pt x="18734" y="12118"/>
                    </a:lnTo>
                    <a:lnTo>
                      <a:pt x="19333" y="11573"/>
                    </a:lnTo>
                    <a:lnTo>
                      <a:pt x="19932" y="11028"/>
                    </a:lnTo>
                    <a:lnTo>
                      <a:pt x="20479" y="10396"/>
                    </a:lnTo>
                    <a:lnTo>
                      <a:pt x="20740" y="10097"/>
                    </a:lnTo>
                    <a:lnTo>
                      <a:pt x="20948" y="9729"/>
                    </a:lnTo>
                    <a:lnTo>
                      <a:pt x="21130" y="9378"/>
                    </a:lnTo>
                    <a:lnTo>
                      <a:pt x="21287" y="8974"/>
                    </a:lnTo>
                    <a:lnTo>
                      <a:pt x="21443" y="8605"/>
                    </a:lnTo>
                    <a:lnTo>
                      <a:pt x="21548" y="8166"/>
                    </a:lnTo>
                    <a:lnTo>
                      <a:pt x="21600" y="7727"/>
                    </a:lnTo>
                    <a:lnTo>
                      <a:pt x="21600" y="6884"/>
                    </a:lnTo>
                    <a:lnTo>
                      <a:pt x="21548" y="6515"/>
                    </a:lnTo>
                    <a:lnTo>
                      <a:pt x="21496" y="6182"/>
                    </a:lnTo>
                    <a:lnTo>
                      <a:pt x="21391" y="5812"/>
                    </a:lnTo>
                    <a:lnTo>
                      <a:pt x="21287" y="5479"/>
                    </a:lnTo>
                    <a:lnTo>
                      <a:pt x="21130" y="5093"/>
                    </a:lnTo>
                    <a:lnTo>
                      <a:pt x="20948" y="4760"/>
                    </a:lnTo>
                    <a:lnTo>
                      <a:pt x="20740" y="4425"/>
                    </a:lnTo>
                    <a:lnTo>
                      <a:pt x="20531" y="4127"/>
                    </a:lnTo>
                    <a:lnTo>
                      <a:pt x="20296" y="3811"/>
                    </a:lnTo>
                    <a:lnTo>
                      <a:pt x="20036" y="3513"/>
                    </a:lnTo>
                    <a:lnTo>
                      <a:pt x="19775" y="3214"/>
                    </a:lnTo>
                    <a:lnTo>
                      <a:pt x="19124" y="2634"/>
                    </a:lnTo>
                    <a:lnTo>
                      <a:pt x="18447" y="2125"/>
                    </a:lnTo>
                    <a:lnTo>
                      <a:pt x="17691" y="1669"/>
                    </a:lnTo>
                    <a:lnTo>
                      <a:pt x="16832" y="1229"/>
                    </a:lnTo>
                    <a:lnTo>
                      <a:pt x="16388" y="1054"/>
                    </a:lnTo>
                    <a:lnTo>
                      <a:pt x="15920" y="879"/>
                    </a:lnTo>
                    <a:lnTo>
                      <a:pt x="15477" y="720"/>
                    </a:lnTo>
                    <a:lnTo>
                      <a:pt x="15034" y="580"/>
                    </a:lnTo>
                    <a:lnTo>
                      <a:pt x="14539" y="439"/>
                    </a:lnTo>
                    <a:lnTo>
                      <a:pt x="14018" y="316"/>
                    </a:lnTo>
                    <a:lnTo>
                      <a:pt x="13471" y="211"/>
                    </a:lnTo>
                    <a:lnTo>
                      <a:pt x="12975" y="140"/>
                    </a:lnTo>
                    <a:lnTo>
                      <a:pt x="12428" y="71"/>
                    </a:lnTo>
                    <a:lnTo>
                      <a:pt x="11934" y="35"/>
                    </a:lnTo>
                    <a:lnTo>
                      <a:pt x="11387" y="0"/>
                    </a:lnTo>
                    <a:lnTo>
                      <a:pt x="10213" y="0"/>
                    </a:lnTo>
                    <a:lnTo>
                      <a:pt x="9666" y="35"/>
                    </a:lnTo>
                    <a:lnTo>
                      <a:pt x="9172" y="71"/>
                    </a:lnTo>
                    <a:lnTo>
                      <a:pt x="8625" y="140"/>
                    </a:lnTo>
                    <a:lnTo>
                      <a:pt x="8129" y="211"/>
                    </a:lnTo>
                    <a:lnTo>
                      <a:pt x="7582" y="316"/>
                    </a:lnTo>
                    <a:lnTo>
                      <a:pt x="7061" y="439"/>
                    </a:lnTo>
                    <a:lnTo>
                      <a:pt x="6566" y="580"/>
                    </a:lnTo>
                    <a:lnTo>
                      <a:pt x="6123" y="720"/>
                    </a:lnTo>
                    <a:lnTo>
                      <a:pt x="5680" y="879"/>
                    </a:lnTo>
                    <a:lnTo>
                      <a:pt x="5212" y="1054"/>
                    </a:lnTo>
                    <a:lnTo>
                      <a:pt x="4768" y="1229"/>
                    </a:lnTo>
                    <a:lnTo>
                      <a:pt x="3909" y="1669"/>
                    </a:lnTo>
                    <a:lnTo>
                      <a:pt x="3153" y="2125"/>
                    </a:lnTo>
                    <a:lnTo>
                      <a:pt x="2476" y="2634"/>
                    </a:lnTo>
                    <a:lnTo>
                      <a:pt x="1825" y="3214"/>
                    </a:lnTo>
                    <a:lnTo>
                      <a:pt x="1303" y="3811"/>
                    </a:lnTo>
                    <a:lnTo>
                      <a:pt x="1069" y="4127"/>
                    </a:lnTo>
                    <a:lnTo>
                      <a:pt x="860" y="4425"/>
                    </a:lnTo>
                    <a:lnTo>
                      <a:pt x="651" y="4760"/>
                    </a:lnTo>
                    <a:lnTo>
                      <a:pt x="470" y="5093"/>
                    </a:lnTo>
                    <a:lnTo>
                      <a:pt x="313" y="5479"/>
                    </a:lnTo>
                    <a:lnTo>
                      <a:pt x="209" y="5812"/>
                    </a:lnTo>
                    <a:lnTo>
                      <a:pt x="104" y="6182"/>
                    </a:lnTo>
                    <a:lnTo>
                      <a:pt x="52" y="6515"/>
                    </a:lnTo>
                    <a:lnTo>
                      <a:pt x="0" y="6884"/>
                    </a:lnTo>
                    <a:lnTo>
                      <a:pt x="0" y="7727"/>
                    </a:lnTo>
                    <a:lnTo>
                      <a:pt x="52" y="8166"/>
                    </a:lnTo>
                    <a:lnTo>
                      <a:pt x="157" y="8605"/>
                    </a:lnTo>
                    <a:lnTo>
                      <a:pt x="313" y="8974"/>
                    </a:lnTo>
                    <a:lnTo>
                      <a:pt x="470" y="9378"/>
                    </a:lnTo>
                    <a:lnTo>
                      <a:pt x="651" y="9729"/>
                    </a:lnTo>
                    <a:lnTo>
                      <a:pt x="860" y="10097"/>
                    </a:lnTo>
                    <a:lnTo>
                      <a:pt x="1121" y="10396"/>
                    </a:lnTo>
                    <a:lnTo>
                      <a:pt x="1668" y="11028"/>
                    </a:lnTo>
                    <a:lnTo>
                      <a:pt x="2267" y="11573"/>
                    </a:lnTo>
                    <a:lnTo>
                      <a:pt x="2866" y="12118"/>
                    </a:lnTo>
                    <a:lnTo>
                      <a:pt x="3570" y="12591"/>
                    </a:lnTo>
                    <a:lnTo>
                      <a:pt x="4872" y="13469"/>
                    </a:lnTo>
                    <a:lnTo>
                      <a:pt x="6019" y="14242"/>
                    </a:lnTo>
                    <a:lnTo>
                      <a:pt x="6462" y="14646"/>
                    </a:lnTo>
                    <a:lnTo>
                      <a:pt x="6826" y="15050"/>
                    </a:lnTo>
                    <a:lnTo>
                      <a:pt x="6931" y="15260"/>
                    </a:lnTo>
                    <a:lnTo>
                      <a:pt x="7009" y="15454"/>
                    </a:lnTo>
                    <a:lnTo>
                      <a:pt x="7113" y="15664"/>
                    </a:lnTo>
                    <a:lnTo>
                      <a:pt x="7113" y="19370"/>
                    </a:lnTo>
                    <a:lnTo>
                      <a:pt x="7166" y="19634"/>
                    </a:lnTo>
                    <a:lnTo>
                      <a:pt x="7270" y="19879"/>
                    </a:lnTo>
                    <a:lnTo>
                      <a:pt x="7425" y="20107"/>
                    </a:lnTo>
                    <a:lnTo>
                      <a:pt x="7582" y="20318"/>
                    </a:lnTo>
                    <a:lnTo>
                      <a:pt x="7765" y="20511"/>
                    </a:lnTo>
                    <a:lnTo>
                      <a:pt x="7973" y="20722"/>
                    </a:lnTo>
                    <a:lnTo>
                      <a:pt x="8233" y="20881"/>
                    </a:lnTo>
                    <a:lnTo>
                      <a:pt x="8468" y="21056"/>
                    </a:lnTo>
                    <a:lnTo>
                      <a:pt x="8729" y="21196"/>
                    </a:lnTo>
                    <a:lnTo>
                      <a:pt x="9015" y="21319"/>
                    </a:lnTo>
                    <a:lnTo>
                      <a:pt x="9380" y="21425"/>
                    </a:lnTo>
                    <a:lnTo>
                      <a:pt x="9719" y="21495"/>
                    </a:lnTo>
                    <a:lnTo>
                      <a:pt x="10084" y="21565"/>
                    </a:lnTo>
                    <a:lnTo>
                      <a:pt x="10422" y="21600"/>
                    </a:lnTo>
                    <a:lnTo>
                      <a:pt x="10786" y="21600"/>
                    </a:lnTo>
                    <a:close/>
                  </a:path>
                </a:pathLst>
              </a:custGeom>
              <a:solidFill>
                <a:srgbClr val="FFFFCC">
                  <a:alpha val="100000"/>
                </a:srgbClr>
              </a:solidFill>
              <a:ln w="57150" cap="flat" cmpd="sng">
                <a:solidFill>
                  <a:srgbClr val="000000">
                    <a:alpha val="100000"/>
                  </a:srgb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40975" name="Shape 219"/>
              <p:cNvSpPr/>
              <p:nvPr/>
            </p:nvSpPr>
            <p:spPr>
              <a:xfrm>
                <a:off x="192699" y="403848"/>
                <a:ext cx="224224" cy="408299"/>
              </a:xfrm>
              <a:custGeom>
                <a:avLst/>
                <a:gdLst/>
                <a:ahLst/>
                <a:cxnLst>
                  <a:cxn ang="0">
                    <a:pos x="112112" y="204150"/>
                  </a:cxn>
                  <a:cxn ang="5898240">
                    <a:pos x="112112" y="204150"/>
                  </a:cxn>
                  <a:cxn ang="11796480">
                    <a:pos x="112112" y="204150"/>
                  </a:cxn>
                  <a:cxn ang="17694720">
                    <a:pos x="112112" y="204150"/>
                  </a:cxn>
                </a:cxnLst>
                <a:pathLst>
                  <a:path w="21600" h="21600">
                    <a:moveTo>
                      <a:pt x="6354" y="10918"/>
                    </a:moveTo>
                    <a:lnTo>
                      <a:pt x="4448" y="5578"/>
                    </a:lnTo>
                    <a:lnTo>
                      <a:pt x="1060" y="1305"/>
                    </a:lnTo>
                    <a:lnTo>
                      <a:pt x="0" y="235"/>
                    </a:lnTo>
                    <a:lnTo>
                      <a:pt x="4448" y="1424"/>
                    </a:lnTo>
                    <a:lnTo>
                      <a:pt x="7835" y="0"/>
                    </a:lnTo>
                    <a:lnTo>
                      <a:pt x="11647" y="1305"/>
                    </a:lnTo>
                    <a:lnTo>
                      <a:pt x="14610" y="0"/>
                    </a:lnTo>
                    <a:lnTo>
                      <a:pt x="17576" y="1186"/>
                    </a:lnTo>
                    <a:lnTo>
                      <a:pt x="21600" y="235"/>
                    </a:lnTo>
                    <a:lnTo>
                      <a:pt x="16304" y="6053"/>
                    </a:lnTo>
                    <a:lnTo>
                      <a:pt x="14822" y="10918"/>
                    </a:lnTo>
                    <a:moveTo>
                      <a:pt x="778" y="14359"/>
                    </a:moveTo>
                    <a:lnTo>
                      <a:pt x="20681" y="14359"/>
                    </a:lnTo>
                    <a:lnTo>
                      <a:pt x="20681" y="16852"/>
                    </a:lnTo>
                    <a:lnTo>
                      <a:pt x="778" y="16814"/>
                    </a:lnTo>
                    <a:lnTo>
                      <a:pt x="778" y="19226"/>
                    </a:lnTo>
                    <a:lnTo>
                      <a:pt x="20681" y="19304"/>
                    </a:lnTo>
                    <a:lnTo>
                      <a:pt x="20752" y="21600"/>
                    </a:lnTo>
                    <a:lnTo>
                      <a:pt x="848" y="21600"/>
                    </a:lnTo>
                  </a:path>
                </a:pathLst>
              </a:custGeom>
              <a:noFill/>
              <a:ln w="57150" cap="flat" cmpd="sng">
                <a:solidFill>
                  <a:srgbClr val="000000">
                    <a:alpha val="100000"/>
                  </a:srgb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</p:grpSp>
        <p:sp>
          <p:nvSpPr>
            <p:cNvPr id="40973" name="Shape 221"/>
            <p:cNvSpPr/>
            <p:nvPr/>
          </p:nvSpPr>
          <p:spPr>
            <a:xfrm>
              <a:off x="573891" y="325411"/>
              <a:ext cx="7786711" cy="705465"/>
            </a:xfrm>
            <a:prstGeom prst="rect">
              <a:avLst/>
            </a:prstGeom>
            <a:noFill/>
            <a:ln w="12700">
              <a:noFill/>
            </a:ln>
          </p:spPr>
          <p:txBody>
            <a:bodyPr lIns="45719" tIns="45719" rIns="45719" bIns="45719">
              <a:spAutoFit/>
            </a:bodyPr>
            <a:p>
              <a:pPr eaLnBrk="1">
                <a:buNone/>
              </a:pPr>
              <a:r>
                <a:rPr lang="zh-CN" altLang="en-US" sz="4000">
                  <a:solidFill>
                    <a:srgbClr val="A6A6A6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黑体" panose="02010609060101010101" pitchFamily="49" charset="-122"/>
                </a:rPr>
                <a:t>练习</a:t>
              </a:r>
              <a:endParaRPr lang="zh-CN" altLang="en-US" sz="4000">
                <a:solidFill>
                  <a:srgbClr val="A6A6A6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endParaRPr>
            </a:p>
          </p:txBody>
        </p:sp>
      </p:grpSp>
      <p:sp>
        <p:nvSpPr>
          <p:cNvPr id="223" name="Shape 223"/>
          <p:cNvSpPr/>
          <p:nvPr/>
        </p:nvSpPr>
        <p:spPr>
          <a:xfrm>
            <a:off x="4106863" y="1841500"/>
            <a:ext cx="648970" cy="429895"/>
          </a:xfrm>
          <a:prstGeom prst="rect">
            <a:avLst/>
          </a:prstGeom>
          <a:noFill/>
          <a:ln w="12700">
            <a:noFill/>
          </a:ln>
        </p:spPr>
        <p:txBody>
          <a:bodyPr wrap="none" lIns="45719" rIns="45719">
            <a:spAutoFit/>
          </a:bodyPr>
          <a:p>
            <a:pPr eaLnBrk="1">
              <a:buNone/>
            </a:pPr>
            <a:r>
              <a:rPr lang="zh-CN" altLang="en-US" sz="2200">
                <a:latin typeface="华文细黑" pitchFamily="2" charset="-122"/>
                <a:ea typeface="华文细黑" pitchFamily="2" charset="-122"/>
                <a:sym typeface="华文细黑" pitchFamily="2" charset="-122"/>
              </a:rPr>
              <a:t>重点</a:t>
            </a:r>
            <a:endParaRPr lang="zh-CN" altLang="en-US" sz="2200">
              <a:latin typeface="华文细黑" pitchFamily="2" charset="-122"/>
              <a:ea typeface="华文细黑" pitchFamily="2" charset="-122"/>
              <a:sym typeface="华文细黑" pitchFamily="2" charset="-122"/>
            </a:endParaRPr>
          </a:p>
        </p:txBody>
      </p:sp>
      <p:sp>
        <p:nvSpPr>
          <p:cNvPr id="224" name="Shape 224"/>
          <p:cNvSpPr/>
          <p:nvPr/>
        </p:nvSpPr>
        <p:spPr>
          <a:xfrm>
            <a:off x="3005138" y="1846263"/>
            <a:ext cx="648970" cy="429895"/>
          </a:xfrm>
          <a:prstGeom prst="rect">
            <a:avLst/>
          </a:prstGeom>
          <a:noFill/>
          <a:ln w="12700">
            <a:noFill/>
          </a:ln>
        </p:spPr>
        <p:txBody>
          <a:bodyPr wrap="none" lIns="45719" rIns="45719">
            <a:spAutoFit/>
          </a:bodyPr>
          <a:p>
            <a:pPr eaLnBrk="1">
              <a:buNone/>
            </a:pPr>
            <a:r>
              <a:rPr lang="zh-CN" altLang="en-US" sz="2200">
                <a:latin typeface="华文细黑" pitchFamily="2" charset="-122"/>
                <a:ea typeface="华文细黑" pitchFamily="2" charset="-122"/>
                <a:sym typeface="华文细黑" pitchFamily="2" charset="-122"/>
              </a:rPr>
              <a:t>严重</a:t>
            </a:r>
            <a:endParaRPr lang="zh-CN" altLang="en-US" sz="2200">
              <a:latin typeface="华文细黑" pitchFamily="2" charset="-122"/>
              <a:ea typeface="华文细黑" pitchFamily="2" charset="-122"/>
              <a:sym typeface="华文细黑" pitchFamily="2" charset="-122"/>
            </a:endParaRPr>
          </a:p>
        </p:txBody>
      </p:sp>
      <p:sp>
        <p:nvSpPr>
          <p:cNvPr id="225" name="Shape 225"/>
          <p:cNvSpPr/>
          <p:nvPr/>
        </p:nvSpPr>
        <p:spPr>
          <a:xfrm>
            <a:off x="5219700" y="1852613"/>
            <a:ext cx="648970" cy="429895"/>
          </a:xfrm>
          <a:prstGeom prst="rect">
            <a:avLst/>
          </a:prstGeom>
          <a:noFill/>
          <a:ln w="12700">
            <a:noFill/>
          </a:ln>
        </p:spPr>
        <p:txBody>
          <a:bodyPr wrap="none" lIns="45719" rIns="45719">
            <a:spAutoFit/>
          </a:bodyPr>
          <a:p>
            <a:pPr eaLnBrk="1">
              <a:buNone/>
            </a:pPr>
            <a:r>
              <a:rPr lang="zh-CN" altLang="en-US" sz="2200">
                <a:latin typeface="华文细黑" pitchFamily="2" charset="-122"/>
                <a:ea typeface="华文细黑" pitchFamily="2" charset="-122"/>
                <a:sym typeface="华文细黑" pitchFamily="2" charset="-122"/>
              </a:rPr>
              <a:t>重视</a:t>
            </a:r>
            <a:endParaRPr lang="zh-CN" altLang="en-US" sz="2200">
              <a:latin typeface="华文细黑" pitchFamily="2" charset="-122"/>
              <a:ea typeface="华文细黑" pitchFamily="2" charset="-122"/>
              <a:sym typeface="华文细黑" pitchFamily="2" charset="-122"/>
            </a:endParaRPr>
          </a:p>
        </p:txBody>
      </p:sp>
      <p:sp>
        <p:nvSpPr>
          <p:cNvPr id="226" name="Shape 226"/>
          <p:cNvSpPr/>
          <p:nvPr/>
        </p:nvSpPr>
        <p:spPr>
          <a:xfrm>
            <a:off x="2146300" y="2307432"/>
            <a:ext cx="7982585" cy="768350"/>
          </a:xfrm>
          <a:prstGeom prst="rect">
            <a:avLst/>
          </a:prstGeom>
          <a:noFill/>
          <a:ln w="12700">
            <a:noFill/>
          </a:ln>
        </p:spPr>
        <p:txBody>
          <a:bodyPr wrap="none" lIns="45719" rIns="45719" anchor="ctr" anchorCtr="0">
            <a:spAutoFit/>
          </a:bodyPr>
          <a:p>
            <a:pPr eaLnBrk="1">
              <a:buNone/>
            </a:pPr>
            <a:r>
              <a:rPr lang="en-US" altLang="zh-CN" sz="2200">
                <a:latin typeface="Calibri" panose="020F0702030404030204" charset="0"/>
              </a:rPr>
              <a:t>1.</a:t>
            </a:r>
            <a:r>
              <a:rPr lang="zh-CN" altLang="en-US" sz="2200">
                <a:latin typeface="Calibri" panose="020F0702030404030204" charset="0"/>
              </a:rPr>
              <a:t>我们的车出了点儿问题，但并不是特别</a:t>
            </a:r>
            <a:r>
              <a:rPr lang="en-US" altLang="zh-CN" sz="2200">
                <a:latin typeface="Calibri" panose="020F0702030404030204" charset="0"/>
              </a:rPr>
              <a:t>_____</a:t>
            </a:r>
            <a:r>
              <a:rPr lang="zh-CN" altLang="en-US" sz="2200">
                <a:latin typeface="Calibri" panose="020F0702030404030204" charset="0"/>
              </a:rPr>
              <a:t>，很快就能解决，</a:t>
            </a:r>
            <a:endParaRPr lang="zh-CN" altLang="en-US" sz="2200">
              <a:latin typeface="Calibri" panose="020F0702030404030204" charset="0"/>
            </a:endParaRPr>
          </a:p>
          <a:p>
            <a:pPr eaLnBrk="1">
              <a:buNone/>
            </a:pPr>
            <a:r>
              <a:rPr lang="zh-CN" altLang="en-US" sz="2200">
                <a:latin typeface="Calibri" panose="020F0702030404030204" charset="0"/>
              </a:rPr>
              <a:t>   所以请大家放心，我们还是按照原计划出发。</a:t>
            </a:r>
            <a:endParaRPr lang="zh-CN" altLang="en-US" sz="2200">
              <a:latin typeface="Calibri" panose="020F0702030404030204" charset="0"/>
            </a:endParaRPr>
          </a:p>
        </p:txBody>
      </p:sp>
      <p:sp>
        <p:nvSpPr>
          <p:cNvPr id="227" name="Shape 227"/>
          <p:cNvSpPr/>
          <p:nvPr/>
        </p:nvSpPr>
        <p:spPr>
          <a:xfrm>
            <a:off x="2146300" y="3292634"/>
            <a:ext cx="7982585" cy="429895"/>
          </a:xfrm>
          <a:prstGeom prst="rect">
            <a:avLst/>
          </a:prstGeom>
          <a:noFill/>
          <a:ln w="12700">
            <a:noFill/>
          </a:ln>
        </p:spPr>
        <p:txBody>
          <a:bodyPr wrap="none" lIns="45719" rIns="45719" anchor="ctr" anchorCtr="0">
            <a:spAutoFit/>
          </a:bodyPr>
          <a:p>
            <a:pPr eaLnBrk="1">
              <a:buNone/>
            </a:pPr>
            <a:r>
              <a:rPr lang="en-US" altLang="zh-CN" sz="2200">
                <a:latin typeface="Calibri" panose="020F0702030404030204" charset="0"/>
              </a:rPr>
              <a:t>2.</a:t>
            </a:r>
            <a:r>
              <a:rPr lang="zh-CN" altLang="en-US" sz="2200">
                <a:latin typeface="Calibri" panose="020F0702030404030204" charset="0"/>
              </a:rPr>
              <a:t>讲话应先讲</a:t>
            </a:r>
            <a:r>
              <a:rPr lang="en-US" altLang="zh-CN" sz="2200">
                <a:latin typeface="Calibri" panose="020F0702030404030204" charset="0"/>
              </a:rPr>
              <a:t>_____</a:t>
            </a:r>
            <a:r>
              <a:rPr lang="zh-CN" altLang="en-US" sz="2200">
                <a:latin typeface="Calibri" panose="020F0702030404030204" charset="0"/>
              </a:rPr>
              <a:t>，这样才能使别人更快地了解你想</a:t>
            </a:r>
            <a:r>
              <a:rPr lang="zh-CN" altLang="en-US" sz="2200">
                <a:latin typeface="Calibri" panose="020F0702030404030204" charset="0"/>
              </a:rPr>
              <a:t>讲的意思。</a:t>
            </a:r>
            <a:endParaRPr lang="zh-CN" altLang="en-US" sz="2200">
              <a:latin typeface="Calibri" panose="020F0702030404030204" charset="0"/>
            </a:endParaRPr>
          </a:p>
        </p:txBody>
      </p:sp>
      <p:sp>
        <p:nvSpPr>
          <p:cNvPr id="228" name="Shape 228"/>
          <p:cNvSpPr/>
          <p:nvPr/>
        </p:nvSpPr>
        <p:spPr>
          <a:xfrm>
            <a:off x="2165350" y="4031457"/>
            <a:ext cx="7703185" cy="768350"/>
          </a:xfrm>
          <a:prstGeom prst="rect">
            <a:avLst/>
          </a:prstGeom>
          <a:noFill/>
          <a:ln w="12700">
            <a:noFill/>
          </a:ln>
        </p:spPr>
        <p:txBody>
          <a:bodyPr wrap="none" lIns="45719" rIns="45719" anchor="ctr" anchorCtr="0">
            <a:spAutoFit/>
          </a:bodyPr>
          <a:p>
            <a:pPr eaLnBrk="1">
              <a:buNone/>
            </a:pPr>
            <a:r>
              <a:rPr lang="en-US" altLang="zh-CN" sz="2200">
                <a:latin typeface="Calibri" panose="020F0702030404030204" charset="0"/>
              </a:rPr>
              <a:t>3.</a:t>
            </a:r>
            <a:r>
              <a:rPr lang="zh-CN" altLang="en-US" sz="2200">
                <a:latin typeface="Calibri" panose="020F0702030404030204" charset="0"/>
              </a:rPr>
              <a:t>有些问题虽然看起来很小，但是如果没有引起</a:t>
            </a:r>
            <a:r>
              <a:rPr lang="en-US" altLang="zh-CN" sz="2200">
                <a:latin typeface="Calibri" panose="020F0702030404030204" charset="0"/>
              </a:rPr>
              <a:t>_____</a:t>
            </a:r>
            <a:r>
              <a:rPr lang="zh-CN" altLang="en-US" sz="2200">
                <a:latin typeface="Calibri" panose="020F0702030404030204" charset="0"/>
              </a:rPr>
              <a:t>，很可能</a:t>
            </a:r>
            <a:endParaRPr lang="zh-CN" altLang="en-US" sz="2200">
              <a:latin typeface="Calibri" panose="020F0702030404030204" charset="0"/>
            </a:endParaRPr>
          </a:p>
          <a:p>
            <a:pPr eaLnBrk="1">
              <a:buNone/>
            </a:pPr>
            <a:r>
              <a:rPr lang="zh-CN" altLang="en-US" sz="2200">
                <a:latin typeface="Calibri" panose="020F0702030404030204" charset="0"/>
              </a:rPr>
              <a:t>   会发展成大麻烦。</a:t>
            </a:r>
            <a:endParaRPr lang="zh-CN" altLang="en-US" sz="2200">
              <a:latin typeface="Calibri" panose="020F0702030404030204" charset="0"/>
            </a:endParaRPr>
          </a:p>
        </p:txBody>
      </p:sp>
      <p:sp>
        <p:nvSpPr>
          <p:cNvPr id="229" name="Shape 229"/>
          <p:cNvSpPr/>
          <p:nvPr/>
        </p:nvSpPr>
        <p:spPr>
          <a:xfrm>
            <a:off x="6235700" y="1847850"/>
            <a:ext cx="648970" cy="429895"/>
          </a:xfrm>
          <a:prstGeom prst="rect">
            <a:avLst/>
          </a:prstGeom>
          <a:noFill/>
          <a:ln w="12700">
            <a:noFill/>
          </a:ln>
        </p:spPr>
        <p:txBody>
          <a:bodyPr wrap="none" lIns="45719" rIns="45719">
            <a:spAutoFit/>
          </a:bodyPr>
          <a:p>
            <a:pPr eaLnBrk="1">
              <a:buNone/>
            </a:pPr>
            <a:r>
              <a:rPr lang="zh-CN" altLang="en-US" sz="2200">
                <a:latin typeface="华文细黑" pitchFamily="2" charset="-122"/>
                <a:ea typeface="华文细黑" pitchFamily="2" charset="-122"/>
                <a:sym typeface="华文细黑" pitchFamily="2" charset="-122"/>
              </a:rPr>
              <a:t>尊重</a:t>
            </a:r>
            <a:endParaRPr lang="zh-CN" altLang="en-US" sz="2200">
              <a:latin typeface="华文细黑" pitchFamily="2" charset="-122"/>
              <a:ea typeface="华文细黑" pitchFamily="2" charset="-122"/>
              <a:sym typeface="华文细黑" pitchFamily="2" charset="-122"/>
            </a:endParaRPr>
          </a:p>
        </p:txBody>
      </p:sp>
      <p:sp>
        <p:nvSpPr>
          <p:cNvPr id="230" name="Shape 230"/>
          <p:cNvSpPr/>
          <p:nvPr/>
        </p:nvSpPr>
        <p:spPr>
          <a:xfrm>
            <a:off x="2165350" y="4941094"/>
            <a:ext cx="7566660" cy="768350"/>
          </a:xfrm>
          <a:prstGeom prst="rect">
            <a:avLst/>
          </a:prstGeom>
          <a:noFill/>
          <a:ln w="12700">
            <a:noFill/>
          </a:ln>
        </p:spPr>
        <p:txBody>
          <a:bodyPr wrap="none" lIns="45719" rIns="45719" anchor="ctr" anchorCtr="0">
            <a:spAutoFit/>
          </a:bodyPr>
          <a:p>
            <a:pPr eaLnBrk="1">
              <a:buNone/>
            </a:pPr>
            <a:r>
              <a:rPr lang="en-US" altLang="zh-CN" sz="2200">
                <a:latin typeface="Calibri" panose="020F0702030404030204" charset="0"/>
              </a:rPr>
              <a:t>4.</a:t>
            </a:r>
            <a:r>
              <a:rPr lang="zh-CN" altLang="en-US" sz="2200">
                <a:latin typeface="Calibri" panose="020F0702030404030204" charset="0"/>
              </a:rPr>
              <a:t>他这些年做生意赚了不少钱，还拿出很大一部分去帮助那些</a:t>
            </a:r>
            <a:endParaRPr lang="zh-CN" altLang="en-US" sz="2200">
              <a:latin typeface="Calibri" panose="020F0702030404030204" charset="0"/>
            </a:endParaRPr>
          </a:p>
          <a:p>
            <a:pPr eaLnBrk="1">
              <a:buNone/>
            </a:pPr>
            <a:r>
              <a:rPr lang="zh-CN" altLang="en-US" sz="2200">
                <a:latin typeface="Calibri" panose="020F0702030404030204" charset="0"/>
              </a:rPr>
              <a:t>   经济有困难的人，所以获得了大家的</a:t>
            </a:r>
            <a:r>
              <a:rPr lang="en-US" altLang="zh-CN" sz="2200">
                <a:latin typeface="Calibri" panose="020F0702030404030204" charset="0"/>
              </a:rPr>
              <a:t>_____</a:t>
            </a:r>
            <a:r>
              <a:rPr lang="zh-CN" altLang="en-US" sz="2200">
                <a:latin typeface="Calibri" panose="020F0702030404030204" charset="0"/>
              </a:rPr>
              <a:t>。</a:t>
            </a:r>
            <a:endParaRPr lang="zh-CN" altLang="en-US" sz="2200">
              <a:latin typeface="Calibri" panose="020F070203040403020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fill="hold" nodeType="tmRoot"/>
      </p:par>
    </p:tnLst>
    <p:bldLst>
      <p:bldP spid="226" grpId="0" animBg="1" advAuto="1000"/>
      <p:bldP spid="227" grpId="0" animBg="1" advAuto="1000"/>
      <p:bldP spid="228" grpId="0" animBg="1" advAuto="1000"/>
      <p:bldP spid="230" grpId="0" animBg="1" advAuto="1000"/>
    </p:bld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u="sng" dirty="0"/>
              <a:t>敢</a:t>
            </a:r>
            <a:r>
              <a:rPr lang="zh-TW" altLang="en-US" dirty="0"/>
              <a:t> </a:t>
            </a:r>
            <a:r>
              <a:rPr lang="en-US" altLang="zh-TW" dirty="0"/>
              <a:t>V.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放在</a:t>
            </a:r>
            <a:r>
              <a:rPr lang="en-US" altLang="zh-TW" dirty="0"/>
              <a:t>V.</a:t>
            </a:r>
            <a:r>
              <a:rPr lang="zh-TW" altLang="en-US" dirty="0"/>
              <a:t>前，表示有勇气做某事。</a:t>
            </a:r>
            <a:endParaRPr lang="en-US" altLang="zh-TW" dirty="0"/>
          </a:p>
          <a:p>
            <a:endParaRPr lang="en-US" altLang="zh-TW" dirty="0"/>
          </a:p>
          <a:p>
            <a:r>
              <a:rPr lang="zh-TW" altLang="en-US" dirty="0"/>
              <a:t>你敢不敢晚上的时候来学校？</a:t>
            </a:r>
            <a:endParaRPr lang="en-US" altLang="zh-TW" dirty="0"/>
          </a:p>
          <a:p>
            <a:r>
              <a:rPr lang="zh-TW" altLang="en-US" dirty="0"/>
              <a:t>你敢打他一下吗？</a:t>
            </a:r>
            <a:endParaRPr lang="zh-TW" altLang="en-US" dirty="0"/>
          </a:p>
        </p:txBody>
      </p:sp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u="sng" dirty="0"/>
              <a:t>敢</a:t>
            </a:r>
            <a:r>
              <a:rPr lang="zh-TW" altLang="en-US" dirty="0"/>
              <a:t> </a:t>
            </a:r>
            <a:r>
              <a:rPr lang="en-US" altLang="zh-TW" dirty="0"/>
              <a:t>V.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2800" dirty="0"/>
              <a:t>他不敢在晚上的时候自己看恐怖电影。</a:t>
            </a:r>
            <a:endParaRPr lang="en-US" altLang="zh-TW" sz="2800" dirty="0"/>
          </a:p>
        </p:txBody>
      </p:sp>
      <p:pic>
        <p:nvPicPr>
          <p:cNvPr id="4" name="Picture 5" descr="美國人最害怕的10件事》第一件我們已經習慣了（望天）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0925" y="2774496"/>
            <a:ext cx="5238750" cy="379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u="sng" dirty="0"/>
              <a:t>敢</a:t>
            </a:r>
            <a:r>
              <a:rPr lang="zh-TW" altLang="en-US" dirty="0"/>
              <a:t> </a:t>
            </a:r>
            <a:r>
              <a:rPr lang="en-US" altLang="zh-TW" dirty="0"/>
              <a:t>V.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2800" dirty="0"/>
              <a:t>他居然在生病后还敢熬夜不睡觉，他不怕生病得更严重吗</a:t>
            </a:r>
            <a:r>
              <a:rPr lang="zh-TW" altLang="en-US" dirty="0"/>
              <a:t>？</a:t>
            </a:r>
            <a:endParaRPr lang="en-US" altLang="zh-TW" sz="2800" dirty="0"/>
          </a:p>
        </p:txBody>
      </p:sp>
      <p:pic>
        <p:nvPicPr>
          <p:cNvPr id="5" name="Picture 4" descr="可爱-卡通可爱风格小猪不敢相信表情包-图司机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624" y="2944019"/>
            <a:ext cx="3714750" cy="3714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u="sng" dirty="0"/>
              <a:t>恐怕</a:t>
            </a:r>
            <a:r>
              <a:rPr lang="zh-TW" altLang="en-US" dirty="0"/>
              <a:t> </a:t>
            </a:r>
            <a:r>
              <a:rPr lang="en-US" altLang="zh-TW" dirty="0"/>
              <a:t>ADV.</a:t>
            </a:r>
            <a:endParaRPr lang="zh-TW" altLang="en-US" dirty="0"/>
          </a:p>
        </p:txBody>
      </p:sp>
      <p:sp>
        <p:nvSpPr>
          <p:cNvPr id="5" name="文字方塊 4"/>
          <p:cNvSpPr txBox="1"/>
          <p:nvPr/>
        </p:nvSpPr>
        <p:spPr>
          <a:xfrm>
            <a:off x="4199021" y="114086"/>
            <a:ext cx="799297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3600" dirty="0"/>
              <a:t>ADV.</a:t>
            </a:r>
            <a:r>
              <a:rPr lang="zh-TW" altLang="en-US" sz="3600" dirty="0"/>
              <a:t>，表示</a:t>
            </a:r>
            <a:r>
              <a:rPr lang="en-US" altLang="zh-TW" sz="3600" dirty="0"/>
              <a:t>“</a:t>
            </a:r>
            <a:r>
              <a:rPr lang="zh-TW" altLang="en-US" sz="3600" dirty="0"/>
              <a:t>估计，而且有点儿担心</a:t>
            </a:r>
            <a:r>
              <a:rPr lang="en-US" altLang="zh-TW" sz="3600" dirty="0"/>
              <a:t>”</a:t>
            </a:r>
            <a:r>
              <a:rPr lang="zh-TW" altLang="en-US" sz="3600" dirty="0"/>
              <a:t>。</a:t>
            </a:r>
            <a:endParaRPr lang="en-US" altLang="zh-TW" sz="3600" dirty="0"/>
          </a:p>
        </p:txBody>
      </p:sp>
      <p:sp>
        <p:nvSpPr>
          <p:cNvPr id="9" name="內容版面配置區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2800" dirty="0"/>
              <a:t>如果你临时增加五十人参加活动，恐怕这里的位子不够。</a:t>
            </a:r>
            <a:endParaRPr lang="en-US" altLang="zh-TW" sz="2800" dirty="0"/>
          </a:p>
        </p:txBody>
      </p:sp>
      <p:pic>
        <p:nvPicPr>
          <p:cNvPr id="3" name="Picture 2" descr="劝告图片-劝告素材-劝告插画-摄图新视界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9714" y="2661198"/>
            <a:ext cx="6872572" cy="4082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4034" name="Shape 136"/>
          <p:cNvSpPr/>
          <p:nvPr/>
        </p:nvSpPr>
        <p:spPr>
          <a:xfrm>
            <a:off x="2595563" y="487363"/>
            <a:ext cx="8072437" cy="706755"/>
          </a:xfrm>
          <a:prstGeom prst="rect">
            <a:avLst/>
          </a:prstGeom>
          <a:noFill/>
          <a:ln w="12700">
            <a:noFill/>
          </a:ln>
        </p:spPr>
        <p:txBody>
          <a:bodyPr lIns="45719" rIns="45719">
            <a:spAutoFit/>
          </a:bodyPr>
          <a:p>
            <a:pPr eaLnBrk="1">
              <a:buNone/>
            </a:pPr>
            <a:r>
              <a:rPr lang="zh-CN" altLang="en-US" sz="4000">
                <a:solidFill>
                  <a:srgbClr val="A6A6A6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语言点</a:t>
            </a:r>
            <a:endParaRPr lang="zh-CN" altLang="en-US" sz="4000">
              <a:solidFill>
                <a:srgbClr val="A6A6A6"/>
              </a:solidFill>
              <a:latin typeface="黑体" panose="02010609060101010101" pitchFamily="49" charset="-122"/>
              <a:ea typeface="黑体" panose="02010609060101010101" pitchFamily="49" charset="-122"/>
              <a:sym typeface="黑体" panose="02010609060101010101" pitchFamily="49" charset="-122"/>
            </a:endParaRPr>
          </a:p>
        </p:txBody>
      </p:sp>
      <p:grpSp>
        <p:nvGrpSpPr>
          <p:cNvPr id="44035" name="Group 139"/>
          <p:cNvGrpSpPr/>
          <p:nvPr/>
        </p:nvGrpSpPr>
        <p:grpSpPr>
          <a:xfrm>
            <a:off x="1811338" y="228600"/>
            <a:ext cx="608012" cy="919163"/>
            <a:chOff x="0" y="0"/>
            <a:chExt cx="607419" cy="919824"/>
          </a:xfrm>
        </p:grpSpPr>
        <p:sp>
          <p:nvSpPr>
            <p:cNvPr id="44040" name="Shape 137"/>
            <p:cNvSpPr/>
            <p:nvPr/>
          </p:nvSpPr>
          <p:spPr>
            <a:xfrm>
              <a:off x="0" y="0"/>
              <a:ext cx="607420" cy="919825"/>
            </a:xfrm>
            <a:custGeom>
              <a:avLst/>
              <a:gdLst/>
              <a:ahLst/>
              <a:cxnLst>
                <a:cxn ang="0">
                  <a:pos x="303710" y="459913"/>
                </a:cxn>
                <a:cxn ang="5898240">
                  <a:pos x="303710" y="459913"/>
                </a:cxn>
                <a:cxn ang="11796480">
                  <a:pos x="303710" y="459913"/>
                </a:cxn>
                <a:cxn ang="17694720">
                  <a:pos x="303710" y="459913"/>
                </a:cxn>
              </a:cxnLst>
              <a:pathLst>
                <a:path w="21600" h="21600">
                  <a:moveTo>
                    <a:pt x="10786" y="21600"/>
                  </a:moveTo>
                  <a:lnTo>
                    <a:pt x="11178" y="21600"/>
                  </a:lnTo>
                  <a:lnTo>
                    <a:pt x="11516" y="21565"/>
                  </a:lnTo>
                  <a:lnTo>
                    <a:pt x="11881" y="21495"/>
                  </a:lnTo>
                  <a:lnTo>
                    <a:pt x="12220" y="21425"/>
                  </a:lnTo>
                  <a:lnTo>
                    <a:pt x="12585" y="21319"/>
                  </a:lnTo>
                  <a:lnTo>
                    <a:pt x="12871" y="21196"/>
                  </a:lnTo>
                  <a:lnTo>
                    <a:pt x="13132" y="21056"/>
                  </a:lnTo>
                  <a:lnTo>
                    <a:pt x="13367" y="20881"/>
                  </a:lnTo>
                  <a:lnTo>
                    <a:pt x="13627" y="20722"/>
                  </a:lnTo>
                  <a:lnTo>
                    <a:pt x="13835" y="20511"/>
                  </a:lnTo>
                  <a:lnTo>
                    <a:pt x="14018" y="20318"/>
                  </a:lnTo>
                  <a:lnTo>
                    <a:pt x="14174" y="20107"/>
                  </a:lnTo>
                  <a:lnTo>
                    <a:pt x="14330" y="19879"/>
                  </a:lnTo>
                  <a:lnTo>
                    <a:pt x="14434" y="19634"/>
                  </a:lnTo>
                  <a:lnTo>
                    <a:pt x="14487" y="19370"/>
                  </a:lnTo>
                  <a:lnTo>
                    <a:pt x="14487" y="15664"/>
                  </a:lnTo>
                  <a:lnTo>
                    <a:pt x="14591" y="15454"/>
                  </a:lnTo>
                  <a:lnTo>
                    <a:pt x="14669" y="15260"/>
                  </a:lnTo>
                  <a:lnTo>
                    <a:pt x="14774" y="15050"/>
                  </a:lnTo>
                  <a:lnTo>
                    <a:pt x="15138" y="14646"/>
                  </a:lnTo>
                  <a:lnTo>
                    <a:pt x="15581" y="14242"/>
                  </a:lnTo>
                  <a:lnTo>
                    <a:pt x="16728" y="13469"/>
                  </a:lnTo>
                  <a:lnTo>
                    <a:pt x="18030" y="12591"/>
                  </a:lnTo>
                  <a:lnTo>
                    <a:pt x="18734" y="12118"/>
                  </a:lnTo>
                  <a:lnTo>
                    <a:pt x="19333" y="11573"/>
                  </a:lnTo>
                  <a:lnTo>
                    <a:pt x="19932" y="11028"/>
                  </a:lnTo>
                  <a:lnTo>
                    <a:pt x="20479" y="10396"/>
                  </a:lnTo>
                  <a:lnTo>
                    <a:pt x="20740" y="10097"/>
                  </a:lnTo>
                  <a:lnTo>
                    <a:pt x="20948" y="9729"/>
                  </a:lnTo>
                  <a:lnTo>
                    <a:pt x="21130" y="9378"/>
                  </a:lnTo>
                  <a:lnTo>
                    <a:pt x="21287" y="8974"/>
                  </a:lnTo>
                  <a:lnTo>
                    <a:pt x="21443" y="8605"/>
                  </a:lnTo>
                  <a:lnTo>
                    <a:pt x="21548" y="8166"/>
                  </a:lnTo>
                  <a:lnTo>
                    <a:pt x="21600" y="7727"/>
                  </a:lnTo>
                  <a:lnTo>
                    <a:pt x="21600" y="6884"/>
                  </a:lnTo>
                  <a:lnTo>
                    <a:pt x="21548" y="6515"/>
                  </a:lnTo>
                  <a:lnTo>
                    <a:pt x="21496" y="6182"/>
                  </a:lnTo>
                  <a:lnTo>
                    <a:pt x="21391" y="5812"/>
                  </a:lnTo>
                  <a:lnTo>
                    <a:pt x="21287" y="5479"/>
                  </a:lnTo>
                  <a:lnTo>
                    <a:pt x="21130" y="5093"/>
                  </a:lnTo>
                  <a:lnTo>
                    <a:pt x="20948" y="4760"/>
                  </a:lnTo>
                  <a:lnTo>
                    <a:pt x="20740" y="4425"/>
                  </a:lnTo>
                  <a:lnTo>
                    <a:pt x="20531" y="4127"/>
                  </a:lnTo>
                  <a:lnTo>
                    <a:pt x="20296" y="3811"/>
                  </a:lnTo>
                  <a:lnTo>
                    <a:pt x="20036" y="3513"/>
                  </a:lnTo>
                  <a:lnTo>
                    <a:pt x="19775" y="3214"/>
                  </a:lnTo>
                  <a:lnTo>
                    <a:pt x="19124" y="2634"/>
                  </a:lnTo>
                  <a:lnTo>
                    <a:pt x="18447" y="2125"/>
                  </a:lnTo>
                  <a:lnTo>
                    <a:pt x="17691" y="1669"/>
                  </a:lnTo>
                  <a:lnTo>
                    <a:pt x="16832" y="1229"/>
                  </a:lnTo>
                  <a:lnTo>
                    <a:pt x="16388" y="1054"/>
                  </a:lnTo>
                  <a:lnTo>
                    <a:pt x="15920" y="879"/>
                  </a:lnTo>
                  <a:lnTo>
                    <a:pt x="15477" y="720"/>
                  </a:lnTo>
                  <a:lnTo>
                    <a:pt x="15034" y="580"/>
                  </a:lnTo>
                  <a:lnTo>
                    <a:pt x="14539" y="439"/>
                  </a:lnTo>
                  <a:lnTo>
                    <a:pt x="14018" y="316"/>
                  </a:lnTo>
                  <a:lnTo>
                    <a:pt x="13471" y="211"/>
                  </a:lnTo>
                  <a:lnTo>
                    <a:pt x="12975" y="140"/>
                  </a:lnTo>
                  <a:lnTo>
                    <a:pt x="12428" y="71"/>
                  </a:lnTo>
                  <a:lnTo>
                    <a:pt x="11934" y="35"/>
                  </a:lnTo>
                  <a:lnTo>
                    <a:pt x="11387" y="0"/>
                  </a:lnTo>
                  <a:lnTo>
                    <a:pt x="10213" y="0"/>
                  </a:lnTo>
                  <a:lnTo>
                    <a:pt x="9666" y="35"/>
                  </a:lnTo>
                  <a:lnTo>
                    <a:pt x="9172" y="71"/>
                  </a:lnTo>
                  <a:lnTo>
                    <a:pt x="8625" y="140"/>
                  </a:lnTo>
                  <a:lnTo>
                    <a:pt x="8129" y="211"/>
                  </a:lnTo>
                  <a:lnTo>
                    <a:pt x="7582" y="316"/>
                  </a:lnTo>
                  <a:lnTo>
                    <a:pt x="7061" y="439"/>
                  </a:lnTo>
                  <a:lnTo>
                    <a:pt x="6566" y="580"/>
                  </a:lnTo>
                  <a:lnTo>
                    <a:pt x="6123" y="720"/>
                  </a:lnTo>
                  <a:lnTo>
                    <a:pt x="5680" y="879"/>
                  </a:lnTo>
                  <a:lnTo>
                    <a:pt x="5212" y="1054"/>
                  </a:lnTo>
                  <a:lnTo>
                    <a:pt x="4768" y="1229"/>
                  </a:lnTo>
                  <a:lnTo>
                    <a:pt x="3909" y="1669"/>
                  </a:lnTo>
                  <a:lnTo>
                    <a:pt x="3153" y="2125"/>
                  </a:lnTo>
                  <a:lnTo>
                    <a:pt x="2476" y="2634"/>
                  </a:lnTo>
                  <a:lnTo>
                    <a:pt x="1825" y="3214"/>
                  </a:lnTo>
                  <a:lnTo>
                    <a:pt x="1303" y="3811"/>
                  </a:lnTo>
                  <a:lnTo>
                    <a:pt x="1069" y="4127"/>
                  </a:lnTo>
                  <a:lnTo>
                    <a:pt x="860" y="4425"/>
                  </a:lnTo>
                  <a:lnTo>
                    <a:pt x="651" y="4760"/>
                  </a:lnTo>
                  <a:lnTo>
                    <a:pt x="470" y="5093"/>
                  </a:lnTo>
                  <a:lnTo>
                    <a:pt x="313" y="5479"/>
                  </a:lnTo>
                  <a:lnTo>
                    <a:pt x="209" y="5812"/>
                  </a:lnTo>
                  <a:lnTo>
                    <a:pt x="104" y="6182"/>
                  </a:lnTo>
                  <a:lnTo>
                    <a:pt x="52" y="6515"/>
                  </a:lnTo>
                  <a:lnTo>
                    <a:pt x="0" y="6884"/>
                  </a:lnTo>
                  <a:lnTo>
                    <a:pt x="0" y="7727"/>
                  </a:lnTo>
                  <a:lnTo>
                    <a:pt x="52" y="8166"/>
                  </a:lnTo>
                  <a:lnTo>
                    <a:pt x="157" y="8605"/>
                  </a:lnTo>
                  <a:lnTo>
                    <a:pt x="313" y="8974"/>
                  </a:lnTo>
                  <a:lnTo>
                    <a:pt x="470" y="9378"/>
                  </a:lnTo>
                  <a:lnTo>
                    <a:pt x="651" y="9729"/>
                  </a:lnTo>
                  <a:lnTo>
                    <a:pt x="860" y="10097"/>
                  </a:lnTo>
                  <a:lnTo>
                    <a:pt x="1121" y="10396"/>
                  </a:lnTo>
                  <a:lnTo>
                    <a:pt x="1668" y="11028"/>
                  </a:lnTo>
                  <a:lnTo>
                    <a:pt x="2267" y="11573"/>
                  </a:lnTo>
                  <a:lnTo>
                    <a:pt x="2866" y="12118"/>
                  </a:lnTo>
                  <a:lnTo>
                    <a:pt x="3570" y="12591"/>
                  </a:lnTo>
                  <a:lnTo>
                    <a:pt x="4872" y="13469"/>
                  </a:lnTo>
                  <a:lnTo>
                    <a:pt x="6019" y="14242"/>
                  </a:lnTo>
                  <a:lnTo>
                    <a:pt x="6462" y="14646"/>
                  </a:lnTo>
                  <a:lnTo>
                    <a:pt x="6826" y="15050"/>
                  </a:lnTo>
                  <a:lnTo>
                    <a:pt x="6931" y="15260"/>
                  </a:lnTo>
                  <a:lnTo>
                    <a:pt x="7009" y="15454"/>
                  </a:lnTo>
                  <a:lnTo>
                    <a:pt x="7113" y="15664"/>
                  </a:lnTo>
                  <a:lnTo>
                    <a:pt x="7113" y="19370"/>
                  </a:lnTo>
                  <a:lnTo>
                    <a:pt x="7166" y="19634"/>
                  </a:lnTo>
                  <a:lnTo>
                    <a:pt x="7270" y="19879"/>
                  </a:lnTo>
                  <a:lnTo>
                    <a:pt x="7425" y="20107"/>
                  </a:lnTo>
                  <a:lnTo>
                    <a:pt x="7582" y="20318"/>
                  </a:lnTo>
                  <a:lnTo>
                    <a:pt x="7765" y="20511"/>
                  </a:lnTo>
                  <a:lnTo>
                    <a:pt x="7973" y="20722"/>
                  </a:lnTo>
                  <a:lnTo>
                    <a:pt x="8233" y="20881"/>
                  </a:lnTo>
                  <a:lnTo>
                    <a:pt x="8468" y="21056"/>
                  </a:lnTo>
                  <a:lnTo>
                    <a:pt x="8729" y="21196"/>
                  </a:lnTo>
                  <a:lnTo>
                    <a:pt x="9015" y="21319"/>
                  </a:lnTo>
                  <a:lnTo>
                    <a:pt x="9380" y="21425"/>
                  </a:lnTo>
                  <a:lnTo>
                    <a:pt x="9719" y="21495"/>
                  </a:lnTo>
                  <a:lnTo>
                    <a:pt x="10084" y="21565"/>
                  </a:lnTo>
                  <a:lnTo>
                    <a:pt x="10422" y="21600"/>
                  </a:lnTo>
                  <a:lnTo>
                    <a:pt x="10786" y="21600"/>
                  </a:lnTo>
                  <a:close/>
                </a:path>
              </a:pathLst>
            </a:custGeom>
            <a:solidFill>
              <a:srgbClr val="FFFFCC">
                <a:alpha val="100000"/>
              </a:srgbClr>
            </a:solidFill>
            <a:ln w="57150" cap="flat" cmpd="sng">
              <a:solidFill>
                <a:srgbClr val="000000">
                  <a:alpha val="10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44041" name="Shape 138"/>
            <p:cNvSpPr/>
            <p:nvPr/>
          </p:nvSpPr>
          <p:spPr>
            <a:xfrm>
              <a:off x="192699" y="403848"/>
              <a:ext cx="224224" cy="408299"/>
            </a:xfrm>
            <a:custGeom>
              <a:avLst/>
              <a:gdLst/>
              <a:ahLst/>
              <a:cxnLst>
                <a:cxn ang="0">
                  <a:pos x="112112" y="204150"/>
                </a:cxn>
                <a:cxn ang="5898240">
                  <a:pos x="112112" y="204150"/>
                </a:cxn>
                <a:cxn ang="11796480">
                  <a:pos x="112112" y="204150"/>
                </a:cxn>
                <a:cxn ang="17694720">
                  <a:pos x="112112" y="204150"/>
                </a:cxn>
              </a:cxnLst>
              <a:pathLst>
                <a:path w="21600" h="21600">
                  <a:moveTo>
                    <a:pt x="6354" y="10918"/>
                  </a:moveTo>
                  <a:lnTo>
                    <a:pt x="4448" y="5578"/>
                  </a:lnTo>
                  <a:lnTo>
                    <a:pt x="1060" y="1305"/>
                  </a:lnTo>
                  <a:lnTo>
                    <a:pt x="0" y="235"/>
                  </a:lnTo>
                  <a:lnTo>
                    <a:pt x="4448" y="1424"/>
                  </a:lnTo>
                  <a:lnTo>
                    <a:pt x="7835" y="0"/>
                  </a:lnTo>
                  <a:lnTo>
                    <a:pt x="11647" y="1305"/>
                  </a:lnTo>
                  <a:lnTo>
                    <a:pt x="14610" y="0"/>
                  </a:lnTo>
                  <a:lnTo>
                    <a:pt x="17576" y="1186"/>
                  </a:lnTo>
                  <a:lnTo>
                    <a:pt x="21600" y="235"/>
                  </a:lnTo>
                  <a:lnTo>
                    <a:pt x="16304" y="6053"/>
                  </a:lnTo>
                  <a:lnTo>
                    <a:pt x="14822" y="10918"/>
                  </a:lnTo>
                  <a:moveTo>
                    <a:pt x="778" y="14359"/>
                  </a:moveTo>
                  <a:lnTo>
                    <a:pt x="20681" y="14359"/>
                  </a:lnTo>
                  <a:lnTo>
                    <a:pt x="20681" y="16852"/>
                  </a:lnTo>
                  <a:lnTo>
                    <a:pt x="778" y="16814"/>
                  </a:lnTo>
                  <a:lnTo>
                    <a:pt x="778" y="19226"/>
                  </a:lnTo>
                  <a:lnTo>
                    <a:pt x="20681" y="19304"/>
                  </a:lnTo>
                  <a:lnTo>
                    <a:pt x="20752" y="21600"/>
                  </a:lnTo>
                  <a:lnTo>
                    <a:pt x="848" y="21600"/>
                  </a:lnTo>
                </a:path>
              </a:pathLst>
            </a:custGeom>
            <a:noFill/>
            <a:ln w="57150" cap="flat" cmpd="sng">
              <a:solidFill>
                <a:srgbClr val="000000">
                  <a:alpha val="10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</p:grpSp>
      <p:sp>
        <p:nvSpPr>
          <p:cNvPr id="140" name="Shape 140"/>
          <p:cNvSpPr/>
          <p:nvPr/>
        </p:nvSpPr>
        <p:spPr>
          <a:xfrm>
            <a:off x="5486400" y="1371600"/>
            <a:ext cx="394970" cy="460375"/>
          </a:xfrm>
          <a:prstGeom prst="rect">
            <a:avLst/>
          </a:prstGeom>
          <a:noFill/>
          <a:ln w="12700">
            <a:noFill/>
          </a:ln>
        </p:spPr>
        <p:txBody>
          <a:bodyPr wrap="none" lIns="45719" rIns="45719" anchor="ctr" anchorCtr="0">
            <a:spAutoFit/>
          </a:bodyPr>
          <a:p>
            <a:pPr eaLnBrk="1">
              <a:buNone/>
            </a:pPr>
            <a:r>
              <a:rPr lang="zh-CN" altLang="en-US" sz="2400">
                <a:solidFill>
                  <a:srgbClr val="FF0000"/>
                </a:solidFill>
                <a:latin typeface="Calibri" panose="020F0702030404030204" charset="0"/>
              </a:rPr>
              <a:t>敢</a:t>
            </a:r>
            <a:endParaRPr lang="zh-CN" altLang="en-US" sz="2400">
              <a:solidFill>
                <a:srgbClr val="FF0000"/>
              </a:solidFill>
              <a:latin typeface="Calibri" panose="020F0702030404030204" charset="0"/>
            </a:endParaRPr>
          </a:p>
        </p:txBody>
      </p:sp>
      <p:sp>
        <p:nvSpPr>
          <p:cNvPr id="141" name="Shape 141"/>
          <p:cNvSpPr/>
          <p:nvPr/>
        </p:nvSpPr>
        <p:spPr>
          <a:xfrm>
            <a:off x="2362200" y="2437607"/>
            <a:ext cx="7467600" cy="768350"/>
          </a:xfrm>
          <a:prstGeom prst="rect">
            <a:avLst/>
          </a:prstGeom>
          <a:noFill/>
          <a:ln w="12700">
            <a:noFill/>
          </a:ln>
        </p:spPr>
        <p:txBody>
          <a:bodyPr lIns="45719" rIns="45719" anchor="ctr" anchorCtr="0">
            <a:spAutoFit/>
          </a:bodyPr>
          <a:p>
            <a:pPr marL="294005" indent="-294005" eaLnBrk="1">
              <a:buSzPct val="100000"/>
              <a:buAutoNum type="arabicPeriod"/>
            </a:pPr>
            <a:r>
              <a:rPr lang="zh-CN" altLang="en-US" sz="2200">
                <a:latin typeface="Calibri" panose="020F0702030404030204" charset="0"/>
              </a:rPr>
              <a:t>我们应该把那些</a:t>
            </a:r>
            <a:r>
              <a:rPr lang="zh-CN" altLang="en-US" sz="2200">
                <a:solidFill>
                  <a:srgbClr val="FF0000"/>
                </a:solidFill>
                <a:latin typeface="Calibri" panose="020F0702030404030204" charset="0"/>
              </a:rPr>
              <a:t>敢</a:t>
            </a:r>
            <a:r>
              <a:rPr lang="zh-CN" altLang="en-US" sz="2200">
                <a:latin typeface="Calibri" panose="020F0702030404030204" charset="0"/>
              </a:rPr>
              <a:t>说真话的人当成“镜子”，这样才能及时发现自己的缺点。</a:t>
            </a:r>
            <a:endParaRPr lang="zh-CN" altLang="en-US" sz="2200">
              <a:latin typeface="Calibri" panose="020F0702030404030204" charset="0"/>
            </a:endParaRPr>
          </a:p>
        </p:txBody>
      </p:sp>
      <p:sp>
        <p:nvSpPr>
          <p:cNvPr id="142" name="Shape 142"/>
          <p:cNvSpPr/>
          <p:nvPr/>
        </p:nvSpPr>
        <p:spPr>
          <a:xfrm>
            <a:off x="2336800" y="3399473"/>
            <a:ext cx="7467600" cy="1106805"/>
          </a:xfrm>
          <a:prstGeom prst="rect">
            <a:avLst/>
          </a:prstGeom>
          <a:noFill/>
          <a:ln w="12700">
            <a:noFill/>
          </a:ln>
        </p:spPr>
        <p:txBody>
          <a:bodyPr lIns="45719" rIns="45719" anchor="ctr" anchorCtr="0">
            <a:spAutoFit/>
          </a:bodyPr>
          <a:p>
            <a:pPr eaLnBrk="1">
              <a:buNone/>
            </a:pPr>
            <a:r>
              <a:rPr lang="en-US" altLang="zh-CN" sz="2200">
                <a:latin typeface="华文细黑" pitchFamily="2" charset="-122"/>
                <a:ea typeface="华文细黑" pitchFamily="2" charset="-122"/>
                <a:sym typeface="华文细黑" pitchFamily="2" charset="-122"/>
              </a:rPr>
              <a:t>2. </a:t>
            </a:r>
            <a:r>
              <a:rPr lang="zh-CN" altLang="en-US" sz="2200">
                <a:latin typeface="Calibri" panose="020F0702030404030204" charset="0"/>
              </a:rPr>
              <a:t>小时候我总喜欢躺在床上看书，结果眼睛越来越不好，所</a:t>
            </a:r>
            <a:endParaRPr lang="zh-CN" altLang="en-US" sz="2200">
              <a:latin typeface="Calibri" panose="020F0702030404030204" charset="0"/>
            </a:endParaRPr>
          </a:p>
          <a:p>
            <a:pPr eaLnBrk="1">
              <a:buNone/>
            </a:pPr>
            <a:r>
              <a:rPr lang="zh-CN" altLang="en-US" sz="2200">
                <a:latin typeface="Calibri" panose="020F0702030404030204" charset="0"/>
              </a:rPr>
              <a:t>    以从那儿以后我就不</a:t>
            </a:r>
            <a:r>
              <a:rPr lang="zh-CN" altLang="en-US" sz="2200">
                <a:solidFill>
                  <a:srgbClr val="FF0000"/>
                </a:solidFill>
                <a:latin typeface="Calibri" panose="020F0702030404030204" charset="0"/>
              </a:rPr>
              <a:t>敢</a:t>
            </a:r>
            <a:r>
              <a:rPr lang="zh-CN" altLang="en-US" sz="2200">
                <a:latin typeface="Calibri" panose="020F0702030404030204" charset="0"/>
              </a:rPr>
              <a:t>再躺着看书了。</a:t>
            </a:r>
            <a:endParaRPr lang="zh-CN" altLang="en-US" sz="2200">
              <a:latin typeface="Calibri" panose="020F0702030404030204" charset="0"/>
            </a:endParaRPr>
          </a:p>
          <a:p>
            <a:pPr eaLnBrk="1">
              <a:buNone/>
            </a:pPr>
            <a:r>
              <a:rPr lang="zh-CN" altLang="en-US" sz="2200">
                <a:latin typeface="Calibri" panose="020F0702030404030204" charset="0"/>
              </a:rPr>
              <a:t>不要躺着看书，从床上</a:t>
            </a:r>
            <a:r>
              <a:rPr lang="en-US" altLang="zh-CN" sz="2200">
                <a:latin typeface="Calibri" panose="020F0702030404030204" charset="0"/>
              </a:rPr>
              <a:t>______</a:t>
            </a:r>
            <a:r>
              <a:rPr lang="zh-CN" altLang="en-US" sz="2200">
                <a:latin typeface="Calibri" panose="020F0702030404030204" charset="0"/>
              </a:rPr>
              <a:t>，要不然你会把眼睛</a:t>
            </a:r>
            <a:r>
              <a:rPr lang="zh-CN" altLang="en-US" sz="2200">
                <a:latin typeface="Calibri" panose="020F0702030404030204" charset="0"/>
              </a:rPr>
              <a:t>弄坏</a:t>
            </a:r>
            <a:endParaRPr lang="zh-CN" altLang="en-US" sz="2200">
              <a:latin typeface="Calibri" panose="020F0702030404030204" charset="0"/>
            </a:endParaRPr>
          </a:p>
        </p:txBody>
      </p:sp>
      <p:sp>
        <p:nvSpPr>
          <p:cNvPr id="143" name="Shape 143"/>
          <p:cNvSpPr/>
          <p:nvPr/>
        </p:nvSpPr>
        <p:spPr>
          <a:xfrm>
            <a:off x="2374900" y="4779169"/>
            <a:ext cx="7731125" cy="768350"/>
          </a:xfrm>
          <a:prstGeom prst="rect">
            <a:avLst/>
          </a:prstGeom>
          <a:noFill/>
          <a:ln w="12700">
            <a:noFill/>
          </a:ln>
        </p:spPr>
        <p:txBody>
          <a:bodyPr lIns="45719" rIns="45719" anchor="ctr" anchorCtr="0">
            <a:spAutoFit/>
          </a:bodyPr>
          <a:p>
            <a:pPr eaLnBrk="1">
              <a:buNone/>
            </a:pPr>
            <a:r>
              <a:rPr lang="en-US" altLang="zh-CN" sz="2200">
                <a:latin typeface="华文细黑" pitchFamily="2" charset="-122"/>
                <a:ea typeface="华文细黑" pitchFamily="2" charset="-122"/>
                <a:sym typeface="华文细黑" pitchFamily="2" charset="-122"/>
              </a:rPr>
              <a:t>3. </a:t>
            </a:r>
            <a:r>
              <a:rPr lang="zh-CN" altLang="en-US" sz="2200">
                <a:latin typeface="Calibri" panose="020F0702030404030204" charset="0"/>
              </a:rPr>
              <a:t>如果你</a:t>
            </a:r>
            <a:r>
              <a:rPr lang="zh-CN" altLang="en-US" sz="2200">
                <a:solidFill>
                  <a:srgbClr val="FF0000"/>
                </a:solidFill>
                <a:latin typeface="Calibri" panose="020F0702030404030204" charset="0"/>
              </a:rPr>
              <a:t>敢</a:t>
            </a:r>
            <a:r>
              <a:rPr lang="zh-CN" altLang="en-US" sz="2200">
                <a:latin typeface="Calibri" panose="020F0702030404030204" charset="0"/>
              </a:rPr>
              <a:t>诚实地说出自己对哪方面不了解，并不说明自己</a:t>
            </a:r>
            <a:endParaRPr lang="zh-CN" altLang="en-US" sz="2200">
              <a:latin typeface="Calibri" panose="020F0702030404030204" charset="0"/>
            </a:endParaRPr>
          </a:p>
          <a:p>
            <a:pPr eaLnBrk="1">
              <a:buNone/>
            </a:pPr>
            <a:r>
              <a:rPr lang="zh-CN" altLang="en-US" sz="2200">
                <a:latin typeface="Calibri" panose="020F0702030404030204" charset="0"/>
              </a:rPr>
              <a:t>    比别人差，相反，这样做更能得到别人的尊重。</a:t>
            </a:r>
            <a:endParaRPr lang="zh-CN" altLang="en-US" sz="2200">
              <a:latin typeface="Calibri" panose="020F070203040403020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fill="hold" nodeType="tmRoot"/>
      </p:par>
    </p:tnLst>
    <p:bldLst>
      <p:bldP spid="140" grpId="0" animBg="1" advAuto="1000"/>
      <p:bldP spid="141" grpId="0" animBg="1" advAuto="1000"/>
      <p:bldP spid="142" grpId="0" animBg="1" advAuto="1000"/>
      <p:bldP spid="143" grpId="0" animBg="1" advAuto="1000"/>
    </p:bld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45058" name="Group 149"/>
          <p:cNvGrpSpPr/>
          <p:nvPr/>
        </p:nvGrpSpPr>
        <p:grpSpPr>
          <a:xfrm>
            <a:off x="1981200" y="190500"/>
            <a:ext cx="8359776" cy="993085"/>
            <a:chOff x="0" y="0"/>
            <a:chExt cx="8360602" cy="992086"/>
          </a:xfrm>
        </p:grpSpPr>
        <p:grpSp>
          <p:nvGrpSpPr>
            <p:cNvPr id="45069" name="Group 147"/>
            <p:cNvGrpSpPr/>
            <p:nvPr/>
          </p:nvGrpSpPr>
          <p:grpSpPr>
            <a:xfrm>
              <a:off x="0" y="0"/>
              <a:ext cx="607420" cy="919825"/>
              <a:chOff x="0" y="0"/>
              <a:chExt cx="607419" cy="919824"/>
            </a:xfrm>
          </p:grpSpPr>
          <p:sp>
            <p:nvSpPr>
              <p:cNvPr id="45071" name="Shape 145"/>
              <p:cNvSpPr/>
              <p:nvPr/>
            </p:nvSpPr>
            <p:spPr>
              <a:xfrm>
                <a:off x="0" y="0"/>
                <a:ext cx="607420" cy="919825"/>
              </a:xfrm>
              <a:custGeom>
                <a:avLst/>
                <a:gdLst/>
                <a:ahLst/>
                <a:cxnLst>
                  <a:cxn ang="0">
                    <a:pos x="303710" y="459913"/>
                  </a:cxn>
                  <a:cxn ang="5898240">
                    <a:pos x="303710" y="459913"/>
                  </a:cxn>
                  <a:cxn ang="11796480">
                    <a:pos x="303710" y="459913"/>
                  </a:cxn>
                  <a:cxn ang="17694720">
                    <a:pos x="303710" y="459913"/>
                  </a:cxn>
                </a:cxnLst>
                <a:pathLst>
                  <a:path w="21600" h="21600">
                    <a:moveTo>
                      <a:pt x="10786" y="21600"/>
                    </a:moveTo>
                    <a:lnTo>
                      <a:pt x="11178" y="21600"/>
                    </a:lnTo>
                    <a:lnTo>
                      <a:pt x="11516" y="21565"/>
                    </a:lnTo>
                    <a:lnTo>
                      <a:pt x="11881" y="21495"/>
                    </a:lnTo>
                    <a:lnTo>
                      <a:pt x="12220" y="21425"/>
                    </a:lnTo>
                    <a:lnTo>
                      <a:pt x="12585" y="21319"/>
                    </a:lnTo>
                    <a:lnTo>
                      <a:pt x="12871" y="21196"/>
                    </a:lnTo>
                    <a:lnTo>
                      <a:pt x="13132" y="21056"/>
                    </a:lnTo>
                    <a:lnTo>
                      <a:pt x="13367" y="20881"/>
                    </a:lnTo>
                    <a:lnTo>
                      <a:pt x="13627" y="20722"/>
                    </a:lnTo>
                    <a:lnTo>
                      <a:pt x="13835" y="20511"/>
                    </a:lnTo>
                    <a:lnTo>
                      <a:pt x="14018" y="20318"/>
                    </a:lnTo>
                    <a:lnTo>
                      <a:pt x="14174" y="20107"/>
                    </a:lnTo>
                    <a:lnTo>
                      <a:pt x="14330" y="19879"/>
                    </a:lnTo>
                    <a:lnTo>
                      <a:pt x="14434" y="19634"/>
                    </a:lnTo>
                    <a:lnTo>
                      <a:pt x="14487" y="19370"/>
                    </a:lnTo>
                    <a:lnTo>
                      <a:pt x="14487" y="15664"/>
                    </a:lnTo>
                    <a:lnTo>
                      <a:pt x="14591" y="15454"/>
                    </a:lnTo>
                    <a:lnTo>
                      <a:pt x="14669" y="15260"/>
                    </a:lnTo>
                    <a:lnTo>
                      <a:pt x="14774" y="15050"/>
                    </a:lnTo>
                    <a:lnTo>
                      <a:pt x="15138" y="14646"/>
                    </a:lnTo>
                    <a:lnTo>
                      <a:pt x="15581" y="14242"/>
                    </a:lnTo>
                    <a:lnTo>
                      <a:pt x="16728" y="13469"/>
                    </a:lnTo>
                    <a:lnTo>
                      <a:pt x="18030" y="12591"/>
                    </a:lnTo>
                    <a:lnTo>
                      <a:pt x="18734" y="12118"/>
                    </a:lnTo>
                    <a:lnTo>
                      <a:pt x="19333" y="11573"/>
                    </a:lnTo>
                    <a:lnTo>
                      <a:pt x="19932" y="11028"/>
                    </a:lnTo>
                    <a:lnTo>
                      <a:pt x="20479" y="10396"/>
                    </a:lnTo>
                    <a:lnTo>
                      <a:pt x="20740" y="10097"/>
                    </a:lnTo>
                    <a:lnTo>
                      <a:pt x="20948" y="9729"/>
                    </a:lnTo>
                    <a:lnTo>
                      <a:pt x="21130" y="9378"/>
                    </a:lnTo>
                    <a:lnTo>
                      <a:pt x="21287" y="8974"/>
                    </a:lnTo>
                    <a:lnTo>
                      <a:pt x="21443" y="8605"/>
                    </a:lnTo>
                    <a:lnTo>
                      <a:pt x="21548" y="8166"/>
                    </a:lnTo>
                    <a:lnTo>
                      <a:pt x="21600" y="7727"/>
                    </a:lnTo>
                    <a:lnTo>
                      <a:pt x="21600" y="6884"/>
                    </a:lnTo>
                    <a:lnTo>
                      <a:pt x="21548" y="6515"/>
                    </a:lnTo>
                    <a:lnTo>
                      <a:pt x="21496" y="6182"/>
                    </a:lnTo>
                    <a:lnTo>
                      <a:pt x="21391" y="5812"/>
                    </a:lnTo>
                    <a:lnTo>
                      <a:pt x="21287" y="5479"/>
                    </a:lnTo>
                    <a:lnTo>
                      <a:pt x="21130" y="5093"/>
                    </a:lnTo>
                    <a:lnTo>
                      <a:pt x="20948" y="4760"/>
                    </a:lnTo>
                    <a:lnTo>
                      <a:pt x="20740" y="4425"/>
                    </a:lnTo>
                    <a:lnTo>
                      <a:pt x="20531" y="4127"/>
                    </a:lnTo>
                    <a:lnTo>
                      <a:pt x="20296" y="3811"/>
                    </a:lnTo>
                    <a:lnTo>
                      <a:pt x="20036" y="3513"/>
                    </a:lnTo>
                    <a:lnTo>
                      <a:pt x="19775" y="3214"/>
                    </a:lnTo>
                    <a:lnTo>
                      <a:pt x="19124" y="2634"/>
                    </a:lnTo>
                    <a:lnTo>
                      <a:pt x="18447" y="2125"/>
                    </a:lnTo>
                    <a:lnTo>
                      <a:pt x="17691" y="1669"/>
                    </a:lnTo>
                    <a:lnTo>
                      <a:pt x="16832" y="1229"/>
                    </a:lnTo>
                    <a:lnTo>
                      <a:pt x="16388" y="1054"/>
                    </a:lnTo>
                    <a:lnTo>
                      <a:pt x="15920" y="879"/>
                    </a:lnTo>
                    <a:lnTo>
                      <a:pt x="15477" y="720"/>
                    </a:lnTo>
                    <a:lnTo>
                      <a:pt x="15034" y="580"/>
                    </a:lnTo>
                    <a:lnTo>
                      <a:pt x="14539" y="439"/>
                    </a:lnTo>
                    <a:lnTo>
                      <a:pt x="14018" y="316"/>
                    </a:lnTo>
                    <a:lnTo>
                      <a:pt x="13471" y="211"/>
                    </a:lnTo>
                    <a:lnTo>
                      <a:pt x="12975" y="140"/>
                    </a:lnTo>
                    <a:lnTo>
                      <a:pt x="12428" y="71"/>
                    </a:lnTo>
                    <a:lnTo>
                      <a:pt x="11934" y="35"/>
                    </a:lnTo>
                    <a:lnTo>
                      <a:pt x="11387" y="0"/>
                    </a:lnTo>
                    <a:lnTo>
                      <a:pt x="10213" y="0"/>
                    </a:lnTo>
                    <a:lnTo>
                      <a:pt x="9666" y="35"/>
                    </a:lnTo>
                    <a:lnTo>
                      <a:pt x="9172" y="71"/>
                    </a:lnTo>
                    <a:lnTo>
                      <a:pt x="8625" y="140"/>
                    </a:lnTo>
                    <a:lnTo>
                      <a:pt x="8129" y="211"/>
                    </a:lnTo>
                    <a:lnTo>
                      <a:pt x="7582" y="316"/>
                    </a:lnTo>
                    <a:lnTo>
                      <a:pt x="7061" y="439"/>
                    </a:lnTo>
                    <a:lnTo>
                      <a:pt x="6566" y="580"/>
                    </a:lnTo>
                    <a:lnTo>
                      <a:pt x="6123" y="720"/>
                    </a:lnTo>
                    <a:lnTo>
                      <a:pt x="5680" y="879"/>
                    </a:lnTo>
                    <a:lnTo>
                      <a:pt x="5212" y="1054"/>
                    </a:lnTo>
                    <a:lnTo>
                      <a:pt x="4768" y="1229"/>
                    </a:lnTo>
                    <a:lnTo>
                      <a:pt x="3909" y="1669"/>
                    </a:lnTo>
                    <a:lnTo>
                      <a:pt x="3153" y="2125"/>
                    </a:lnTo>
                    <a:lnTo>
                      <a:pt x="2476" y="2634"/>
                    </a:lnTo>
                    <a:lnTo>
                      <a:pt x="1825" y="3214"/>
                    </a:lnTo>
                    <a:lnTo>
                      <a:pt x="1303" y="3811"/>
                    </a:lnTo>
                    <a:lnTo>
                      <a:pt x="1069" y="4127"/>
                    </a:lnTo>
                    <a:lnTo>
                      <a:pt x="860" y="4425"/>
                    </a:lnTo>
                    <a:lnTo>
                      <a:pt x="651" y="4760"/>
                    </a:lnTo>
                    <a:lnTo>
                      <a:pt x="470" y="5093"/>
                    </a:lnTo>
                    <a:lnTo>
                      <a:pt x="313" y="5479"/>
                    </a:lnTo>
                    <a:lnTo>
                      <a:pt x="209" y="5812"/>
                    </a:lnTo>
                    <a:lnTo>
                      <a:pt x="104" y="6182"/>
                    </a:lnTo>
                    <a:lnTo>
                      <a:pt x="52" y="6515"/>
                    </a:lnTo>
                    <a:lnTo>
                      <a:pt x="0" y="6884"/>
                    </a:lnTo>
                    <a:lnTo>
                      <a:pt x="0" y="7727"/>
                    </a:lnTo>
                    <a:lnTo>
                      <a:pt x="52" y="8166"/>
                    </a:lnTo>
                    <a:lnTo>
                      <a:pt x="157" y="8605"/>
                    </a:lnTo>
                    <a:lnTo>
                      <a:pt x="313" y="8974"/>
                    </a:lnTo>
                    <a:lnTo>
                      <a:pt x="470" y="9378"/>
                    </a:lnTo>
                    <a:lnTo>
                      <a:pt x="651" y="9729"/>
                    </a:lnTo>
                    <a:lnTo>
                      <a:pt x="860" y="10097"/>
                    </a:lnTo>
                    <a:lnTo>
                      <a:pt x="1121" y="10396"/>
                    </a:lnTo>
                    <a:lnTo>
                      <a:pt x="1668" y="11028"/>
                    </a:lnTo>
                    <a:lnTo>
                      <a:pt x="2267" y="11573"/>
                    </a:lnTo>
                    <a:lnTo>
                      <a:pt x="2866" y="12118"/>
                    </a:lnTo>
                    <a:lnTo>
                      <a:pt x="3570" y="12591"/>
                    </a:lnTo>
                    <a:lnTo>
                      <a:pt x="4872" y="13469"/>
                    </a:lnTo>
                    <a:lnTo>
                      <a:pt x="6019" y="14242"/>
                    </a:lnTo>
                    <a:lnTo>
                      <a:pt x="6462" y="14646"/>
                    </a:lnTo>
                    <a:lnTo>
                      <a:pt x="6826" y="15050"/>
                    </a:lnTo>
                    <a:lnTo>
                      <a:pt x="6931" y="15260"/>
                    </a:lnTo>
                    <a:lnTo>
                      <a:pt x="7009" y="15454"/>
                    </a:lnTo>
                    <a:lnTo>
                      <a:pt x="7113" y="15664"/>
                    </a:lnTo>
                    <a:lnTo>
                      <a:pt x="7113" y="19370"/>
                    </a:lnTo>
                    <a:lnTo>
                      <a:pt x="7166" y="19634"/>
                    </a:lnTo>
                    <a:lnTo>
                      <a:pt x="7270" y="19879"/>
                    </a:lnTo>
                    <a:lnTo>
                      <a:pt x="7425" y="20107"/>
                    </a:lnTo>
                    <a:lnTo>
                      <a:pt x="7582" y="20318"/>
                    </a:lnTo>
                    <a:lnTo>
                      <a:pt x="7765" y="20511"/>
                    </a:lnTo>
                    <a:lnTo>
                      <a:pt x="7973" y="20722"/>
                    </a:lnTo>
                    <a:lnTo>
                      <a:pt x="8233" y="20881"/>
                    </a:lnTo>
                    <a:lnTo>
                      <a:pt x="8468" y="21056"/>
                    </a:lnTo>
                    <a:lnTo>
                      <a:pt x="8729" y="21196"/>
                    </a:lnTo>
                    <a:lnTo>
                      <a:pt x="9015" y="21319"/>
                    </a:lnTo>
                    <a:lnTo>
                      <a:pt x="9380" y="21425"/>
                    </a:lnTo>
                    <a:lnTo>
                      <a:pt x="9719" y="21495"/>
                    </a:lnTo>
                    <a:lnTo>
                      <a:pt x="10084" y="21565"/>
                    </a:lnTo>
                    <a:lnTo>
                      <a:pt x="10422" y="21600"/>
                    </a:lnTo>
                    <a:lnTo>
                      <a:pt x="10786" y="21600"/>
                    </a:lnTo>
                    <a:close/>
                  </a:path>
                </a:pathLst>
              </a:custGeom>
              <a:solidFill>
                <a:srgbClr val="FFFFCC">
                  <a:alpha val="100000"/>
                </a:srgbClr>
              </a:solidFill>
              <a:ln w="57150" cap="flat" cmpd="sng">
                <a:solidFill>
                  <a:srgbClr val="000000">
                    <a:alpha val="100000"/>
                  </a:srgb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45072" name="Shape 146"/>
              <p:cNvSpPr/>
              <p:nvPr/>
            </p:nvSpPr>
            <p:spPr>
              <a:xfrm>
                <a:off x="192699" y="403848"/>
                <a:ext cx="224224" cy="408299"/>
              </a:xfrm>
              <a:custGeom>
                <a:avLst/>
                <a:gdLst/>
                <a:ahLst/>
                <a:cxnLst>
                  <a:cxn ang="0">
                    <a:pos x="112112" y="204150"/>
                  </a:cxn>
                  <a:cxn ang="5898240">
                    <a:pos x="112112" y="204150"/>
                  </a:cxn>
                  <a:cxn ang="11796480">
                    <a:pos x="112112" y="204150"/>
                  </a:cxn>
                  <a:cxn ang="17694720">
                    <a:pos x="112112" y="204150"/>
                  </a:cxn>
                </a:cxnLst>
                <a:pathLst>
                  <a:path w="21600" h="21600">
                    <a:moveTo>
                      <a:pt x="6354" y="10918"/>
                    </a:moveTo>
                    <a:lnTo>
                      <a:pt x="4448" y="5578"/>
                    </a:lnTo>
                    <a:lnTo>
                      <a:pt x="1060" y="1305"/>
                    </a:lnTo>
                    <a:lnTo>
                      <a:pt x="0" y="235"/>
                    </a:lnTo>
                    <a:lnTo>
                      <a:pt x="4448" y="1424"/>
                    </a:lnTo>
                    <a:lnTo>
                      <a:pt x="7835" y="0"/>
                    </a:lnTo>
                    <a:lnTo>
                      <a:pt x="11647" y="1305"/>
                    </a:lnTo>
                    <a:lnTo>
                      <a:pt x="14610" y="0"/>
                    </a:lnTo>
                    <a:lnTo>
                      <a:pt x="17576" y="1186"/>
                    </a:lnTo>
                    <a:lnTo>
                      <a:pt x="21600" y="235"/>
                    </a:lnTo>
                    <a:lnTo>
                      <a:pt x="16304" y="6053"/>
                    </a:lnTo>
                    <a:lnTo>
                      <a:pt x="14822" y="10918"/>
                    </a:lnTo>
                    <a:moveTo>
                      <a:pt x="778" y="14359"/>
                    </a:moveTo>
                    <a:lnTo>
                      <a:pt x="20681" y="14359"/>
                    </a:lnTo>
                    <a:lnTo>
                      <a:pt x="20681" y="16852"/>
                    </a:lnTo>
                    <a:lnTo>
                      <a:pt x="778" y="16814"/>
                    </a:lnTo>
                    <a:lnTo>
                      <a:pt x="778" y="19226"/>
                    </a:lnTo>
                    <a:lnTo>
                      <a:pt x="20681" y="19304"/>
                    </a:lnTo>
                    <a:lnTo>
                      <a:pt x="20752" y="21600"/>
                    </a:lnTo>
                    <a:lnTo>
                      <a:pt x="848" y="21600"/>
                    </a:lnTo>
                  </a:path>
                </a:pathLst>
              </a:custGeom>
              <a:noFill/>
              <a:ln w="57150" cap="flat" cmpd="sng">
                <a:solidFill>
                  <a:srgbClr val="000000">
                    <a:alpha val="100000"/>
                  </a:srgb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</p:grpSp>
        <p:sp>
          <p:nvSpPr>
            <p:cNvPr id="45070" name="Shape 148"/>
            <p:cNvSpPr/>
            <p:nvPr/>
          </p:nvSpPr>
          <p:spPr>
            <a:xfrm>
              <a:off x="573891" y="287311"/>
              <a:ext cx="7786711" cy="704775"/>
            </a:xfrm>
            <a:prstGeom prst="rect">
              <a:avLst/>
            </a:prstGeom>
            <a:noFill/>
            <a:ln w="12700">
              <a:noFill/>
            </a:ln>
          </p:spPr>
          <p:txBody>
            <a:bodyPr lIns="45719" tIns="45719" rIns="45719" bIns="45719">
              <a:spAutoFit/>
            </a:bodyPr>
            <a:p>
              <a:pPr eaLnBrk="1">
                <a:buNone/>
              </a:pPr>
              <a:r>
                <a:rPr lang="zh-CN" altLang="en-US" sz="4000">
                  <a:solidFill>
                    <a:srgbClr val="A6A6A6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黑体" panose="02010609060101010101" pitchFamily="49" charset="-122"/>
                </a:rPr>
                <a:t>练习</a:t>
              </a:r>
              <a:endParaRPr lang="zh-CN" altLang="en-US" sz="4000">
                <a:solidFill>
                  <a:srgbClr val="A6A6A6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endParaRPr>
            </a:p>
          </p:txBody>
        </p:sp>
      </p:grpSp>
      <p:sp>
        <p:nvSpPr>
          <p:cNvPr id="45059" name="Shape 150"/>
          <p:cNvSpPr/>
          <p:nvPr/>
        </p:nvSpPr>
        <p:spPr>
          <a:xfrm>
            <a:off x="1576070" y="1869123"/>
            <a:ext cx="3620135" cy="460375"/>
          </a:xfrm>
          <a:prstGeom prst="rect">
            <a:avLst/>
          </a:prstGeom>
          <a:noFill/>
          <a:ln w="12700">
            <a:noFill/>
          </a:ln>
        </p:spPr>
        <p:txBody>
          <a:bodyPr wrap="none" lIns="45719" rIns="45719">
            <a:spAutoFit/>
          </a:bodyPr>
          <a:p>
            <a:pPr eaLnBrk="1">
              <a:buNone/>
            </a:pPr>
            <a:r>
              <a:rPr lang="en-US" altLang="zh-CN" sz="2400">
                <a:latin typeface="华文细黑" pitchFamily="2" charset="-122"/>
                <a:ea typeface="华文细黑" pitchFamily="2" charset="-122"/>
                <a:sym typeface="华文细黑" pitchFamily="2" charset="-122"/>
              </a:rPr>
              <a:t>1. </a:t>
            </a:r>
            <a:r>
              <a:rPr lang="zh-CN" altLang="en-US" sz="2400">
                <a:latin typeface="华文细黑" pitchFamily="2" charset="-122"/>
                <a:ea typeface="华文细黑" pitchFamily="2" charset="-122"/>
                <a:sym typeface="华文细黑" pitchFamily="2" charset="-122"/>
              </a:rPr>
              <a:t>你还敢吃辣的？</a:t>
            </a:r>
            <a:r>
              <a:rPr lang="en-US" altLang="zh-CN" sz="2400">
                <a:latin typeface="华文细黑" pitchFamily="2" charset="-122"/>
                <a:ea typeface="华文细黑" pitchFamily="2" charset="-122"/>
                <a:sym typeface="华文细黑" pitchFamily="2" charset="-122"/>
              </a:rPr>
              <a:t>_______</a:t>
            </a:r>
            <a:endParaRPr lang="en-US" altLang="zh-CN" sz="2400">
              <a:latin typeface="华文细黑" pitchFamily="2" charset="-122"/>
              <a:ea typeface="华文细黑" pitchFamily="2" charset="-122"/>
              <a:sym typeface="华文细黑" pitchFamily="2" charset="-122"/>
            </a:endParaRPr>
          </a:p>
        </p:txBody>
      </p:sp>
      <p:sp>
        <p:nvSpPr>
          <p:cNvPr id="151" name="Shape 151"/>
          <p:cNvSpPr/>
          <p:nvPr/>
        </p:nvSpPr>
        <p:spPr>
          <a:xfrm>
            <a:off x="1575753" y="2637473"/>
            <a:ext cx="6337300" cy="460375"/>
          </a:xfrm>
          <a:prstGeom prst="rect">
            <a:avLst/>
          </a:prstGeom>
          <a:ln w="12700">
            <a:miter lim="400000"/>
          </a:ln>
          <a:effectLst>
            <a:outerShdw blurRad="38100" dist="20000" dir="7020000" rotWithShape="0">
              <a:srgbClr val="FFFFFF">
                <a:alpha val="38000"/>
              </a:srgbClr>
            </a:outerShdw>
          </a:effectLst>
        </p:spPr>
        <p:txBody>
          <a:bodyPr lIns="45719" rIns="45719">
            <a:spAutoFit/>
          </a:bodyPr>
          <a:lstStyle>
            <a:lvl1pPr>
              <a:defRPr sz="2000">
                <a:latin typeface="华文细黑"/>
                <a:ea typeface="华文细黑"/>
                <a:cs typeface="华文细黑"/>
                <a:sym typeface="华文细黑"/>
              </a:defRPr>
            </a:lvl1pPr>
          </a:lstStyle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细黑"/>
                <a:ea typeface="华文细黑"/>
                <a:cs typeface="华文细黑"/>
                <a:sym typeface="华文细黑"/>
              </a:rPr>
              <a:t>2. 她打网球打得特别棒</a:t>
            </a:r>
            <a:r>
              <a:rPr kumimoji="0" lang="zh-CN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细黑"/>
                <a:ea typeface="华文细黑"/>
                <a:cs typeface="华文细黑"/>
                <a:sym typeface="华文细黑"/>
              </a:rPr>
              <a:t>！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细黑"/>
                <a:ea typeface="华文细黑"/>
                <a:cs typeface="华文细黑"/>
                <a:sym typeface="华文细黑"/>
              </a:rPr>
              <a:t>________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华文细黑"/>
              <a:ea typeface="华文细黑"/>
              <a:cs typeface="华文细黑"/>
              <a:sym typeface="华文细黑"/>
            </a:endParaRPr>
          </a:p>
        </p:txBody>
      </p:sp>
      <p:sp>
        <p:nvSpPr>
          <p:cNvPr id="152" name="Shape 152"/>
          <p:cNvSpPr/>
          <p:nvPr/>
        </p:nvSpPr>
        <p:spPr>
          <a:xfrm>
            <a:off x="2133600" y="4489450"/>
            <a:ext cx="3219450" cy="460375"/>
          </a:xfrm>
          <a:prstGeom prst="rect">
            <a:avLst/>
          </a:prstGeom>
          <a:ln w="12700">
            <a:miter lim="400000"/>
          </a:ln>
          <a:effectLst>
            <a:outerShdw blurRad="38100" dist="20000" dir="7020000" rotWithShape="0">
              <a:srgbClr val="FFFFFF">
                <a:alpha val="38000"/>
              </a:srgbClr>
            </a:outerShdw>
          </a:effectLst>
        </p:spPr>
        <p:txBody>
          <a:bodyPr wrap="none" lIns="45719" rIns="45719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2000">
                <a:latin typeface="华文细黑"/>
                <a:ea typeface="华文细黑"/>
                <a:cs typeface="华文细黑"/>
                <a:sym typeface="华文细黑"/>
              </a:defRPr>
            </a:pP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细黑"/>
                <a:ea typeface="华文细黑"/>
                <a:cs typeface="华文细黑"/>
                <a:sym typeface="华文细黑"/>
              </a:rPr>
              <a:t>A: 要让学生敢于</a:t>
            </a:r>
            <a:r>
              <a:rPr kumimoji="0" lang="zh-CN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细黑"/>
                <a:ea typeface="华文细黑"/>
                <a:cs typeface="华文细黑"/>
                <a:sym typeface="华文细黑"/>
              </a:rPr>
              <a:t>发言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细黑"/>
                <a:ea typeface="华文细黑"/>
                <a:cs typeface="华文细黑"/>
                <a:sym typeface="华文细黑"/>
              </a:rPr>
              <a:t>。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华文细黑"/>
              <a:ea typeface="华文细黑"/>
              <a:cs typeface="华文细黑"/>
              <a:sym typeface="华文细黑"/>
            </a:endParaRPr>
          </a:p>
        </p:txBody>
      </p:sp>
      <p:sp>
        <p:nvSpPr>
          <p:cNvPr id="45062" name="Shape 153"/>
          <p:cNvSpPr/>
          <p:nvPr/>
        </p:nvSpPr>
        <p:spPr>
          <a:xfrm>
            <a:off x="2133600" y="5833745"/>
            <a:ext cx="5349875" cy="460375"/>
          </a:xfrm>
          <a:prstGeom prst="rect">
            <a:avLst/>
          </a:prstGeom>
          <a:noFill/>
          <a:ln w="12700">
            <a:noFill/>
          </a:ln>
        </p:spPr>
        <p:txBody>
          <a:bodyPr lIns="45719" rIns="45719">
            <a:spAutoFit/>
          </a:bodyPr>
          <a:p>
            <a:pPr eaLnBrk="1">
              <a:buNone/>
            </a:pPr>
            <a:r>
              <a:rPr lang="en-US" altLang="zh-CN" sz="2400">
                <a:latin typeface="华文细黑" pitchFamily="2" charset="-122"/>
                <a:ea typeface="华文细黑" pitchFamily="2" charset="-122"/>
                <a:sym typeface="华文细黑" pitchFamily="2" charset="-122"/>
              </a:rPr>
              <a:t>C: </a:t>
            </a:r>
            <a:r>
              <a:rPr lang="zh-CN" altLang="en-US" sz="2400">
                <a:latin typeface="华文细黑" pitchFamily="2" charset="-122"/>
                <a:ea typeface="华文细黑" pitchFamily="2" charset="-122"/>
                <a:sym typeface="华文细黑" pitchFamily="2" charset="-122"/>
              </a:rPr>
              <a:t>对，我都不敢和她一起打网球。</a:t>
            </a:r>
            <a:endParaRPr lang="zh-CN" altLang="en-US" sz="2400">
              <a:latin typeface="华文细黑" pitchFamily="2" charset="-122"/>
              <a:ea typeface="华文细黑" pitchFamily="2" charset="-122"/>
              <a:sym typeface="华文细黑" pitchFamily="2" charset="-122"/>
            </a:endParaRPr>
          </a:p>
        </p:txBody>
      </p:sp>
      <p:sp>
        <p:nvSpPr>
          <p:cNvPr id="154" name="Shape 154"/>
          <p:cNvSpPr/>
          <p:nvPr/>
        </p:nvSpPr>
        <p:spPr>
          <a:xfrm>
            <a:off x="1575753" y="3479800"/>
            <a:ext cx="7430135" cy="460375"/>
          </a:xfrm>
          <a:prstGeom prst="rect">
            <a:avLst/>
          </a:prstGeom>
          <a:ln w="12700">
            <a:miter lim="400000"/>
          </a:ln>
          <a:effectLst>
            <a:outerShdw blurRad="38100" dist="20000" dir="7020000" rotWithShape="0">
              <a:srgbClr val="FFFFFF">
                <a:alpha val="38000"/>
              </a:srgbClr>
            </a:outerShdw>
          </a:effectLst>
        </p:spPr>
        <p:txBody>
          <a:bodyPr wrap="none" lIns="45719" rIns="45719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2000">
                <a:latin typeface="华文细黑"/>
                <a:ea typeface="华文细黑"/>
                <a:cs typeface="华文细黑"/>
                <a:sym typeface="华文细黑"/>
              </a:defRPr>
            </a:pP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细黑"/>
                <a:ea typeface="华文细黑"/>
                <a:cs typeface="华文细黑"/>
                <a:sym typeface="华文细黑"/>
              </a:rPr>
              <a:t>3. 老师应该为学生提供一种愉快的学习环境，________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华文细黑"/>
              <a:ea typeface="华文细黑"/>
              <a:cs typeface="华文细黑"/>
              <a:sym typeface="华文细黑"/>
            </a:endParaRPr>
          </a:p>
        </p:txBody>
      </p:sp>
      <p:sp>
        <p:nvSpPr>
          <p:cNvPr id="155" name="Shape 155"/>
          <p:cNvSpPr/>
          <p:nvPr/>
        </p:nvSpPr>
        <p:spPr>
          <a:xfrm>
            <a:off x="2114550" y="5090160"/>
            <a:ext cx="4824413" cy="460375"/>
          </a:xfrm>
          <a:prstGeom prst="rect">
            <a:avLst/>
          </a:prstGeom>
          <a:ln w="12700">
            <a:miter lim="400000"/>
          </a:ln>
          <a:effectLst>
            <a:outerShdw blurRad="38100" dist="20000" dir="7020000" rotWithShape="0">
              <a:srgbClr val="FFFFFF">
                <a:alpha val="38000"/>
              </a:srgbClr>
            </a:outerShdw>
          </a:effectLst>
        </p:spPr>
        <p:txBody>
          <a:bodyPr lIns="45719" rIns="45719">
            <a:spAutoFit/>
          </a:bodyPr>
          <a:lstStyle>
            <a:lvl1pPr>
              <a:defRPr sz="2000">
                <a:latin typeface="华文细黑"/>
                <a:ea typeface="华文细黑"/>
                <a:cs typeface="华文细黑"/>
                <a:sym typeface="华文细黑"/>
              </a:defRPr>
            </a:lvl1pPr>
          </a:lstStyle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细黑"/>
                <a:ea typeface="华文细黑"/>
                <a:cs typeface="华文细黑"/>
                <a:sym typeface="华文细黑"/>
              </a:rPr>
              <a:t>B: 小心</a:t>
            </a:r>
            <a:r>
              <a:rPr kumimoji="0" lang="zh-CN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细黑"/>
                <a:ea typeface="华文细黑"/>
                <a:cs typeface="华文细黑"/>
                <a:sym typeface="华文细黑"/>
              </a:rPr>
              <a:t>嗓子疼，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细黑"/>
                <a:ea typeface="华文细黑"/>
                <a:cs typeface="华文细黑"/>
                <a:sym typeface="华文细黑"/>
              </a:rPr>
              <a:t>咳嗽得更厉害。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华文细黑"/>
              <a:ea typeface="华文细黑"/>
              <a:cs typeface="华文细黑"/>
              <a:sym typeface="华文细黑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fill="hold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8130" name="Shape 176"/>
          <p:cNvSpPr/>
          <p:nvPr/>
        </p:nvSpPr>
        <p:spPr>
          <a:xfrm>
            <a:off x="2122488" y="1438275"/>
            <a:ext cx="2439670" cy="398780"/>
          </a:xfrm>
          <a:prstGeom prst="rect">
            <a:avLst/>
          </a:prstGeom>
          <a:noFill/>
          <a:ln w="12700">
            <a:noFill/>
          </a:ln>
        </p:spPr>
        <p:txBody>
          <a:bodyPr wrap="none" lIns="45719" rIns="45719">
            <a:spAutoFit/>
          </a:bodyPr>
          <a:p>
            <a:pPr eaLnBrk="1">
              <a:buNone/>
            </a:pPr>
            <a:r>
              <a:rPr lang="zh-CN" altLang="en-US" sz="2000">
                <a:latin typeface="华文细黑" pitchFamily="2" charset="-122"/>
                <a:ea typeface="华文细黑" pitchFamily="2" charset="-122"/>
                <a:sym typeface="华文细黑" pitchFamily="2" charset="-122"/>
              </a:rPr>
              <a:t>选择合适的词语填空 </a:t>
            </a:r>
            <a:endParaRPr lang="zh-CN" altLang="en-US" sz="2000">
              <a:latin typeface="华文细黑" pitchFamily="2" charset="-122"/>
              <a:ea typeface="华文细黑" pitchFamily="2" charset="-122"/>
              <a:sym typeface="华文细黑" pitchFamily="2" charset="-122"/>
            </a:endParaRPr>
          </a:p>
        </p:txBody>
      </p:sp>
      <p:grpSp>
        <p:nvGrpSpPr>
          <p:cNvPr id="48131" name="Group 181"/>
          <p:cNvGrpSpPr/>
          <p:nvPr/>
        </p:nvGrpSpPr>
        <p:grpSpPr>
          <a:xfrm>
            <a:off x="1916113" y="127000"/>
            <a:ext cx="8359776" cy="1030905"/>
            <a:chOff x="0" y="0"/>
            <a:chExt cx="8360602" cy="1030876"/>
          </a:xfrm>
        </p:grpSpPr>
        <p:grpSp>
          <p:nvGrpSpPr>
            <p:cNvPr id="48140" name="Group 179"/>
            <p:cNvGrpSpPr/>
            <p:nvPr/>
          </p:nvGrpSpPr>
          <p:grpSpPr>
            <a:xfrm>
              <a:off x="0" y="0"/>
              <a:ext cx="607420" cy="919825"/>
              <a:chOff x="0" y="0"/>
              <a:chExt cx="607419" cy="919824"/>
            </a:xfrm>
          </p:grpSpPr>
          <p:sp>
            <p:nvSpPr>
              <p:cNvPr id="48142" name="Shape 177"/>
              <p:cNvSpPr/>
              <p:nvPr/>
            </p:nvSpPr>
            <p:spPr>
              <a:xfrm>
                <a:off x="0" y="0"/>
                <a:ext cx="607420" cy="919825"/>
              </a:xfrm>
              <a:custGeom>
                <a:avLst/>
                <a:gdLst/>
                <a:ahLst/>
                <a:cxnLst>
                  <a:cxn ang="0">
                    <a:pos x="303710" y="459913"/>
                  </a:cxn>
                  <a:cxn ang="5898240">
                    <a:pos x="303710" y="459913"/>
                  </a:cxn>
                  <a:cxn ang="11796480">
                    <a:pos x="303710" y="459913"/>
                  </a:cxn>
                  <a:cxn ang="17694720">
                    <a:pos x="303710" y="459913"/>
                  </a:cxn>
                </a:cxnLst>
                <a:pathLst>
                  <a:path w="21600" h="21600">
                    <a:moveTo>
                      <a:pt x="10786" y="21600"/>
                    </a:moveTo>
                    <a:lnTo>
                      <a:pt x="11178" y="21600"/>
                    </a:lnTo>
                    <a:lnTo>
                      <a:pt x="11516" y="21565"/>
                    </a:lnTo>
                    <a:lnTo>
                      <a:pt x="11881" y="21495"/>
                    </a:lnTo>
                    <a:lnTo>
                      <a:pt x="12220" y="21425"/>
                    </a:lnTo>
                    <a:lnTo>
                      <a:pt x="12585" y="21319"/>
                    </a:lnTo>
                    <a:lnTo>
                      <a:pt x="12871" y="21196"/>
                    </a:lnTo>
                    <a:lnTo>
                      <a:pt x="13132" y="21056"/>
                    </a:lnTo>
                    <a:lnTo>
                      <a:pt x="13367" y="20881"/>
                    </a:lnTo>
                    <a:lnTo>
                      <a:pt x="13627" y="20722"/>
                    </a:lnTo>
                    <a:lnTo>
                      <a:pt x="13835" y="20511"/>
                    </a:lnTo>
                    <a:lnTo>
                      <a:pt x="14018" y="20318"/>
                    </a:lnTo>
                    <a:lnTo>
                      <a:pt x="14174" y="20107"/>
                    </a:lnTo>
                    <a:lnTo>
                      <a:pt x="14330" y="19879"/>
                    </a:lnTo>
                    <a:lnTo>
                      <a:pt x="14434" y="19634"/>
                    </a:lnTo>
                    <a:lnTo>
                      <a:pt x="14487" y="19370"/>
                    </a:lnTo>
                    <a:lnTo>
                      <a:pt x="14487" y="15664"/>
                    </a:lnTo>
                    <a:lnTo>
                      <a:pt x="14591" y="15454"/>
                    </a:lnTo>
                    <a:lnTo>
                      <a:pt x="14669" y="15260"/>
                    </a:lnTo>
                    <a:lnTo>
                      <a:pt x="14774" y="15050"/>
                    </a:lnTo>
                    <a:lnTo>
                      <a:pt x="15138" y="14646"/>
                    </a:lnTo>
                    <a:lnTo>
                      <a:pt x="15581" y="14242"/>
                    </a:lnTo>
                    <a:lnTo>
                      <a:pt x="16728" y="13469"/>
                    </a:lnTo>
                    <a:lnTo>
                      <a:pt x="18030" y="12591"/>
                    </a:lnTo>
                    <a:lnTo>
                      <a:pt x="18734" y="12118"/>
                    </a:lnTo>
                    <a:lnTo>
                      <a:pt x="19333" y="11573"/>
                    </a:lnTo>
                    <a:lnTo>
                      <a:pt x="19932" y="11028"/>
                    </a:lnTo>
                    <a:lnTo>
                      <a:pt x="20479" y="10396"/>
                    </a:lnTo>
                    <a:lnTo>
                      <a:pt x="20740" y="10097"/>
                    </a:lnTo>
                    <a:lnTo>
                      <a:pt x="20948" y="9729"/>
                    </a:lnTo>
                    <a:lnTo>
                      <a:pt x="21130" y="9378"/>
                    </a:lnTo>
                    <a:lnTo>
                      <a:pt x="21287" y="8974"/>
                    </a:lnTo>
                    <a:lnTo>
                      <a:pt x="21443" y="8605"/>
                    </a:lnTo>
                    <a:lnTo>
                      <a:pt x="21548" y="8166"/>
                    </a:lnTo>
                    <a:lnTo>
                      <a:pt x="21600" y="7727"/>
                    </a:lnTo>
                    <a:lnTo>
                      <a:pt x="21600" y="6884"/>
                    </a:lnTo>
                    <a:lnTo>
                      <a:pt x="21548" y="6515"/>
                    </a:lnTo>
                    <a:lnTo>
                      <a:pt x="21496" y="6182"/>
                    </a:lnTo>
                    <a:lnTo>
                      <a:pt x="21391" y="5812"/>
                    </a:lnTo>
                    <a:lnTo>
                      <a:pt x="21287" y="5479"/>
                    </a:lnTo>
                    <a:lnTo>
                      <a:pt x="21130" y="5093"/>
                    </a:lnTo>
                    <a:lnTo>
                      <a:pt x="20948" y="4760"/>
                    </a:lnTo>
                    <a:lnTo>
                      <a:pt x="20740" y="4425"/>
                    </a:lnTo>
                    <a:lnTo>
                      <a:pt x="20531" y="4127"/>
                    </a:lnTo>
                    <a:lnTo>
                      <a:pt x="20296" y="3811"/>
                    </a:lnTo>
                    <a:lnTo>
                      <a:pt x="20036" y="3513"/>
                    </a:lnTo>
                    <a:lnTo>
                      <a:pt x="19775" y="3214"/>
                    </a:lnTo>
                    <a:lnTo>
                      <a:pt x="19124" y="2634"/>
                    </a:lnTo>
                    <a:lnTo>
                      <a:pt x="18447" y="2125"/>
                    </a:lnTo>
                    <a:lnTo>
                      <a:pt x="17691" y="1669"/>
                    </a:lnTo>
                    <a:lnTo>
                      <a:pt x="16832" y="1229"/>
                    </a:lnTo>
                    <a:lnTo>
                      <a:pt x="16388" y="1054"/>
                    </a:lnTo>
                    <a:lnTo>
                      <a:pt x="15920" y="879"/>
                    </a:lnTo>
                    <a:lnTo>
                      <a:pt x="15477" y="720"/>
                    </a:lnTo>
                    <a:lnTo>
                      <a:pt x="15034" y="580"/>
                    </a:lnTo>
                    <a:lnTo>
                      <a:pt x="14539" y="439"/>
                    </a:lnTo>
                    <a:lnTo>
                      <a:pt x="14018" y="316"/>
                    </a:lnTo>
                    <a:lnTo>
                      <a:pt x="13471" y="211"/>
                    </a:lnTo>
                    <a:lnTo>
                      <a:pt x="12975" y="140"/>
                    </a:lnTo>
                    <a:lnTo>
                      <a:pt x="12428" y="71"/>
                    </a:lnTo>
                    <a:lnTo>
                      <a:pt x="11934" y="35"/>
                    </a:lnTo>
                    <a:lnTo>
                      <a:pt x="11387" y="0"/>
                    </a:lnTo>
                    <a:lnTo>
                      <a:pt x="10213" y="0"/>
                    </a:lnTo>
                    <a:lnTo>
                      <a:pt x="9666" y="35"/>
                    </a:lnTo>
                    <a:lnTo>
                      <a:pt x="9172" y="71"/>
                    </a:lnTo>
                    <a:lnTo>
                      <a:pt x="8625" y="140"/>
                    </a:lnTo>
                    <a:lnTo>
                      <a:pt x="8129" y="211"/>
                    </a:lnTo>
                    <a:lnTo>
                      <a:pt x="7582" y="316"/>
                    </a:lnTo>
                    <a:lnTo>
                      <a:pt x="7061" y="439"/>
                    </a:lnTo>
                    <a:lnTo>
                      <a:pt x="6566" y="580"/>
                    </a:lnTo>
                    <a:lnTo>
                      <a:pt x="6123" y="720"/>
                    </a:lnTo>
                    <a:lnTo>
                      <a:pt x="5680" y="879"/>
                    </a:lnTo>
                    <a:lnTo>
                      <a:pt x="5212" y="1054"/>
                    </a:lnTo>
                    <a:lnTo>
                      <a:pt x="4768" y="1229"/>
                    </a:lnTo>
                    <a:lnTo>
                      <a:pt x="3909" y="1669"/>
                    </a:lnTo>
                    <a:lnTo>
                      <a:pt x="3153" y="2125"/>
                    </a:lnTo>
                    <a:lnTo>
                      <a:pt x="2476" y="2634"/>
                    </a:lnTo>
                    <a:lnTo>
                      <a:pt x="1825" y="3214"/>
                    </a:lnTo>
                    <a:lnTo>
                      <a:pt x="1303" y="3811"/>
                    </a:lnTo>
                    <a:lnTo>
                      <a:pt x="1069" y="4127"/>
                    </a:lnTo>
                    <a:lnTo>
                      <a:pt x="860" y="4425"/>
                    </a:lnTo>
                    <a:lnTo>
                      <a:pt x="651" y="4760"/>
                    </a:lnTo>
                    <a:lnTo>
                      <a:pt x="470" y="5093"/>
                    </a:lnTo>
                    <a:lnTo>
                      <a:pt x="313" y="5479"/>
                    </a:lnTo>
                    <a:lnTo>
                      <a:pt x="209" y="5812"/>
                    </a:lnTo>
                    <a:lnTo>
                      <a:pt x="104" y="6182"/>
                    </a:lnTo>
                    <a:lnTo>
                      <a:pt x="52" y="6515"/>
                    </a:lnTo>
                    <a:lnTo>
                      <a:pt x="0" y="6884"/>
                    </a:lnTo>
                    <a:lnTo>
                      <a:pt x="0" y="7727"/>
                    </a:lnTo>
                    <a:lnTo>
                      <a:pt x="52" y="8166"/>
                    </a:lnTo>
                    <a:lnTo>
                      <a:pt x="157" y="8605"/>
                    </a:lnTo>
                    <a:lnTo>
                      <a:pt x="313" y="8974"/>
                    </a:lnTo>
                    <a:lnTo>
                      <a:pt x="470" y="9378"/>
                    </a:lnTo>
                    <a:lnTo>
                      <a:pt x="651" y="9729"/>
                    </a:lnTo>
                    <a:lnTo>
                      <a:pt x="860" y="10097"/>
                    </a:lnTo>
                    <a:lnTo>
                      <a:pt x="1121" y="10396"/>
                    </a:lnTo>
                    <a:lnTo>
                      <a:pt x="1668" y="11028"/>
                    </a:lnTo>
                    <a:lnTo>
                      <a:pt x="2267" y="11573"/>
                    </a:lnTo>
                    <a:lnTo>
                      <a:pt x="2866" y="12118"/>
                    </a:lnTo>
                    <a:lnTo>
                      <a:pt x="3570" y="12591"/>
                    </a:lnTo>
                    <a:lnTo>
                      <a:pt x="4872" y="13469"/>
                    </a:lnTo>
                    <a:lnTo>
                      <a:pt x="6019" y="14242"/>
                    </a:lnTo>
                    <a:lnTo>
                      <a:pt x="6462" y="14646"/>
                    </a:lnTo>
                    <a:lnTo>
                      <a:pt x="6826" y="15050"/>
                    </a:lnTo>
                    <a:lnTo>
                      <a:pt x="6931" y="15260"/>
                    </a:lnTo>
                    <a:lnTo>
                      <a:pt x="7009" y="15454"/>
                    </a:lnTo>
                    <a:lnTo>
                      <a:pt x="7113" y="15664"/>
                    </a:lnTo>
                    <a:lnTo>
                      <a:pt x="7113" y="19370"/>
                    </a:lnTo>
                    <a:lnTo>
                      <a:pt x="7166" y="19634"/>
                    </a:lnTo>
                    <a:lnTo>
                      <a:pt x="7270" y="19879"/>
                    </a:lnTo>
                    <a:lnTo>
                      <a:pt x="7425" y="20107"/>
                    </a:lnTo>
                    <a:lnTo>
                      <a:pt x="7582" y="20318"/>
                    </a:lnTo>
                    <a:lnTo>
                      <a:pt x="7765" y="20511"/>
                    </a:lnTo>
                    <a:lnTo>
                      <a:pt x="7973" y="20722"/>
                    </a:lnTo>
                    <a:lnTo>
                      <a:pt x="8233" y="20881"/>
                    </a:lnTo>
                    <a:lnTo>
                      <a:pt x="8468" y="21056"/>
                    </a:lnTo>
                    <a:lnTo>
                      <a:pt x="8729" y="21196"/>
                    </a:lnTo>
                    <a:lnTo>
                      <a:pt x="9015" y="21319"/>
                    </a:lnTo>
                    <a:lnTo>
                      <a:pt x="9380" y="21425"/>
                    </a:lnTo>
                    <a:lnTo>
                      <a:pt x="9719" y="21495"/>
                    </a:lnTo>
                    <a:lnTo>
                      <a:pt x="10084" y="21565"/>
                    </a:lnTo>
                    <a:lnTo>
                      <a:pt x="10422" y="21600"/>
                    </a:lnTo>
                    <a:lnTo>
                      <a:pt x="10786" y="21600"/>
                    </a:lnTo>
                    <a:close/>
                  </a:path>
                </a:pathLst>
              </a:custGeom>
              <a:solidFill>
                <a:srgbClr val="FFFFCC">
                  <a:alpha val="100000"/>
                </a:srgbClr>
              </a:solidFill>
              <a:ln w="57150" cap="flat" cmpd="sng">
                <a:solidFill>
                  <a:srgbClr val="000000">
                    <a:alpha val="100000"/>
                  </a:srgb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48143" name="Shape 178"/>
              <p:cNvSpPr/>
              <p:nvPr/>
            </p:nvSpPr>
            <p:spPr>
              <a:xfrm>
                <a:off x="192699" y="403848"/>
                <a:ext cx="224224" cy="408299"/>
              </a:xfrm>
              <a:custGeom>
                <a:avLst/>
                <a:gdLst/>
                <a:ahLst/>
                <a:cxnLst>
                  <a:cxn ang="0">
                    <a:pos x="112112" y="204150"/>
                  </a:cxn>
                  <a:cxn ang="5898240">
                    <a:pos x="112112" y="204150"/>
                  </a:cxn>
                  <a:cxn ang="11796480">
                    <a:pos x="112112" y="204150"/>
                  </a:cxn>
                  <a:cxn ang="17694720">
                    <a:pos x="112112" y="204150"/>
                  </a:cxn>
                </a:cxnLst>
                <a:pathLst>
                  <a:path w="21600" h="21600">
                    <a:moveTo>
                      <a:pt x="6354" y="10918"/>
                    </a:moveTo>
                    <a:lnTo>
                      <a:pt x="4448" y="5578"/>
                    </a:lnTo>
                    <a:lnTo>
                      <a:pt x="1060" y="1305"/>
                    </a:lnTo>
                    <a:lnTo>
                      <a:pt x="0" y="235"/>
                    </a:lnTo>
                    <a:lnTo>
                      <a:pt x="4448" y="1424"/>
                    </a:lnTo>
                    <a:lnTo>
                      <a:pt x="7835" y="0"/>
                    </a:lnTo>
                    <a:lnTo>
                      <a:pt x="11647" y="1305"/>
                    </a:lnTo>
                    <a:lnTo>
                      <a:pt x="14610" y="0"/>
                    </a:lnTo>
                    <a:lnTo>
                      <a:pt x="17576" y="1186"/>
                    </a:lnTo>
                    <a:lnTo>
                      <a:pt x="21600" y="235"/>
                    </a:lnTo>
                    <a:lnTo>
                      <a:pt x="16304" y="6053"/>
                    </a:lnTo>
                    <a:lnTo>
                      <a:pt x="14822" y="10918"/>
                    </a:lnTo>
                    <a:moveTo>
                      <a:pt x="778" y="14359"/>
                    </a:moveTo>
                    <a:lnTo>
                      <a:pt x="20681" y="14359"/>
                    </a:lnTo>
                    <a:lnTo>
                      <a:pt x="20681" y="16852"/>
                    </a:lnTo>
                    <a:lnTo>
                      <a:pt x="778" y="16814"/>
                    </a:lnTo>
                    <a:lnTo>
                      <a:pt x="778" y="19226"/>
                    </a:lnTo>
                    <a:lnTo>
                      <a:pt x="20681" y="19304"/>
                    </a:lnTo>
                    <a:lnTo>
                      <a:pt x="20752" y="21600"/>
                    </a:lnTo>
                    <a:lnTo>
                      <a:pt x="848" y="21600"/>
                    </a:lnTo>
                  </a:path>
                </a:pathLst>
              </a:custGeom>
              <a:noFill/>
              <a:ln w="57150" cap="flat" cmpd="sng">
                <a:solidFill>
                  <a:srgbClr val="000000">
                    <a:alpha val="100000"/>
                  </a:srgb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</p:grpSp>
        <p:sp>
          <p:nvSpPr>
            <p:cNvPr id="48141" name="Shape 180"/>
            <p:cNvSpPr/>
            <p:nvPr/>
          </p:nvSpPr>
          <p:spPr>
            <a:xfrm>
              <a:off x="573891" y="325411"/>
              <a:ext cx="7786711" cy="705465"/>
            </a:xfrm>
            <a:prstGeom prst="rect">
              <a:avLst/>
            </a:prstGeom>
            <a:noFill/>
            <a:ln w="12700">
              <a:noFill/>
            </a:ln>
          </p:spPr>
          <p:txBody>
            <a:bodyPr lIns="45719" tIns="45719" rIns="45719" bIns="45719">
              <a:spAutoFit/>
            </a:bodyPr>
            <a:p>
              <a:pPr eaLnBrk="1">
                <a:buNone/>
              </a:pPr>
              <a:r>
                <a:rPr lang="zh-CN" altLang="en-US" sz="4000">
                  <a:solidFill>
                    <a:srgbClr val="A6A6A6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黑体" panose="02010609060101010101" pitchFamily="49" charset="-122"/>
                </a:rPr>
                <a:t>练习</a:t>
              </a:r>
              <a:endParaRPr lang="zh-CN" altLang="en-US" sz="4000">
                <a:solidFill>
                  <a:srgbClr val="A6A6A6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endParaRPr>
            </a:p>
          </p:txBody>
        </p:sp>
      </p:grpSp>
      <p:sp>
        <p:nvSpPr>
          <p:cNvPr id="182" name="Shape 182"/>
          <p:cNvSpPr/>
          <p:nvPr/>
        </p:nvSpPr>
        <p:spPr>
          <a:xfrm>
            <a:off x="4106863" y="1841500"/>
            <a:ext cx="648970" cy="429895"/>
          </a:xfrm>
          <a:prstGeom prst="rect">
            <a:avLst/>
          </a:prstGeom>
          <a:noFill/>
          <a:ln w="12700">
            <a:noFill/>
          </a:ln>
        </p:spPr>
        <p:txBody>
          <a:bodyPr wrap="none" lIns="45719" rIns="45719">
            <a:spAutoFit/>
          </a:bodyPr>
          <a:p>
            <a:pPr eaLnBrk="1">
              <a:buNone/>
            </a:pPr>
            <a:r>
              <a:rPr lang="zh-CN" altLang="en-US" sz="2200">
                <a:latin typeface="华文细黑" pitchFamily="2" charset="-122"/>
                <a:ea typeface="华文细黑" pitchFamily="2" charset="-122"/>
                <a:sym typeface="华文细黑" pitchFamily="2" charset="-122"/>
              </a:rPr>
              <a:t>同情</a:t>
            </a:r>
            <a:endParaRPr lang="zh-CN" altLang="en-US" sz="2200">
              <a:latin typeface="华文细黑" pitchFamily="2" charset="-122"/>
              <a:ea typeface="华文细黑" pitchFamily="2" charset="-122"/>
              <a:sym typeface="华文细黑" pitchFamily="2" charset="-122"/>
            </a:endParaRPr>
          </a:p>
        </p:txBody>
      </p:sp>
      <p:sp>
        <p:nvSpPr>
          <p:cNvPr id="183" name="Shape 183"/>
          <p:cNvSpPr/>
          <p:nvPr/>
        </p:nvSpPr>
        <p:spPr>
          <a:xfrm>
            <a:off x="3005138" y="1846263"/>
            <a:ext cx="369570" cy="429895"/>
          </a:xfrm>
          <a:prstGeom prst="rect">
            <a:avLst/>
          </a:prstGeom>
          <a:noFill/>
          <a:ln w="12700">
            <a:noFill/>
          </a:ln>
        </p:spPr>
        <p:txBody>
          <a:bodyPr wrap="none" lIns="45719" rIns="45719">
            <a:spAutoFit/>
          </a:bodyPr>
          <a:p>
            <a:pPr eaLnBrk="1">
              <a:buNone/>
            </a:pPr>
            <a:r>
              <a:rPr lang="zh-CN" altLang="en-US" sz="2200">
                <a:latin typeface="华文细黑" pitchFamily="2" charset="-122"/>
                <a:ea typeface="华文细黑" pitchFamily="2" charset="-122"/>
                <a:sym typeface="华文细黑" pitchFamily="2" charset="-122"/>
              </a:rPr>
              <a:t>输</a:t>
            </a:r>
            <a:endParaRPr lang="zh-CN" altLang="en-US" sz="2200">
              <a:latin typeface="华文细黑" pitchFamily="2" charset="-122"/>
              <a:ea typeface="华文细黑" pitchFamily="2" charset="-122"/>
              <a:sym typeface="华文细黑" pitchFamily="2" charset="-122"/>
            </a:endParaRPr>
          </a:p>
        </p:txBody>
      </p:sp>
      <p:sp>
        <p:nvSpPr>
          <p:cNvPr id="184" name="Shape 184"/>
          <p:cNvSpPr/>
          <p:nvPr/>
        </p:nvSpPr>
        <p:spPr>
          <a:xfrm>
            <a:off x="5219700" y="1852613"/>
            <a:ext cx="369570" cy="429895"/>
          </a:xfrm>
          <a:prstGeom prst="rect">
            <a:avLst/>
          </a:prstGeom>
          <a:noFill/>
          <a:ln w="12700">
            <a:noFill/>
          </a:ln>
        </p:spPr>
        <p:txBody>
          <a:bodyPr wrap="none" lIns="45719" rIns="45719">
            <a:spAutoFit/>
          </a:bodyPr>
          <a:p>
            <a:pPr eaLnBrk="1">
              <a:buNone/>
            </a:pPr>
            <a:r>
              <a:rPr lang="zh-CN" altLang="en-US" sz="2200">
                <a:latin typeface="华文细黑" pitchFamily="2" charset="-122"/>
                <a:ea typeface="华文细黑" pitchFamily="2" charset="-122"/>
                <a:sym typeface="华文细黑" pitchFamily="2" charset="-122"/>
              </a:rPr>
              <a:t>推</a:t>
            </a:r>
            <a:endParaRPr lang="zh-CN" altLang="en-US" sz="2200">
              <a:latin typeface="华文细黑" pitchFamily="2" charset="-122"/>
              <a:ea typeface="华文细黑" pitchFamily="2" charset="-122"/>
              <a:sym typeface="华文细黑" pitchFamily="2" charset="-122"/>
            </a:endParaRPr>
          </a:p>
        </p:txBody>
      </p:sp>
      <p:sp>
        <p:nvSpPr>
          <p:cNvPr id="185" name="Shape 185"/>
          <p:cNvSpPr/>
          <p:nvPr/>
        </p:nvSpPr>
        <p:spPr>
          <a:xfrm>
            <a:off x="2146300" y="2307432"/>
            <a:ext cx="7982585" cy="768350"/>
          </a:xfrm>
          <a:prstGeom prst="rect">
            <a:avLst/>
          </a:prstGeom>
          <a:noFill/>
          <a:ln w="12700">
            <a:noFill/>
          </a:ln>
        </p:spPr>
        <p:txBody>
          <a:bodyPr wrap="none" lIns="45719" rIns="45719" anchor="ctr" anchorCtr="0">
            <a:spAutoFit/>
          </a:bodyPr>
          <a:p>
            <a:pPr eaLnBrk="1">
              <a:buNone/>
            </a:pPr>
            <a:r>
              <a:rPr lang="en-US" altLang="zh-CN" sz="2200">
                <a:latin typeface="Calibri" panose="020F0702030404030204" charset="0"/>
              </a:rPr>
              <a:t>1.</a:t>
            </a:r>
            <a:r>
              <a:rPr lang="zh-CN" altLang="en-US" sz="2200">
                <a:latin typeface="Calibri" panose="020F0702030404030204" charset="0"/>
              </a:rPr>
              <a:t>爱批评人或者没有</a:t>
            </a:r>
            <a:r>
              <a:rPr lang="en-US" altLang="zh-CN" sz="2200">
                <a:latin typeface="Calibri" panose="020F0702030404030204" charset="0"/>
              </a:rPr>
              <a:t>_____</a:t>
            </a:r>
            <a:r>
              <a:rPr lang="zh-CN" altLang="en-US" sz="2200">
                <a:latin typeface="Calibri" panose="020F0702030404030204" charset="0"/>
              </a:rPr>
              <a:t>心的人是最不受欢迎的，这样的人即使</a:t>
            </a:r>
            <a:endParaRPr lang="zh-CN" altLang="en-US" sz="2200">
              <a:latin typeface="Calibri" panose="020F0702030404030204" charset="0"/>
            </a:endParaRPr>
          </a:p>
          <a:p>
            <a:pPr eaLnBrk="1">
              <a:buNone/>
            </a:pPr>
            <a:r>
              <a:rPr lang="zh-CN" altLang="en-US" sz="2200">
                <a:latin typeface="Calibri" panose="020F0702030404030204" charset="0"/>
              </a:rPr>
              <a:t>   很成功，朋友也很少。</a:t>
            </a:r>
            <a:endParaRPr lang="zh-CN" altLang="en-US" sz="2200">
              <a:latin typeface="Calibri" panose="020F0702030404030204" charset="0"/>
            </a:endParaRPr>
          </a:p>
        </p:txBody>
      </p:sp>
      <p:sp>
        <p:nvSpPr>
          <p:cNvPr id="186" name="Shape 186"/>
          <p:cNvSpPr/>
          <p:nvPr/>
        </p:nvSpPr>
        <p:spPr>
          <a:xfrm>
            <a:off x="2146300" y="3123407"/>
            <a:ext cx="7982585" cy="768350"/>
          </a:xfrm>
          <a:prstGeom prst="rect">
            <a:avLst/>
          </a:prstGeom>
          <a:noFill/>
          <a:ln w="12700">
            <a:noFill/>
          </a:ln>
        </p:spPr>
        <p:txBody>
          <a:bodyPr wrap="none" lIns="45719" rIns="45719" anchor="ctr" anchorCtr="0">
            <a:spAutoFit/>
          </a:bodyPr>
          <a:p>
            <a:pPr eaLnBrk="1">
              <a:buNone/>
            </a:pPr>
            <a:r>
              <a:rPr lang="en-US" altLang="zh-CN" sz="2200">
                <a:latin typeface="Calibri" panose="020F0702030404030204" charset="0"/>
              </a:rPr>
              <a:t>2.</a:t>
            </a:r>
            <a:r>
              <a:rPr lang="zh-CN" altLang="en-US" sz="2200">
                <a:latin typeface="Calibri" panose="020F0702030404030204" charset="0"/>
              </a:rPr>
              <a:t>生活的关键就是：只要你努力做了，不管是</a:t>
            </a:r>
            <a:r>
              <a:rPr lang="en-US" altLang="zh-CN" sz="2200">
                <a:latin typeface="Calibri" panose="020F0702030404030204" charset="0"/>
              </a:rPr>
              <a:t>_____</a:t>
            </a:r>
            <a:r>
              <a:rPr lang="zh-CN" altLang="en-US" sz="2200">
                <a:latin typeface="Calibri" panose="020F0702030404030204" charset="0"/>
              </a:rPr>
              <a:t>是赢，都一样</a:t>
            </a:r>
            <a:endParaRPr lang="zh-CN" altLang="en-US" sz="2200">
              <a:latin typeface="Calibri" panose="020F0702030404030204" charset="0"/>
            </a:endParaRPr>
          </a:p>
          <a:p>
            <a:pPr eaLnBrk="1">
              <a:buNone/>
            </a:pPr>
            <a:r>
              <a:rPr lang="zh-CN" altLang="en-US" sz="2200">
                <a:latin typeface="Calibri" panose="020F0702030404030204" charset="0"/>
              </a:rPr>
              <a:t>   精彩。</a:t>
            </a:r>
            <a:endParaRPr lang="zh-CN" altLang="en-US" sz="2200">
              <a:latin typeface="Calibri" panose="020F0702030404030204" charset="0"/>
            </a:endParaRPr>
          </a:p>
        </p:txBody>
      </p:sp>
      <p:sp>
        <p:nvSpPr>
          <p:cNvPr id="187" name="Shape 187"/>
          <p:cNvSpPr/>
          <p:nvPr/>
        </p:nvSpPr>
        <p:spPr>
          <a:xfrm>
            <a:off x="2165350" y="4031457"/>
            <a:ext cx="8385175" cy="768350"/>
          </a:xfrm>
          <a:prstGeom prst="rect">
            <a:avLst/>
          </a:prstGeom>
          <a:noFill/>
          <a:ln w="12700">
            <a:noFill/>
          </a:ln>
        </p:spPr>
        <p:txBody>
          <a:bodyPr wrap="none" lIns="45719" rIns="45719" anchor="ctr" anchorCtr="0">
            <a:spAutoFit/>
          </a:bodyPr>
          <a:p>
            <a:pPr eaLnBrk="1">
              <a:buNone/>
            </a:pPr>
            <a:r>
              <a:rPr lang="en-US" altLang="zh-CN" sz="2200">
                <a:latin typeface="Calibri" panose="020F0702030404030204" charset="0"/>
              </a:rPr>
              <a:t>3.A:</a:t>
            </a:r>
            <a:r>
              <a:rPr lang="zh-CN" altLang="en-US" sz="2200">
                <a:latin typeface="Calibri" panose="020F0702030404030204" charset="0"/>
              </a:rPr>
              <a:t>你们这个月空调卖得怎么样？</a:t>
            </a:r>
            <a:endParaRPr lang="zh-CN" altLang="en-US" sz="2200">
              <a:latin typeface="Calibri" panose="020F0702030404030204" charset="0"/>
            </a:endParaRPr>
          </a:p>
          <a:p>
            <a:pPr eaLnBrk="1">
              <a:buNone/>
            </a:pPr>
            <a:r>
              <a:rPr lang="zh-CN" altLang="en-US" sz="2200">
                <a:latin typeface="Calibri" panose="020F0702030404030204" charset="0"/>
              </a:rPr>
              <a:t>   </a:t>
            </a:r>
            <a:r>
              <a:rPr lang="en-US" altLang="zh-CN" sz="2200">
                <a:latin typeface="Calibri" panose="020F0702030404030204" charset="0"/>
              </a:rPr>
              <a:t>B:</a:t>
            </a:r>
            <a:r>
              <a:rPr lang="zh-CN" altLang="en-US" sz="2200">
                <a:latin typeface="Calibri" panose="020F0702030404030204" charset="0"/>
              </a:rPr>
              <a:t>不错，我们现在</a:t>
            </a:r>
            <a:r>
              <a:rPr lang="en-US" altLang="zh-CN" sz="2200">
                <a:latin typeface="Calibri" panose="020F0702030404030204" charset="0"/>
              </a:rPr>
              <a:t>_____</a:t>
            </a:r>
            <a:r>
              <a:rPr lang="zh-CN" altLang="en-US" sz="2200">
                <a:latin typeface="Calibri" panose="020F0702030404030204" charset="0"/>
              </a:rPr>
              <a:t>出了“以旧换新”的活动，吸引了不少顾客。</a:t>
            </a:r>
            <a:endParaRPr lang="zh-CN" altLang="en-US" sz="2200">
              <a:latin typeface="Calibri" panose="020F0702030404030204" charset="0"/>
            </a:endParaRPr>
          </a:p>
        </p:txBody>
      </p:sp>
      <p:sp>
        <p:nvSpPr>
          <p:cNvPr id="188" name="Shape 188"/>
          <p:cNvSpPr/>
          <p:nvPr/>
        </p:nvSpPr>
        <p:spPr>
          <a:xfrm>
            <a:off x="6235700" y="1847850"/>
            <a:ext cx="648970" cy="429895"/>
          </a:xfrm>
          <a:prstGeom prst="rect">
            <a:avLst/>
          </a:prstGeom>
          <a:noFill/>
          <a:ln w="12700">
            <a:noFill/>
          </a:ln>
        </p:spPr>
        <p:txBody>
          <a:bodyPr wrap="none" lIns="45719" rIns="45719">
            <a:spAutoFit/>
          </a:bodyPr>
          <a:p>
            <a:pPr eaLnBrk="1">
              <a:buNone/>
            </a:pPr>
            <a:r>
              <a:rPr lang="zh-CN" altLang="en-US" sz="2200">
                <a:latin typeface="华文细黑" pitchFamily="2" charset="-122"/>
                <a:ea typeface="华文细黑" pitchFamily="2" charset="-122"/>
                <a:sym typeface="华文细黑" pitchFamily="2" charset="-122"/>
              </a:rPr>
              <a:t>尊重</a:t>
            </a:r>
            <a:endParaRPr lang="zh-CN" altLang="en-US" sz="2200">
              <a:latin typeface="华文细黑" pitchFamily="2" charset="-122"/>
              <a:ea typeface="华文细黑" pitchFamily="2" charset="-122"/>
              <a:sym typeface="华文细黑" pitchFamily="2" charset="-122"/>
            </a:endParaRPr>
          </a:p>
        </p:txBody>
      </p:sp>
      <p:sp>
        <p:nvSpPr>
          <p:cNvPr id="189" name="Shape 189"/>
          <p:cNvSpPr/>
          <p:nvPr/>
        </p:nvSpPr>
        <p:spPr>
          <a:xfrm>
            <a:off x="2165350" y="4941094"/>
            <a:ext cx="5847715" cy="768350"/>
          </a:xfrm>
          <a:prstGeom prst="rect">
            <a:avLst/>
          </a:prstGeom>
          <a:noFill/>
          <a:ln w="12700">
            <a:noFill/>
          </a:ln>
        </p:spPr>
        <p:txBody>
          <a:bodyPr wrap="none" lIns="45719" rIns="45719" anchor="ctr" anchorCtr="0">
            <a:spAutoFit/>
          </a:bodyPr>
          <a:p>
            <a:pPr eaLnBrk="1">
              <a:buNone/>
            </a:pPr>
            <a:r>
              <a:rPr lang="en-US" altLang="zh-CN" sz="2200">
                <a:latin typeface="Calibri" panose="020F0702030404030204" charset="0"/>
              </a:rPr>
              <a:t>4.A:</a:t>
            </a:r>
            <a:r>
              <a:rPr lang="zh-CN" altLang="en-US" sz="2200">
                <a:latin typeface="Calibri" panose="020F0702030404030204" charset="0"/>
              </a:rPr>
              <a:t>我考虑了很久，还是决定离开现在的公司。</a:t>
            </a:r>
            <a:endParaRPr lang="zh-CN" altLang="en-US" sz="2200">
              <a:latin typeface="Calibri" panose="020F0702030404030204" charset="0"/>
            </a:endParaRPr>
          </a:p>
          <a:p>
            <a:pPr eaLnBrk="1">
              <a:buNone/>
            </a:pPr>
            <a:r>
              <a:rPr lang="zh-CN" altLang="en-US" sz="2200">
                <a:latin typeface="Calibri" panose="020F0702030404030204" charset="0"/>
              </a:rPr>
              <a:t>   </a:t>
            </a:r>
            <a:r>
              <a:rPr lang="en-US" altLang="zh-CN" sz="2200">
                <a:latin typeface="Calibri" panose="020F0702030404030204" charset="0"/>
              </a:rPr>
              <a:t>B:</a:t>
            </a:r>
            <a:r>
              <a:rPr lang="zh-CN" altLang="en-US" sz="2200">
                <a:latin typeface="Calibri" panose="020F0702030404030204" charset="0"/>
              </a:rPr>
              <a:t>既然这样，那我们</a:t>
            </a:r>
            <a:r>
              <a:rPr lang="en-US" altLang="zh-CN" sz="2200">
                <a:latin typeface="Calibri" panose="020F0702030404030204" charset="0"/>
              </a:rPr>
              <a:t>_____</a:t>
            </a:r>
            <a:r>
              <a:rPr lang="zh-CN" altLang="en-US" sz="2200">
                <a:latin typeface="Calibri" panose="020F0702030404030204" charset="0"/>
              </a:rPr>
              <a:t>你的选择。</a:t>
            </a:r>
            <a:endParaRPr lang="zh-CN" altLang="en-US" sz="2200">
              <a:latin typeface="Calibri" panose="020F070203040403020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fill="hold" nodeType="tmRoot"/>
      </p:par>
    </p:tnLst>
    <p:bldLst>
      <p:bldP spid="185" grpId="0" animBg="1" advAuto="1000"/>
      <p:bldP spid="186" grpId="0" animBg="1" advAuto="1000"/>
      <p:bldP spid="187" grpId="0" animBg="1" advAuto="1000"/>
      <p:bldP spid="189" grpId="0" animBg="1" advAuto="1000"/>
    </p:bld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46082" name="Group 165"/>
          <p:cNvGrpSpPr/>
          <p:nvPr/>
        </p:nvGrpSpPr>
        <p:grpSpPr>
          <a:xfrm>
            <a:off x="1811338" y="228600"/>
            <a:ext cx="8699501" cy="1012879"/>
            <a:chOff x="0" y="0"/>
            <a:chExt cx="8698937" cy="1013607"/>
          </a:xfrm>
        </p:grpSpPr>
        <p:sp>
          <p:nvSpPr>
            <p:cNvPr id="46085" name="Shape 161"/>
            <p:cNvSpPr/>
            <p:nvPr/>
          </p:nvSpPr>
          <p:spPr>
            <a:xfrm>
              <a:off x="626507" y="307615"/>
              <a:ext cx="8072430" cy="705992"/>
            </a:xfrm>
            <a:prstGeom prst="rect">
              <a:avLst/>
            </a:prstGeom>
            <a:noFill/>
            <a:ln w="12700">
              <a:noFill/>
            </a:ln>
          </p:spPr>
          <p:txBody>
            <a:bodyPr lIns="45719" tIns="45719" rIns="45719" bIns="45719">
              <a:spAutoFit/>
            </a:bodyPr>
            <a:p>
              <a:pPr eaLnBrk="1">
                <a:buNone/>
              </a:pPr>
              <a:r>
                <a:rPr lang="zh-CN" altLang="en-US" sz="4000">
                  <a:solidFill>
                    <a:srgbClr val="A6A6A6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黑体" panose="02010609060101010101" pitchFamily="49" charset="-122"/>
                </a:rPr>
                <a:t>课文（五）</a:t>
              </a:r>
              <a:endParaRPr lang="zh-CN" altLang="en-US" sz="4000">
                <a:solidFill>
                  <a:srgbClr val="A6A6A6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endParaRPr>
            </a:p>
          </p:txBody>
        </p:sp>
        <p:grpSp>
          <p:nvGrpSpPr>
            <p:cNvPr id="46086" name="Group 164"/>
            <p:cNvGrpSpPr/>
            <p:nvPr/>
          </p:nvGrpSpPr>
          <p:grpSpPr>
            <a:xfrm>
              <a:off x="0" y="0"/>
              <a:ext cx="607420" cy="919825"/>
              <a:chOff x="0" y="0"/>
              <a:chExt cx="607419" cy="919824"/>
            </a:xfrm>
          </p:grpSpPr>
          <p:sp>
            <p:nvSpPr>
              <p:cNvPr id="46087" name="Shape 162"/>
              <p:cNvSpPr/>
              <p:nvPr/>
            </p:nvSpPr>
            <p:spPr>
              <a:xfrm>
                <a:off x="0" y="0"/>
                <a:ext cx="607420" cy="919825"/>
              </a:xfrm>
              <a:custGeom>
                <a:avLst/>
                <a:gdLst/>
                <a:ahLst/>
                <a:cxnLst>
                  <a:cxn ang="0">
                    <a:pos x="303710" y="459913"/>
                  </a:cxn>
                  <a:cxn ang="5898240">
                    <a:pos x="303710" y="459913"/>
                  </a:cxn>
                  <a:cxn ang="11796480">
                    <a:pos x="303710" y="459913"/>
                  </a:cxn>
                  <a:cxn ang="17694720">
                    <a:pos x="303710" y="459913"/>
                  </a:cxn>
                </a:cxnLst>
                <a:pathLst>
                  <a:path w="21600" h="21600">
                    <a:moveTo>
                      <a:pt x="10786" y="21600"/>
                    </a:moveTo>
                    <a:lnTo>
                      <a:pt x="11178" y="21600"/>
                    </a:lnTo>
                    <a:lnTo>
                      <a:pt x="11516" y="21565"/>
                    </a:lnTo>
                    <a:lnTo>
                      <a:pt x="11881" y="21495"/>
                    </a:lnTo>
                    <a:lnTo>
                      <a:pt x="12220" y="21425"/>
                    </a:lnTo>
                    <a:lnTo>
                      <a:pt x="12585" y="21319"/>
                    </a:lnTo>
                    <a:lnTo>
                      <a:pt x="12871" y="21196"/>
                    </a:lnTo>
                    <a:lnTo>
                      <a:pt x="13132" y="21056"/>
                    </a:lnTo>
                    <a:lnTo>
                      <a:pt x="13367" y="20881"/>
                    </a:lnTo>
                    <a:lnTo>
                      <a:pt x="13627" y="20722"/>
                    </a:lnTo>
                    <a:lnTo>
                      <a:pt x="13835" y="20511"/>
                    </a:lnTo>
                    <a:lnTo>
                      <a:pt x="14018" y="20318"/>
                    </a:lnTo>
                    <a:lnTo>
                      <a:pt x="14174" y="20107"/>
                    </a:lnTo>
                    <a:lnTo>
                      <a:pt x="14330" y="19879"/>
                    </a:lnTo>
                    <a:lnTo>
                      <a:pt x="14434" y="19634"/>
                    </a:lnTo>
                    <a:lnTo>
                      <a:pt x="14487" y="19370"/>
                    </a:lnTo>
                    <a:lnTo>
                      <a:pt x="14487" y="15664"/>
                    </a:lnTo>
                    <a:lnTo>
                      <a:pt x="14591" y="15454"/>
                    </a:lnTo>
                    <a:lnTo>
                      <a:pt x="14669" y="15260"/>
                    </a:lnTo>
                    <a:lnTo>
                      <a:pt x="14774" y="15050"/>
                    </a:lnTo>
                    <a:lnTo>
                      <a:pt x="15138" y="14646"/>
                    </a:lnTo>
                    <a:lnTo>
                      <a:pt x="15581" y="14242"/>
                    </a:lnTo>
                    <a:lnTo>
                      <a:pt x="16728" y="13469"/>
                    </a:lnTo>
                    <a:lnTo>
                      <a:pt x="18030" y="12591"/>
                    </a:lnTo>
                    <a:lnTo>
                      <a:pt x="18734" y="12118"/>
                    </a:lnTo>
                    <a:lnTo>
                      <a:pt x="19333" y="11573"/>
                    </a:lnTo>
                    <a:lnTo>
                      <a:pt x="19932" y="11028"/>
                    </a:lnTo>
                    <a:lnTo>
                      <a:pt x="20479" y="10396"/>
                    </a:lnTo>
                    <a:lnTo>
                      <a:pt x="20740" y="10097"/>
                    </a:lnTo>
                    <a:lnTo>
                      <a:pt x="20948" y="9729"/>
                    </a:lnTo>
                    <a:lnTo>
                      <a:pt x="21130" y="9378"/>
                    </a:lnTo>
                    <a:lnTo>
                      <a:pt x="21287" y="8974"/>
                    </a:lnTo>
                    <a:lnTo>
                      <a:pt x="21443" y="8605"/>
                    </a:lnTo>
                    <a:lnTo>
                      <a:pt x="21548" y="8166"/>
                    </a:lnTo>
                    <a:lnTo>
                      <a:pt x="21600" y="7727"/>
                    </a:lnTo>
                    <a:lnTo>
                      <a:pt x="21600" y="6884"/>
                    </a:lnTo>
                    <a:lnTo>
                      <a:pt x="21548" y="6515"/>
                    </a:lnTo>
                    <a:lnTo>
                      <a:pt x="21496" y="6182"/>
                    </a:lnTo>
                    <a:lnTo>
                      <a:pt x="21391" y="5812"/>
                    </a:lnTo>
                    <a:lnTo>
                      <a:pt x="21287" y="5479"/>
                    </a:lnTo>
                    <a:lnTo>
                      <a:pt x="21130" y="5093"/>
                    </a:lnTo>
                    <a:lnTo>
                      <a:pt x="20948" y="4760"/>
                    </a:lnTo>
                    <a:lnTo>
                      <a:pt x="20740" y="4425"/>
                    </a:lnTo>
                    <a:lnTo>
                      <a:pt x="20531" y="4127"/>
                    </a:lnTo>
                    <a:lnTo>
                      <a:pt x="20296" y="3811"/>
                    </a:lnTo>
                    <a:lnTo>
                      <a:pt x="20036" y="3513"/>
                    </a:lnTo>
                    <a:lnTo>
                      <a:pt x="19775" y="3214"/>
                    </a:lnTo>
                    <a:lnTo>
                      <a:pt x="19124" y="2634"/>
                    </a:lnTo>
                    <a:lnTo>
                      <a:pt x="18447" y="2125"/>
                    </a:lnTo>
                    <a:lnTo>
                      <a:pt x="17691" y="1669"/>
                    </a:lnTo>
                    <a:lnTo>
                      <a:pt x="16832" y="1229"/>
                    </a:lnTo>
                    <a:lnTo>
                      <a:pt x="16388" y="1054"/>
                    </a:lnTo>
                    <a:lnTo>
                      <a:pt x="15920" y="879"/>
                    </a:lnTo>
                    <a:lnTo>
                      <a:pt x="15477" y="720"/>
                    </a:lnTo>
                    <a:lnTo>
                      <a:pt x="15034" y="580"/>
                    </a:lnTo>
                    <a:lnTo>
                      <a:pt x="14539" y="439"/>
                    </a:lnTo>
                    <a:lnTo>
                      <a:pt x="14018" y="316"/>
                    </a:lnTo>
                    <a:lnTo>
                      <a:pt x="13471" y="211"/>
                    </a:lnTo>
                    <a:lnTo>
                      <a:pt x="12975" y="140"/>
                    </a:lnTo>
                    <a:lnTo>
                      <a:pt x="12428" y="71"/>
                    </a:lnTo>
                    <a:lnTo>
                      <a:pt x="11934" y="35"/>
                    </a:lnTo>
                    <a:lnTo>
                      <a:pt x="11387" y="0"/>
                    </a:lnTo>
                    <a:lnTo>
                      <a:pt x="10213" y="0"/>
                    </a:lnTo>
                    <a:lnTo>
                      <a:pt x="9666" y="35"/>
                    </a:lnTo>
                    <a:lnTo>
                      <a:pt x="9172" y="71"/>
                    </a:lnTo>
                    <a:lnTo>
                      <a:pt x="8625" y="140"/>
                    </a:lnTo>
                    <a:lnTo>
                      <a:pt x="8129" y="211"/>
                    </a:lnTo>
                    <a:lnTo>
                      <a:pt x="7582" y="316"/>
                    </a:lnTo>
                    <a:lnTo>
                      <a:pt x="7061" y="439"/>
                    </a:lnTo>
                    <a:lnTo>
                      <a:pt x="6566" y="580"/>
                    </a:lnTo>
                    <a:lnTo>
                      <a:pt x="6123" y="720"/>
                    </a:lnTo>
                    <a:lnTo>
                      <a:pt x="5680" y="879"/>
                    </a:lnTo>
                    <a:lnTo>
                      <a:pt x="5212" y="1054"/>
                    </a:lnTo>
                    <a:lnTo>
                      <a:pt x="4768" y="1229"/>
                    </a:lnTo>
                    <a:lnTo>
                      <a:pt x="3909" y="1669"/>
                    </a:lnTo>
                    <a:lnTo>
                      <a:pt x="3153" y="2125"/>
                    </a:lnTo>
                    <a:lnTo>
                      <a:pt x="2476" y="2634"/>
                    </a:lnTo>
                    <a:lnTo>
                      <a:pt x="1825" y="3214"/>
                    </a:lnTo>
                    <a:lnTo>
                      <a:pt x="1303" y="3811"/>
                    </a:lnTo>
                    <a:lnTo>
                      <a:pt x="1069" y="4127"/>
                    </a:lnTo>
                    <a:lnTo>
                      <a:pt x="860" y="4425"/>
                    </a:lnTo>
                    <a:lnTo>
                      <a:pt x="651" y="4760"/>
                    </a:lnTo>
                    <a:lnTo>
                      <a:pt x="470" y="5093"/>
                    </a:lnTo>
                    <a:lnTo>
                      <a:pt x="313" y="5479"/>
                    </a:lnTo>
                    <a:lnTo>
                      <a:pt x="209" y="5812"/>
                    </a:lnTo>
                    <a:lnTo>
                      <a:pt x="104" y="6182"/>
                    </a:lnTo>
                    <a:lnTo>
                      <a:pt x="52" y="6515"/>
                    </a:lnTo>
                    <a:lnTo>
                      <a:pt x="0" y="6884"/>
                    </a:lnTo>
                    <a:lnTo>
                      <a:pt x="0" y="7727"/>
                    </a:lnTo>
                    <a:lnTo>
                      <a:pt x="52" y="8166"/>
                    </a:lnTo>
                    <a:lnTo>
                      <a:pt x="157" y="8605"/>
                    </a:lnTo>
                    <a:lnTo>
                      <a:pt x="313" y="8974"/>
                    </a:lnTo>
                    <a:lnTo>
                      <a:pt x="470" y="9378"/>
                    </a:lnTo>
                    <a:lnTo>
                      <a:pt x="651" y="9729"/>
                    </a:lnTo>
                    <a:lnTo>
                      <a:pt x="860" y="10097"/>
                    </a:lnTo>
                    <a:lnTo>
                      <a:pt x="1121" y="10396"/>
                    </a:lnTo>
                    <a:lnTo>
                      <a:pt x="1668" y="11028"/>
                    </a:lnTo>
                    <a:lnTo>
                      <a:pt x="2267" y="11573"/>
                    </a:lnTo>
                    <a:lnTo>
                      <a:pt x="2866" y="12118"/>
                    </a:lnTo>
                    <a:lnTo>
                      <a:pt x="3570" y="12591"/>
                    </a:lnTo>
                    <a:lnTo>
                      <a:pt x="4872" y="13469"/>
                    </a:lnTo>
                    <a:lnTo>
                      <a:pt x="6019" y="14242"/>
                    </a:lnTo>
                    <a:lnTo>
                      <a:pt x="6462" y="14646"/>
                    </a:lnTo>
                    <a:lnTo>
                      <a:pt x="6826" y="15050"/>
                    </a:lnTo>
                    <a:lnTo>
                      <a:pt x="6931" y="15260"/>
                    </a:lnTo>
                    <a:lnTo>
                      <a:pt x="7009" y="15454"/>
                    </a:lnTo>
                    <a:lnTo>
                      <a:pt x="7113" y="15664"/>
                    </a:lnTo>
                    <a:lnTo>
                      <a:pt x="7113" y="19370"/>
                    </a:lnTo>
                    <a:lnTo>
                      <a:pt x="7166" y="19634"/>
                    </a:lnTo>
                    <a:lnTo>
                      <a:pt x="7270" y="19879"/>
                    </a:lnTo>
                    <a:lnTo>
                      <a:pt x="7425" y="20107"/>
                    </a:lnTo>
                    <a:lnTo>
                      <a:pt x="7582" y="20318"/>
                    </a:lnTo>
                    <a:lnTo>
                      <a:pt x="7765" y="20511"/>
                    </a:lnTo>
                    <a:lnTo>
                      <a:pt x="7973" y="20722"/>
                    </a:lnTo>
                    <a:lnTo>
                      <a:pt x="8233" y="20881"/>
                    </a:lnTo>
                    <a:lnTo>
                      <a:pt x="8468" y="21056"/>
                    </a:lnTo>
                    <a:lnTo>
                      <a:pt x="8729" y="21196"/>
                    </a:lnTo>
                    <a:lnTo>
                      <a:pt x="9015" y="21319"/>
                    </a:lnTo>
                    <a:lnTo>
                      <a:pt x="9380" y="21425"/>
                    </a:lnTo>
                    <a:lnTo>
                      <a:pt x="9719" y="21495"/>
                    </a:lnTo>
                    <a:lnTo>
                      <a:pt x="10084" y="21565"/>
                    </a:lnTo>
                    <a:lnTo>
                      <a:pt x="10422" y="21600"/>
                    </a:lnTo>
                    <a:lnTo>
                      <a:pt x="10786" y="21600"/>
                    </a:lnTo>
                    <a:close/>
                  </a:path>
                </a:pathLst>
              </a:custGeom>
              <a:solidFill>
                <a:srgbClr val="FFFFCC">
                  <a:alpha val="100000"/>
                </a:srgbClr>
              </a:solidFill>
              <a:ln w="57150" cap="flat" cmpd="sng">
                <a:solidFill>
                  <a:srgbClr val="000000">
                    <a:alpha val="100000"/>
                  </a:srgb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46088" name="Shape 163"/>
              <p:cNvSpPr/>
              <p:nvPr/>
            </p:nvSpPr>
            <p:spPr>
              <a:xfrm>
                <a:off x="192699" y="403848"/>
                <a:ext cx="224224" cy="408299"/>
              </a:xfrm>
              <a:custGeom>
                <a:avLst/>
                <a:gdLst/>
                <a:ahLst/>
                <a:cxnLst>
                  <a:cxn ang="0">
                    <a:pos x="112112" y="204150"/>
                  </a:cxn>
                  <a:cxn ang="5898240">
                    <a:pos x="112112" y="204150"/>
                  </a:cxn>
                  <a:cxn ang="11796480">
                    <a:pos x="112112" y="204150"/>
                  </a:cxn>
                  <a:cxn ang="17694720">
                    <a:pos x="112112" y="204150"/>
                  </a:cxn>
                </a:cxnLst>
                <a:pathLst>
                  <a:path w="21600" h="21600">
                    <a:moveTo>
                      <a:pt x="6354" y="10918"/>
                    </a:moveTo>
                    <a:lnTo>
                      <a:pt x="4448" y="5578"/>
                    </a:lnTo>
                    <a:lnTo>
                      <a:pt x="1060" y="1305"/>
                    </a:lnTo>
                    <a:lnTo>
                      <a:pt x="0" y="235"/>
                    </a:lnTo>
                    <a:lnTo>
                      <a:pt x="4448" y="1424"/>
                    </a:lnTo>
                    <a:lnTo>
                      <a:pt x="7835" y="0"/>
                    </a:lnTo>
                    <a:lnTo>
                      <a:pt x="11647" y="1305"/>
                    </a:lnTo>
                    <a:lnTo>
                      <a:pt x="14610" y="0"/>
                    </a:lnTo>
                    <a:lnTo>
                      <a:pt x="17576" y="1186"/>
                    </a:lnTo>
                    <a:lnTo>
                      <a:pt x="21600" y="235"/>
                    </a:lnTo>
                    <a:lnTo>
                      <a:pt x="16304" y="6053"/>
                    </a:lnTo>
                    <a:lnTo>
                      <a:pt x="14822" y="10918"/>
                    </a:lnTo>
                    <a:moveTo>
                      <a:pt x="778" y="14359"/>
                    </a:moveTo>
                    <a:lnTo>
                      <a:pt x="20681" y="14359"/>
                    </a:lnTo>
                    <a:lnTo>
                      <a:pt x="20681" y="16852"/>
                    </a:lnTo>
                    <a:lnTo>
                      <a:pt x="778" y="16814"/>
                    </a:lnTo>
                    <a:lnTo>
                      <a:pt x="778" y="19226"/>
                    </a:lnTo>
                    <a:lnTo>
                      <a:pt x="20681" y="19304"/>
                    </a:lnTo>
                    <a:lnTo>
                      <a:pt x="20752" y="21600"/>
                    </a:lnTo>
                    <a:lnTo>
                      <a:pt x="848" y="21600"/>
                    </a:lnTo>
                  </a:path>
                </a:pathLst>
              </a:custGeom>
              <a:noFill/>
              <a:ln w="57150" cap="flat" cmpd="sng">
                <a:solidFill>
                  <a:srgbClr val="000000">
                    <a:alpha val="100000"/>
                  </a:srgb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</p:grpSp>
      </p:grpSp>
      <p:sp>
        <p:nvSpPr>
          <p:cNvPr id="166" name="Shape 166"/>
          <p:cNvSpPr/>
          <p:nvPr/>
        </p:nvSpPr>
        <p:spPr>
          <a:xfrm>
            <a:off x="2195513" y="1424623"/>
            <a:ext cx="7710170" cy="4523105"/>
          </a:xfrm>
          <a:prstGeom prst="rect">
            <a:avLst/>
          </a:prstGeom>
          <a:noFill/>
          <a:ln w="12700">
            <a:noFill/>
          </a:ln>
        </p:spPr>
        <p:txBody>
          <a:bodyPr wrap="none" lIns="45719" rIns="45719" anchor="ctr" anchorCtr="0">
            <a:spAutoFit/>
          </a:bodyPr>
          <a:p>
            <a:pPr eaLnBrk="1">
              <a:lnSpc>
                <a:spcPct val="150000"/>
              </a:lnSpc>
              <a:buNone/>
            </a:pPr>
            <a:r>
              <a:rPr lang="en-US" altLang="zh-CN" sz="2400">
                <a:latin typeface="华文细黑" pitchFamily="2" charset="-122"/>
                <a:ea typeface="华文细黑" pitchFamily="2" charset="-122"/>
                <a:sym typeface="华文细黑" pitchFamily="2" charset="-122"/>
              </a:rPr>
              <a:t>        </a:t>
            </a:r>
            <a:r>
              <a:rPr lang="zh-CN" altLang="en-US" sz="2400">
                <a:latin typeface="华文细黑" pitchFamily="2" charset="-122"/>
                <a:ea typeface="华文细黑" pitchFamily="2" charset="-122"/>
                <a:sym typeface="华文细黑" pitchFamily="2" charset="-122"/>
              </a:rPr>
              <a:t>当你认为自己在哪方面很优秀时，千万要冷静，不要</a:t>
            </a:r>
            <a:endParaRPr lang="zh-CN" altLang="en-US" sz="2400">
              <a:latin typeface="华文细黑" pitchFamily="2" charset="-122"/>
              <a:ea typeface="华文细黑" pitchFamily="2" charset="-122"/>
              <a:sym typeface="华文细黑" pitchFamily="2" charset="-122"/>
            </a:endParaRPr>
          </a:p>
          <a:p>
            <a:pPr eaLnBrk="1">
              <a:lnSpc>
                <a:spcPct val="150000"/>
              </a:lnSpc>
              <a:buNone/>
            </a:pPr>
            <a:r>
              <a:rPr lang="zh-CN" altLang="en-US" sz="2400">
                <a:latin typeface="华文细黑" pitchFamily="2" charset="-122"/>
                <a:ea typeface="华文细黑" pitchFamily="2" charset="-122"/>
                <a:sym typeface="华文细黑" pitchFamily="2" charset="-122"/>
              </a:rPr>
              <a:t>骄傲。因为这个世界很大，“天外有天，人外有人”，很</a:t>
            </a:r>
            <a:endParaRPr lang="zh-CN" altLang="en-US" sz="2400">
              <a:latin typeface="华文细黑" pitchFamily="2" charset="-122"/>
              <a:ea typeface="华文细黑" pitchFamily="2" charset="-122"/>
              <a:sym typeface="华文细黑" pitchFamily="2" charset="-122"/>
            </a:endParaRPr>
          </a:p>
          <a:p>
            <a:pPr eaLnBrk="1">
              <a:lnSpc>
                <a:spcPct val="150000"/>
              </a:lnSpc>
              <a:buNone/>
            </a:pPr>
            <a:r>
              <a:rPr lang="zh-CN" altLang="en-US" sz="2400">
                <a:latin typeface="华文细黑" pitchFamily="2" charset="-122"/>
                <a:ea typeface="华文细黑" pitchFamily="2" charset="-122"/>
                <a:sym typeface="华文细黑" pitchFamily="2" charset="-122"/>
              </a:rPr>
              <a:t>可能有人在这方面比你更厉害。你现在是第一，并不表示</a:t>
            </a:r>
            <a:endParaRPr lang="zh-CN" altLang="en-US" sz="2400">
              <a:latin typeface="华文细黑" pitchFamily="2" charset="-122"/>
              <a:ea typeface="华文细黑" pitchFamily="2" charset="-122"/>
              <a:sym typeface="华文细黑" pitchFamily="2" charset="-122"/>
            </a:endParaRPr>
          </a:p>
          <a:p>
            <a:pPr eaLnBrk="1">
              <a:lnSpc>
                <a:spcPct val="150000"/>
              </a:lnSpc>
              <a:buNone/>
            </a:pPr>
            <a:r>
              <a:rPr lang="zh-CN" altLang="en-US" sz="2400">
                <a:latin typeface="华文细黑" pitchFamily="2" charset="-122"/>
                <a:ea typeface="华文细黑" pitchFamily="2" charset="-122"/>
                <a:sym typeface="华文细黑" pitchFamily="2" charset="-122"/>
              </a:rPr>
              <a:t>你永远都是第一。就像比赛一样，没有人会永远输，也没</a:t>
            </a:r>
            <a:endParaRPr lang="zh-CN" altLang="en-US" sz="2400">
              <a:latin typeface="华文细黑" pitchFamily="2" charset="-122"/>
              <a:ea typeface="华文细黑" pitchFamily="2" charset="-122"/>
              <a:sym typeface="华文细黑" pitchFamily="2" charset="-122"/>
            </a:endParaRPr>
          </a:p>
          <a:p>
            <a:pPr eaLnBrk="1">
              <a:lnSpc>
                <a:spcPct val="150000"/>
              </a:lnSpc>
              <a:buNone/>
            </a:pPr>
            <a:r>
              <a:rPr lang="zh-CN" altLang="en-US" sz="2400">
                <a:latin typeface="华文细黑" pitchFamily="2" charset="-122"/>
                <a:ea typeface="华文细黑" pitchFamily="2" charset="-122"/>
                <a:sym typeface="华文细黑" pitchFamily="2" charset="-122"/>
              </a:rPr>
              <a:t>有人会一直赢。我们知道得越多，就会发现自己不懂得也</a:t>
            </a:r>
            <a:endParaRPr lang="zh-CN" altLang="en-US" sz="2400">
              <a:latin typeface="华文细黑" pitchFamily="2" charset="-122"/>
              <a:ea typeface="华文细黑" pitchFamily="2" charset="-122"/>
              <a:sym typeface="华文细黑" pitchFamily="2" charset="-122"/>
            </a:endParaRPr>
          </a:p>
          <a:p>
            <a:pPr eaLnBrk="1">
              <a:lnSpc>
                <a:spcPct val="150000"/>
              </a:lnSpc>
              <a:buNone/>
            </a:pPr>
            <a:r>
              <a:rPr lang="zh-CN" altLang="en-US" sz="2400">
                <a:latin typeface="华文细黑" pitchFamily="2" charset="-122"/>
                <a:ea typeface="华文细黑" pitchFamily="2" charset="-122"/>
                <a:sym typeface="华文细黑" pitchFamily="2" charset="-122"/>
              </a:rPr>
              <a:t>越多。我们应该重视平时的积累，多向周围的人学习。如</a:t>
            </a:r>
            <a:endParaRPr lang="zh-CN" altLang="en-US" sz="2400">
              <a:latin typeface="华文细黑" pitchFamily="2" charset="-122"/>
              <a:ea typeface="华文细黑" pitchFamily="2" charset="-122"/>
              <a:sym typeface="华文细黑" pitchFamily="2" charset="-122"/>
            </a:endParaRPr>
          </a:p>
          <a:p>
            <a:pPr eaLnBrk="1">
              <a:lnSpc>
                <a:spcPct val="150000"/>
              </a:lnSpc>
              <a:buNone/>
            </a:pPr>
            <a:r>
              <a:rPr lang="zh-CN" altLang="en-US" sz="2400">
                <a:latin typeface="华文细黑" pitchFamily="2" charset="-122"/>
                <a:ea typeface="华文细黑" pitchFamily="2" charset="-122"/>
                <a:sym typeface="华文细黑" pitchFamily="2" charset="-122"/>
              </a:rPr>
              <a:t>果你敢诚实地说出自己对哪方面不了解，并不说明自己比</a:t>
            </a:r>
            <a:endParaRPr lang="zh-CN" altLang="en-US" sz="2400">
              <a:latin typeface="华文细黑" pitchFamily="2" charset="-122"/>
              <a:ea typeface="华文细黑" pitchFamily="2" charset="-122"/>
              <a:sym typeface="华文细黑" pitchFamily="2" charset="-122"/>
            </a:endParaRPr>
          </a:p>
          <a:p>
            <a:pPr eaLnBrk="1">
              <a:lnSpc>
                <a:spcPct val="150000"/>
              </a:lnSpc>
              <a:buNone/>
            </a:pPr>
            <a:r>
              <a:rPr lang="zh-CN" altLang="en-US" sz="2400">
                <a:latin typeface="华文细黑" pitchFamily="2" charset="-122"/>
                <a:ea typeface="华文细黑" pitchFamily="2" charset="-122"/>
                <a:sym typeface="华文细黑" pitchFamily="2" charset="-122"/>
              </a:rPr>
              <a:t>别人差，相反，这样做更能得到别人的尊重。</a:t>
            </a:r>
            <a:endParaRPr lang="zh-CN" altLang="en-US" sz="2400">
              <a:latin typeface="华文细黑" pitchFamily="2" charset="-122"/>
              <a:ea typeface="华文细黑" pitchFamily="2" charset="-122"/>
              <a:sym typeface="华文细黑" pitchFamily="2" charset="-12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fill="hold" nodeType="tmRoot"/>
      </p:par>
    </p:tnLst>
    <p:bldLst>
      <p:bldP spid="166" grpId="0" animBg="1" advAuto="1000"/>
    </p:bld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7106" name="Shape 169"/>
          <p:cNvSpPr/>
          <p:nvPr/>
        </p:nvSpPr>
        <p:spPr>
          <a:xfrm>
            <a:off x="2595563" y="487363"/>
            <a:ext cx="8072437" cy="706755"/>
          </a:xfrm>
          <a:prstGeom prst="rect">
            <a:avLst/>
          </a:prstGeom>
          <a:noFill/>
          <a:ln w="12700">
            <a:noFill/>
          </a:ln>
        </p:spPr>
        <p:txBody>
          <a:bodyPr lIns="45719" rIns="45719">
            <a:spAutoFit/>
          </a:bodyPr>
          <a:p>
            <a:pPr eaLnBrk="1">
              <a:buNone/>
            </a:pPr>
            <a:r>
              <a:rPr lang="zh-CN" altLang="en-US" sz="4000">
                <a:solidFill>
                  <a:srgbClr val="A6A6A6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课文</a:t>
            </a:r>
            <a:endParaRPr lang="zh-CN" altLang="en-US" sz="4000">
              <a:solidFill>
                <a:srgbClr val="A6A6A6"/>
              </a:solidFill>
              <a:latin typeface="黑体" panose="02010609060101010101" pitchFamily="49" charset="-122"/>
              <a:ea typeface="黑体" panose="02010609060101010101" pitchFamily="49" charset="-122"/>
              <a:sym typeface="黑体" panose="02010609060101010101" pitchFamily="49" charset="-122"/>
            </a:endParaRPr>
          </a:p>
        </p:txBody>
      </p:sp>
      <p:grpSp>
        <p:nvGrpSpPr>
          <p:cNvPr id="47107" name="Group 172"/>
          <p:cNvGrpSpPr/>
          <p:nvPr/>
        </p:nvGrpSpPr>
        <p:grpSpPr>
          <a:xfrm>
            <a:off x="1811338" y="228600"/>
            <a:ext cx="608012" cy="919163"/>
            <a:chOff x="0" y="0"/>
            <a:chExt cx="607419" cy="919824"/>
          </a:xfrm>
        </p:grpSpPr>
        <p:sp>
          <p:nvSpPr>
            <p:cNvPr id="47110" name="Shape 170"/>
            <p:cNvSpPr/>
            <p:nvPr/>
          </p:nvSpPr>
          <p:spPr>
            <a:xfrm>
              <a:off x="0" y="0"/>
              <a:ext cx="607420" cy="919825"/>
            </a:xfrm>
            <a:custGeom>
              <a:avLst/>
              <a:gdLst/>
              <a:ahLst/>
              <a:cxnLst>
                <a:cxn ang="0">
                  <a:pos x="303710" y="459913"/>
                </a:cxn>
                <a:cxn ang="5898240">
                  <a:pos x="303710" y="459913"/>
                </a:cxn>
                <a:cxn ang="11796480">
                  <a:pos x="303710" y="459913"/>
                </a:cxn>
                <a:cxn ang="17694720">
                  <a:pos x="303710" y="459913"/>
                </a:cxn>
              </a:cxnLst>
              <a:pathLst>
                <a:path w="21600" h="21600">
                  <a:moveTo>
                    <a:pt x="10786" y="21600"/>
                  </a:moveTo>
                  <a:lnTo>
                    <a:pt x="11178" y="21600"/>
                  </a:lnTo>
                  <a:lnTo>
                    <a:pt x="11516" y="21565"/>
                  </a:lnTo>
                  <a:lnTo>
                    <a:pt x="11881" y="21495"/>
                  </a:lnTo>
                  <a:lnTo>
                    <a:pt x="12220" y="21425"/>
                  </a:lnTo>
                  <a:lnTo>
                    <a:pt x="12585" y="21319"/>
                  </a:lnTo>
                  <a:lnTo>
                    <a:pt x="12871" y="21196"/>
                  </a:lnTo>
                  <a:lnTo>
                    <a:pt x="13132" y="21056"/>
                  </a:lnTo>
                  <a:lnTo>
                    <a:pt x="13367" y="20881"/>
                  </a:lnTo>
                  <a:lnTo>
                    <a:pt x="13627" y="20722"/>
                  </a:lnTo>
                  <a:lnTo>
                    <a:pt x="13835" y="20511"/>
                  </a:lnTo>
                  <a:lnTo>
                    <a:pt x="14018" y="20318"/>
                  </a:lnTo>
                  <a:lnTo>
                    <a:pt x="14174" y="20107"/>
                  </a:lnTo>
                  <a:lnTo>
                    <a:pt x="14330" y="19879"/>
                  </a:lnTo>
                  <a:lnTo>
                    <a:pt x="14434" y="19634"/>
                  </a:lnTo>
                  <a:lnTo>
                    <a:pt x="14487" y="19370"/>
                  </a:lnTo>
                  <a:lnTo>
                    <a:pt x="14487" y="15664"/>
                  </a:lnTo>
                  <a:lnTo>
                    <a:pt x="14591" y="15454"/>
                  </a:lnTo>
                  <a:lnTo>
                    <a:pt x="14669" y="15260"/>
                  </a:lnTo>
                  <a:lnTo>
                    <a:pt x="14774" y="15050"/>
                  </a:lnTo>
                  <a:lnTo>
                    <a:pt x="15138" y="14646"/>
                  </a:lnTo>
                  <a:lnTo>
                    <a:pt x="15581" y="14242"/>
                  </a:lnTo>
                  <a:lnTo>
                    <a:pt x="16728" y="13469"/>
                  </a:lnTo>
                  <a:lnTo>
                    <a:pt x="18030" y="12591"/>
                  </a:lnTo>
                  <a:lnTo>
                    <a:pt x="18734" y="12118"/>
                  </a:lnTo>
                  <a:lnTo>
                    <a:pt x="19333" y="11573"/>
                  </a:lnTo>
                  <a:lnTo>
                    <a:pt x="19932" y="11028"/>
                  </a:lnTo>
                  <a:lnTo>
                    <a:pt x="20479" y="10396"/>
                  </a:lnTo>
                  <a:lnTo>
                    <a:pt x="20740" y="10097"/>
                  </a:lnTo>
                  <a:lnTo>
                    <a:pt x="20948" y="9729"/>
                  </a:lnTo>
                  <a:lnTo>
                    <a:pt x="21130" y="9378"/>
                  </a:lnTo>
                  <a:lnTo>
                    <a:pt x="21287" y="8974"/>
                  </a:lnTo>
                  <a:lnTo>
                    <a:pt x="21443" y="8605"/>
                  </a:lnTo>
                  <a:lnTo>
                    <a:pt x="21548" y="8166"/>
                  </a:lnTo>
                  <a:lnTo>
                    <a:pt x="21600" y="7727"/>
                  </a:lnTo>
                  <a:lnTo>
                    <a:pt x="21600" y="6884"/>
                  </a:lnTo>
                  <a:lnTo>
                    <a:pt x="21548" y="6515"/>
                  </a:lnTo>
                  <a:lnTo>
                    <a:pt x="21496" y="6182"/>
                  </a:lnTo>
                  <a:lnTo>
                    <a:pt x="21391" y="5812"/>
                  </a:lnTo>
                  <a:lnTo>
                    <a:pt x="21287" y="5479"/>
                  </a:lnTo>
                  <a:lnTo>
                    <a:pt x="21130" y="5093"/>
                  </a:lnTo>
                  <a:lnTo>
                    <a:pt x="20948" y="4760"/>
                  </a:lnTo>
                  <a:lnTo>
                    <a:pt x="20740" y="4425"/>
                  </a:lnTo>
                  <a:lnTo>
                    <a:pt x="20531" y="4127"/>
                  </a:lnTo>
                  <a:lnTo>
                    <a:pt x="20296" y="3811"/>
                  </a:lnTo>
                  <a:lnTo>
                    <a:pt x="20036" y="3513"/>
                  </a:lnTo>
                  <a:lnTo>
                    <a:pt x="19775" y="3214"/>
                  </a:lnTo>
                  <a:lnTo>
                    <a:pt x="19124" y="2634"/>
                  </a:lnTo>
                  <a:lnTo>
                    <a:pt x="18447" y="2125"/>
                  </a:lnTo>
                  <a:lnTo>
                    <a:pt x="17691" y="1669"/>
                  </a:lnTo>
                  <a:lnTo>
                    <a:pt x="16832" y="1229"/>
                  </a:lnTo>
                  <a:lnTo>
                    <a:pt x="16388" y="1054"/>
                  </a:lnTo>
                  <a:lnTo>
                    <a:pt x="15920" y="879"/>
                  </a:lnTo>
                  <a:lnTo>
                    <a:pt x="15477" y="720"/>
                  </a:lnTo>
                  <a:lnTo>
                    <a:pt x="15034" y="580"/>
                  </a:lnTo>
                  <a:lnTo>
                    <a:pt x="14539" y="439"/>
                  </a:lnTo>
                  <a:lnTo>
                    <a:pt x="14018" y="316"/>
                  </a:lnTo>
                  <a:lnTo>
                    <a:pt x="13471" y="211"/>
                  </a:lnTo>
                  <a:lnTo>
                    <a:pt x="12975" y="140"/>
                  </a:lnTo>
                  <a:lnTo>
                    <a:pt x="12428" y="71"/>
                  </a:lnTo>
                  <a:lnTo>
                    <a:pt x="11934" y="35"/>
                  </a:lnTo>
                  <a:lnTo>
                    <a:pt x="11387" y="0"/>
                  </a:lnTo>
                  <a:lnTo>
                    <a:pt x="10213" y="0"/>
                  </a:lnTo>
                  <a:lnTo>
                    <a:pt x="9666" y="35"/>
                  </a:lnTo>
                  <a:lnTo>
                    <a:pt x="9172" y="71"/>
                  </a:lnTo>
                  <a:lnTo>
                    <a:pt x="8625" y="140"/>
                  </a:lnTo>
                  <a:lnTo>
                    <a:pt x="8129" y="211"/>
                  </a:lnTo>
                  <a:lnTo>
                    <a:pt x="7582" y="316"/>
                  </a:lnTo>
                  <a:lnTo>
                    <a:pt x="7061" y="439"/>
                  </a:lnTo>
                  <a:lnTo>
                    <a:pt x="6566" y="580"/>
                  </a:lnTo>
                  <a:lnTo>
                    <a:pt x="6123" y="720"/>
                  </a:lnTo>
                  <a:lnTo>
                    <a:pt x="5680" y="879"/>
                  </a:lnTo>
                  <a:lnTo>
                    <a:pt x="5212" y="1054"/>
                  </a:lnTo>
                  <a:lnTo>
                    <a:pt x="4768" y="1229"/>
                  </a:lnTo>
                  <a:lnTo>
                    <a:pt x="3909" y="1669"/>
                  </a:lnTo>
                  <a:lnTo>
                    <a:pt x="3153" y="2125"/>
                  </a:lnTo>
                  <a:lnTo>
                    <a:pt x="2476" y="2634"/>
                  </a:lnTo>
                  <a:lnTo>
                    <a:pt x="1825" y="3214"/>
                  </a:lnTo>
                  <a:lnTo>
                    <a:pt x="1303" y="3811"/>
                  </a:lnTo>
                  <a:lnTo>
                    <a:pt x="1069" y="4127"/>
                  </a:lnTo>
                  <a:lnTo>
                    <a:pt x="860" y="4425"/>
                  </a:lnTo>
                  <a:lnTo>
                    <a:pt x="651" y="4760"/>
                  </a:lnTo>
                  <a:lnTo>
                    <a:pt x="470" y="5093"/>
                  </a:lnTo>
                  <a:lnTo>
                    <a:pt x="313" y="5479"/>
                  </a:lnTo>
                  <a:lnTo>
                    <a:pt x="209" y="5812"/>
                  </a:lnTo>
                  <a:lnTo>
                    <a:pt x="104" y="6182"/>
                  </a:lnTo>
                  <a:lnTo>
                    <a:pt x="52" y="6515"/>
                  </a:lnTo>
                  <a:lnTo>
                    <a:pt x="0" y="6884"/>
                  </a:lnTo>
                  <a:lnTo>
                    <a:pt x="0" y="7727"/>
                  </a:lnTo>
                  <a:lnTo>
                    <a:pt x="52" y="8166"/>
                  </a:lnTo>
                  <a:lnTo>
                    <a:pt x="157" y="8605"/>
                  </a:lnTo>
                  <a:lnTo>
                    <a:pt x="313" y="8974"/>
                  </a:lnTo>
                  <a:lnTo>
                    <a:pt x="470" y="9378"/>
                  </a:lnTo>
                  <a:lnTo>
                    <a:pt x="651" y="9729"/>
                  </a:lnTo>
                  <a:lnTo>
                    <a:pt x="860" y="10097"/>
                  </a:lnTo>
                  <a:lnTo>
                    <a:pt x="1121" y="10396"/>
                  </a:lnTo>
                  <a:lnTo>
                    <a:pt x="1668" y="11028"/>
                  </a:lnTo>
                  <a:lnTo>
                    <a:pt x="2267" y="11573"/>
                  </a:lnTo>
                  <a:lnTo>
                    <a:pt x="2866" y="12118"/>
                  </a:lnTo>
                  <a:lnTo>
                    <a:pt x="3570" y="12591"/>
                  </a:lnTo>
                  <a:lnTo>
                    <a:pt x="4872" y="13469"/>
                  </a:lnTo>
                  <a:lnTo>
                    <a:pt x="6019" y="14242"/>
                  </a:lnTo>
                  <a:lnTo>
                    <a:pt x="6462" y="14646"/>
                  </a:lnTo>
                  <a:lnTo>
                    <a:pt x="6826" y="15050"/>
                  </a:lnTo>
                  <a:lnTo>
                    <a:pt x="6931" y="15260"/>
                  </a:lnTo>
                  <a:lnTo>
                    <a:pt x="7009" y="15454"/>
                  </a:lnTo>
                  <a:lnTo>
                    <a:pt x="7113" y="15664"/>
                  </a:lnTo>
                  <a:lnTo>
                    <a:pt x="7113" y="19370"/>
                  </a:lnTo>
                  <a:lnTo>
                    <a:pt x="7166" y="19634"/>
                  </a:lnTo>
                  <a:lnTo>
                    <a:pt x="7270" y="19879"/>
                  </a:lnTo>
                  <a:lnTo>
                    <a:pt x="7425" y="20107"/>
                  </a:lnTo>
                  <a:lnTo>
                    <a:pt x="7582" y="20318"/>
                  </a:lnTo>
                  <a:lnTo>
                    <a:pt x="7765" y="20511"/>
                  </a:lnTo>
                  <a:lnTo>
                    <a:pt x="7973" y="20722"/>
                  </a:lnTo>
                  <a:lnTo>
                    <a:pt x="8233" y="20881"/>
                  </a:lnTo>
                  <a:lnTo>
                    <a:pt x="8468" y="21056"/>
                  </a:lnTo>
                  <a:lnTo>
                    <a:pt x="8729" y="21196"/>
                  </a:lnTo>
                  <a:lnTo>
                    <a:pt x="9015" y="21319"/>
                  </a:lnTo>
                  <a:lnTo>
                    <a:pt x="9380" y="21425"/>
                  </a:lnTo>
                  <a:lnTo>
                    <a:pt x="9719" y="21495"/>
                  </a:lnTo>
                  <a:lnTo>
                    <a:pt x="10084" y="21565"/>
                  </a:lnTo>
                  <a:lnTo>
                    <a:pt x="10422" y="21600"/>
                  </a:lnTo>
                  <a:lnTo>
                    <a:pt x="10786" y="21600"/>
                  </a:lnTo>
                  <a:close/>
                </a:path>
              </a:pathLst>
            </a:custGeom>
            <a:solidFill>
              <a:srgbClr val="FFFFCC">
                <a:alpha val="100000"/>
              </a:srgbClr>
            </a:solidFill>
            <a:ln w="57150" cap="flat" cmpd="sng">
              <a:solidFill>
                <a:srgbClr val="000000">
                  <a:alpha val="10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47111" name="Shape 171"/>
            <p:cNvSpPr/>
            <p:nvPr/>
          </p:nvSpPr>
          <p:spPr>
            <a:xfrm>
              <a:off x="192699" y="403848"/>
              <a:ext cx="224224" cy="408299"/>
            </a:xfrm>
            <a:custGeom>
              <a:avLst/>
              <a:gdLst/>
              <a:ahLst/>
              <a:cxnLst>
                <a:cxn ang="0">
                  <a:pos x="112112" y="204150"/>
                </a:cxn>
                <a:cxn ang="5898240">
                  <a:pos x="112112" y="204150"/>
                </a:cxn>
                <a:cxn ang="11796480">
                  <a:pos x="112112" y="204150"/>
                </a:cxn>
                <a:cxn ang="17694720">
                  <a:pos x="112112" y="204150"/>
                </a:cxn>
              </a:cxnLst>
              <a:pathLst>
                <a:path w="21600" h="21600">
                  <a:moveTo>
                    <a:pt x="6354" y="10918"/>
                  </a:moveTo>
                  <a:lnTo>
                    <a:pt x="4448" y="5578"/>
                  </a:lnTo>
                  <a:lnTo>
                    <a:pt x="1060" y="1305"/>
                  </a:lnTo>
                  <a:lnTo>
                    <a:pt x="0" y="235"/>
                  </a:lnTo>
                  <a:lnTo>
                    <a:pt x="4448" y="1424"/>
                  </a:lnTo>
                  <a:lnTo>
                    <a:pt x="7835" y="0"/>
                  </a:lnTo>
                  <a:lnTo>
                    <a:pt x="11647" y="1305"/>
                  </a:lnTo>
                  <a:lnTo>
                    <a:pt x="14610" y="0"/>
                  </a:lnTo>
                  <a:lnTo>
                    <a:pt x="17576" y="1186"/>
                  </a:lnTo>
                  <a:lnTo>
                    <a:pt x="21600" y="235"/>
                  </a:lnTo>
                  <a:lnTo>
                    <a:pt x="16304" y="6053"/>
                  </a:lnTo>
                  <a:lnTo>
                    <a:pt x="14822" y="10918"/>
                  </a:lnTo>
                  <a:moveTo>
                    <a:pt x="778" y="14359"/>
                  </a:moveTo>
                  <a:lnTo>
                    <a:pt x="20681" y="14359"/>
                  </a:lnTo>
                  <a:lnTo>
                    <a:pt x="20681" y="16852"/>
                  </a:lnTo>
                  <a:lnTo>
                    <a:pt x="778" y="16814"/>
                  </a:lnTo>
                  <a:lnTo>
                    <a:pt x="778" y="19226"/>
                  </a:lnTo>
                  <a:lnTo>
                    <a:pt x="20681" y="19304"/>
                  </a:lnTo>
                  <a:lnTo>
                    <a:pt x="20752" y="21600"/>
                  </a:lnTo>
                  <a:lnTo>
                    <a:pt x="848" y="21600"/>
                  </a:lnTo>
                </a:path>
              </a:pathLst>
            </a:custGeom>
            <a:noFill/>
            <a:ln w="57150" cap="flat" cmpd="sng">
              <a:solidFill>
                <a:srgbClr val="000000">
                  <a:alpha val="10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</p:grpSp>
      <p:sp>
        <p:nvSpPr>
          <p:cNvPr id="173" name="Shape 173"/>
          <p:cNvSpPr/>
          <p:nvPr/>
        </p:nvSpPr>
        <p:spPr>
          <a:xfrm>
            <a:off x="2743200" y="1447800"/>
            <a:ext cx="6287135" cy="1568450"/>
          </a:xfrm>
          <a:prstGeom prst="rect">
            <a:avLst/>
          </a:prstGeom>
          <a:ln w="12700">
            <a:miter lim="400000"/>
          </a:ln>
          <a:effectLst>
            <a:outerShdw blurRad="38100" dist="20000" dir="7020000" rotWithShape="0">
              <a:srgbClr val="FFFFFF">
                <a:alpha val="38000"/>
              </a:srgbClr>
            </a:outerShdw>
          </a:effectLst>
        </p:spPr>
        <p:txBody>
          <a:bodyPr wrap="none" lIns="45719" rIns="45719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2400">
                <a:latin typeface="华文细黑"/>
                <a:ea typeface="华文细黑"/>
                <a:cs typeface="华文细黑"/>
                <a:sym typeface="华文细黑"/>
              </a:defRPr>
            </a:pP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细黑"/>
                <a:ea typeface="华文细黑"/>
                <a:cs typeface="华文细黑"/>
                <a:sym typeface="华文细黑"/>
              </a:rPr>
              <a:t>回答问题：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华文细黑"/>
              <a:ea typeface="华文细黑"/>
              <a:cs typeface="华文细黑"/>
              <a:sym typeface="华文细黑"/>
            </a:endParaRP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2400">
                <a:latin typeface="华文细黑"/>
                <a:ea typeface="华文细黑"/>
                <a:cs typeface="华文细黑"/>
                <a:sym typeface="华文细黑"/>
              </a:defRPr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华文细黑"/>
              <a:ea typeface="华文细黑"/>
              <a:cs typeface="华文细黑"/>
              <a:sym typeface="华文细黑"/>
            </a:endParaRP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2400">
                <a:latin typeface="华文细黑"/>
                <a:ea typeface="华文细黑"/>
                <a:cs typeface="华文细黑"/>
                <a:sym typeface="华文细黑"/>
              </a:defRPr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华文细黑"/>
              <a:ea typeface="华文细黑"/>
              <a:cs typeface="华文细黑"/>
              <a:sym typeface="华文细黑"/>
            </a:endParaRP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2400">
                <a:latin typeface="华文细黑"/>
                <a:ea typeface="华文细黑"/>
                <a:cs typeface="华文细黑"/>
                <a:sym typeface="华文细黑"/>
              </a:defRPr>
            </a:pP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细黑"/>
                <a:ea typeface="华文细黑"/>
                <a:cs typeface="华文细黑"/>
                <a:sym typeface="华文细黑"/>
              </a:rPr>
              <a:t>1.  怎么理解“天外有天，人外有人”这句话？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华文细黑"/>
              <a:ea typeface="华文细黑"/>
              <a:cs typeface="华文细黑"/>
              <a:sym typeface="华文细黑"/>
            </a:endParaRPr>
          </a:p>
        </p:txBody>
      </p:sp>
      <p:sp>
        <p:nvSpPr>
          <p:cNvPr id="47109" name="Shape 174"/>
          <p:cNvSpPr/>
          <p:nvPr/>
        </p:nvSpPr>
        <p:spPr>
          <a:xfrm>
            <a:off x="2787650" y="3152775"/>
            <a:ext cx="5765800" cy="829945"/>
          </a:xfrm>
          <a:prstGeom prst="rect">
            <a:avLst/>
          </a:prstGeom>
          <a:noFill/>
          <a:ln w="12700">
            <a:noFill/>
          </a:ln>
        </p:spPr>
        <p:txBody>
          <a:bodyPr lIns="45719" rIns="45719">
            <a:spAutoFit/>
          </a:bodyPr>
          <a:p>
            <a:pPr marL="455930" indent="-455930" eaLnBrk="1">
              <a:buSzPct val="100000"/>
              <a:buAutoNum type="arabicPeriod" startAt="2"/>
            </a:pPr>
            <a:r>
              <a:rPr lang="zh-CN" altLang="en-US" sz="2400">
                <a:latin typeface="华文细黑" pitchFamily="2" charset="-122"/>
                <a:ea typeface="华文细黑" pitchFamily="2" charset="-122"/>
                <a:sym typeface="华文细黑" pitchFamily="2" charset="-122"/>
              </a:rPr>
              <a:t>要是别人问你问题，可是你不会，你会觉得不好意思吗？为什么？</a:t>
            </a:r>
            <a:endParaRPr lang="zh-CN" altLang="en-US" sz="2400">
              <a:latin typeface="华文细黑" pitchFamily="2" charset="-122"/>
              <a:ea typeface="华文细黑" pitchFamily="2" charset="-122"/>
              <a:sym typeface="华文细黑" pitchFamily="2" charset="-122"/>
            </a:endParaRPr>
          </a:p>
        </p:txBody>
      </p:sp>
    </p:spTree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u="sng" dirty="0"/>
              <a:t>恐怕</a:t>
            </a:r>
            <a:r>
              <a:rPr lang="zh-TW" altLang="en-US" dirty="0"/>
              <a:t> </a:t>
            </a:r>
            <a:r>
              <a:rPr lang="en-US" altLang="zh-TW" dirty="0"/>
              <a:t>ADV.</a:t>
            </a:r>
            <a:endParaRPr lang="zh-TW" altLang="en-US" dirty="0"/>
          </a:p>
        </p:txBody>
      </p:sp>
      <p:sp>
        <p:nvSpPr>
          <p:cNvPr id="5" name="文字方塊 4"/>
          <p:cNvSpPr txBox="1"/>
          <p:nvPr/>
        </p:nvSpPr>
        <p:spPr>
          <a:xfrm>
            <a:off x="4199021" y="114086"/>
            <a:ext cx="799297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3600" dirty="0"/>
              <a:t>ADV.</a:t>
            </a:r>
            <a:r>
              <a:rPr lang="zh-TW" altLang="en-US" sz="3600" dirty="0"/>
              <a:t>，表示</a:t>
            </a:r>
            <a:r>
              <a:rPr lang="en-US" altLang="zh-TW" sz="3600" dirty="0"/>
              <a:t>“</a:t>
            </a:r>
            <a:r>
              <a:rPr lang="zh-TW" altLang="en-US" sz="3600" dirty="0"/>
              <a:t>估计，而且有点儿担心</a:t>
            </a:r>
            <a:r>
              <a:rPr lang="en-US" altLang="zh-TW" sz="3600" dirty="0"/>
              <a:t>”</a:t>
            </a:r>
            <a:r>
              <a:rPr lang="zh-TW" altLang="en-US" sz="3600" dirty="0"/>
              <a:t>。</a:t>
            </a:r>
            <a:endParaRPr lang="en-US" altLang="zh-TW" sz="3600" dirty="0"/>
          </a:p>
        </p:txBody>
      </p:sp>
      <p:sp>
        <p:nvSpPr>
          <p:cNvPr id="9" name="內容版面配置區 8"/>
          <p:cNvSpPr>
            <a:spLocks noGrp="1"/>
          </p:cNvSpPr>
          <p:nvPr>
            <p:ph idx="1"/>
          </p:nvPr>
        </p:nvSpPr>
        <p:spPr>
          <a:xfrm>
            <a:off x="288925" y="1825625"/>
            <a:ext cx="12240895" cy="4351655"/>
          </a:xfrm>
        </p:spPr>
        <p:txBody>
          <a:bodyPr/>
          <a:lstStyle/>
          <a:p>
            <a:r>
              <a:rPr lang="zh-TW" altLang="en-US" sz="2800" dirty="0"/>
              <a:t>我们今天不要出门好了，你看现在的云那么黑</a:t>
            </a:r>
            <a:r>
              <a:rPr lang="en-US" altLang="zh-TW" sz="2800" dirty="0"/>
              <a:t>, </a:t>
            </a:r>
            <a:r>
              <a:rPr lang="zh-TW" altLang="en-US" sz="2800" dirty="0"/>
              <a:t>等一下</a:t>
            </a:r>
            <a:r>
              <a:rPr lang="en-US" altLang="zh-TW" sz="2800" dirty="0"/>
              <a:t>_________________</a:t>
            </a:r>
            <a:r>
              <a:rPr lang="zh-TW" altLang="en-US" sz="2800" dirty="0"/>
              <a:t>。</a:t>
            </a:r>
            <a:endParaRPr lang="en-US" altLang="zh-TW" sz="2800" dirty="0"/>
          </a:p>
        </p:txBody>
      </p:sp>
      <p:sp>
        <p:nvSpPr>
          <p:cNvPr id="6" name="文字方塊 5"/>
          <p:cNvSpPr txBox="1"/>
          <p:nvPr/>
        </p:nvSpPr>
        <p:spPr>
          <a:xfrm>
            <a:off x="8995610" y="1618561"/>
            <a:ext cx="250657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3600" dirty="0"/>
              <a:t>恐怕会下雨</a:t>
            </a:r>
            <a:endParaRPr lang="zh-TW" altLang="en-US" sz="3600" dirty="0"/>
          </a:p>
        </p:txBody>
      </p:sp>
      <p:pic>
        <p:nvPicPr>
          <p:cNvPr id="7" name="Picture 2" descr="厚云照片-厚云背景-厚云摄影图片下载-摄图网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3553" y="2755896"/>
            <a:ext cx="5864893" cy="3909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u="sng" dirty="0"/>
              <a:t>恐怕</a:t>
            </a:r>
            <a:r>
              <a:rPr lang="zh-TW" altLang="en-US" dirty="0"/>
              <a:t> </a:t>
            </a:r>
            <a:r>
              <a:rPr lang="en-US" altLang="zh-TW" dirty="0"/>
              <a:t>ADV.</a:t>
            </a:r>
            <a:endParaRPr lang="zh-TW" altLang="en-US" dirty="0"/>
          </a:p>
        </p:txBody>
      </p:sp>
      <p:sp>
        <p:nvSpPr>
          <p:cNvPr id="5" name="文字方塊 4"/>
          <p:cNvSpPr txBox="1"/>
          <p:nvPr/>
        </p:nvSpPr>
        <p:spPr>
          <a:xfrm>
            <a:off x="4199021" y="114086"/>
            <a:ext cx="799297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3600" dirty="0"/>
              <a:t>ADV.</a:t>
            </a:r>
            <a:r>
              <a:rPr lang="zh-TW" altLang="en-US" sz="3600" dirty="0"/>
              <a:t>，表示</a:t>
            </a:r>
            <a:r>
              <a:rPr lang="en-US" altLang="zh-TW" sz="3600" dirty="0"/>
              <a:t>“</a:t>
            </a:r>
            <a:r>
              <a:rPr lang="zh-TW" altLang="en-US" sz="3600" dirty="0"/>
              <a:t>估计，而且有点儿担心</a:t>
            </a:r>
            <a:r>
              <a:rPr lang="en-US" altLang="zh-TW" sz="3600" dirty="0"/>
              <a:t>”</a:t>
            </a:r>
            <a:r>
              <a:rPr lang="zh-TW" altLang="en-US" sz="3600" dirty="0"/>
              <a:t>。</a:t>
            </a:r>
            <a:endParaRPr lang="en-US" altLang="zh-TW" sz="3600" dirty="0"/>
          </a:p>
        </p:txBody>
      </p:sp>
      <p:sp>
        <p:nvSpPr>
          <p:cNvPr id="9" name="內容版面配置區 8"/>
          <p:cNvSpPr>
            <a:spLocks noGrp="1"/>
          </p:cNvSpPr>
          <p:nvPr>
            <p:ph idx="1"/>
          </p:nvPr>
        </p:nvSpPr>
        <p:spPr>
          <a:xfrm>
            <a:off x="288758" y="1825625"/>
            <a:ext cx="11614484" cy="4351338"/>
          </a:xfrm>
        </p:spPr>
        <p:txBody>
          <a:bodyPr/>
          <a:lstStyle/>
          <a:p>
            <a:r>
              <a:rPr lang="zh-TW" altLang="en-US" sz="2800" dirty="0"/>
              <a:t>弟弟说要穿这件衣服去高级的餐厅吃饭，我说这</a:t>
            </a:r>
            <a:r>
              <a:rPr lang="en-US" altLang="zh-TW" sz="2800" dirty="0"/>
              <a:t>___________________</a:t>
            </a:r>
            <a:r>
              <a:rPr lang="zh-TW" altLang="en-US" sz="2800" dirty="0"/>
              <a:t>吧。</a:t>
            </a:r>
            <a:endParaRPr lang="en-US" altLang="zh-TW" sz="2800" dirty="0"/>
          </a:p>
        </p:txBody>
      </p:sp>
      <p:sp>
        <p:nvSpPr>
          <p:cNvPr id="6" name="文字方塊 5"/>
          <p:cNvSpPr txBox="1"/>
          <p:nvPr/>
        </p:nvSpPr>
        <p:spPr>
          <a:xfrm>
            <a:off x="8195510" y="1618561"/>
            <a:ext cx="250657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3600" dirty="0"/>
              <a:t>恐怕不合适</a:t>
            </a:r>
            <a:endParaRPr lang="en-US" altLang="zh-TW" sz="3600" dirty="0"/>
          </a:p>
        </p:txBody>
      </p:sp>
      <p:pic>
        <p:nvPicPr>
          <p:cNvPr id="3" name="Picture 4" descr="吊嘎 男生吊嘎 洞洞內衣 男生洞洞內衣 網狀內衣 男生網狀內衣 男生挖背內衣 男生背心內衣 男生白色內衣 台灣生產 | Yahoo奇摩拍賣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66" t="-1" r="42047" b="38337"/>
          <a:stretch>
            <a:fillRect/>
          </a:stretch>
        </p:blipFill>
        <p:spPr bwMode="auto">
          <a:xfrm>
            <a:off x="4423611" y="2463731"/>
            <a:ext cx="3344778" cy="4280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u="sng" dirty="0"/>
              <a:t>恐怕</a:t>
            </a:r>
            <a:r>
              <a:rPr lang="zh-TW" altLang="en-US" dirty="0"/>
              <a:t> </a:t>
            </a:r>
            <a:r>
              <a:rPr lang="en-US" altLang="zh-TW" dirty="0"/>
              <a:t>ADV.</a:t>
            </a:r>
            <a:endParaRPr lang="zh-TW" altLang="en-US" dirty="0"/>
          </a:p>
        </p:txBody>
      </p:sp>
      <p:sp>
        <p:nvSpPr>
          <p:cNvPr id="5" name="文字方塊 4"/>
          <p:cNvSpPr txBox="1"/>
          <p:nvPr/>
        </p:nvSpPr>
        <p:spPr>
          <a:xfrm>
            <a:off x="6272463" y="114086"/>
            <a:ext cx="591953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3600" dirty="0"/>
              <a:t>ADV.</a:t>
            </a:r>
            <a:r>
              <a:rPr lang="zh-TW" altLang="en-US" sz="3600" dirty="0"/>
              <a:t>，表示“估计、推测”，有”大概、或许”的意思。</a:t>
            </a:r>
            <a:endParaRPr lang="zh-TW" altLang="en-US" sz="3600" dirty="0"/>
          </a:p>
        </p:txBody>
      </p:sp>
      <p:sp>
        <p:nvSpPr>
          <p:cNvPr id="9" name="內容版面配置區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2800" dirty="0"/>
              <a:t>火车误点了一个小时，等我们到了的时候恐怕活动也结束了。</a:t>
            </a:r>
            <a:endParaRPr lang="en-US" altLang="zh-TW" sz="2800" dirty="0"/>
          </a:p>
        </p:txBody>
      </p:sp>
      <p:pic>
        <p:nvPicPr>
          <p:cNvPr id="4" name="Picture 2" descr="堅持結紮的男人你到底在想什麼？ - 康健雜誌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8487" y="3305175"/>
            <a:ext cx="5915025" cy="3552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134269"/>
            <a:ext cx="10515600" cy="1325563"/>
          </a:xfrm>
        </p:spPr>
        <p:txBody>
          <a:bodyPr/>
          <a:lstStyle/>
          <a:p>
            <a:r>
              <a:rPr lang="zh-TW" altLang="en-US" b="1" u="sng" dirty="0"/>
              <a:t>恐怕</a:t>
            </a:r>
            <a:r>
              <a:rPr lang="zh-TW" altLang="en-US" dirty="0"/>
              <a:t> </a:t>
            </a:r>
            <a:r>
              <a:rPr lang="en-US" altLang="zh-TW" dirty="0"/>
              <a:t>	VS</a:t>
            </a:r>
            <a:r>
              <a:rPr lang="zh-TW" altLang="en-US" dirty="0"/>
              <a:t> </a:t>
            </a:r>
            <a:r>
              <a:rPr lang="zh-TW" altLang="en-US" b="1" u="sng" dirty="0"/>
              <a:t>怕</a:t>
            </a:r>
            <a:endParaRPr lang="zh-TW" altLang="en-US" b="1" u="sng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5221" y="1574216"/>
            <a:ext cx="11261558" cy="5149515"/>
          </a:xfrm>
        </p:spPr>
        <p:txBody>
          <a:bodyPr/>
          <a:lstStyle/>
          <a:p>
            <a:pPr marL="0" indent="0">
              <a:buNone/>
            </a:pPr>
            <a:r>
              <a:rPr lang="zh-TW" altLang="en-US" dirty="0"/>
              <a:t>相同</a:t>
            </a:r>
            <a:endParaRPr lang="en-US" altLang="zh-TW" dirty="0"/>
          </a:p>
          <a:p>
            <a:pPr marL="0" indent="0">
              <a:buNone/>
            </a:pPr>
            <a:r>
              <a:rPr lang="en-US" altLang="zh-TW" dirty="0"/>
              <a:t>ADV.</a:t>
            </a:r>
            <a:r>
              <a:rPr lang="zh-TW" altLang="en-US" dirty="0"/>
              <a:t>和</a:t>
            </a:r>
            <a:r>
              <a:rPr lang="en-US" altLang="zh-TW" dirty="0"/>
              <a:t>V.</a:t>
            </a:r>
            <a:r>
              <a:rPr lang="zh-TW" altLang="en-US" dirty="0"/>
              <a:t>都有</a:t>
            </a:r>
            <a:r>
              <a:rPr lang="en-US" altLang="zh-TW" dirty="0"/>
              <a:t>“</a:t>
            </a:r>
            <a:r>
              <a:rPr lang="zh-TW" altLang="en-US" dirty="0"/>
              <a:t>担心</a:t>
            </a:r>
            <a:r>
              <a:rPr lang="en-US" altLang="zh-TW" dirty="0"/>
              <a:t>”</a:t>
            </a:r>
            <a:r>
              <a:rPr lang="zh-TW" altLang="en-US" dirty="0"/>
              <a:t>的意思。</a:t>
            </a:r>
            <a:endParaRPr lang="en-US" altLang="zh-TW" dirty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r>
              <a:rPr lang="zh-TW" altLang="en-US" dirty="0"/>
              <a:t>不一样</a:t>
            </a:r>
            <a:endParaRPr lang="en-US" altLang="zh-TW" dirty="0"/>
          </a:p>
          <a:p>
            <a:pPr marL="514350" indent="-514350">
              <a:buFont typeface="+mj-lt"/>
              <a:buAutoNum type="arabicPeriod"/>
            </a:pPr>
            <a:r>
              <a:rPr lang="en-US" altLang="zh-TW" dirty="0"/>
              <a:t>V.</a:t>
            </a:r>
            <a:r>
              <a:rPr lang="zh-TW" altLang="en-US" dirty="0"/>
              <a:t>，</a:t>
            </a:r>
            <a:r>
              <a:rPr lang="en-US" altLang="zh-TW" dirty="0"/>
              <a:t>“</a:t>
            </a:r>
            <a:r>
              <a:rPr lang="zh-TW" altLang="en-US" dirty="0"/>
              <a:t>恐怕</a:t>
            </a:r>
            <a:r>
              <a:rPr lang="en-US" altLang="zh-TW" dirty="0"/>
              <a:t>”</a:t>
            </a:r>
            <a:r>
              <a:rPr lang="zh-TW" altLang="en-US" dirty="0"/>
              <a:t>只能在</a:t>
            </a:r>
            <a:r>
              <a:rPr lang="en-US" altLang="zh-TW" b="1" u="sng" dirty="0"/>
              <a:t>V.</a:t>
            </a:r>
            <a:r>
              <a:rPr lang="zh-TW" altLang="en-US" dirty="0"/>
              <a:t>前，不能在</a:t>
            </a:r>
            <a:r>
              <a:rPr lang="en-US" altLang="zh-TW" b="1" u="sng" dirty="0"/>
              <a:t>N.</a:t>
            </a:r>
            <a:r>
              <a:rPr lang="zh-TW" altLang="en-US" dirty="0"/>
              <a:t>前；</a:t>
            </a:r>
            <a:r>
              <a:rPr lang="en-US" altLang="zh-TW" dirty="0"/>
              <a:t> “</a:t>
            </a:r>
            <a:r>
              <a:rPr lang="zh-TW" altLang="en-US" dirty="0"/>
              <a:t>怕</a:t>
            </a:r>
            <a:r>
              <a:rPr lang="en-US" altLang="zh-TW" dirty="0"/>
              <a:t>”</a:t>
            </a:r>
            <a:r>
              <a:rPr lang="zh-TW" altLang="en-US" dirty="0"/>
              <a:t>都可以。</a:t>
            </a:r>
            <a:endParaRPr lang="en-US" altLang="zh-TW" dirty="0"/>
          </a:p>
          <a:p>
            <a:pPr marL="514350" indent="-514350">
              <a:buFont typeface="+mj-lt"/>
              <a:buAutoNum type="arabicPeriod"/>
            </a:pPr>
            <a:r>
              <a:rPr lang="en-US" altLang="zh-TW" dirty="0"/>
              <a:t>ADV.</a:t>
            </a:r>
            <a:r>
              <a:rPr lang="zh-TW" altLang="en-US" dirty="0"/>
              <a:t>表示担心，</a:t>
            </a:r>
            <a:r>
              <a:rPr lang="en-US" altLang="zh-TW" dirty="0"/>
              <a:t> “</a:t>
            </a:r>
            <a:r>
              <a:rPr lang="zh-TW" altLang="en-US" dirty="0"/>
              <a:t>恐怕</a:t>
            </a:r>
            <a:r>
              <a:rPr lang="en-US" altLang="zh-TW" dirty="0"/>
              <a:t>”</a:t>
            </a:r>
            <a:r>
              <a:rPr lang="zh-TW" altLang="en-US" dirty="0"/>
              <a:t>可以在指</a:t>
            </a:r>
            <a:r>
              <a:rPr lang="zh-TW" altLang="en-US" b="1" u="sng" dirty="0"/>
              <a:t>主语</a:t>
            </a:r>
            <a:r>
              <a:rPr lang="zh-TW" altLang="en-US" dirty="0"/>
              <a:t>的前或后；</a:t>
            </a:r>
            <a:r>
              <a:rPr lang="en-US" altLang="zh-TW" dirty="0"/>
              <a:t>“</a:t>
            </a:r>
            <a:r>
              <a:rPr lang="zh-TW" altLang="en-US" dirty="0"/>
              <a:t>怕</a:t>
            </a:r>
            <a:r>
              <a:rPr lang="en-US" altLang="zh-TW" dirty="0"/>
              <a:t>”</a:t>
            </a:r>
            <a:r>
              <a:rPr lang="zh-TW" altLang="en-US" dirty="0"/>
              <a:t>只能在后。</a:t>
            </a:r>
            <a:endParaRPr lang="en-US" altLang="zh-TW" dirty="0"/>
          </a:p>
          <a:p>
            <a:pPr marL="514350" indent="-514350">
              <a:buFont typeface="+mj-lt"/>
              <a:buAutoNum type="arabicPeriod"/>
            </a:pPr>
            <a:r>
              <a:rPr lang="en-US" altLang="zh-TW" dirty="0"/>
              <a:t>“</a:t>
            </a:r>
            <a:r>
              <a:rPr lang="zh-CN" altLang="en-US" dirty="0"/>
              <a:t>怕</a:t>
            </a:r>
            <a:r>
              <a:rPr lang="en-US" altLang="zh-TW" dirty="0"/>
              <a:t>”</a:t>
            </a:r>
            <a:r>
              <a:rPr lang="zh-CN" altLang="en-US" dirty="0"/>
              <a:t> 是</a:t>
            </a:r>
            <a:r>
              <a:rPr lang="zh-CN" altLang="en-US" b="1" u="sng" dirty="0"/>
              <a:t>动词时可以带宾语</a:t>
            </a:r>
            <a:r>
              <a:rPr lang="zh-TW" altLang="en-US" dirty="0"/>
              <a:t>，</a:t>
            </a:r>
            <a:r>
              <a:rPr lang="zh-CN" altLang="en-US" dirty="0"/>
              <a:t>表示害怕的意思</a:t>
            </a:r>
            <a:r>
              <a:rPr lang="zh-TW" altLang="en-US" dirty="0"/>
              <a:t>，</a:t>
            </a:r>
            <a:r>
              <a:rPr lang="zh-CN" altLang="en-US" dirty="0"/>
              <a:t>指主语对某个人某种东西某种情况的畏惧</a:t>
            </a:r>
            <a:r>
              <a:rPr lang="zh-TW" altLang="en-US" dirty="0"/>
              <a:t>； </a:t>
            </a:r>
            <a:r>
              <a:rPr lang="en-US" altLang="zh-TW" dirty="0"/>
              <a:t>“</a:t>
            </a:r>
            <a:r>
              <a:rPr lang="zh-TW" altLang="en-US" dirty="0"/>
              <a:t>恐怕</a:t>
            </a:r>
            <a:r>
              <a:rPr lang="en-US" altLang="zh-TW" dirty="0"/>
              <a:t>”</a:t>
            </a:r>
            <a:r>
              <a:rPr lang="zh-TW" altLang="en-US" dirty="0"/>
              <a:t>没有。</a:t>
            </a:r>
            <a:endParaRPr lang="en-US" altLang="zh-TW" dirty="0"/>
          </a:p>
          <a:p>
            <a:pPr marL="514350" indent="-514350">
              <a:buFont typeface="+mj-lt"/>
              <a:buAutoNum type="arabicPeriod"/>
            </a:pPr>
            <a:r>
              <a:rPr lang="en-US" altLang="zh-TW" dirty="0"/>
              <a:t>ADV.</a:t>
            </a:r>
            <a:r>
              <a:rPr lang="zh-TW" altLang="en-US" dirty="0"/>
              <a:t>，</a:t>
            </a:r>
            <a:r>
              <a:rPr lang="en-US" altLang="zh-TW" dirty="0"/>
              <a:t>“</a:t>
            </a:r>
            <a:r>
              <a:rPr lang="zh-TW" altLang="en-US" dirty="0"/>
              <a:t>恐怕</a:t>
            </a:r>
            <a:r>
              <a:rPr lang="en-US" altLang="zh-TW" dirty="0"/>
              <a:t>”</a:t>
            </a:r>
            <a:r>
              <a:rPr lang="zh-TW" altLang="en-US" dirty="0"/>
              <a:t>可以表示估计、推测，</a:t>
            </a:r>
            <a:r>
              <a:rPr lang="zh-TW" altLang="en-US" b="1" u="sng" dirty="0"/>
              <a:t>可以被替换成也许、大概</a:t>
            </a:r>
            <a:r>
              <a:rPr lang="zh-TW" altLang="en-US" dirty="0"/>
              <a:t>； </a:t>
            </a:r>
            <a:r>
              <a:rPr lang="en-US" altLang="zh-TW" dirty="0"/>
              <a:t>“</a:t>
            </a:r>
            <a:r>
              <a:rPr lang="zh-TW" altLang="en-US" dirty="0"/>
              <a:t>怕</a:t>
            </a:r>
            <a:r>
              <a:rPr lang="en-US" altLang="zh-TW" dirty="0"/>
              <a:t>”</a:t>
            </a:r>
            <a:r>
              <a:rPr lang="zh-TW" altLang="en-US" dirty="0"/>
              <a:t>不行。</a:t>
            </a:r>
            <a:endParaRPr lang="zh-TW" alt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134269"/>
            <a:ext cx="10515600" cy="1325563"/>
          </a:xfrm>
        </p:spPr>
        <p:txBody>
          <a:bodyPr/>
          <a:lstStyle/>
          <a:p>
            <a:r>
              <a:rPr lang="zh-TW" altLang="en-US" b="1" u="sng" dirty="0"/>
              <a:t>恐怕</a:t>
            </a:r>
            <a:r>
              <a:rPr lang="zh-TW" altLang="en-US" dirty="0"/>
              <a:t> </a:t>
            </a:r>
            <a:r>
              <a:rPr lang="en-US" altLang="zh-TW" dirty="0"/>
              <a:t>	VS</a:t>
            </a:r>
            <a:r>
              <a:rPr lang="zh-TW" altLang="en-US" dirty="0"/>
              <a:t> </a:t>
            </a:r>
            <a:r>
              <a:rPr lang="zh-TW" altLang="en-US" b="1" u="sng" dirty="0"/>
              <a:t>怕</a:t>
            </a:r>
            <a:endParaRPr lang="zh-TW" altLang="en-US" b="1" u="sng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5221" y="2999874"/>
            <a:ext cx="11261558" cy="37238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3200" dirty="0"/>
              <a:t>我</a:t>
            </a:r>
            <a:r>
              <a:rPr lang="zh-CN" altLang="en-US" sz="3200" b="1" u="sng" dirty="0"/>
              <a:t>恐怕</a:t>
            </a:r>
            <a:r>
              <a:rPr lang="en-US" altLang="zh-TW" sz="3200" b="1" u="sng" dirty="0"/>
              <a:t>/</a:t>
            </a:r>
            <a:r>
              <a:rPr lang="zh-TW" altLang="en-US" sz="3200" b="1" u="sng" dirty="0"/>
              <a:t>怕</a:t>
            </a:r>
            <a:r>
              <a:rPr lang="zh-CN" altLang="en-US" sz="3200" dirty="0"/>
              <a:t>忘了这件事</a:t>
            </a:r>
            <a:r>
              <a:rPr lang="zh-TW" altLang="en-US" sz="3200" dirty="0"/>
              <a:t>，</a:t>
            </a:r>
            <a:r>
              <a:rPr lang="zh-CN" altLang="en-US" sz="3200" dirty="0"/>
              <a:t>所以把这件事记在本子上</a:t>
            </a:r>
            <a:r>
              <a:rPr lang="zh-TW" altLang="en-US" sz="3200" dirty="0"/>
              <a:t>。</a:t>
            </a:r>
            <a:endParaRPr lang="en-US" altLang="zh-TW" sz="3200" dirty="0"/>
          </a:p>
          <a:p>
            <a:pPr marL="0" indent="0">
              <a:buNone/>
            </a:pPr>
            <a:r>
              <a:rPr lang="zh-CN" altLang="en-US" sz="3200" dirty="0"/>
              <a:t>我</a:t>
            </a:r>
            <a:r>
              <a:rPr lang="zh-CN" altLang="en-US" sz="3200" b="1" dirty="0"/>
              <a:t>怕</a:t>
            </a:r>
            <a:r>
              <a:rPr lang="zh-CN" altLang="en-US" sz="3200" dirty="0"/>
              <a:t>你忘了这件事</a:t>
            </a:r>
            <a:r>
              <a:rPr lang="zh-TW" altLang="en-US" sz="3200" dirty="0"/>
              <a:t>，</a:t>
            </a:r>
            <a:r>
              <a:rPr lang="zh-CN" altLang="en-US" sz="3200" dirty="0"/>
              <a:t>所以打电话提醒你一下</a:t>
            </a:r>
            <a:r>
              <a:rPr lang="zh-TW" altLang="en-US" sz="3200" dirty="0"/>
              <a:t>。</a:t>
            </a:r>
            <a:endParaRPr lang="zh-TW" altLang="en-US" sz="3200" dirty="0"/>
          </a:p>
        </p:txBody>
      </p:sp>
      <p:sp>
        <p:nvSpPr>
          <p:cNvPr id="5" name="文字方塊 4"/>
          <p:cNvSpPr txBox="1"/>
          <p:nvPr/>
        </p:nvSpPr>
        <p:spPr>
          <a:xfrm>
            <a:off x="5534526" y="134269"/>
            <a:ext cx="665747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3600" dirty="0"/>
              <a:t>V.</a:t>
            </a:r>
            <a:r>
              <a:rPr lang="zh-TW" altLang="en-US" sz="3600" dirty="0"/>
              <a:t>，</a:t>
            </a:r>
            <a:endParaRPr lang="en-US" altLang="zh-TW" sz="3600" dirty="0"/>
          </a:p>
          <a:p>
            <a:r>
              <a:rPr lang="en-US" altLang="zh-TW" sz="3600" dirty="0"/>
              <a:t>“</a:t>
            </a:r>
            <a:r>
              <a:rPr lang="zh-TW" altLang="en-US" sz="3600" dirty="0"/>
              <a:t>恐怕</a:t>
            </a:r>
            <a:r>
              <a:rPr lang="en-US" altLang="zh-TW" sz="3600" dirty="0"/>
              <a:t>”</a:t>
            </a:r>
            <a:r>
              <a:rPr lang="zh-TW" altLang="en-US" sz="3600" dirty="0"/>
              <a:t>只能在</a:t>
            </a:r>
            <a:r>
              <a:rPr lang="en-US" altLang="zh-TW" sz="3600" b="1" u="sng" dirty="0"/>
              <a:t>V.</a:t>
            </a:r>
            <a:r>
              <a:rPr lang="zh-TW" altLang="en-US" sz="3600" dirty="0"/>
              <a:t>前，不能在</a:t>
            </a:r>
            <a:r>
              <a:rPr lang="en-US" altLang="zh-TW" sz="3600" b="1" u="sng" dirty="0"/>
              <a:t>N.</a:t>
            </a:r>
            <a:r>
              <a:rPr lang="zh-TW" altLang="en-US" sz="3600" dirty="0"/>
              <a:t>前；</a:t>
            </a:r>
            <a:r>
              <a:rPr lang="en-US" altLang="zh-TW" sz="3600" dirty="0"/>
              <a:t> “</a:t>
            </a:r>
            <a:r>
              <a:rPr lang="zh-TW" altLang="en-US" sz="3600" dirty="0"/>
              <a:t>怕</a:t>
            </a:r>
            <a:r>
              <a:rPr lang="en-US" altLang="zh-TW" sz="3600" dirty="0"/>
              <a:t>”</a:t>
            </a:r>
            <a:r>
              <a:rPr lang="zh-TW" altLang="en-US" sz="3600" dirty="0"/>
              <a:t>都可以。</a:t>
            </a:r>
            <a:endParaRPr lang="en-US" altLang="zh-TW" sz="3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134269"/>
            <a:ext cx="10515600" cy="1325563"/>
          </a:xfrm>
        </p:spPr>
        <p:txBody>
          <a:bodyPr/>
          <a:lstStyle/>
          <a:p>
            <a:r>
              <a:rPr lang="zh-TW" altLang="en-US" b="1" u="sng" dirty="0"/>
              <a:t>恐怕</a:t>
            </a:r>
            <a:r>
              <a:rPr lang="zh-TW" altLang="en-US" dirty="0"/>
              <a:t> </a:t>
            </a:r>
            <a:r>
              <a:rPr lang="en-US" altLang="zh-TW" dirty="0"/>
              <a:t>	VS</a:t>
            </a:r>
            <a:r>
              <a:rPr lang="zh-TW" altLang="en-US" dirty="0"/>
              <a:t> </a:t>
            </a:r>
            <a:r>
              <a:rPr lang="zh-TW" altLang="en-US" b="1" u="sng" dirty="0"/>
              <a:t>怕</a:t>
            </a:r>
            <a:endParaRPr lang="zh-TW" altLang="en-US" b="1" u="sng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36884" y="2534653"/>
            <a:ext cx="11518232" cy="41890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3200" dirty="0"/>
              <a:t>刚才听广播说明天可能会下大雨</a:t>
            </a:r>
            <a:r>
              <a:rPr lang="zh-TW" altLang="en-US" sz="3200" dirty="0"/>
              <a:t>，</a:t>
            </a:r>
            <a:r>
              <a:rPr lang="zh-CN" altLang="en-US" sz="3200" b="1" u="sng" dirty="0"/>
              <a:t>恐怕</a:t>
            </a:r>
            <a:r>
              <a:rPr lang="zh-CN" altLang="en-US" sz="3200" dirty="0"/>
              <a:t>足球比赛不能举行了</a:t>
            </a:r>
            <a:r>
              <a:rPr lang="zh-TW" altLang="en-US" sz="3200" dirty="0"/>
              <a:t>。</a:t>
            </a:r>
            <a:endParaRPr lang="en-US" altLang="zh-TW" sz="3200" dirty="0"/>
          </a:p>
          <a:p>
            <a:pPr marL="0" indent="0">
              <a:buNone/>
            </a:pPr>
            <a:r>
              <a:rPr lang="zh-CN" altLang="en-US" sz="3200" dirty="0"/>
              <a:t>刚才听广播说明天可能会下大雨</a:t>
            </a:r>
            <a:r>
              <a:rPr lang="zh-TW" altLang="en-US" sz="3200" dirty="0"/>
              <a:t>，</a:t>
            </a:r>
            <a:r>
              <a:rPr lang="zh-CN" altLang="en-US" sz="3200" dirty="0"/>
              <a:t>足球比赛</a:t>
            </a:r>
            <a:r>
              <a:rPr lang="zh-CN" altLang="en-US" sz="3200" b="1" u="sng" dirty="0"/>
              <a:t>恐怕</a:t>
            </a:r>
            <a:r>
              <a:rPr lang="en-US" altLang="zh-TW" sz="3200" b="1" u="sng" dirty="0"/>
              <a:t>/</a:t>
            </a:r>
            <a:r>
              <a:rPr lang="zh-TW" altLang="en-US" sz="3200" b="1" u="sng" dirty="0"/>
              <a:t>怕</a:t>
            </a:r>
            <a:r>
              <a:rPr lang="zh-CN" altLang="en-US" sz="3200" dirty="0"/>
              <a:t>不能举行了</a:t>
            </a:r>
            <a:r>
              <a:rPr lang="zh-TW" altLang="en-US" sz="3200" dirty="0"/>
              <a:t>。</a:t>
            </a:r>
            <a:endParaRPr lang="en-US" altLang="zh-TW" sz="3200" dirty="0"/>
          </a:p>
        </p:txBody>
      </p:sp>
      <p:sp>
        <p:nvSpPr>
          <p:cNvPr id="5" name="文字方塊 4"/>
          <p:cNvSpPr txBox="1"/>
          <p:nvPr/>
        </p:nvSpPr>
        <p:spPr>
          <a:xfrm>
            <a:off x="5486400" y="134269"/>
            <a:ext cx="67056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3600" dirty="0"/>
              <a:t>ADV.</a:t>
            </a:r>
            <a:r>
              <a:rPr lang="zh-TW" altLang="en-US" sz="3600" dirty="0"/>
              <a:t>表示担心，</a:t>
            </a:r>
            <a:endParaRPr lang="en-US" altLang="zh-TW" sz="3600" dirty="0"/>
          </a:p>
          <a:p>
            <a:r>
              <a:rPr lang="zh-TW" altLang="en-US" sz="3600" dirty="0"/>
              <a:t>“恐怕”可以在指主语的前或后；“怕”只能在后。</a:t>
            </a:r>
            <a:endParaRPr lang="zh-TW" altLang="en-US" sz="3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134269"/>
            <a:ext cx="10515600" cy="1325563"/>
          </a:xfrm>
        </p:spPr>
        <p:txBody>
          <a:bodyPr/>
          <a:lstStyle/>
          <a:p>
            <a:r>
              <a:rPr lang="zh-TW" altLang="en-US" b="1" u="sng" dirty="0"/>
              <a:t>恐怕</a:t>
            </a:r>
            <a:r>
              <a:rPr lang="zh-TW" altLang="en-US" dirty="0"/>
              <a:t> </a:t>
            </a:r>
            <a:r>
              <a:rPr lang="en-US" altLang="zh-TW" dirty="0"/>
              <a:t>	VS</a:t>
            </a:r>
            <a:r>
              <a:rPr lang="zh-TW" altLang="en-US" dirty="0"/>
              <a:t> </a:t>
            </a:r>
            <a:r>
              <a:rPr lang="zh-TW" altLang="en-US" b="1" u="sng" dirty="0"/>
              <a:t>怕</a:t>
            </a:r>
            <a:endParaRPr lang="zh-TW" altLang="en-US" b="1" u="sng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36884" y="3096125"/>
            <a:ext cx="11518232" cy="362760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3200" dirty="0"/>
              <a:t>我</a:t>
            </a:r>
            <a:r>
              <a:rPr lang="zh-TW" altLang="en-US" sz="3200" b="1" u="sng" dirty="0"/>
              <a:t>怕</a:t>
            </a:r>
            <a:r>
              <a:rPr lang="zh-TW" altLang="en-US" sz="3200" dirty="0"/>
              <a:t>老虎。</a:t>
            </a:r>
            <a:endParaRPr lang="en-US" altLang="zh-TW" sz="3200" dirty="0"/>
          </a:p>
          <a:p>
            <a:pPr marL="0" indent="0">
              <a:buNone/>
            </a:pPr>
            <a:r>
              <a:rPr lang="zh-TW" altLang="en-US" sz="3200" dirty="0"/>
              <a:t>我</a:t>
            </a:r>
            <a:r>
              <a:rPr lang="zh-TW" altLang="en-US" sz="3200" b="1" u="sng" dirty="0"/>
              <a:t>恐怕</a:t>
            </a:r>
            <a:r>
              <a:rPr lang="zh-TW" altLang="en-US" sz="3200" dirty="0"/>
              <a:t>老虎。</a:t>
            </a:r>
            <a:r>
              <a:rPr lang="en-US" altLang="zh-TW" sz="3200" dirty="0"/>
              <a:t>X</a:t>
            </a:r>
            <a:endParaRPr lang="en-US" altLang="zh-TW" sz="3200" dirty="0"/>
          </a:p>
        </p:txBody>
      </p:sp>
      <p:sp>
        <p:nvSpPr>
          <p:cNvPr id="5" name="文字方塊 4"/>
          <p:cNvSpPr txBox="1"/>
          <p:nvPr/>
        </p:nvSpPr>
        <p:spPr>
          <a:xfrm>
            <a:off x="4347411" y="134269"/>
            <a:ext cx="7844589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3600" dirty="0"/>
              <a:t>“怕” 是动词时可以带宾语，表示害怕的意思，指主语对某个人某种东西某种情况的畏惧；</a:t>
            </a:r>
            <a:endParaRPr lang="en-US" altLang="zh-CN" sz="3600" dirty="0"/>
          </a:p>
          <a:p>
            <a:r>
              <a:rPr lang="zh-CN" altLang="en-US" sz="3600" dirty="0"/>
              <a:t> “恐怕”没有。</a:t>
            </a:r>
            <a:endParaRPr lang="zh-CN" altLang="en-US" sz="3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134269"/>
            <a:ext cx="10515600" cy="1325563"/>
          </a:xfrm>
        </p:spPr>
        <p:txBody>
          <a:bodyPr/>
          <a:lstStyle/>
          <a:p>
            <a:r>
              <a:rPr lang="zh-TW" altLang="en-US" b="1" u="sng" dirty="0"/>
              <a:t>恐怕</a:t>
            </a:r>
            <a:r>
              <a:rPr lang="zh-TW" altLang="en-US" dirty="0"/>
              <a:t> </a:t>
            </a:r>
            <a:r>
              <a:rPr lang="en-US" altLang="zh-TW" dirty="0"/>
              <a:t>	VS</a:t>
            </a:r>
            <a:r>
              <a:rPr lang="zh-TW" altLang="en-US" dirty="0"/>
              <a:t> </a:t>
            </a:r>
            <a:r>
              <a:rPr lang="zh-TW" altLang="en-US" b="1" u="sng" dirty="0"/>
              <a:t>怕</a:t>
            </a:r>
            <a:endParaRPr lang="zh-TW" altLang="en-US" b="1" u="sng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36884" y="3096125"/>
            <a:ext cx="11518232" cy="362760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3200" dirty="0"/>
              <a:t>我长得白白胖胖的，老虎看到我</a:t>
            </a:r>
            <a:r>
              <a:rPr lang="zh-TW" altLang="en-US" sz="3200" b="1" u="sng" dirty="0"/>
              <a:t>恐怕</a:t>
            </a:r>
            <a:r>
              <a:rPr lang="zh-TW" altLang="en-US" sz="3200" dirty="0"/>
              <a:t>会想把我吃了。</a:t>
            </a:r>
            <a:endParaRPr lang="en-US" altLang="zh-TW" sz="3200" dirty="0"/>
          </a:p>
        </p:txBody>
      </p:sp>
      <p:sp>
        <p:nvSpPr>
          <p:cNvPr id="5" name="文字方塊 4"/>
          <p:cNvSpPr txBox="1"/>
          <p:nvPr/>
        </p:nvSpPr>
        <p:spPr>
          <a:xfrm>
            <a:off x="5855368" y="134269"/>
            <a:ext cx="6336632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3600" dirty="0"/>
              <a:t>ADV.</a:t>
            </a:r>
            <a:r>
              <a:rPr lang="zh-TW" altLang="en-US" sz="3600" dirty="0"/>
              <a:t>，</a:t>
            </a:r>
            <a:endParaRPr lang="en-US" altLang="zh-TW" sz="3600" dirty="0"/>
          </a:p>
          <a:p>
            <a:r>
              <a:rPr lang="zh-TW" altLang="en-US" sz="3600" dirty="0"/>
              <a:t>“恐怕”可以表示估计、推测，可以被替换成也许、大概； </a:t>
            </a:r>
            <a:endParaRPr lang="en-US" altLang="zh-TW" sz="3600" dirty="0"/>
          </a:p>
          <a:p>
            <a:r>
              <a:rPr lang="zh-TW" altLang="en-US" sz="3600" dirty="0"/>
              <a:t>“怕”不行。</a:t>
            </a:r>
            <a:endParaRPr lang="zh-TW" altLang="en-US" sz="3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2" name="Shape 112"/>
          <p:cNvSpPr>
            <a:spLocks noGrp="1"/>
          </p:cNvSpPr>
          <p:nvPr>
            <p:ph type="title" hasCustomPrompt="1"/>
          </p:nvPr>
        </p:nvSpPr>
        <p:spPr>
          <a:xfrm>
            <a:off x="1524000" y="2916238"/>
            <a:ext cx="9144000" cy="798513"/>
          </a:xfrm>
        </p:spPr>
        <p:txBody>
          <a:bodyPr lIns="45719" rIns="45719" anchor="t">
            <a:normAutofit fontScale="90000"/>
          </a:bodyPr>
          <a:lstStyle>
            <a:lvl1pPr defTabSz="895985">
              <a:defRPr sz="4705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黑体" panose="02010609060101010101" pitchFamily="49" charset="-122"/>
              </a:defRPr>
            </a:lvl1pPr>
          </a:lstStyle>
          <a:p>
            <a:pPr marL="0" marR="0" lvl="0" indent="0" algn="ctr" defTabSz="8959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470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黑体" panose="02010609060101010101" pitchFamily="49" charset="-122"/>
              </a:rPr>
              <a:t>第十六课  生活可以更美好</a:t>
            </a:r>
            <a:endParaRPr kumimoji="0" sz="470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  <a:sym typeface="黑体" panose="02010609060101010101" pitchFamily="49" charset="-122"/>
            </a:endParaRPr>
          </a:p>
        </p:txBody>
      </p:sp>
      <p:sp>
        <p:nvSpPr>
          <p:cNvPr id="3075" name="Shape 113"/>
          <p:cNvSpPr/>
          <p:nvPr/>
        </p:nvSpPr>
        <p:spPr>
          <a:xfrm>
            <a:off x="1524000" y="1061403"/>
            <a:ext cx="9144000" cy="1353820"/>
          </a:xfrm>
          <a:prstGeom prst="rect">
            <a:avLst/>
          </a:prstGeom>
          <a:noFill/>
          <a:ln w="12700">
            <a:noFill/>
          </a:ln>
        </p:spPr>
        <p:txBody>
          <a:bodyPr lIns="0" tIns="0" rIns="0" bIns="0" anchor="ctr" anchorCtr="0">
            <a:spAutoFit/>
          </a:bodyPr>
          <a:p>
            <a:pPr algn="ctr" eaLnBrk="1">
              <a:lnSpc>
                <a:spcPct val="110000"/>
              </a:lnSpc>
              <a:buNone/>
            </a:pPr>
            <a:r>
              <a:rPr lang="en-US" altLang="zh-CN" sz="4000">
                <a:solidFill>
                  <a:srgbClr val="FEBDBE"/>
                </a:solidFill>
                <a:latin typeface="Calibri" panose="020F0702030404030204" charset="0"/>
              </a:rPr>
              <a:t>STANDARD COURSE </a:t>
            </a:r>
            <a:endParaRPr lang="en-US" altLang="zh-CN" sz="4000">
              <a:solidFill>
                <a:srgbClr val="FEBDBE"/>
              </a:solidFill>
              <a:latin typeface="Calibri" panose="020F0702030404030204" charset="0"/>
            </a:endParaRPr>
          </a:p>
          <a:p>
            <a:pPr algn="ctr" eaLnBrk="1">
              <a:lnSpc>
                <a:spcPct val="110000"/>
              </a:lnSpc>
              <a:buNone/>
            </a:pPr>
            <a:r>
              <a:rPr lang="en-US" altLang="zh-CN" sz="4000">
                <a:solidFill>
                  <a:srgbClr val="FEBDBE"/>
                </a:solidFill>
                <a:latin typeface="Calibri" panose="020F0702030404030204" charset="0"/>
              </a:rPr>
              <a:t>HSK 4 A</a:t>
            </a:r>
            <a:endParaRPr lang="en-US" altLang="zh-CN" sz="4000">
              <a:solidFill>
                <a:srgbClr val="FEBDBE"/>
              </a:solidFill>
              <a:latin typeface="Calibri" panose="020F0702030404030204" charset="0"/>
            </a:endParaRPr>
          </a:p>
        </p:txBody>
      </p:sp>
      <p:sp>
        <p:nvSpPr>
          <p:cNvPr id="3076" name="Shape 114"/>
          <p:cNvSpPr/>
          <p:nvPr/>
        </p:nvSpPr>
        <p:spPr>
          <a:xfrm>
            <a:off x="1524000" y="4521200"/>
            <a:ext cx="9144000" cy="583565"/>
          </a:xfrm>
          <a:prstGeom prst="rect">
            <a:avLst/>
          </a:prstGeom>
          <a:noFill/>
          <a:ln w="12700">
            <a:noFill/>
          </a:ln>
        </p:spPr>
        <p:txBody>
          <a:bodyPr lIns="45719" rIns="45719">
            <a:spAutoFit/>
          </a:bodyPr>
          <a:p>
            <a:pPr algn="ctr" eaLnBrk="1">
              <a:buNone/>
            </a:pPr>
            <a:r>
              <a:rPr lang="en-US" altLang="zh-CN" sz="3200">
                <a:solidFill>
                  <a:srgbClr val="A6A6A6"/>
                </a:solidFill>
                <a:latin typeface="Calibri" panose="020F0702030404030204" charset="0"/>
              </a:rPr>
              <a:t>PartⅠ </a:t>
            </a:r>
            <a:r>
              <a:rPr lang="zh-CN" altLang="en-US" sz="3200">
                <a:solidFill>
                  <a:srgbClr val="A6A6A6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课文</a:t>
            </a:r>
            <a:r>
              <a:rPr lang="zh-CN" altLang="en-US" sz="3200">
                <a:solidFill>
                  <a:srgbClr val="A6A6A6"/>
                </a:solidFill>
                <a:latin typeface="Calibri" panose="020F0702030404030204" charset="0"/>
              </a:rPr>
              <a:t> </a:t>
            </a:r>
            <a:r>
              <a:rPr lang="en-US" altLang="zh-CN" sz="3200">
                <a:solidFill>
                  <a:srgbClr val="A6A6A6"/>
                </a:solidFill>
                <a:latin typeface="Calibri" panose="020F0702030404030204" charset="0"/>
              </a:rPr>
              <a:t>1</a:t>
            </a:r>
            <a:endParaRPr lang="en-US" altLang="zh-CN" sz="3200">
              <a:solidFill>
                <a:srgbClr val="A6A6A6"/>
              </a:solidFill>
              <a:latin typeface="Calibri" panose="020F0702030404030204" charset="0"/>
            </a:endParaRPr>
          </a:p>
        </p:txBody>
      </p: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338" name="Shape 160"/>
          <p:cNvSpPr/>
          <p:nvPr/>
        </p:nvSpPr>
        <p:spPr>
          <a:xfrm>
            <a:off x="2595563" y="487363"/>
            <a:ext cx="8072437" cy="706755"/>
          </a:xfrm>
          <a:prstGeom prst="rect">
            <a:avLst/>
          </a:prstGeom>
          <a:noFill/>
          <a:ln w="12700">
            <a:noFill/>
          </a:ln>
        </p:spPr>
        <p:txBody>
          <a:bodyPr lIns="45719" rIns="45719">
            <a:spAutoFit/>
          </a:bodyPr>
          <a:p>
            <a:pPr eaLnBrk="1">
              <a:buNone/>
            </a:pPr>
            <a:r>
              <a:rPr lang="zh-CN" altLang="en-US" sz="4000">
                <a:solidFill>
                  <a:srgbClr val="A6A6A6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语言点</a:t>
            </a:r>
            <a:endParaRPr lang="zh-CN" altLang="en-US" sz="4000">
              <a:solidFill>
                <a:srgbClr val="A6A6A6"/>
              </a:solidFill>
              <a:latin typeface="黑体" panose="02010609060101010101" pitchFamily="49" charset="-122"/>
              <a:ea typeface="黑体" panose="02010609060101010101" pitchFamily="49" charset="-122"/>
              <a:sym typeface="黑体" panose="02010609060101010101" pitchFamily="49" charset="-122"/>
            </a:endParaRPr>
          </a:p>
        </p:txBody>
      </p:sp>
      <p:grpSp>
        <p:nvGrpSpPr>
          <p:cNvPr id="14339" name="Group 163"/>
          <p:cNvGrpSpPr/>
          <p:nvPr/>
        </p:nvGrpSpPr>
        <p:grpSpPr>
          <a:xfrm>
            <a:off x="1811338" y="228600"/>
            <a:ext cx="608012" cy="919163"/>
            <a:chOff x="0" y="0"/>
            <a:chExt cx="607419" cy="919824"/>
          </a:xfrm>
        </p:grpSpPr>
        <p:sp>
          <p:nvSpPr>
            <p:cNvPr id="14343" name="Shape 161"/>
            <p:cNvSpPr/>
            <p:nvPr/>
          </p:nvSpPr>
          <p:spPr>
            <a:xfrm>
              <a:off x="0" y="0"/>
              <a:ext cx="607420" cy="919825"/>
            </a:xfrm>
            <a:custGeom>
              <a:avLst/>
              <a:gdLst/>
              <a:ahLst/>
              <a:cxnLst>
                <a:cxn ang="0">
                  <a:pos x="303710" y="459913"/>
                </a:cxn>
                <a:cxn ang="5898240">
                  <a:pos x="303710" y="459913"/>
                </a:cxn>
                <a:cxn ang="11796480">
                  <a:pos x="303710" y="459913"/>
                </a:cxn>
                <a:cxn ang="17694720">
                  <a:pos x="303710" y="459913"/>
                </a:cxn>
              </a:cxnLst>
              <a:pathLst>
                <a:path w="21600" h="21600">
                  <a:moveTo>
                    <a:pt x="10786" y="21600"/>
                  </a:moveTo>
                  <a:lnTo>
                    <a:pt x="11178" y="21600"/>
                  </a:lnTo>
                  <a:lnTo>
                    <a:pt x="11516" y="21565"/>
                  </a:lnTo>
                  <a:lnTo>
                    <a:pt x="11881" y="21495"/>
                  </a:lnTo>
                  <a:lnTo>
                    <a:pt x="12220" y="21425"/>
                  </a:lnTo>
                  <a:lnTo>
                    <a:pt x="12585" y="21319"/>
                  </a:lnTo>
                  <a:lnTo>
                    <a:pt x="12871" y="21196"/>
                  </a:lnTo>
                  <a:lnTo>
                    <a:pt x="13132" y="21056"/>
                  </a:lnTo>
                  <a:lnTo>
                    <a:pt x="13367" y="20881"/>
                  </a:lnTo>
                  <a:lnTo>
                    <a:pt x="13627" y="20722"/>
                  </a:lnTo>
                  <a:lnTo>
                    <a:pt x="13835" y="20511"/>
                  </a:lnTo>
                  <a:lnTo>
                    <a:pt x="14018" y="20318"/>
                  </a:lnTo>
                  <a:lnTo>
                    <a:pt x="14174" y="20107"/>
                  </a:lnTo>
                  <a:lnTo>
                    <a:pt x="14330" y="19879"/>
                  </a:lnTo>
                  <a:lnTo>
                    <a:pt x="14434" y="19634"/>
                  </a:lnTo>
                  <a:lnTo>
                    <a:pt x="14487" y="19370"/>
                  </a:lnTo>
                  <a:lnTo>
                    <a:pt x="14487" y="15664"/>
                  </a:lnTo>
                  <a:lnTo>
                    <a:pt x="14591" y="15454"/>
                  </a:lnTo>
                  <a:lnTo>
                    <a:pt x="14669" y="15260"/>
                  </a:lnTo>
                  <a:lnTo>
                    <a:pt x="14774" y="15050"/>
                  </a:lnTo>
                  <a:lnTo>
                    <a:pt x="15138" y="14646"/>
                  </a:lnTo>
                  <a:lnTo>
                    <a:pt x="15581" y="14242"/>
                  </a:lnTo>
                  <a:lnTo>
                    <a:pt x="16728" y="13469"/>
                  </a:lnTo>
                  <a:lnTo>
                    <a:pt x="18030" y="12591"/>
                  </a:lnTo>
                  <a:lnTo>
                    <a:pt x="18734" y="12118"/>
                  </a:lnTo>
                  <a:lnTo>
                    <a:pt x="19333" y="11573"/>
                  </a:lnTo>
                  <a:lnTo>
                    <a:pt x="19932" y="11028"/>
                  </a:lnTo>
                  <a:lnTo>
                    <a:pt x="20479" y="10396"/>
                  </a:lnTo>
                  <a:lnTo>
                    <a:pt x="20740" y="10097"/>
                  </a:lnTo>
                  <a:lnTo>
                    <a:pt x="20948" y="9729"/>
                  </a:lnTo>
                  <a:lnTo>
                    <a:pt x="21130" y="9378"/>
                  </a:lnTo>
                  <a:lnTo>
                    <a:pt x="21287" y="8974"/>
                  </a:lnTo>
                  <a:lnTo>
                    <a:pt x="21443" y="8605"/>
                  </a:lnTo>
                  <a:lnTo>
                    <a:pt x="21548" y="8166"/>
                  </a:lnTo>
                  <a:lnTo>
                    <a:pt x="21600" y="7727"/>
                  </a:lnTo>
                  <a:lnTo>
                    <a:pt x="21600" y="6884"/>
                  </a:lnTo>
                  <a:lnTo>
                    <a:pt x="21548" y="6515"/>
                  </a:lnTo>
                  <a:lnTo>
                    <a:pt x="21496" y="6182"/>
                  </a:lnTo>
                  <a:lnTo>
                    <a:pt x="21391" y="5812"/>
                  </a:lnTo>
                  <a:lnTo>
                    <a:pt x="21287" y="5479"/>
                  </a:lnTo>
                  <a:lnTo>
                    <a:pt x="21130" y="5093"/>
                  </a:lnTo>
                  <a:lnTo>
                    <a:pt x="20948" y="4760"/>
                  </a:lnTo>
                  <a:lnTo>
                    <a:pt x="20740" y="4425"/>
                  </a:lnTo>
                  <a:lnTo>
                    <a:pt x="20531" y="4127"/>
                  </a:lnTo>
                  <a:lnTo>
                    <a:pt x="20296" y="3811"/>
                  </a:lnTo>
                  <a:lnTo>
                    <a:pt x="20036" y="3513"/>
                  </a:lnTo>
                  <a:lnTo>
                    <a:pt x="19775" y="3214"/>
                  </a:lnTo>
                  <a:lnTo>
                    <a:pt x="19124" y="2634"/>
                  </a:lnTo>
                  <a:lnTo>
                    <a:pt x="18447" y="2125"/>
                  </a:lnTo>
                  <a:lnTo>
                    <a:pt x="17691" y="1669"/>
                  </a:lnTo>
                  <a:lnTo>
                    <a:pt x="16832" y="1229"/>
                  </a:lnTo>
                  <a:lnTo>
                    <a:pt x="16388" y="1054"/>
                  </a:lnTo>
                  <a:lnTo>
                    <a:pt x="15920" y="879"/>
                  </a:lnTo>
                  <a:lnTo>
                    <a:pt x="15477" y="720"/>
                  </a:lnTo>
                  <a:lnTo>
                    <a:pt x="15034" y="580"/>
                  </a:lnTo>
                  <a:lnTo>
                    <a:pt x="14539" y="439"/>
                  </a:lnTo>
                  <a:lnTo>
                    <a:pt x="14018" y="316"/>
                  </a:lnTo>
                  <a:lnTo>
                    <a:pt x="13471" y="211"/>
                  </a:lnTo>
                  <a:lnTo>
                    <a:pt x="12975" y="140"/>
                  </a:lnTo>
                  <a:lnTo>
                    <a:pt x="12428" y="71"/>
                  </a:lnTo>
                  <a:lnTo>
                    <a:pt x="11934" y="35"/>
                  </a:lnTo>
                  <a:lnTo>
                    <a:pt x="11387" y="0"/>
                  </a:lnTo>
                  <a:lnTo>
                    <a:pt x="10213" y="0"/>
                  </a:lnTo>
                  <a:lnTo>
                    <a:pt x="9666" y="35"/>
                  </a:lnTo>
                  <a:lnTo>
                    <a:pt x="9172" y="71"/>
                  </a:lnTo>
                  <a:lnTo>
                    <a:pt x="8625" y="140"/>
                  </a:lnTo>
                  <a:lnTo>
                    <a:pt x="8129" y="211"/>
                  </a:lnTo>
                  <a:lnTo>
                    <a:pt x="7582" y="316"/>
                  </a:lnTo>
                  <a:lnTo>
                    <a:pt x="7061" y="439"/>
                  </a:lnTo>
                  <a:lnTo>
                    <a:pt x="6566" y="580"/>
                  </a:lnTo>
                  <a:lnTo>
                    <a:pt x="6123" y="720"/>
                  </a:lnTo>
                  <a:lnTo>
                    <a:pt x="5680" y="879"/>
                  </a:lnTo>
                  <a:lnTo>
                    <a:pt x="5212" y="1054"/>
                  </a:lnTo>
                  <a:lnTo>
                    <a:pt x="4768" y="1229"/>
                  </a:lnTo>
                  <a:lnTo>
                    <a:pt x="3909" y="1669"/>
                  </a:lnTo>
                  <a:lnTo>
                    <a:pt x="3153" y="2125"/>
                  </a:lnTo>
                  <a:lnTo>
                    <a:pt x="2476" y="2634"/>
                  </a:lnTo>
                  <a:lnTo>
                    <a:pt x="1825" y="3214"/>
                  </a:lnTo>
                  <a:lnTo>
                    <a:pt x="1303" y="3811"/>
                  </a:lnTo>
                  <a:lnTo>
                    <a:pt x="1069" y="4127"/>
                  </a:lnTo>
                  <a:lnTo>
                    <a:pt x="860" y="4425"/>
                  </a:lnTo>
                  <a:lnTo>
                    <a:pt x="651" y="4760"/>
                  </a:lnTo>
                  <a:lnTo>
                    <a:pt x="470" y="5093"/>
                  </a:lnTo>
                  <a:lnTo>
                    <a:pt x="313" y="5479"/>
                  </a:lnTo>
                  <a:lnTo>
                    <a:pt x="209" y="5812"/>
                  </a:lnTo>
                  <a:lnTo>
                    <a:pt x="104" y="6182"/>
                  </a:lnTo>
                  <a:lnTo>
                    <a:pt x="52" y="6515"/>
                  </a:lnTo>
                  <a:lnTo>
                    <a:pt x="0" y="6884"/>
                  </a:lnTo>
                  <a:lnTo>
                    <a:pt x="0" y="7727"/>
                  </a:lnTo>
                  <a:lnTo>
                    <a:pt x="52" y="8166"/>
                  </a:lnTo>
                  <a:lnTo>
                    <a:pt x="157" y="8605"/>
                  </a:lnTo>
                  <a:lnTo>
                    <a:pt x="313" y="8974"/>
                  </a:lnTo>
                  <a:lnTo>
                    <a:pt x="470" y="9378"/>
                  </a:lnTo>
                  <a:lnTo>
                    <a:pt x="651" y="9729"/>
                  </a:lnTo>
                  <a:lnTo>
                    <a:pt x="860" y="10097"/>
                  </a:lnTo>
                  <a:lnTo>
                    <a:pt x="1121" y="10396"/>
                  </a:lnTo>
                  <a:lnTo>
                    <a:pt x="1668" y="11028"/>
                  </a:lnTo>
                  <a:lnTo>
                    <a:pt x="2267" y="11573"/>
                  </a:lnTo>
                  <a:lnTo>
                    <a:pt x="2866" y="12118"/>
                  </a:lnTo>
                  <a:lnTo>
                    <a:pt x="3570" y="12591"/>
                  </a:lnTo>
                  <a:lnTo>
                    <a:pt x="4872" y="13469"/>
                  </a:lnTo>
                  <a:lnTo>
                    <a:pt x="6019" y="14242"/>
                  </a:lnTo>
                  <a:lnTo>
                    <a:pt x="6462" y="14646"/>
                  </a:lnTo>
                  <a:lnTo>
                    <a:pt x="6826" y="15050"/>
                  </a:lnTo>
                  <a:lnTo>
                    <a:pt x="6931" y="15260"/>
                  </a:lnTo>
                  <a:lnTo>
                    <a:pt x="7009" y="15454"/>
                  </a:lnTo>
                  <a:lnTo>
                    <a:pt x="7113" y="15664"/>
                  </a:lnTo>
                  <a:lnTo>
                    <a:pt x="7113" y="19370"/>
                  </a:lnTo>
                  <a:lnTo>
                    <a:pt x="7166" y="19634"/>
                  </a:lnTo>
                  <a:lnTo>
                    <a:pt x="7270" y="19879"/>
                  </a:lnTo>
                  <a:lnTo>
                    <a:pt x="7425" y="20107"/>
                  </a:lnTo>
                  <a:lnTo>
                    <a:pt x="7582" y="20318"/>
                  </a:lnTo>
                  <a:lnTo>
                    <a:pt x="7765" y="20511"/>
                  </a:lnTo>
                  <a:lnTo>
                    <a:pt x="7973" y="20722"/>
                  </a:lnTo>
                  <a:lnTo>
                    <a:pt x="8233" y="20881"/>
                  </a:lnTo>
                  <a:lnTo>
                    <a:pt x="8468" y="21056"/>
                  </a:lnTo>
                  <a:lnTo>
                    <a:pt x="8729" y="21196"/>
                  </a:lnTo>
                  <a:lnTo>
                    <a:pt x="9015" y="21319"/>
                  </a:lnTo>
                  <a:lnTo>
                    <a:pt x="9380" y="21425"/>
                  </a:lnTo>
                  <a:lnTo>
                    <a:pt x="9719" y="21495"/>
                  </a:lnTo>
                  <a:lnTo>
                    <a:pt x="10084" y="21565"/>
                  </a:lnTo>
                  <a:lnTo>
                    <a:pt x="10422" y="21600"/>
                  </a:lnTo>
                  <a:lnTo>
                    <a:pt x="10786" y="21600"/>
                  </a:lnTo>
                  <a:close/>
                </a:path>
              </a:pathLst>
            </a:custGeom>
            <a:solidFill>
              <a:srgbClr val="FFFFCC">
                <a:alpha val="100000"/>
              </a:srgbClr>
            </a:solidFill>
            <a:ln w="57150" cap="flat" cmpd="sng">
              <a:solidFill>
                <a:srgbClr val="000000">
                  <a:alpha val="10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4344" name="Shape 162"/>
            <p:cNvSpPr/>
            <p:nvPr/>
          </p:nvSpPr>
          <p:spPr>
            <a:xfrm>
              <a:off x="192699" y="403848"/>
              <a:ext cx="224224" cy="408299"/>
            </a:xfrm>
            <a:custGeom>
              <a:avLst/>
              <a:gdLst/>
              <a:ahLst/>
              <a:cxnLst>
                <a:cxn ang="0">
                  <a:pos x="112112" y="204150"/>
                </a:cxn>
                <a:cxn ang="5898240">
                  <a:pos x="112112" y="204150"/>
                </a:cxn>
                <a:cxn ang="11796480">
                  <a:pos x="112112" y="204150"/>
                </a:cxn>
                <a:cxn ang="17694720">
                  <a:pos x="112112" y="204150"/>
                </a:cxn>
              </a:cxnLst>
              <a:pathLst>
                <a:path w="21600" h="21600">
                  <a:moveTo>
                    <a:pt x="6354" y="10918"/>
                  </a:moveTo>
                  <a:lnTo>
                    <a:pt x="4448" y="5578"/>
                  </a:lnTo>
                  <a:lnTo>
                    <a:pt x="1060" y="1305"/>
                  </a:lnTo>
                  <a:lnTo>
                    <a:pt x="0" y="235"/>
                  </a:lnTo>
                  <a:lnTo>
                    <a:pt x="4448" y="1424"/>
                  </a:lnTo>
                  <a:lnTo>
                    <a:pt x="7835" y="0"/>
                  </a:lnTo>
                  <a:lnTo>
                    <a:pt x="11647" y="1305"/>
                  </a:lnTo>
                  <a:lnTo>
                    <a:pt x="14610" y="0"/>
                  </a:lnTo>
                  <a:lnTo>
                    <a:pt x="17576" y="1186"/>
                  </a:lnTo>
                  <a:lnTo>
                    <a:pt x="21600" y="235"/>
                  </a:lnTo>
                  <a:lnTo>
                    <a:pt x="16304" y="6053"/>
                  </a:lnTo>
                  <a:lnTo>
                    <a:pt x="14822" y="10918"/>
                  </a:lnTo>
                  <a:moveTo>
                    <a:pt x="778" y="14359"/>
                  </a:moveTo>
                  <a:lnTo>
                    <a:pt x="20681" y="14359"/>
                  </a:lnTo>
                  <a:lnTo>
                    <a:pt x="20681" y="16852"/>
                  </a:lnTo>
                  <a:lnTo>
                    <a:pt x="778" y="16814"/>
                  </a:lnTo>
                  <a:lnTo>
                    <a:pt x="778" y="19226"/>
                  </a:lnTo>
                  <a:lnTo>
                    <a:pt x="20681" y="19304"/>
                  </a:lnTo>
                  <a:lnTo>
                    <a:pt x="20752" y="21600"/>
                  </a:lnTo>
                  <a:lnTo>
                    <a:pt x="848" y="21600"/>
                  </a:lnTo>
                </a:path>
              </a:pathLst>
            </a:custGeom>
            <a:noFill/>
            <a:ln w="57150" cap="flat" cmpd="sng">
              <a:solidFill>
                <a:srgbClr val="000000">
                  <a:alpha val="10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</p:grpSp>
      <p:sp>
        <p:nvSpPr>
          <p:cNvPr id="164" name="Shape 164"/>
          <p:cNvSpPr/>
          <p:nvPr/>
        </p:nvSpPr>
        <p:spPr>
          <a:xfrm>
            <a:off x="5486400" y="1372394"/>
            <a:ext cx="768985" cy="460375"/>
          </a:xfrm>
          <a:prstGeom prst="rect">
            <a:avLst/>
          </a:prstGeom>
          <a:noFill/>
          <a:ln w="12700">
            <a:noFill/>
          </a:ln>
        </p:spPr>
        <p:txBody>
          <a:bodyPr wrap="none" lIns="45719" rIns="45719" anchor="ctr" anchorCtr="0">
            <a:spAutoFit/>
          </a:bodyPr>
          <a:p>
            <a:pPr eaLnBrk="1">
              <a:buNone/>
            </a:pPr>
            <a:r>
              <a:rPr lang="zh-CN" altLang="en-US" sz="2400">
                <a:solidFill>
                  <a:srgbClr val="FF0000"/>
                </a:solidFill>
                <a:latin typeface="Calibri" panose="020F0702030404030204" charset="0"/>
              </a:rPr>
              <a:t>恐怕 </a:t>
            </a:r>
            <a:endParaRPr lang="zh-CN" altLang="en-US" sz="2400">
              <a:solidFill>
                <a:srgbClr val="FF0000"/>
              </a:solidFill>
              <a:latin typeface="Calibri" panose="020F0702030404030204" charset="0"/>
            </a:endParaRPr>
          </a:p>
        </p:txBody>
      </p:sp>
      <p:sp>
        <p:nvSpPr>
          <p:cNvPr id="165" name="Shape 165"/>
          <p:cNvSpPr/>
          <p:nvPr/>
        </p:nvSpPr>
        <p:spPr>
          <a:xfrm>
            <a:off x="2235200" y="2590801"/>
            <a:ext cx="8181975" cy="460375"/>
          </a:xfrm>
          <a:prstGeom prst="rect">
            <a:avLst/>
          </a:prstGeom>
          <a:noFill/>
          <a:ln w="12700">
            <a:noFill/>
          </a:ln>
        </p:spPr>
        <p:txBody>
          <a:bodyPr lIns="45719" rIns="45719" anchor="ctr" anchorCtr="0">
            <a:spAutoFit/>
          </a:bodyPr>
          <a:p>
            <a:pPr eaLnBrk="1">
              <a:buNone/>
            </a:pPr>
            <a:r>
              <a:rPr lang="en-US" altLang="zh-CN" sz="2400">
                <a:latin typeface="华文细黑" pitchFamily="2" charset="-122"/>
                <a:ea typeface="华文细黑" pitchFamily="2" charset="-122"/>
                <a:sym typeface="华文细黑" pitchFamily="2" charset="-122"/>
              </a:rPr>
              <a:t>1. </a:t>
            </a:r>
            <a:r>
              <a:rPr lang="zh-CN" altLang="en-US" sz="2400">
                <a:latin typeface="Calibri" panose="020F0702030404030204" charset="0"/>
              </a:rPr>
              <a:t>我的工作经验还比较少，那份工作我</a:t>
            </a:r>
            <a:r>
              <a:rPr lang="zh-CN" altLang="en-US" sz="2400">
                <a:solidFill>
                  <a:srgbClr val="FF0000"/>
                </a:solidFill>
                <a:latin typeface="Calibri" panose="020F0702030404030204" charset="0"/>
              </a:rPr>
              <a:t>恐怕</a:t>
            </a:r>
            <a:r>
              <a:rPr lang="zh-CN" altLang="en-US" sz="2400">
                <a:latin typeface="Calibri" panose="020F0702030404030204" charset="0"/>
              </a:rPr>
              <a:t>完成不了。</a:t>
            </a:r>
            <a:endParaRPr lang="zh-CN" altLang="en-US" sz="2400">
              <a:latin typeface="Calibri" panose="020F0702030404030204" charset="0"/>
            </a:endParaRPr>
          </a:p>
        </p:txBody>
      </p:sp>
      <p:sp>
        <p:nvSpPr>
          <p:cNvPr id="166" name="Shape 166"/>
          <p:cNvSpPr/>
          <p:nvPr/>
        </p:nvSpPr>
        <p:spPr>
          <a:xfrm>
            <a:off x="2235200" y="3532188"/>
            <a:ext cx="7983538" cy="460375"/>
          </a:xfrm>
          <a:prstGeom prst="rect">
            <a:avLst/>
          </a:prstGeom>
          <a:noFill/>
          <a:ln w="12700">
            <a:noFill/>
          </a:ln>
        </p:spPr>
        <p:txBody>
          <a:bodyPr lIns="45719" rIns="45719" anchor="ctr" anchorCtr="0">
            <a:spAutoFit/>
          </a:bodyPr>
          <a:p>
            <a:pPr eaLnBrk="1">
              <a:buNone/>
            </a:pPr>
            <a:r>
              <a:rPr lang="en-US" altLang="zh-CN" sz="2400">
                <a:latin typeface="华文细黑" pitchFamily="2" charset="-122"/>
                <a:ea typeface="华文细黑" pitchFamily="2" charset="-122"/>
                <a:sym typeface="华文细黑" pitchFamily="2" charset="-122"/>
              </a:rPr>
              <a:t>2.</a:t>
            </a:r>
            <a:r>
              <a:rPr lang="zh-CN" altLang="en-US" sz="2400">
                <a:latin typeface="Calibri" panose="020F0702030404030204" charset="0"/>
              </a:rPr>
              <a:t>这几个动作我</a:t>
            </a:r>
            <a:r>
              <a:rPr lang="zh-CN" altLang="en-US" sz="2400">
                <a:solidFill>
                  <a:srgbClr val="FF0000"/>
                </a:solidFill>
                <a:latin typeface="Calibri" panose="020F0702030404030204" charset="0"/>
              </a:rPr>
              <a:t>恐怕</a:t>
            </a:r>
            <a:r>
              <a:rPr lang="zh-CN" altLang="en-US" sz="2400">
                <a:latin typeface="Calibri" panose="020F0702030404030204" charset="0"/>
              </a:rPr>
              <a:t>做得不标准，所以比赛前要多多练习。</a:t>
            </a:r>
            <a:endParaRPr lang="zh-CN" altLang="en-US" sz="2400">
              <a:latin typeface="Calibri" panose="020F070203040403020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fill="hold" nodeType="tmRoot"/>
      </p:par>
    </p:tnLst>
    <p:bldLst>
      <p:bldP spid="164" grpId="0" animBg="1" advAuto="1000"/>
      <p:bldP spid="165" grpId="0" animBg="1" advAuto="1000"/>
      <p:bldP spid="166" grpId="0" animBg="1" advAuto="100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362" name="Shape 168"/>
          <p:cNvSpPr/>
          <p:nvPr/>
        </p:nvSpPr>
        <p:spPr>
          <a:xfrm>
            <a:off x="2595563" y="487363"/>
            <a:ext cx="8072437" cy="706755"/>
          </a:xfrm>
          <a:prstGeom prst="rect">
            <a:avLst/>
          </a:prstGeom>
          <a:noFill/>
          <a:ln w="12700">
            <a:noFill/>
          </a:ln>
        </p:spPr>
        <p:txBody>
          <a:bodyPr lIns="45719" rIns="45719">
            <a:spAutoFit/>
          </a:bodyPr>
          <a:p>
            <a:pPr eaLnBrk="1">
              <a:buNone/>
            </a:pPr>
            <a:r>
              <a:rPr lang="zh-CN" altLang="en-US" sz="4000">
                <a:solidFill>
                  <a:srgbClr val="A6A6A6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语言点</a:t>
            </a:r>
            <a:endParaRPr lang="zh-CN" altLang="en-US" sz="4000">
              <a:solidFill>
                <a:srgbClr val="A6A6A6"/>
              </a:solidFill>
              <a:latin typeface="黑体" panose="02010609060101010101" pitchFamily="49" charset="-122"/>
              <a:ea typeface="黑体" panose="02010609060101010101" pitchFamily="49" charset="-122"/>
              <a:sym typeface="黑体" panose="02010609060101010101" pitchFamily="49" charset="-122"/>
            </a:endParaRPr>
          </a:p>
        </p:txBody>
      </p:sp>
      <p:grpSp>
        <p:nvGrpSpPr>
          <p:cNvPr id="15363" name="Group 171"/>
          <p:cNvGrpSpPr/>
          <p:nvPr/>
        </p:nvGrpSpPr>
        <p:grpSpPr>
          <a:xfrm>
            <a:off x="1811338" y="228600"/>
            <a:ext cx="608012" cy="919163"/>
            <a:chOff x="0" y="0"/>
            <a:chExt cx="607419" cy="919824"/>
          </a:xfrm>
        </p:grpSpPr>
        <p:sp>
          <p:nvSpPr>
            <p:cNvPr id="15367" name="Shape 169"/>
            <p:cNvSpPr/>
            <p:nvPr/>
          </p:nvSpPr>
          <p:spPr>
            <a:xfrm>
              <a:off x="0" y="0"/>
              <a:ext cx="607420" cy="919825"/>
            </a:xfrm>
            <a:custGeom>
              <a:avLst/>
              <a:gdLst/>
              <a:ahLst/>
              <a:cxnLst>
                <a:cxn ang="0">
                  <a:pos x="303710" y="459913"/>
                </a:cxn>
                <a:cxn ang="5898240">
                  <a:pos x="303710" y="459913"/>
                </a:cxn>
                <a:cxn ang="11796480">
                  <a:pos x="303710" y="459913"/>
                </a:cxn>
                <a:cxn ang="17694720">
                  <a:pos x="303710" y="459913"/>
                </a:cxn>
              </a:cxnLst>
              <a:pathLst>
                <a:path w="21600" h="21600">
                  <a:moveTo>
                    <a:pt x="10786" y="21600"/>
                  </a:moveTo>
                  <a:lnTo>
                    <a:pt x="11178" y="21600"/>
                  </a:lnTo>
                  <a:lnTo>
                    <a:pt x="11516" y="21565"/>
                  </a:lnTo>
                  <a:lnTo>
                    <a:pt x="11881" y="21495"/>
                  </a:lnTo>
                  <a:lnTo>
                    <a:pt x="12220" y="21425"/>
                  </a:lnTo>
                  <a:lnTo>
                    <a:pt x="12585" y="21319"/>
                  </a:lnTo>
                  <a:lnTo>
                    <a:pt x="12871" y="21196"/>
                  </a:lnTo>
                  <a:lnTo>
                    <a:pt x="13132" y="21056"/>
                  </a:lnTo>
                  <a:lnTo>
                    <a:pt x="13367" y="20881"/>
                  </a:lnTo>
                  <a:lnTo>
                    <a:pt x="13627" y="20722"/>
                  </a:lnTo>
                  <a:lnTo>
                    <a:pt x="13835" y="20511"/>
                  </a:lnTo>
                  <a:lnTo>
                    <a:pt x="14018" y="20318"/>
                  </a:lnTo>
                  <a:lnTo>
                    <a:pt x="14174" y="20107"/>
                  </a:lnTo>
                  <a:lnTo>
                    <a:pt x="14330" y="19879"/>
                  </a:lnTo>
                  <a:lnTo>
                    <a:pt x="14434" y="19634"/>
                  </a:lnTo>
                  <a:lnTo>
                    <a:pt x="14487" y="19370"/>
                  </a:lnTo>
                  <a:lnTo>
                    <a:pt x="14487" y="15664"/>
                  </a:lnTo>
                  <a:lnTo>
                    <a:pt x="14591" y="15454"/>
                  </a:lnTo>
                  <a:lnTo>
                    <a:pt x="14669" y="15260"/>
                  </a:lnTo>
                  <a:lnTo>
                    <a:pt x="14774" y="15050"/>
                  </a:lnTo>
                  <a:lnTo>
                    <a:pt x="15138" y="14646"/>
                  </a:lnTo>
                  <a:lnTo>
                    <a:pt x="15581" y="14242"/>
                  </a:lnTo>
                  <a:lnTo>
                    <a:pt x="16728" y="13469"/>
                  </a:lnTo>
                  <a:lnTo>
                    <a:pt x="18030" y="12591"/>
                  </a:lnTo>
                  <a:lnTo>
                    <a:pt x="18734" y="12118"/>
                  </a:lnTo>
                  <a:lnTo>
                    <a:pt x="19333" y="11573"/>
                  </a:lnTo>
                  <a:lnTo>
                    <a:pt x="19932" y="11028"/>
                  </a:lnTo>
                  <a:lnTo>
                    <a:pt x="20479" y="10396"/>
                  </a:lnTo>
                  <a:lnTo>
                    <a:pt x="20740" y="10097"/>
                  </a:lnTo>
                  <a:lnTo>
                    <a:pt x="20948" y="9729"/>
                  </a:lnTo>
                  <a:lnTo>
                    <a:pt x="21130" y="9378"/>
                  </a:lnTo>
                  <a:lnTo>
                    <a:pt x="21287" y="8974"/>
                  </a:lnTo>
                  <a:lnTo>
                    <a:pt x="21443" y="8605"/>
                  </a:lnTo>
                  <a:lnTo>
                    <a:pt x="21548" y="8166"/>
                  </a:lnTo>
                  <a:lnTo>
                    <a:pt x="21600" y="7727"/>
                  </a:lnTo>
                  <a:lnTo>
                    <a:pt x="21600" y="6884"/>
                  </a:lnTo>
                  <a:lnTo>
                    <a:pt x="21548" y="6515"/>
                  </a:lnTo>
                  <a:lnTo>
                    <a:pt x="21496" y="6182"/>
                  </a:lnTo>
                  <a:lnTo>
                    <a:pt x="21391" y="5812"/>
                  </a:lnTo>
                  <a:lnTo>
                    <a:pt x="21287" y="5479"/>
                  </a:lnTo>
                  <a:lnTo>
                    <a:pt x="21130" y="5093"/>
                  </a:lnTo>
                  <a:lnTo>
                    <a:pt x="20948" y="4760"/>
                  </a:lnTo>
                  <a:lnTo>
                    <a:pt x="20740" y="4425"/>
                  </a:lnTo>
                  <a:lnTo>
                    <a:pt x="20531" y="4127"/>
                  </a:lnTo>
                  <a:lnTo>
                    <a:pt x="20296" y="3811"/>
                  </a:lnTo>
                  <a:lnTo>
                    <a:pt x="20036" y="3513"/>
                  </a:lnTo>
                  <a:lnTo>
                    <a:pt x="19775" y="3214"/>
                  </a:lnTo>
                  <a:lnTo>
                    <a:pt x="19124" y="2634"/>
                  </a:lnTo>
                  <a:lnTo>
                    <a:pt x="18447" y="2125"/>
                  </a:lnTo>
                  <a:lnTo>
                    <a:pt x="17691" y="1669"/>
                  </a:lnTo>
                  <a:lnTo>
                    <a:pt x="16832" y="1229"/>
                  </a:lnTo>
                  <a:lnTo>
                    <a:pt x="16388" y="1054"/>
                  </a:lnTo>
                  <a:lnTo>
                    <a:pt x="15920" y="879"/>
                  </a:lnTo>
                  <a:lnTo>
                    <a:pt x="15477" y="720"/>
                  </a:lnTo>
                  <a:lnTo>
                    <a:pt x="15034" y="580"/>
                  </a:lnTo>
                  <a:lnTo>
                    <a:pt x="14539" y="439"/>
                  </a:lnTo>
                  <a:lnTo>
                    <a:pt x="14018" y="316"/>
                  </a:lnTo>
                  <a:lnTo>
                    <a:pt x="13471" y="211"/>
                  </a:lnTo>
                  <a:lnTo>
                    <a:pt x="12975" y="140"/>
                  </a:lnTo>
                  <a:lnTo>
                    <a:pt x="12428" y="71"/>
                  </a:lnTo>
                  <a:lnTo>
                    <a:pt x="11934" y="35"/>
                  </a:lnTo>
                  <a:lnTo>
                    <a:pt x="11387" y="0"/>
                  </a:lnTo>
                  <a:lnTo>
                    <a:pt x="10213" y="0"/>
                  </a:lnTo>
                  <a:lnTo>
                    <a:pt x="9666" y="35"/>
                  </a:lnTo>
                  <a:lnTo>
                    <a:pt x="9172" y="71"/>
                  </a:lnTo>
                  <a:lnTo>
                    <a:pt x="8625" y="140"/>
                  </a:lnTo>
                  <a:lnTo>
                    <a:pt x="8129" y="211"/>
                  </a:lnTo>
                  <a:lnTo>
                    <a:pt x="7582" y="316"/>
                  </a:lnTo>
                  <a:lnTo>
                    <a:pt x="7061" y="439"/>
                  </a:lnTo>
                  <a:lnTo>
                    <a:pt x="6566" y="580"/>
                  </a:lnTo>
                  <a:lnTo>
                    <a:pt x="6123" y="720"/>
                  </a:lnTo>
                  <a:lnTo>
                    <a:pt x="5680" y="879"/>
                  </a:lnTo>
                  <a:lnTo>
                    <a:pt x="5212" y="1054"/>
                  </a:lnTo>
                  <a:lnTo>
                    <a:pt x="4768" y="1229"/>
                  </a:lnTo>
                  <a:lnTo>
                    <a:pt x="3909" y="1669"/>
                  </a:lnTo>
                  <a:lnTo>
                    <a:pt x="3153" y="2125"/>
                  </a:lnTo>
                  <a:lnTo>
                    <a:pt x="2476" y="2634"/>
                  </a:lnTo>
                  <a:lnTo>
                    <a:pt x="1825" y="3214"/>
                  </a:lnTo>
                  <a:lnTo>
                    <a:pt x="1303" y="3811"/>
                  </a:lnTo>
                  <a:lnTo>
                    <a:pt x="1069" y="4127"/>
                  </a:lnTo>
                  <a:lnTo>
                    <a:pt x="860" y="4425"/>
                  </a:lnTo>
                  <a:lnTo>
                    <a:pt x="651" y="4760"/>
                  </a:lnTo>
                  <a:lnTo>
                    <a:pt x="470" y="5093"/>
                  </a:lnTo>
                  <a:lnTo>
                    <a:pt x="313" y="5479"/>
                  </a:lnTo>
                  <a:lnTo>
                    <a:pt x="209" y="5812"/>
                  </a:lnTo>
                  <a:lnTo>
                    <a:pt x="104" y="6182"/>
                  </a:lnTo>
                  <a:lnTo>
                    <a:pt x="52" y="6515"/>
                  </a:lnTo>
                  <a:lnTo>
                    <a:pt x="0" y="6884"/>
                  </a:lnTo>
                  <a:lnTo>
                    <a:pt x="0" y="7727"/>
                  </a:lnTo>
                  <a:lnTo>
                    <a:pt x="52" y="8166"/>
                  </a:lnTo>
                  <a:lnTo>
                    <a:pt x="157" y="8605"/>
                  </a:lnTo>
                  <a:lnTo>
                    <a:pt x="313" y="8974"/>
                  </a:lnTo>
                  <a:lnTo>
                    <a:pt x="470" y="9378"/>
                  </a:lnTo>
                  <a:lnTo>
                    <a:pt x="651" y="9729"/>
                  </a:lnTo>
                  <a:lnTo>
                    <a:pt x="860" y="10097"/>
                  </a:lnTo>
                  <a:lnTo>
                    <a:pt x="1121" y="10396"/>
                  </a:lnTo>
                  <a:lnTo>
                    <a:pt x="1668" y="11028"/>
                  </a:lnTo>
                  <a:lnTo>
                    <a:pt x="2267" y="11573"/>
                  </a:lnTo>
                  <a:lnTo>
                    <a:pt x="2866" y="12118"/>
                  </a:lnTo>
                  <a:lnTo>
                    <a:pt x="3570" y="12591"/>
                  </a:lnTo>
                  <a:lnTo>
                    <a:pt x="4872" y="13469"/>
                  </a:lnTo>
                  <a:lnTo>
                    <a:pt x="6019" y="14242"/>
                  </a:lnTo>
                  <a:lnTo>
                    <a:pt x="6462" y="14646"/>
                  </a:lnTo>
                  <a:lnTo>
                    <a:pt x="6826" y="15050"/>
                  </a:lnTo>
                  <a:lnTo>
                    <a:pt x="6931" y="15260"/>
                  </a:lnTo>
                  <a:lnTo>
                    <a:pt x="7009" y="15454"/>
                  </a:lnTo>
                  <a:lnTo>
                    <a:pt x="7113" y="15664"/>
                  </a:lnTo>
                  <a:lnTo>
                    <a:pt x="7113" y="19370"/>
                  </a:lnTo>
                  <a:lnTo>
                    <a:pt x="7166" y="19634"/>
                  </a:lnTo>
                  <a:lnTo>
                    <a:pt x="7270" y="19879"/>
                  </a:lnTo>
                  <a:lnTo>
                    <a:pt x="7425" y="20107"/>
                  </a:lnTo>
                  <a:lnTo>
                    <a:pt x="7582" y="20318"/>
                  </a:lnTo>
                  <a:lnTo>
                    <a:pt x="7765" y="20511"/>
                  </a:lnTo>
                  <a:lnTo>
                    <a:pt x="7973" y="20722"/>
                  </a:lnTo>
                  <a:lnTo>
                    <a:pt x="8233" y="20881"/>
                  </a:lnTo>
                  <a:lnTo>
                    <a:pt x="8468" y="21056"/>
                  </a:lnTo>
                  <a:lnTo>
                    <a:pt x="8729" y="21196"/>
                  </a:lnTo>
                  <a:lnTo>
                    <a:pt x="9015" y="21319"/>
                  </a:lnTo>
                  <a:lnTo>
                    <a:pt x="9380" y="21425"/>
                  </a:lnTo>
                  <a:lnTo>
                    <a:pt x="9719" y="21495"/>
                  </a:lnTo>
                  <a:lnTo>
                    <a:pt x="10084" y="21565"/>
                  </a:lnTo>
                  <a:lnTo>
                    <a:pt x="10422" y="21600"/>
                  </a:lnTo>
                  <a:lnTo>
                    <a:pt x="10786" y="21600"/>
                  </a:lnTo>
                  <a:close/>
                </a:path>
              </a:pathLst>
            </a:custGeom>
            <a:solidFill>
              <a:srgbClr val="FFFFCC">
                <a:alpha val="100000"/>
              </a:srgbClr>
            </a:solidFill>
            <a:ln w="57150" cap="flat" cmpd="sng">
              <a:solidFill>
                <a:srgbClr val="000000">
                  <a:alpha val="10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5368" name="Shape 170"/>
            <p:cNvSpPr/>
            <p:nvPr/>
          </p:nvSpPr>
          <p:spPr>
            <a:xfrm>
              <a:off x="192699" y="403848"/>
              <a:ext cx="224224" cy="408299"/>
            </a:xfrm>
            <a:custGeom>
              <a:avLst/>
              <a:gdLst/>
              <a:ahLst/>
              <a:cxnLst>
                <a:cxn ang="0">
                  <a:pos x="112112" y="204150"/>
                </a:cxn>
                <a:cxn ang="5898240">
                  <a:pos x="112112" y="204150"/>
                </a:cxn>
                <a:cxn ang="11796480">
                  <a:pos x="112112" y="204150"/>
                </a:cxn>
                <a:cxn ang="17694720">
                  <a:pos x="112112" y="204150"/>
                </a:cxn>
              </a:cxnLst>
              <a:pathLst>
                <a:path w="21600" h="21600">
                  <a:moveTo>
                    <a:pt x="6354" y="10918"/>
                  </a:moveTo>
                  <a:lnTo>
                    <a:pt x="4448" y="5578"/>
                  </a:lnTo>
                  <a:lnTo>
                    <a:pt x="1060" y="1305"/>
                  </a:lnTo>
                  <a:lnTo>
                    <a:pt x="0" y="235"/>
                  </a:lnTo>
                  <a:lnTo>
                    <a:pt x="4448" y="1424"/>
                  </a:lnTo>
                  <a:lnTo>
                    <a:pt x="7835" y="0"/>
                  </a:lnTo>
                  <a:lnTo>
                    <a:pt x="11647" y="1305"/>
                  </a:lnTo>
                  <a:lnTo>
                    <a:pt x="14610" y="0"/>
                  </a:lnTo>
                  <a:lnTo>
                    <a:pt x="17576" y="1186"/>
                  </a:lnTo>
                  <a:lnTo>
                    <a:pt x="21600" y="235"/>
                  </a:lnTo>
                  <a:lnTo>
                    <a:pt x="16304" y="6053"/>
                  </a:lnTo>
                  <a:lnTo>
                    <a:pt x="14822" y="10918"/>
                  </a:lnTo>
                  <a:moveTo>
                    <a:pt x="778" y="14359"/>
                  </a:moveTo>
                  <a:lnTo>
                    <a:pt x="20681" y="14359"/>
                  </a:lnTo>
                  <a:lnTo>
                    <a:pt x="20681" y="16852"/>
                  </a:lnTo>
                  <a:lnTo>
                    <a:pt x="778" y="16814"/>
                  </a:lnTo>
                  <a:lnTo>
                    <a:pt x="778" y="19226"/>
                  </a:lnTo>
                  <a:lnTo>
                    <a:pt x="20681" y="19304"/>
                  </a:lnTo>
                  <a:lnTo>
                    <a:pt x="20752" y="21600"/>
                  </a:lnTo>
                  <a:lnTo>
                    <a:pt x="848" y="21600"/>
                  </a:lnTo>
                </a:path>
              </a:pathLst>
            </a:custGeom>
            <a:noFill/>
            <a:ln w="57150" cap="flat" cmpd="sng">
              <a:solidFill>
                <a:srgbClr val="000000">
                  <a:alpha val="10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</p:grpSp>
      <p:sp>
        <p:nvSpPr>
          <p:cNvPr id="172" name="Shape 172"/>
          <p:cNvSpPr/>
          <p:nvPr/>
        </p:nvSpPr>
        <p:spPr>
          <a:xfrm>
            <a:off x="5486400" y="1372394"/>
            <a:ext cx="768985" cy="460375"/>
          </a:xfrm>
          <a:prstGeom prst="rect">
            <a:avLst/>
          </a:prstGeom>
          <a:noFill/>
          <a:ln w="12700">
            <a:noFill/>
          </a:ln>
        </p:spPr>
        <p:txBody>
          <a:bodyPr wrap="none" lIns="45719" rIns="45719" anchor="ctr" anchorCtr="0">
            <a:spAutoFit/>
          </a:bodyPr>
          <a:p>
            <a:pPr eaLnBrk="1">
              <a:buNone/>
            </a:pPr>
            <a:r>
              <a:rPr lang="zh-CN" altLang="en-US" sz="2400">
                <a:solidFill>
                  <a:srgbClr val="FF0000"/>
                </a:solidFill>
                <a:latin typeface="Calibri" panose="020F0702030404030204" charset="0"/>
              </a:rPr>
              <a:t>恐怕 </a:t>
            </a:r>
            <a:endParaRPr lang="zh-CN" altLang="en-US" sz="2400">
              <a:solidFill>
                <a:srgbClr val="FF0000"/>
              </a:solidFill>
              <a:latin typeface="Calibri" panose="020F0702030404030204" charset="0"/>
            </a:endParaRPr>
          </a:p>
        </p:txBody>
      </p:sp>
      <p:sp>
        <p:nvSpPr>
          <p:cNvPr id="173" name="Shape 173"/>
          <p:cNvSpPr/>
          <p:nvPr/>
        </p:nvSpPr>
        <p:spPr>
          <a:xfrm>
            <a:off x="2235200" y="2591594"/>
            <a:ext cx="8181975" cy="460375"/>
          </a:xfrm>
          <a:prstGeom prst="rect">
            <a:avLst/>
          </a:prstGeom>
          <a:noFill/>
          <a:ln w="12700">
            <a:noFill/>
          </a:ln>
        </p:spPr>
        <p:txBody>
          <a:bodyPr lIns="45719" rIns="45719" anchor="ctr" anchorCtr="0">
            <a:spAutoFit/>
          </a:bodyPr>
          <a:p>
            <a:pPr eaLnBrk="1">
              <a:buNone/>
            </a:pPr>
            <a:r>
              <a:rPr lang="en-US" altLang="zh-CN" sz="2400">
                <a:latin typeface="Calibri" panose="020F0702030404030204" charset="0"/>
              </a:rPr>
              <a:t>3</a:t>
            </a:r>
            <a:r>
              <a:rPr lang="en-US" altLang="zh-CN" sz="2400">
                <a:latin typeface="华文细黑" pitchFamily="2" charset="-122"/>
                <a:ea typeface="华文细黑" pitchFamily="2" charset="-122"/>
                <a:sym typeface="华文细黑" pitchFamily="2" charset="-122"/>
              </a:rPr>
              <a:t>. </a:t>
            </a:r>
            <a:r>
              <a:rPr lang="zh-CN" altLang="en-US" sz="2400">
                <a:latin typeface="Calibri" panose="020F0702030404030204" charset="0"/>
              </a:rPr>
              <a:t>这个会议室的座位</a:t>
            </a:r>
            <a:r>
              <a:rPr lang="zh-CN" altLang="en-US" sz="2400">
                <a:solidFill>
                  <a:srgbClr val="FF0000"/>
                </a:solidFill>
                <a:latin typeface="Calibri" panose="020F0702030404030204" charset="0"/>
              </a:rPr>
              <a:t>恐怕</a:t>
            </a:r>
            <a:r>
              <a:rPr lang="zh-CN" altLang="en-US" sz="2400">
                <a:latin typeface="Calibri" panose="020F0702030404030204" charset="0"/>
              </a:rPr>
              <a:t>不够，还是换到旁边那个大的吧。</a:t>
            </a:r>
            <a:endParaRPr lang="zh-CN" altLang="en-US" sz="2400">
              <a:latin typeface="Calibri" panose="020F0702030404030204" charset="0"/>
            </a:endParaRPr>
          </a:p>
        </p:txBody>
      </p:sp>
      <p:sp>
        <p:nvSpPr>
          <p:cNvPr id="174" name="Shape 174"/>
          <p:cNvSpPr/>
          <p:nvPr/>
        </p:nvSpPr>
        <p:spPr>
          <a:xfrm>
            <a:off x="2235200" y="3423603"/>
            <a:ext cx="7983538" cy="829945"/>
          </a:xfrm>
          <a:prstGeom prst="rect">
            <a:avLst/>
          </a:prstGeom>
          <a:noFill/>
          <a:ln w="12700">
            <a:noFill/>
          </a:ln>
        </p:spPr>
        <p:txBody>
          <a:bodyPr lIns="45719" rIns="45719" anchor="ctr" anchorCtr="0">
            <a:spAutoFit/>
          </a:bodyPr>
          <a:p>
            <a:pPr eaLnBrk="1">
              <a:buNone/>
            </a:pPr>
            <a:r>
              <a:rPr lang="en-US" altLang="zh-CN" sz="2400">
                <a:latin typeface="华文细黑" pitchFamily="2" charset="-122"/>
                <a:ea typeface="华文细黑" pitchFamily="2" charset="-122"/>
                <a:sym typeface="华文细黑" pitchFamily="2" charset="-122"/>
              </a:rPr>
              <a:t>4. </a:t>
            </a:r>
            <a:r>
              <a:rPr lang="zh-CN" altLang="en-US" sz="2400">
                <a:latin typeface="Calibri" panose="020F0702030404030204" charset="0"/>
              </a:rPr>
              <a:t>有些事情如果你一定要找一个正确答案，</a:t>
            </a:r>
            <a:r>
              <a:rPr lang="zh-CN" altLang="en-US" sz="2400">
                <a:solidFill>
                  <a:srgbClr val="FF0000"/>
                </a:solidFill>
                <a:latin typeface="Calibri" panose="020F0702030404030204" charset="0"/>
              </a:rPr>
              <a:t>恐怕</a:t>
            </a:r>
            <a:r>
              <a:rPr lang="zh-CN" altLang="en-US" sz="2400">
                <a:latin typeface="Calibri" panose="020F0702030404030204" charset="0"/>
              </a:rPr>
              <a:t>会让简单</a:t>
            </a:r>
            <a:endParaRPr lang="zh-CN" altLang="en-US" sz="2400">
              <a:latin typeface="Calibri" panose="020F0702030404030204" charset="0"/>
            </a:endParaRPr>
          </a:p>
          <a:p>
            <a:pPr eaLnBrk="1">
              <a:buNone/>
            </a:pPr>
            <a:r>
              <a:rPr lang="zh-CN" altLang="en-US" sz="2400">
                <a:latin typeface="Calibri" panose="020F0702030404030204" charset="0"/>
              </a:rPr>
              <a:t>    的生活变得复杂。</a:t>
            </a:r>
            <a:endParaRPr lang="zh-CN" altLang="en-US" sz="2400">
              <a:latin typeface="Calibri" panose="020F070203040403020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fill="hold" nodeType="tmRoot"/>
      </p:par>
    </p:tnLst>
    <p:bldLst>
      <p:bldP spid="172" grpId="0" animBg="1" advAuto="1000"/>
      <p:bldP spid="173" grpId="0" animBg="1" advAuto="1000"/>
      <p:bldP spid="174" grpId="0" animBg="1" advAuto="100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386" name="Shape 176"/>
          <p:cNvSpPr/>
          <p:nvPr/>
        </p:nvSpPr>
        <p:spPr>
          <a:xfrm>
            <a:off x="2595563" y="487363"/>
            <a:ext cx="8072437" cy="706755"/>
          </a:xfrm>
          <a:prstGeom prst="rect">
            <a:avLst/>
          </a:prstGeom>
          <a:noFill/>
          <a:ln w="12700">
            <a:noFill/>
          </a:ln>
        </p:spPr>
        <p:txBody>
          <a:bodyPr lIns="45719" rIns="45719">
            <a:spAutoFit/>
          </a:bodyPr>
          <a:p>
            <a:pPr eaLnBrk="1">
              <a:buNone/>
            </a:pPr>
            <a:r>
              <a:rPr lang="zh-CN" altLang="en-US" sz="4000">
                <a:solidFill>
                  <a:srgbClr val="A6A6A6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语言点</a:t>
            </a:r>
            <a:endParaRPr lang="zh-CN" altLang="en-US" sz="4000">
              <a:solidFill>
                <a:srgbClr val="A6A6A6"/>
              </a:solidFill>
              <a:latin typeface="黑体" panose="02010609060101010101" pitchFamily="49" charset="-122"/>
              <a:ea typeface="黑体" panose="02010609060101010101" pitchFamily="49" charset="-122"/>
              <a:sym typeface="黑体" panose="02010609060101010101" pitchFamily="49" charset="-122"/>
            </a:endParaRPr>
          </a:p>
        </p:txBody>
      </p:sp>
      <p:grpSp>
        <p:nvGrpSpPr>
          <p:cNvPr id="16387" name="Group 179"/>
          <p:cNvGrpSpPr/>
          <p:nvPr/>
        </p:nvGrpSpPr>
        <p:grpSpPr>
          <a:xfrm>
            <a:off x="1811338" y="228600"/>
            <a:ext cx="608012" cy="919163"/>
            <a:chOff x="0" y="0"/>
            <a:chExt cx="607419" cy="919824"/>
          </a:xfrm>
        </p:grpSpPr>
        <p:sp>
          <p:nvSpPr>
            <p:cNvPr id="16391" name="Shape 177"/>
            <p:cNvSpPr/>
            <p:nvPr/>
          </p:nvSpPr>
          <p:spPr>
            <a:xfrm>
              <a:off x="0" y="0"/>
              <a:ext cx="607420" cy="919825"/>
            </a:xfrm>
            <a:custGeom>
              <a:avLst/>
              <a:gdLst/>
              <a:ahLst/>
              <a:cxnLst>
                <a:cxn ang="0">
                  <a:pos x="303710" y="459913"/>
                </a:cxn>
                <a:cxn ang="5898240">
                  <a:pos x="303710" y="459913"/>
                </a:cxn>
                <a:cxn ang="11796480">
                  <a:pos x="303710" y="459913"/>
                </a:cxn>
                <a:cxn ang="17694720">
                  <a:pos x="303710" y="459913"/>
                </a:cxn>
              </a:cxnLst>
              <a:pathLst>
                <a:path w="21600" h="21600">
                  <a:moveTo>
                    <a:pt x="10786" y="21600"/>
                  </a:moveTo>
                  <a:lnTo>
                    <a:pt x="11178" y="21600"/>
                  </a:lnTo>
                  <a:lnTo>
                    <a:pt x="11516" y="21565"/>
                  </a:lnTo>
                  <a:lnTo>
                    <a:pt x="11881" y="21495"/>
                  </a:lnTo>
                  <a:lnTo>
                    <a:pt x="12220" y="21425"/>
                  </a:lnTo>
                  <a:lnTo>
                    <a:pt x="12585" y="21319"/>
                  </a:lnTo>
                  <a:lnTo>
                    <a:pt x="12871" y="21196"/>
                  </a:lnTo>
                  <a:lnTo>
                    <a:pt x="13132" y="21056"/>
                  </a:lnTo>
                  <a:lnTo>
                    <a:pt x="13367" y="20881"/>
                  </a:lnTo>
                  <a:lnTo>
                    <a:pt x="13627" y="20722"/>
                  </a:lnTo>
                  <a:lnTo>
                    <a:pt x="13835" y="20511"/>
                  </a:lnTo>
                  <a:lnTo>
                    <a:pt x="14018" y="20318"/>
                  </a:lnTo>
                  <a:lnTo>
                    <a:pt x="14174" y="20107"/>
                  </a:lnTo>
                  <a:lnTo>
                    <a:pt x="14330" y="19879"/>
                  </a:lnTo>
                  <a:lnTo>
                    <a:pt x="14434" y="19634"/>
                  </a:lnTo>
                  <a:lnTo>
                    <a:pt x="14487" y="19370"/>
                  </a:lnTo>
                  <a:lnTo>
                    <a:pt x="14487" y="15664"/>
                  </a:lnTo>
                  <a:lnTo>
                    <a:pt x="14591" y="15454"/>
                  </a:lnTo>
                  <a:lnTo>
                    <a:pt x="14669" y="15260"/>
                  </a:lnTo>
                  <a:lnTo>
                    <a:pt x="14774" y="15050"/>
                  </a:lnTo>
                  <a:lnTo>
                    <a:pt x="15138" y="14646"/>
                  </a:lnTo>
                  <a:lnTo>
                    <a:pt x="15581" y="14242"/>
                  </a:lnTo>
                  <a:lnTo>
                    <a:pt x="16728" y="13469"/>
                  </a:lnTo>
                  <a:lnTo>
                    <a:pt x="18030" y="12591"/>
                  </a:lnTo>
                  <a:lnTo>
                    <a:pt x="18734" y="12118"/>
                  </a:lnTo>
                  <a:lnTo>
                    <a:pt x="19333" y="11573"/>
                  </a:lnTo>
                  <a:lnTo>
                    <a:pt x="19932" y="11028"/>
                  </a:lnTo>
                  <a:lnTo>
                    <a:pt x="20479" y="10396"/>
                  </a:lnTo>
                  <a:lnTo>
                    <a:pt x="20740" y="10097"/>
                  </a:lnTo>
                  <a:lnTo>
                    <a:pt x="20948" y="9729"/>
                  </a:lnTo>
                  <a:lnTo>
                    <a:pt x="21130" y="9378"/>
                  </a:lnTo>
                  <a:lnTo>
                    <a:pt x="21287" y="8974"/>
                  </a:lnTo>
                  <a:lnTo>
                    <a:pt x="21443" y="8605"/>
                  </a:lnTo>
                  <a:lnTo>
                    <a:pt x="21548" y="8166"/>
                  </a:lnTo>
                  <a:lnTo>
                    <a:pt x="21600" y="7727"/>
                  </a:lnTo>
                  <a:lnTo>
                    <a:pt x="21600" y="6884"/>
                  </a:lnTo>
                  <a:lnTo>
                    <a:pt x="21548" y="6515"/>
                  </a:lnTo>
                  <a:lnTo>
                    <a:pt x="21496" y="6182"/>
                  </a:lnTo>
                  <a:lnTo>
                    <a:pt x="21391" y="5812"/>
                  </a:lnTo>
                  <a:lnTo>
                    <a:pt x="21287" y="5479"/>
                  </a:lnTo>
                  <a:lnTo>
                    <a:pt x="21130" y="5093"/>
                  </a:lnTo>
                  <a:lnTo>
                    <a:pt x="20948" y="4760"/>
                  </a:lnTo>
                  <a:lnTo>
                    <a:pt x="20740" y="4425"/>
                  </a:lnTo>
                  <a:lnTo>
                    <a:pt x="20531" y="4127"/>
                  </a:lnTo>
                  <a:lnTo>
                    <a:pt x="20296" y="3811"/>
                  </a:lnTo>
                  <a:lnTo>
                    <a:pt x="20036" y="3513"/>
                  </a:lnTo>
                  <a:lnTo>
                    <a:pt x="19775" y="3214"/>
                  </a:lnTo>
                  <a:lnTo>
                    <a:pt x="19124" y="2634"/>
                  </a:lnTo>
                  <a:lnTo>
                    <a:pt x="18447" y="2125"/>
                  </a:lnTo>
                  <a:lnTo>
                    <a:pt x="17691" y="1669"/>
                  </a:lnTo>
                  <a:lnTo>
                    <a:pt x="16832" y="1229"/>
                  </a:lnTo>
                  <a:lnTo>
                    <a:pt x="16388" y="1054"/>
                  </a:lnTo>
                  <a:lnTo>
                    <a:pt x="15920" y="879"/>
                  </a:lnTo>
                  <a:lnTo>
                    <a:pt x="15477" y="720"/>
                  </a:lnTo>
                  <a:lnTo>
                    <a:pt x="15034" y="580"/>
                  </a:lnTo>
                  <a:lnTo>
                    <a:pt x="14539" y="439"/>
                  </a:lnTo>
                  <a:lnTo>
                    <a:pt x="14018" y="316"/>
                  </a:lnTo>
                  <a:lnTo>
                    <a:pt x="13471" y="211"/>
                  </a:lnTo>
                  <a:lnTo>
                    <a:pt x="12975" y="140"/>
                  </a:lnTo>
                  <a:lnTo>
                    <a:pt x="12428" y="71"/>
                  </a:lnTo>
                  <a:lnTo>
                    <a:pt x="11934" y="35"/>
                  </a:lnTo>
                  <a:lnTo>
                    <a:pt x="11387" y="0"/>
                  </a:lnTo>
                  <a:lnTo>
                    <a:pt x="10213" y="0"/>
                  </a:lnTo>
                  <a:lnTo>
                    <a:pt x="9666" y="35"/>
                  </a:lnTo>
                  <a:lnTo>
                    <a:pt x="9172" y="71"/>
                  </a:lnTo>
                  <a:lnTo>
                    <a:pt x="8625" y="140"/>
                  </a:lnTo>
                  <a:lnTo>
                    <a:pt x="8129" y="211"/>
                  </a:lnTo>
                  <a:lnTo>
                    <a:pt x="7582" y="316"/>
                  </a:lnTo>
                  <a:lnTo>
                    <a:pt x="7061" y="439"/>
                  </a:lnTo>
                  <a:lnTo>
                    <a:pt x="6566" y="580"/>
                  </a:lnTo>
                  <a:lnTo>
                    <a:pt x="6123" y="720"/>
                  </a:lnTo>
                  <a:lnTo>
                    <a:pt x="5680" y="879"/>
                  </a:lnTo>
                  <a:lnTo>
                    <a:pt x="5212" y="1054"/>
                  </a:lnTo>
                  <a:lnTo>
                    <a:pt x="4768" y="1229"/>
                  </a:lnTo>
                  <a:lnTo>
                    <a:pt x="3909" y="1669"/>
                  </a:lnTo>
                  <a:lnTo>
                    <a:pt x="3153" y="2125"/>
                  </a:lnTo>
                  <a:lnTo>
                    <a:pt x="2476" y="2634"/>
                  </a:lnTo>
                  <a:lnTo>
                    <a:pt x="1825" y="3214"/>
                  </a:lnTo>
                  <a:lnTo>
                    <a:pt x="1303" y="3811"/>
                  </a:lnTo>
                  <a:lnTo>
                    <a:pt x="1069" y="4127"/>
                  </a:lnTo>
                  <a:lnTo>
                    <a:pt x="860" y="4425"/>
                  </a:lnTo>
                  <a:lnTo>
                    <a:pt x="651" y="4760"/>
                  </a:lnTo>
                  <a:lnTo>
                    <a:pt x="470" y="5093"/>
                  </a:lnTo>
                  <a:lnTo>
                    <a:pt x="313" y="5479"/>
                  </a:lnTo>
                  <a:lnTo>
                    <a:pt x="209" y="5812"/>
                  </a:lnTo>
                  <a:lnTo>
                    <a:pt x="104" y="6182"/>
                  </a:lnTo>
                  <a:lnTo>
                    <a:pt x="52" y="6515"/>
                  </a:lnTo>
                  <a:lnTo>
                    <a:pt x="0" y="6884"/>
                  </a:lnTo>
                  <a:lnTo>
                    <a:pt x="0" y="7727"/>
                  </a:lnTo>
                  <a:lnTo>
                    <a:pt x="52" y="8166"/>
                  </a:lnTo>
                  <a:lnTo>
                    <a:pt x="157" y="8605"/>
                  </a:lnTo>
                  <a:lnTo>
                    <a:pt x="313" y="8974"/>
                  </a:lnTo>
                  <a:lnTo>
                    <a:pt x="470" y="9378"/>
                  </a:lnTo>
                  <a:lnTo>
                    <a:pt x="651" y="9729"/>
                  </a:lnTo>
                  <a:lnTo>
                    <a:pt x="860" y="10097"/>
                  </a:lnTo>
                  <a:lnTo>
                    <a:pt x="1121" y="10396"/>
                  </a:lnTo>
                  <a:lnTo>
                    <a:pt x="1668" y="11028"/>
                  </a:lnTo>
                  <a:lnTo>
                    <a:pt x="2267" y="11573"/>
                  </a:lnTo>
                  <a:lnTo>
                    <a:pt x="2866" y="12118"/>
                  </a:lnTo>
                  <a:lnTo>
                    <a:pt x="3570" y="12591"/>
                  </a:lnTo>
                  <a:lnTo>
                    <a:pt x="4872" y="13469"/>
                  </a:lnTo>
                  <a:lnTo>
                    <a:pt x="6019" y="14242"/>
                  </a:lnTo>
                  <a:lnTo>
                    <a:pt x="6462" y="14646"/>
                  </a:lnTo>
                  <a:lnTo>
                    <a:pt x="6826" y="15050"/>
                  </a:lnTo>
                  <a:lnTo>
                    <a:pt x="6931" y="15260"/>
                  </a:lnTo>
                  <a:lnTo>
                    <a:pt x="7009" y="15454"/>
                  </a:lnTo>
                  <a:lnTo>
                    <a:pt x="7113" y="15664"/>
                  </a:lnTo>
                  <a:lnTo>
                    <a:pt x="7113" y="19370"/>
                  </a:lnTo>
                  <a:lnTo>
                    <a:pt x="7166" y="19634"/>
                  </a:lnTo>
                  <a:lnTo>
                    <a:pt x="7270" y="19879"/>
                  </a:lnTo>
                  <a:lnTo>
                    <a:pt x="7425" y="20107"/>
                  </a:lnTo>
                  <a:lnTo>
                    <a:pt x="7582" y="20318"/>
                  </a:lnTo>
                  <a:lnTo>
                    <a:pt x="7765" y="20511"/>
                  </a:lnTo>
                  <a:lnTo>
                    <a:pt x="7973" y="20722"/>
                  </a:lnTo>
                  <a:lnTo>
                    <a:pt x="8233" y="20881"/>
                  </a:lnTo>
                  <a:lnTo>
                    <a:pt x="8468" y="21056"/>
                  </a:lnTo>
                  <a:lnTo>
                    <a:pt x="8729" y="21196"/>
                  </a:lnTo>
                  <a:lnTo>
                    <a:pt x="9015" y="21319"/>
                  </a:lnTo>
                  <a:lnTo>
                    <a:pt x="9380" y="21425"/>
                  </a:lnTo>
                  <a:lnTo>
                    <a:pt x="9719" y="21495"/>
                  </a:lnTo>
                  <a:lnTo>
                    <a:pt x="10084" y="21565"/>
                  </a:lnTo>
                  <a:lnTo>
                    <a:pt x="10422" y="21600"/>
                  </a:lnTo>
                  <a:lnTo>
                    <a:pt x="10786" y="21600"/>
                  </a:lnTo>
                  <a:close/>
                </a:path>
              </a:pathLst>
            </a:custGeom>
            <a:solidFill>
              <a:srgbClr val="FFFFCC">
                <a:alpha val="100000"/>
              </a:srgbClr>
            </a:solidFill>
            <a:ln w="57150" cap="flat" cmpd="sng">
              <a:solidFill>
                <a:srgbClr val="000000">
                  <a:alpha val="10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6392" name="Shape 178"/>
            <p:cNvSpPr/>
            <p:nvPr/>
          </p:nvSpPr>
          <p:spPr>
            <a:xfrm>
              <a:off x="192699" y="403848"/>
              <a:ext cx="224224" cy="408299"/>
            </a:xfrm>
            <a:custGeom>
              <a:avLst/>
              <a:gdLst/>
              <a:ahLst/>
              <a:cxnLst>
                <a:cxn ang="0">
                  <a:pos x="112112" y="204150"/>
                </a:cxn>
                <a:cxn ang="5898240">
                  <a:pos x="112112" y="204150"/>
                </a:cxn>
                <a:cxn ang="11796480">
                  <a:pos x="112112" y="204150"/>
                </a:cxn>
                <a:cxn ang="17694720">
                  <a:pos x="112112" y="204150"/>
                </a:cxn>
              </a:cxnLst>
              <a:pathLst>
                <a:path w="21600" h="21600">
                  <a:moveTo>
                    <a:pt x="6354" y="10918"/>
                  </a:moveTo>
                  <a:lnTo>
                    <a:pt x="4448" y="5578"/>
                  </a:lnTo>
                  <a:lnTo>
                    <a:pt x="1060" y="1305"/>
                  </a:lnTo>
                  <a:lnTo>
                    <a:pt x="0" y="235"/>
                  </a:lnTo>
                  <a:lnTo>
                    <a:pt x="4448" y="1424"/>
                  </a:lnTo>
                  <a:lnTo>
                    <a:pt x="7835" y="0"/>
                  </a:lnTo>
                  <a:lnTo>
                    <a:pt x="11647" y="1305"/>
                  </a:lnTo>
                  <a:lnTo>
                    <a:pt x="14610" y="0"/>
                  </a:lnTo>
                  <a:lnTo>
                    <a:pt x="17576" y="1186"/>
                  </a:lnTo>
                  <a:lnTo>
                    <a:pt x="21600" y="235"/>
                  </a:lnTo>
                  <a:lnTo>
                    <a:pt x="16304" y="6053"/>
                  </a:lnTo>
                  <a:lnTo>
                    <a:pt x="14822" y="10918"/>
                  </a:lnTo>
                  <a:moveTo>
                    <a:pt x="778" y="14359"/>
                  </a:moveTo>
                  <a:lnTo>
                    <a:pt x="20681" y="14359"/>
                  </a:lnTo>
                  <a:lnTo>
                    <a:pt x="20681" y="16852"/>
                  </a:lnTo>
                  <a:lnTo>
                    <a:pt x="778" y="16814"/>
                  </a:lnTo>
                  <a:lnTo>
                    <a:pt x="778" y="19226"/>
                  </a:lnTo>
                  <a:lnTo>
                    <a:pt x="20681" y="19304"/>
                  </a:lnTo>
                  <a:lnTo>
                    <a:pt x="20752" y="21600"/>
                  </a:lnTo>
                  <a:lnTo>
                    <a:pt x="848" y="21600"/>
                  </a:lnTo>
                </a:path>
              </a:pathLst>
            </a:custGeom>
            <a:noFill/>
            <a:ln w="57150" cap="flat" cmpd="sng">
              <a:solidFill>
                <a:srgbClr val="000000">
                  <a:alpha val="10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</p:grpSp>
      <p:sp>
        <p:nvSpPr>
          <p:cNvPr id="180" name="Shape 180"/>
          <p:cNvSpPr/>
          <p:nvPr/>
        </p:nvSpPr>
        <p:spPr>
          <a:xfrm>
            <a:off x="5486400" y="1372394"/>
            <a:ext cx="768985" cy="460375"/>
          </a:xfrm>
          <a:prstGeom prst="rect">
            <a:avLst/>
          </a:prstGeom>
          <a:noFill/>
          <a:ln w="12700">
            <a:noFill/>
          </a:ln>
        </p:spPr>
        <p:txBody>
          <a:bodyPr wrap="none" lIns="45719" rIns="45719" anchor="ctr" anchorCtr="0">
            <a:spAutoFit/>
          </a:bodyPr>
          <a:p>
            <a:pPr eaLnBrk="1">
              <a:buNone/>
            </a:pPr>
            <a:r>
              <a:rPr lang="zh-CN" altLang="en-US" sz="2400">
                <a:solidFill>
                  <a:srgbClr val="FF0000"/>
                </a:solidFill>
                <a:latin typeface="Calibri" panose="020F0702030404030204" charset="0"/>
              </a:rPr>
              <a:t>恐怕 </a:t>
            </a:r>
            <a:endParaRPr lang="zh-CN" altLang="en-US" sz="2400">
              <a:solidFill>
                <a:srgbClr val="FF0000"/>
              </a:solidFill>
              <a:latin typeface="Calibri" panose="020F0702030404030204" charset="0"/>
            </a:endParaRPr>
          </a:p>
        </p:txBody>
      </p:sp>
      <p:sp>
        <p:nvSpPr>
          <p:cNvPr id="181" name="Shape 181"/>
          <p:cNvSpPr/>
          <p:nvPr/>
        </p:nvSpPr>
        <p:spPr>
          <a:xfrm>
            <a:off x="2235200" y="2591594"/>
            <a:ext cx="8181975" cy="460375"/>
          </a:xfrm>
          <a:prstGeom prst="rect">
            <a:avLst/>
          </a:prstGeom>
          <a:noFill/>
          <a:ln w="12700">
            <a:noFill/>
          </a:ln>
        </p:spPr>
        <p:txBody>
          <a:bodyPr lIns="45719" rIns="45719" anchor="ctr" anchorCtr="0">
            <a:spAutoFit/>
          </a:bodyPr>
          <a:p>
            <a:pPr eaLnBrk="1">
              <a:buNone/>
            </a:pPr>
            <a:r>
              <a:rPr lang="en-US" altLang="zh-CN" sz="2400">
                <a:latin typeface="Calibri" panose="020F0702030404030204" charset="0"/>
              </a:rPr>
              <a:t>5</a:t>
            </a:r>
            <a:r>
              <a:rPr lang="en-US" altLang="zh-CN" sz="2400">
                <a:latin typeface="华文细黑" pitchFamily="2" charset="-122"/>
                <a:ea typeface="华文细黑" pitchFamily="2" charset="-122"/>
                <a:sym typeface="华文细黑" pitchFamily="2" charset="-122"/>
              </a:rPr>
              <a:t>. </a:t>
            </a:r>
            <a:r>
              <a:rPr lang="zh-CN" altLang="en-US" sz="2400">
                <a:latin typeface="Calibri" panose="020F0702030404030204" charset="0"/>
              </a:rPr>
              <a:t>听完我的回答，</a:t>
            </a:r>
            <a:r>
              <a:rPr lang="zh-CN" altLang="en-US" sz="2400">
                <a:solidFill>
                  <a:srgbClr val="FF0000"/>
                </a:solidFill>
                <a:latin typeface="Calibri" panose="020F0702030404030204" charset="0"/>
              </a:rPr>
              <a:t>恐怕</a:t>
            </a:r>
            <a:r>
              <a:rPr lang="zh-CN" altLang="en-US" sz="2400">
                <a:latin typeface="Calibri" panose="020F0702030404030204" charset="0"/>
              </a:rPr>
              <a:t>你已经知道我的答案了吧。</a:t>
            </a:r>
            <a:endParaRPr lang="zh-CN" altLang="en-US" sz="2400">
              <a:latin typeface="Calibri" panose="020F0702030404030204" charset="0"/>
            </a:endParaRPr>
          </a:p>
        </p:txBody>
      </p:sp>
      <p:sp>
        <p:nvSpPr>
          <p:cNvPr id="182" name="Shape 182"/>
          <p:cNvSpPr/>
          <p:nvPr/>
        </p:nvSpPr>
        <p:spPr>
          <a:xfrm>
            <a:off x="2235200" y="3532188"/>
            <a:ext cx="7983538" cy="460375"/>
          </a:xfrm>
          <a:prstGeom prst="rect">
            <a:avLst/>
          </a:prstGeom>
          <a:noFill/>
          <a:ln w="12700">
            <a:noFill/>
          </a:ln>
        </p:spPr>
        <p:txBody>
          <a:bodyPr lIns="45719" rIns="45719" anchor="ctr" anchorCtr="0">
            <a:spAutoFit/>
          </a:bodyPr>
          <a:p>
            <a:pPr eaLnBrk="1">
              <a:buNone/>
            </a:pPr>
            <a:r>
              <a:rPr lang="en-US" altLang="zh-CN" sz="2400">
                <a:latin typeface="华文细黑" pitchFamily="2" charset="-122"/>
                <a:ea typeface="华文细黑" pitchFamily="2" charset="-122"/>
                <a:sym typeface="华文细黑" pitchFamily="2" charset="-122"/>
              </a:rPr>
              <a:t>6. </a:t>
            </a:r>
            <a:r>
              <a:rPr lang="zh-CN" altLang="en-US" sz="2400">
                <a:latin typeface="Calibri" panose="020F0702030404030204" charset="0"/>
              </a:rPr>
              <a:t>京剧演出</a:t>
            </a:r>
            <a:r>
              <a:rPr lang="en-US" altLang="zh-CN" sz="2400">
                <a:latin typeface="Calibri" panose="020F0702030404030204" charset="0"/>
              </a:rPr>
              <a:t>7</a:t>
            </a:r>
            <a:r>
              <a:rPr lang="zh-CN" altLang="en-US" sz="2400">
                <a:latin typeface="Calibri" panose="020F0702030404030204" charset="0"/>
              </a:rPr>
              <a:t>点就开始了，现在</a:t>
            </a:r>
            <a:r>
              <a:rPr lang="zh-CN" altLang="en-US" sz="2400">
                <a:solidFill>
                  <a:srgbClr val="FF0000"/>
                </a:solidFill>
                <a:latin typeface="Calibri" panose="020F0702030404030204" charset="0"/>
              </a:rPr>
              <a:t>恐怕</a:t>
            </a:r>
            <a:r>
              <a:rPr lang="zh-CN" altLang="en-US" sz="2400">
                <a:latin typeface="Calibri" panose="020F0702030404030204" charset="0"/>
              </a:rPr>
              <a:t>已经结束了。</a:t>
            </a:r>
            <a:endParaRPr lang="zh-CN" altLang="en-US" sz="2400">
              <a:latin typeface="Calibri" panose="020F070203040403020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fill="hold" nodeType="tmRoot"/>
      </p:par>
    </p:tnLst>
    <p:bldLst>
      <p:bldP spid="180" grpId="0" animBg="1" advAuto="1000"/>
      <p:bldP spid="181" grpId="0" animBg="1" advAuto="1000"/>
      <p:bldP spid="182" grpId="0" animBg="1" advAuto="100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410" name="Shape 184"/>
          <p:cNvSpPr/>
          <p:nvPr/>
        </p:nvSpPr>
        <p:spPr>
          <a:xfrm>
            <a:off x="2595563" y="487363"/>
            <a:ext cx="8072437" cy="706755"/>
          </a:xfrm>
          <a:prstGeom prst="rect">
            <a:avLst/>
          </a:prstGeom>
          <a:noFill/>
          <a:ln w="12700">
            <a:noFill/>
          </a:ln>
        </p:spPr>
        <p:txBody>
          <a:bodyPr lIns="45719" rIns="45719">
            <a:spAutoFit/>
          </a:bodyPr>
          <a:p>
            <a:pPr eaLnBrk="1">
              <a:buNone/>
            </a:pPr>
            <a:r>
              <a:rPr lang="zh-CN" altLang="en-US" sz="4000">
                <a:solidFill>
                  <a:srgbClr val="A6A6A6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语言点</a:t>
            </a:r>
            <a:endParaRPr lang="zh-CN" altLang="en-US" sz="4000">
              <a:solidFill>
                <a:srgbClr val="A6A6A6"/>
              </a:solidFill>
              <a:latin typeface="黑体" panose="02010609060101010101" pitchFamily="49" charset="-122"/>
              <a:ea typeface="黑体" panose="02010609060101010101" pitchFamily="49" charset="-122"/>
              <a:sym typeface="黑体" panose="02010609060101010101" pitchFamily="49" charset="-122"/>
            </a:endParaRPr>
          </a:p>
        </p:txBody>
      </p:sp>
      <p:grpSp>
        <p:nvGrpSpPr>
          <p:cNvPr id="17411" name="Group 187"/>
          <p:cNvGrpSpPr/>
          <p:nvPr/>
        </p:nvGrpSpPr>
        <p:grpSpPr>
          <a:xfrm>
            <a:off x="1811338" y="228600"/>
            <a:ext cx="608012" cy="919163"/>
            <a:chOff x="0" y="0"/>
            <a:chExt cx="607419" cy="919824"/>
          </a:xfrm>
        </p:grpSpPr>
        <p:sp>
          <p:nvSpPr>
            <p:cNvPr id="17417" name="Shape 185"/>
            <p:cNvSpPr/>
            <p:nvPr/>
          </p:nvSpPr>
          <p:spPr>
            <a:xfrm>
              <a:off x="0" y="0"/>
              <a:ext cx="607420" cy="919825"/>
            </a:xfrm>
            <a:custGeom>
              <a:avLst/>
              <a:gdLst/>
              <a:ahLst/>
              <a:cxnLst>
                <a:cxn ang="0">
                  <a:pos x="303710" y="459913"/>
                </a:cxn>
                <a:cxn ang="5898240">
                  <a:pos x="303710" y="459913"/>
                </a:cxn>
                <a:cxn ang="11796480">
                  <a:pos x="303710" y="459913"/>
                </a:cxn>
                <a:cxn ang="17694720">
                  <a:pos x="303710" y="459913"/>
                </a:cxn>
              </a:cxnLst>
              <a:pathLst>
                <a:path w="21600" h="21600">
                  <a:moveTo>
                    <a:pt x="10786" y="21600"/>
                  </a:moveTo>
                  <a:lnTo>
                    <a:pt x="11178" y="21600"/>
                  </a:lnTo>
                  <a:lnTo>
                    <a:pt x="11516" y="21565"/>
                  </a:lnTo>
                  <a:lnTo>
                    <a:pt x="11881" y="21495"/>
                  </a:lnTo>
                  <a:lnTo>
                    <a:pt x="12220" y="21425"/>
                  </a:lnTo>
                  <a:lnTo>
                    <a:pt x="12585" y="21319"/>
                  </a:lnTo>
                  <a:lnTo>
                    <a:pt x="12871" y="21196"/>
                  </a:lnTo>
                  <a:lnTo>
                    <a:pt x="13132" y="21056"/>
                  </a:lnTo>
                  <a:lnTo>
                    <a:pt x="13367" y="20881"/>
                  </a:lnTo>
                  <a:lnTo>
                    <a:pt x="13627" y="20722"/>
                  </a:lnTo>
                  <a:lnTo>
                    <a:pt x="13835" y="20511"/>
                  </a:lnTo>
                  <a:lnTo>
                    <a:pt x="14018" y="20318"/>
                  </a:lnTo>
                  <a:lnTo>
                    <a:pt x="14174" y="20107"/>
                  </a:lnTo>
                  <a:lnTo>
                    <a:pt x="14330" y="19879"/>
                  </a:lnTo>
                  <a:lnTo>
                    <a:pt x="14434" y="19634"/>
                  </a:lnTo>
                  <a:lnTo>
                    <a:pt x="14487" y="19370"/>
                  </a:lnTo>
                  <a:lnTo>
                    <a:pt x="14487" y="15664"/>
                  </a:lnTo>
                  <a:lnTo>
                    <a:pt x="14591" y="15454"/>
                  </a:lnTo>
                  <a:lnTo>
                    <a:pt x="14669" y="15260"/>
                  </a:lnTo>
                  <a:lnTo>
                    <a:pt x="14774" y="15050"/>
                  </a:lnTo>
                  <a:lnTo>
                    <a:pt x="15138" y="14646"/>
                  </a:lnTo>
                  <a:lnTo>
                    <a:pt x="15581" y="14242"/>
                  </a:lnTo>
                  <a:lnTo>
                    <a:pt x="16728" y="13469"/>
                  </a:lnTo>
                  <a:lnTo>
                    <a:pt x="18030" y="12591"/>
                  </a:lnTo>
                  <a:lnTo>
                    <a:pt x="18734" y="12118"/>
                  </a:lnTo>
                  <a:lnTo>
                    <a:pt x="19333" y="11573"/>
                  </a:lnTo>
                  <a:lnTo>
                    <a:pt x="19932" y="11028"/>
                  </a:lnTo>
                  <a:lnTo>
                    <a:pt x="20479" y="10396"/>
                  </a:lnTo>
                  <a:lnTo>
                    <a:pt x="20740" y="10097"/>
                  </a:lnTo>
                  <a:lnTo>
                    <a:pt x="20948" y="9729"/>
                  </a:lnTo>
                  <a:lnTo>
                    <a:pt x="21130" y="9378"/>
                  </a:lnTo>
                  <a:lnTo>
                    <a:pt x="21287" y="8974"/>
                  </a:lnTo>
                  <a:lnTo>
                    <a:pt x="21443" y="8605"/>
                  </a:lnTo>
                  <a:lnTo>
                    <a:pt x="21548" y="8166"/>
                  </a:lnTo>
                  <a:lnTo>
                    <a:pt x="21600" y="7727"/>
                  </a:lnTo>
                  <a:lnTo>
                    <a:pt x="21600" y="6884"/>
                  </a:lnTo>
                  <a:lnTo>
                    <a:pt x="21548" y="6515"/>
                  </a:lnTo>
                  <a:lnTo>
                    <a:pt x="21496" y="6182"/>
                  </a:lnTo>
                  <a:lnTo>
                    <a:pt x="21391" y="5812"/>
                  </a:lnTo>
                  <a:lnTo>
                    <a:pt x="21287" y="5479"/>
                  </a:lnTo>
                  <a:lnTo>
                    <a:pt x="21130" y="5093"/>
                  </a:lnTo>
                  <a:lnTo>
                    <a:pt x="20948" y="4760"/>
                  </a:lnTo>
                  <a:lnTo>
                    <a:pt x="20740" y="4425"/>
                  </a:lnTo>
                  <a:lnTo>
                    <a:pt x="20531" y="4127"/>
                  </a:lnTo>
                  <a:lnTo>
                    <a:pt x="20296" y="3811"/>
                  </a:lnTo>
                  <a:lnTo>
                    <a:pt x="20036" y="3513"/>
                  </a:lnTo>
                  <a:lnTo>
                    <a:pt x="19775" y="3214"/>
                  </a:lnTo>
                  <a:lnTo>
                    <a:pt x="19124" y="2634"/>
                  </a:lnTo>
                  <a:lnTo>
                    <a:pt x="18447" y="2125"/>
                  </a:lnTo>
                  <a:lnTo>
                    <a:pt x="17691" y="1669"/>
                  </a:lnTo>
                  <a:lnTo>
                    <a:pt x="16832" y="1229"/>
                  </a:lnTo>
                  <a:lnTo>
                    <a:pt x="16388" y="1054"/>
                  </a:lnTo>
                  <a:lnTo>
                    <a:pt x="15920" y="879"/>
                  </a:lnTo>
                  <a:lnTo>
                    <a:pt x="15477" y="720"/>
                  </a:lnTo>
                  <a:lnTo>
                    <a:pt x="15034" y="580"/>
                  </a:lnTo>
                  <a:lnTo>
                    <a:pt x="14539" y="439"/>
                  </a:lnTo>
                  <a:lnTo>
                    <a:pt x="14018" y="316"/>
                  </a:lnTo>
                  <a:lnTo>
                    <a:pt x="13471" y="211"/>
                  </a:lnTo>
                  <a:lnTo>
                    <a:pt x="12975" y="140"/>
                  </a:lnTo>
                  <a:lnTo>
                    <a:pt x="12428" y="71"/>
                  </a:lnTo>
                  <a:lnTo>
                    <a:pt x="11934" y="35"/>
                  </a:lnTo>
                  <a:lnTo>
                    <a:pt x="11387" y="0"/>
                  </a:lnTo>
                  <a:lnTo>
                    <a:pt x="10213" y="0"/>
                  </a:lnTo>
                  <a:lnTo>
                    <a:pt x="9666" y="35"/>
                  </a:lnTo>
                  <a:lnTo>
                    <a:pt x="9172" y="71"/>
                  </a:lnTo>
                  <a:lnTo>
                    <a:pt x="8625" y="140"/>
                  </a:lnTo>
                  <a:lnTo>
                    <a:pt x="8129" y="211"/>
                  </a:lnTo>
                  <a:lnTo>
                    <a:pt x="7582" y="316"/>
                  </a:lnTo>
                  <a:lnTo>
                    <a:pt x="7061" y="439"/>
                  </a:lnTo>
                  <a:lnTo>
                    <a:pt x="6566" y="580"/>
                  </a:lnTo>
                  <a:lnTo>
                    <a:pt x="6123" y="720"/>
                  </a:lnTo>
                  <a:lnTo>
                    <a:pt x="5680" y="879"/>
                  </a:lnTo>
                  <a:lnTo>
                    <a:pt x="5212" y="1054"/>
                  </a:lnTo>
                  <a:lnTo>
                    <a:pt x="4768" y="1229"/>
                  </a:lnTo>
                  <a:lnTo>
                    <a:pt x="3909" y="1669"/>
                  </a:lnTo>
                  <a:lnTo>
                    <a:pt x="3153" y="2125"/>
                  </a:lnTo>
                  <a:lnTo>
                    <a:pt x="2476" y="2634"/>
                  </a:lnTo>
                  <a:lnTo>
                    <a:pt x="1825" y="3214"/>
                  </a:lnTo>
                  <a:lnTo>
                    <a:pt x="1303" y="3811"/>
                  </a:lnTo>
                  <a:lnTo>
                    <a:pt x="1069" y="4127"/>
                  </a:lnTo>
                  <a:lnTo>
                    <a:pt x="860" y="4425"/>
                  </a:lnTo>
                  <a:lnTo>
                    <a:pt x="651" y="4760"/>
                  </a:lnTo>
                  <a:lnTo>
                    <a:pt x="470" y="5093"/>
                  </a:lnTo>
                  <a:lnTo>
                    <a:pt x="313" y="5479"/>
                  </a:lnTo>
                  <a:lnTo>
                    <a:pt x="209" y="5812"/>
                  </a:lnTo>
                  <a:lnTo>
                    <a:pt x="104" y="6182"/>
                  </a:lnTo>
                  <a:lnTo>
                    <a:pt x="52" y="6515"/>
                  </a:lnTo>
                  <a:lnTo>
                    <a:pt x="0" y="6884"/>
                  </a:lnTo>
                  <a:lnTo>
                    <a:pt x="0" y="7727"/>
                  </a:lnTo>
                  <a:lnTo>
                    <a:pt x="52" y="8166"/>
                  </a:lnTo>
                  <a:lnTo>
                    <a:pt x="157" y="8605"/>
                  </a:lnTo>
                  <a:lnTo>
                    <a:pt x="313" y="8974"/>
                  </a:lnTo>
                  <a:lnTo>
                    <a:pt x="470" y="9378"/>
                  </a:lnTo>
                  <a:lnTo>
                    <a:pt x="651" y="9729"/>
                  </a:lnTo>
                  <a:lnTo>
                    <a:pt x="860" y="10097"/>
                  </a:lnTo>
                  <a:lnTo>
                    <a:pt x="1121" y="10396"/>
                  </a:lnTo>
                  <a:lnTo>
                    <a:pt x="1668" y="11028"/>
                  </a:lnTo>
                  <a:lnTo>
                    <a:pt x="2267" y="11573"/>
                  </a:lnTo>
                  <a:lnTo>
                    <a:pt x="2866" y="12118"/>
                  </a:lnTo>
                  <a:lnTo>
                    <a:pt x="3570" y="12591"/>
                  </a:lnTo>
                  <a:lnTo>
                    <a:pt x="4872" y="13469"/>
                  </a:lnTo>
                  <a:lnTo>
                    <a:pt x="6019" y="14242"/>
                  </a:lnTo>
                  <a:lnTo>
                    <a:pt x="6462" y="14646"/>
                  </a:lnTo>
                  <a:lnTo>
                    <a:pt x="6826" y="15050"/>
                  </a:lnTo>
                  <a:lnTo>
                    <a:pt x="6931" y="15260"/>
                  </a:lnTo>
                  <a:lnTo>
                    <a:pt x="7009" y="15454"/>
                  </a:lnTo>
                  <a:lnTo>
                    <a:pt x="7113" y="15664"/>
                  </a:lnTo>
                  <a:lnTo>
                    <a:pt x="7113" y="19370"/>
                  </a:lnTo>
                  <a:lnTo>
                    <a:pt x="7166" y="19634"/>
                  </a:lnTo>
                  <a:lnTo>
                    <a:pt x="7270" y="19879"/>
                  </a:lnTo>
                  <a:lnTo>
                    <a:pt x="7425" y="20107"/>
                  </a:lnTo>
                  <a:lnTo>
                    <a:pt x="7582" y="20318"/>
                  </a:lnTo>
                  <a:lnTo>
                    <a:pt x="7765" y="20511"/>
                  </a:lnTo>
                  <a:lnTo>
                    <a:pt x="7973" y="20722"/>
                  </a:lnTo>
                  <a:lnTo>
                    <a:pt x="8233" y="20881"/>
                  </a:lnTo>
                  <a:lnTo>
                    <a:pt x="8468" y="21056"/>
                  </a:lnTo>
                  <a:lnTo>
                    <a:pt x="8729" y="21196"/>
                  </a:lnTo>
                  <a:lnTo>
                    <a:pt x="9015" y="21319"/>
                  </a:lnTo>
                  <a:lnTo>
                    <a:pt x="9380" y="21425"/>
                  </a:lnTo>
                  <a:lnTo>
                    <a:pt x="9719" y="21495"/>
                  </a:lnTo>
                  <a:lnTo>
                    <a:pt x="10084" y="21565"/>
                  </a:lnTo>
                  <a:lnTo>
                    <a:pt x="10422" y="21600"/>
                  </a:lnTo>
                  <a:lnTo>
                    <a:pt x="10786" y="21600"/>
                  </a:lnTo>
                  <a:close/>
                </a:path>
              </a:pathLst>
            </a:custGeom>
            <a:solidFill>
              <a:srgbClr val="FFFFCC">
                <a:alpha val="100000"/>
              </a:srgbClr>
            </a:solidFill>
            <a:ln w="57150" cap="flat" cmpd="sng">
              <a:solidFill>
                <a:srgbClr val="000000">
                  <a:alpha val="10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18" name="Shape 186"/>
            <p:cNvSpPr/>
            <p:nvPr/>
          </p:nvSpPr>
          <p:spPr>
            <a:xfrm>
              <a:off x="192699" y="403848"/>
              <a:ext cx="224224" cy="408299"/>
            </a:xfrm>
            <a:custGeom>
              <a:avLst/>
              <a:gdLst/>
              <a:ahLst/>
              <a:cxnLst>
                <a:cxn ang="0">
                  <a:pos x="112112" y="204150"/>
                </a:cxn>
                <a:cxn ang="5898240">
                  <a:pos x="112112" y="204150"/>
                </a:cxn>
                <a:cxn ang="11796480">
                  <a:pos x="112112" y="204150"/>
                </a:cxn>
                <a:cxn ang="17694720">
                  <a:pos x="112112" y="204150"/>
                </a:cxn>
              </a:cxnLst>
              <a:pathLst>
                <a:path w="21600" h="21600">
                  <a:moveTo>
                    <a:pt x="6354" y="10918"/>
                  </a:moveTo>
                  <a:lnTo>
                    <a:pt x="4448" y="5578"/>
                  </a:lnTo>
                  <a:lnTo>
                    <a:pt x="1060" y="1305"/>
                  </a:lnTo>
                  <a:lnTo>
                    <a:pt x="0" y="235"/>
                  </a:lnTo>
                  <a:lnTo>
                    <a:pt x="4448" y="1424"/>
                  </a:lnTo>
                  <a:lnTo>
                    <a:pt x="7835" y="0"/>
                  </a:lnTo>
                  <a:lnTo>
                    <a:pt x="11647" y="1305"/>
                  </a:lnTo>
                  <a:lnTo>
                    <a:pt x="14610" y="0"/>
                  </a:lnTo>
                  <a:lnTo>
                    <a:pt x="17576" y="1186"/>
                  </a:lnTo>
                  <a:lnTo>
                    <a:pt x="21600" y="235"/>
                  </a:lnTo>
                  <a:lnTo>
                    <a:pt x="16304" y="6053"/>
                  </a:lnTo>
                  <a:lnTo>
                    <a:pt x="14822" y="10918"/>
                  </a:lnTo>
                  <a:moveTo>
                    <a:pt x="778" y="14359"/>
                  </a:moveTo>
                  <a:lnTo>
                    <a:pt x="20681" y="14359"/>
                  </a:lnTo>
                  <a:lnTo>
                    <a:pt x="20681" y="16852"/>
                  </a:lnTo>
                  <a:lnTo>
                    <a:pt x="778" y="16814"/>
                  </a:lnTo>
                  <a:lnTo>
                    <a:pt x="778" y="19226"/>
                  </a:lnTo>
                  <a:lnTo>
                    <a:pt x="20681" y="19304"/>
                  </a:lnTo>
                  <a:lnTo>
                    <a:pt x="20752" y="21600"/>
                  </a:lnTo>
                  <a:lnTo>
                    <a:pt x="848" y="21600"/>
                  </a:lnTo>
                </a:path>
              </a:pathLst>
            </a:custGeom>
            <a:noFill/>
            <a:ln w="57150" cap="flat" cmpd="sng">
              <a:solidFill>
                <a:srgbClr val="000000">
                  <a:alpha val="10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</p:grpSp>
      <p:sp>
        <p:nvSpPr>
          <p:cNvPr id="188" name="Shape 188"/>
          <p:cNvSpPr/>
          <p:nvPr/>
        </p:nvSpPr>
        <p:spPr>
          <a:xfrm>
            <a:off x="5486400" y="1372394"/>
            <a:ext cx="1167130" cy="460375"/>
          </a:xfrm>
          <a:prstGeom prst="rect">
            <a:avLst/>
          </a:prstGeom>
          <a:noFill/>
          <a:ln w="12700">
            <a:noFill/>
          </a:ln>
        </p:spPr>
        <p:txBody>
          <a:bodyPr wrap="none" lIns="45719" rIns="45719" anchor="ctr" anchorCtr="0">
            <a:spAutoFit/>
          </a:bodyPr>
          <a:p>
            <a:pPr eaLnBrk="1">
              <a:buNone/>
            </a:pPr>
            <a:r>
              <a:rPr lang="zh-CN" altLang="en-US" sz="2400">
                <a:solidFill>
                  <a:srgbClr val="FF0000"/>
                </a:solidFill>
                <a:latin typeface="Calibri" panose="020F0702030404030204" charset="0"/>
              </a:rPr>
              <a:t>恐怕</a:t>
            </a:r>
            <a:r>
              <a:rPr lang="en-US" altLang="zh-CN" sz="2400">
                <a:solidFill>
                  <a:srgbClr val="FF0000"/>
                </a:solidFill>
                <a:latin typeface="Calibri" panose="020F0702030404030204" charset="0"/>
              </a:rPr>
              <a:t>-</a:t>
            </a:r>
            <a:r>
              <a:rPr lang="zh-CN" altLang="en-US" sz="2400">
                <a:solidFill>
                  <a:srgbClr val="FF0000"/>
                </a:solidFill>
                <a:latin typeface="Calibri" panose="020F0702030404030204" charset="0"/>
              </a:rPr>
              <a:t>怕 </a:t>
            </a:r>
            <a:endParaRPr lang="zh-CN" altLang="en-US" sz="2400">
              <a:solidFill>
                <a:srgbClr val="FF0000"/>
              </a:solidFill>
              <a:latin typeface="Calibri" panose="020F0702030404030204" charset="0"/>
            </a:endParaRPr>
          </a:p>
        </p:txBody>
      </p:sp>
      <p:sp>
        <p:nvSpPr>
          <p:cNvPr id="189" name="Shape 189"/>
          <p:cNvSpPr/>
          <p:nvPr/>
        </p:nvSpPr>
        <p:spPr>
          <a:xfrm>
            <a:off x="1698625" y="2337594"/>
            <a:ext cx="8794750" cy="460375"/>
          </a:xfrm>
          <a:prstGeom prst="rect">
            <a:avLst/>
          </a:prstGeom>
          <a:noFill/>
          <a:ln w="12700">
            <a:noFill/>
          </a:ln>
        </p:spPr>
        <p:txBody>
          <a:bodyPr lIns="45719" rIns="45719" anchor="ctr" anchorCtr="0">
            <a:spAutoFit/>
          </a:bodyPr>
          <a:p>
            <a:pPr eaLnBrk="1">
              <a:buNone/>
            </a:pPr>
            <a:r>
              <a:rPr lang="zh-CN" altLang="en-US" sz="2400">
                <a:latin typeface="Calibri" panose="020F0702030404030204" charset="0"/>
              </a:rPr>
              <a:t>从这儿坐地铁到那儿至少得五十分钟，马克</a:t>
            </a:r>
            <a:r>
              <a:rPr lang="zh-CN" altLang="en-US" sz="2400">
                <a:solidFill>
                  <a:srgbClr val="FF0000"/>
                </a:solidFill>
                <a:latin typeface="Calibri" panose="020F0702030404030204" charset="0"/>
              </a:rPr>
              <a:t>恐怕</a:t>
            </a:r>
            <a:r>
              <a:rPr lang="en-US" altLang="zh-CN" sz="2400">
                <a:latin typeface="Calibri" panose="020F0702030404030204" charset="0"/>
              </a:rPr>
              <a:t>/</a:t>
            </a:r>
            <a:r>
              <a:rPr lang="zh-CN" altLang="en-US" sz="2400">
                <a:solidFill>
                  <a:srgbClr val="FF0000"/>
                </a:solidFill>
                <a:latin typeface="Calibri" panose="020F0702030404030204" charset="0"/>
              </a:rPr>
              <a:t>怕</a:t>
            </a:r>
            <a:r>
              <a:rPr lang="zh-CN" altLang="en-US" sz="2400">
                <a:latin typeface="Calibri" panose="020F0702030404030204" charset="0"/>
              </a:rPr>
              <a:t>来不及了。</a:t>
            </a:r>
            <a:endParaRPr lang="zh-CN" altLang="en-US" sz="2400">
              <a:latin typeface="Calibri" panose="020F0702030404030204" charset="0"/>
            </a:endParaRPr>
          </a:p>
        </p:txBody>
      </p:sp>
      <p:sp>
        <p:nvSpPr>
          <p:cNvPr id="190" name="Shape 190"/>
          <p:cNvSpPr/>
          <p:nvPr/>
        </p:nvSpPr>
        <p:spPr>
          <a:xfrm>
            <a:off x="1698625" y="3278188"/>
            <a:ext cx="8794750" cy="460375"/>
          </a:xfrm>
          <a:prstGeom prst="rect">
            <a:avLst/>
          </a:prstGeom>
          <a:noFill/>
          <a:ln w="12700">
            <a:noFill/>
          </a:ln>
        </p:spPr>
        <p:txBody>
          <a:bodyPr lIns="45719" rIns="45719" anchor="ctr" anchorCtr="0">
            <a:spAutoFit/>
          </a:bodyPr>
          <a:p>
            <a:pPr eaLnBrk="1">
              <a:buNone/>
            </a:pPr>
            <a:r>
              <a:rPr lang="zh-CN" altLang="en-US" sz="2400">
                <a:latin typeface="Calibri" panose="020F0702030404030204" charset="0"/>
              </a:rPr>
              <a:t>如果说一对夫妻缺少或者没有共同语言，那问题</a:t>
            </a:r>
            <a:r>
              <a:rPr lang="zh-CN" altLang="en-US" sz="2400">
                <a:solidFill>
                  <a:srgbClr val="FF0000"/>
                </a:solidFill>
                <a:latin typeface="Calibri" panose="020F0702030404030204" charset="0"/>
              </a:rPr>
              <a:t>恐怕</a:t>
            </a:r>
            <a:r>
              <a:rPr lang="en-US" altLang="zh-CN" sz="2400">
                <a:latin typeface="Calibri" panose="020F0702030404030204" charset="0"/>
              </a:rPr>
              <a:t>/</a:t>
            </a:r>
            <a:r>
              <a:rPr lang="zh-CN" altLang="en-US" sz="2400">
                <a:solidFill>
                  <a:srgbClr val="FF0000"/>
                </a:solidFill>
                <a:latin typeface="Calibri" panose="020F0702030404030204" charset="0"/>
              </a:rPr>
              <a:t>怕</a:t>
            </a:r>
            <a:r>
              <a:rPr lang="zh-CN" altLang="en-US" sz="2400">
                <a:latin typeface="Calibri" panose="020F0702030404030204" charset="0"/>
              </a:rPr>
              <a:t>就大了。</a:t>
            </a:r>
            <a:endParaRPr lang="zh-CN" altLang="en-US" sz="2400">
              <a:latin typeface="Calibri" panose="020F0702030404030204" charset="0"/>
            </a:endParaRPr>
          </a:p>
        </p:txBody>
      </p:sp>
      <p:sp>
        <p:nvSpPr>
          <p:cNvPr id="191" name="Shape 191"/>
          <p:cNvSpPr/>
          <p:nvPr/>
        </p:nvSpPr>
        <p:spPr>
          <a:xfrm>
            <a:off x="1698625" y="4044157"/>
            <a:ext cx="8794750" cy="460375"/>
          </a:xfrm>
          <a:prstGeom prst="rect">
            <a:avLst/>
          </a:prstGeom>
          <a:noFill/>
          <a:ln w="12700">
            <a:noFill/>
          </a:ln>
        </p:spPr>
        <p:txBody>
          <a:bodyPr lIns="45719" rIns="45719" anchor="ctr" anchorCtr="0">
            <a:spAutoFit/>
          </a:bodyPr>
          <a:p>
            <a:pPr eaLnBrk="1">
              <a:buNone/>
            </a:pPr>
            <a:r>
              <a:rPr lang="zh-CN" altLang="en-US" sz="2400">
                <a:latin typeface="Calibri" panose="020F0702030404030204" charset="0"/>
              </a:rPr>
              <a:t>我</a:t>
            </a:r>
            <a:r>
              <a:rPr lang="zh-CN" altLang="en-US" sz="2400">
                <a:solidFill>
                  <a:srgbClr val="FF0000"/>
                </a:solidFill>
                <a:latin typeface="Calibri" panose="020F0702030404030204" charset="0"/>
              </a:rPr>
              <a:t>恐怕</a:t>
            </a:r>
            <a:r>
              <a:rPr lang="en-US" altLang="zh-CN" sz="2400">
                <a:latin typeface="Calibri" panose="020F0702030404030204" charset="0"/>
              </a:rPr>
              <a:t>/</a:t>
            </a:r>
            <a:r>
              <a:rPr lang="zh-CN" altLang="en-US" sz="2400">
                <a:solidFill>
                  <a:srgbClr val="FF0000"/>
                </a:solidFill>
                <a:latin typeface="Calibri" panose="020F0702030404030204" charset="0"/>
              </a:rPr>
              <a:t>怕</a:t>
            </a:r>
            <a:r>
              <a:rPr lang="zh-CN" altLang="en-US" sz="2400">
                <a:latin typeface="Calibri" panose="020F0702030404030204" charset="0"/>
              </a:rPr>
              <a:t>忘了这件事，所以把这件事记在本子上。</a:t>
            </a:r>
            <a:endParaRPr lang="zh-CN" altLang="en-US" sz="2400">
              <a:latin typeface="Calibri" panose="020F0702030404030204" charset="0"/>
            </a:endParaRPr>
          </a:p>
        </p:txBody>
      </p:sp>
      <p:sp>
        <p:nvSpPr>
          <p:cNvPr id="192" name="Shape 192"/>
          <p:cNvSpPr/>
          <p:nvPr/>
        </p:nvSpPr>
        <p:spPr>
          <a:xfrm>
            <a:off x="1698625" y="4985544"/>
            <a:ext cx="8794750" cy="460375"/>
          </a:xfrm>
          <a:prstGeom prst="rect">
            <a:avLst/>
          </a:prstGeom>
          <a:noFill/>
          <a:ln w="12700">
            <a:noFill/>
          </a:ln>
        </p:spPr>
        <p:txBody>
          <a:bodyPr lIns="45719" rIns="45719" anchor="ctr" anchorCtr="0">
            <a:spAutoFit/>
          </a:bodyPr>
          <a:p>
            <a:pPr eaLnBrk="1">
              <a:buNone/>
            </a:pPr>
            <a:r>
              <a:rPr lang="zh-CN" altLang="en-US" sz="2400">
                <a:latin typeface="Calibri" panose="020F0702030404030204" charset="0"/>
              </a:rPr>
              <a:t>我</a:t>
            </a:r>
            <a:r>
              <a:rPr lang="zh-CN" altLang="en-US" sz="2400">
                <a:solidFill>
                  <a:srgbClr val="FF0000"/>
                </a:solidFill>
                <a:latin typeface="Calibri" panose="020F0702030404030204" charset="0"/>
              </a:rPr>
              <a:t>怕</a:t>
            </a:r>
            <a:r>
              <a:rPr lang="zh-CN" altLang="en-US" sz="2400">
                <a:latin typeface="Calibri" panose="020F0702030404030204" charset="0"/>
              </a:rPr>
              <a:t>你忘了这件事，所以打电话提醒一下你。</a:t>
            </a:r>
            <a:endParaRPr lang="zh-CN" altLang="en-US" sz="2400">
              <a:latin typeface="Calibri" panose="020F070203040403020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fill="hold" nodeType="tmRoot"/>
      </p:par>
    </p:tnLst>
    <p:bldLst>
      <p:bldP spid="188" grpId="0" animBg="1" advAuto="1000"/>
      <p:bldP spid="189" grpId="0" animBg="1" advAuto="1000"/>
      <p:bldP spid="190" grpId="0" animBg="1" advAuto="1000"/>
      <p:bldP spid="191" grpId="0" animBg="1" advAuto="1000"/>
      <p:bldP spid="192" grpId="0" animBg="1" advAuto="100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19458" name="表格 19457"/>
          <p:cNvGraphicFramePr/>
          <p:nvPr/>
        </p:nvGraphicFramePr>
        <p:xfrm>
          <a:off x="2057400" y="1752600"/>
          <a:ext cx="8087995" cy="4179570"/>
        </p:xfrm>
        <a:graphic>
          <a:graphicData uri="http://schemas.openxmlformats.org/drawingml/2006/table">
            <a:tbl>
              <a:tblPr/>
              <a:tblGrid>
                <a:gridCol w="6244590"/>
                <a:gridCol w="898525"/>
                <a:gridCol w="944880"/>
              </a:tblGrid>
              <a:tr h="69723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Calibri" panose="020F0702030404030204" charset="0"/>
                          <a:ea typeface="+mn-ea"/>
                          <a:sym typeface="Calibri" panose="020F0702030404030204" charset="0"/>
                        </a:defRPr>
                      </a:lvl1pPr>
                      <a:lvl2pPr marL="0" lvl="1" indent="4572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rgbClr val="000000"/>
                          </a:solidFill>
                          <a:latin typeface="Calibri" panose="020F0702030404030204" charset="0"/>
                          <a:ea typeface="+mn-ea"/>
                          <a:cs typeface="+mn-cs"/>
                          <a:sym typeface="Calibri" panose="020F0702030404030204" charset="0"/>
                        </a:defRPr>
                      </a:lvl2pPr>
                      <a:lvl3pPr marL="0" lvl="2" indent="9144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rgbClr val="000000"/>
                          </a:solidFill>
                          <a:latin typeface="Calibri" panose="020F0702030404030204" charset="0"/>
                          <a:ea typeface="+mn-ea"/>
                          <a:cs typeface="+mn-cs"/>
                          <a:sym typeface="Calibri" panose="020F0702030404030204" charset="0"/>
                        </a:defRPr>
                      </a:lvl3pPr>
                      <a:lvl4pPr marL="0" lvl="3" indent="1371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rgbClr val="000000"/>
                          </a:solidFill>
                          <a:latin typeface="Calibri" panose="020F0702030404030204" charset="0"/>
                          <a:ea typeface="+mn-ea"/>
                          <a:cs typeface="+mn-cs"/>
                          <a:sym typeface="Calibri" panose="020F0702030404030204" charset="0"/>
                        </a:defRPr>
                      </a:lvl4pPr>
                      <a:lvl5pPr marL="0" lvl="4" indent="18288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rgbClr val="000000"/>
                          </a:solidFill>
                          <a:latin typeface="Calibri" panose="020F0702030404030204" charset="0"/>
                          <a:ea typeface="+mn-ea"/>
                          <a:cs typeface="+mn-cs"/>
                          <a:sym typeface="Calibri" panose="020F0702030404030204" charset="0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endParaRPr lang="zh-CN" altLang="en-US" b="1">
                        <a:solidFill>
                          <a:srgbClr val="FFFFFF"/>
                        </a:solidFill>
                        <a:latin typeface="Calibri" panose="020F0702030404030204" charset="0"/>
                      </a:endParaRPr>
                    </a:p>
                  </a:txBody>
                  <a:tcPr marL="45720" marR="45720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Calibri" panose="020F0702030404030204" charset="0"/>
                          <a:ea typeface="+mn-ea"/>
                          <a:sym typeface="Calibri" panose="020F0702030404030204" charset="0"/>
                        </a:defRPr>
                      </a:lvl1pPr>
                      <a:lvl2pPr marL="0" lvl="1" indent="4572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rgbClr val="000000"/>
                          </a:solidFill>
                          <a:latin typeface="Calibri" panose="020F0702030404030204" charset="0"/>
                          <a:ea typeface="+mn-ea"/>
                          <a:cs typeface="+mn-cs"/>
                          <a:sym typeface="Calibri" panose="020F0702030404030204" charset="0"/>
                        </a:defRPr>
                      </a:lvl2pPr>
                      <a:lvl3pPr marL="0" lvl="2" indent="9144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rgbClr val="000000"/>
                          </a:solidFill>
                          <a:latin typeface="Calibri" panose="020F0702030404030204" charset="0"/>
                          <a:ea typeface="+mn-ea"/>
                          <a:cs typeface="+mn-cs"/>
                          <a:sym typeface="Calibri" panose="020F0702030404030204" charset="0"/>
                        </a:defRPr>
                      </a:lvl3pPr>
                      <a:lvl4pPr marL="0" lvl="3" indent="1371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rgbClr val="000000"/>
                          </a:solidFill>
                          <a:latin typeface="Calibri" panose="020F0702030404030204" charset="0"/>
                          <a:ea typeface="+mn-ea"/>
                          <a:cs typeface="+mn-cs"/>
                          <a:sym typeface="Calibri" panose="020F0702030404030204" charset="0"/>
                        </a:defRPr>
                      </a:lvl4pPr>
                      <a:lvl5pPr marL="0" lvl="4" indent="18288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rgbClr val="000000"/>
                          </a:solidFill>
                          <a:latin typeface="Calibri" panose="020F0702030404030204" charset="0"/>
                          <a:ea typeface="+mn-ea"/>
                          <a:cs typeface="+mn-cs"/>
                          <a:sym typeface="Calibri" panose="020F0702030404030204" charset="0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endParaRPr lang="zh-CN" altLang="en-US" b="1">
                        <a:solidFill>
                          <a:srgbClr val="FFFFFF"/>
                        </a:solidFill>
                        <a:latin typeface="Calibri" panose="020F0702030404030204" charset="0"/>
                      </a:endParaRPr>
                    </a:p>
                  </a:txBody>
                  <a:tcPr marL="45720" marR="45720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Calibri" panose="020F0702030404030204" charset="0"/>
                          <a:ea typeface="+mn-ea"/>
                          <a:sym typeface="Calibri" panose="020F0702030404030204" charset="0"/>
                        </a:defRPr>
                      </a:lvl1pPr>
                      <a:lvl2pPr marL="0" lvl="1" indent="4572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rgbClr val="000000"/>
                          </a:solidFill>
                          <a:latin typeface="Calibri" panose="020F0702030404030204" charset="0"/>
                          <a:ea typeface="+mn-ea"/>
                          <a:cs typeface="+mn-cs"/>
                          <a:sym typeface="Calibri" panose="020F0702030404030204" charset="0"/>
                        </a:defRPr>
                      </a:lvl2pPr>
                      <a:lvl3pPr marL="0" lvl="2" indent="9144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rgbClr val="000000"/>
                          </a:solidFill>
                          <a:latin typeface="Calibri" panose="020F0702030404030204" charset="0"/>
                          <a:ea typeface="+mn-ea"/>
                          <a:cs typeface="+mn-cs"/>
                          <a:sym typeface="Calibri" panose="020F0702030404030204" charset="0"/>
                        </a:defRPr>
                      </a:lvl3pPr>
                      <a:lvl4pPr marL="0" lvl="3" indent="1371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rgbClr val="000000"/>
                          </a:solidFill>
                          <a:latin typeface="Calibri" panose="020F0702030404030204" charset="0"/>
                          <a:ea typeface="+mn-ea"/>
                          <a:cs typeface="+mn-cs"/>
                          <a:sym typeface="Calibri" panose="020F0702030404030204" charset="0"/>
                        </a:defRPr>
                      </a:lvl4pPr>
                      <a:lvl5pPr marL="0" lvl="4" indent="18288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rgbClr val="000000"/>
                          </a:solidFill>
                          <a:latin typeface="Calibri" panose="020F0702030404030204" charset="0"/>
                          <a:ea typeface="+mn-ea"/>
                          <a:cs typeface="+mn-cs"/>
                          <a:sym typeface="Calibri" panose="020F0702030404030204" charset="0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endParaRPr lang="zh-CN" altLang="en-US" b="1">
                        <a:solidFill>
                          <a:srgbClr val="FFFFFF"/>
                        </a:solidFill>
                        <a:latin typeface="Calibri" panose="020F0702030404030204" charset="0"/>
                      </a:endParaRPr>
                    </a:p>
                  </a:txBody>
                  <a:tcPr marL="45720" marR="45720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69659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Calibri" panose="020F0702030404030204" charset="0"/>
                          <a:ea typeface="+mn-ea"/>
                          <a:sym typeface="Calibri" panose="020F0702030404030204" charset="0"/>
                        </a:defRPr>
                      </a:lvl1pPr>
                      <a:lvl2pPr marL="0" lvl="1" indent="4572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rgbClr val="000000"/>
                          </a:solidFill>
                          <a:latin typeface="Calibri" panose="020F0702030404030204" charset="0"/>
                          <a:ea typeface="+mn-ea"/>
                          <a:cs typeface="+mn-cs"/>
                          <a:sym typeface="Calibri" panose="020F0702030404030204" charset="0"/>
                        </a:defRPr>
                      </a:lvl2pPr>
                      <a:lvl3pPr marL="0" lvl="2" indent="9144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rgbClr val="000000"/>
                          </a:solidFill>
                          <a:latin typeface="Calibri" panose="020F0702030404030204" charset="0"/>
                          <a:ea typeface="+mn-ea"/>
                          <a:cs typeface="+mn-cs"/>
                          <a:sym typeface="Calibri" panose="020F0702030404030204" charset="0"/>
                        </a:defRPr>
                      </a:lvl3pPr>
                      <a:lvl4pPr marL="0" lvl="3" indent="1371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rgbClr val="000000"/>
                          </a:solidFill>
                          <a:latin typeface="Calibri" panose="020F0702030404030204" charset="0"/>
                          <a:ea typeface="+mn-ea"/>
                          <a:cs typeface="+mn-cs"/>
                          <a:sym typeface="Calibri" panose="020F0702030404030204" charset="0"/>
                        </a:defRPr>
                      </a:lvl4pPr>
                      <a:lvl5pPr marL="0" lvl="4" indent="18288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rgbClr val="000000"/>
                          </a:solidFill>
                          <a:latin typeface="Calibri" panose="020F0702030404030204" charset="0"/>
                          <a:ea typeface="+mn-ea"/>
                          <a:cs typeface="+mn-cs"/>
                          <a:sym typeface="Calibri" panose="020F0702030404030204" charset="0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endParaRPr lang="zh-CN" altLang="en-US">
                        <a:latin typeface="Calibri" panose="020F0702030404030204" charset="0"/>
                      </a:endParaRPr>
                    </a:p>
                  </a:txBody>
                  <a:tcPr marL="45720" marR="45720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7E7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Calibri" panose="020F0702030404030204" charset="0"/>
                          <a:ea typeface="+mn-ea"/>
                          <a:sym typeface="Calibri" panose="020F0702030404030204" charset="0"/>
                        </a:defRPr>
                      </a:lvl1pPr>
                      <a:lvl2pPr marL="0" lvl="1" indent="4572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rgbClr val="000000"/>
                          </a:solidFill>
                          <a:latin typeface="Calibri" panose="020F0702030404030204" charset="0"/>
                          <a:ea typeface="+mn-ea"/>
                          <a:cs typeface="+mn-cs"/>
                          <a:sym typeface="Calibri" panose="020F0702030404030204" charset="0"/>
                        </a:defRPr>
                      </a:lvl2pPr>
                      <a:lvl3pPr marL="0" lvl="2" indent="9144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rgbClr val="000000"/>
                          </a:solidFill>
                          <a:latin typeface="Calibri" panose="020F0702030404030204" charset="0"/>
                          <a:ea typeface="+mn-ea"/>
                          <a:cs typeface="+mn-cs"/>
                          <a:sym typeface="Calibri" panose="020F0702030404030204" charset="0"/>
                        </a:defRPr>
                      </a:lvl3pPr>
                      <a:lvl4pPr marL="0" lvl="3" indent="1371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rgbClr val="000000"/>
                          </a:solidFill>
                          <a:latin typeface="Calibri" panose="020F0702030404030204" charset="0"/>
                          <a:ea typeface="+mn-ea"/>
                          <a:cs typeface="+mn-cs"/>
                          <a:sym typeface="Calibri" panose="020F0702030404030204" charset="0"/>
                        </a:defRPr>
                      </a:lvl4pPr>
                      <a:lvl5pPr marL="0" lvl="4" indent="18288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rgbClr val="000000"/>
                          </a:solidFill>
                          <a:latin typeface="Calibri" panose="020F0702030404030204" charset="0"/>
                          <a:ea typeface="+mn-ea"/>
                          <a:cs typeface="+mn-cs"/>
                          <a:sym typeface="Calibri" panose="020F0702030404030204" charset="0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endParaRPr lang="zh-CN" altLang="en-US">
                        <a:latin typeface="Calibri" panose="020F0702030404030204" charset="0"/>
                      </a:endParaRPr>
                    </a:p>
                  </a:txBody>
                  <a:tcPr marL="45720" marR="45720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7E7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Calibri" panose="020F0702030404030204" charset="0"/>
                          <a:ea typeface="+mn-ea"/>
                          <a:sym typeface="Calibri" panose="020F0702030404030204" charset="0"/>
                        </a:defRPr>
                      </a:lvl1pPr>
                      <a:lvl2pPr marL="0" lvl="1" indent="4572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rgbClr val="000000"/>
                          </a:solidFill>
                          <a:latin typeface="Calibri" panose="020F0702030404030204" charset="0"/>
                          <a:ea typeface="+mn-ea"/>
                          <a:cs typeface="+mn-cs"/>
                          <a:sym typeface="Calibri" panose="020F0702030404030204" charset="0"/>
                        </a:defRPr>
                      </a:lvl2pPr>
                      <a:lvl3pPr marL="0" lvl="2" indent="9144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rgbClr val="000000"/>
                          </a:solidFill>
                          <a:latin typeface="Calibri" panose="020F0702030404030204" charset="0"/>
                          <a:ea typeface="+mn-ea"/>
                          <a:cs typeface="+mn-cs"/>
                          <a:sym typeface="Calibri" panose="020F0702030404030204" charset="0"/>
                        </a:defRPr>
                      </a:lvl3pPr>
                      <a:lvl4pPr marL="0" lvl="3" indent="1371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rgbClr val="000000"/>
                          </a:solidFill>
                          <a:latin typeface="Calibri" panose="020F0702030404030204" charset="0"/>
                          <a:ea typeface="+mn-ea"/>
                          <a:cs typeface="+mn-cs"/>
                          <a:sym typeface="Calibri" panose="020F0702030404030204" charset="0"/>
                        </a:defRPr>
                      </a:lvl4pPr>
                      <a:lvl5pPr marL="0" lvl="4" indent="18288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rgbClr val="000000"/>
                          </a:solidFill>
                          <a:latin typeface="Calibri" panose="020F0702030404030204" charset="0"/>
                          <a:ea typeface="+mn-ea"/>
                          <a:cs typeface="+mn-cs"/>
                          <a:sym typeface="Calibri" panose="020F0702030404030204" charset="0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endParaRPr lang="zh-CN" altLang="en-US">
                        <a:latin typeface="Calibri" panose="020F0702030404030204" charset="0"/>
                      </a:endParaRPr>
                    </a:p>
                  </a:txBody>
                  <a:tcPr marL="45720" marR="45720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7E7"/>
                    </a:solidFill>
                  </a:tcPr>
                </a:tc>
              </a:tr>
              <a:tr h="69532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Calibri" panose="020F0702030404030204" charset="0"/>
                          <a:ea typeface="+mn-ea"/>
                          <a:sym typeface="Calibri" panose="020F0702030404030204" charset="0"/>
                        </a:defRPr>
                      </a:lvl1pPr>
                      <a:lvl2pPr marL="0" lvl="1" indent="4572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rgbClr val="000000"/>
                          </a:solidFill>
                          <a:latin typeface="Calibri" panose="020F0702030404030204" charset="0"/>
                          <a:ea typeface="+mn-ea"/>
                          <a:cs typeface="+mn-cs"/>
                          <a:sym typeface="Calibri" panose="020F0702030404030204" charset="0"/>
                        </a:defRPr>
                      </a:lvl2pPr>
                      <a:lvl3pPr marL="0" lvl="2" indent="9144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rgbClr val="000000"/>
                          </a:solidFill>
                          <a:latin typeface="Calibri" panose="020F0702030404030204" charset="0"/>
                          <a:ea typeface="+mn-ea"/>
                          <a:cs typeface="+mn-cs"/>
                          <a:sym typeface="Calibri" panose="020F0702030404030204" charset="0"/>
                        </a:defRPr>
                      </a:lvl3pPr>
                      <a:lvl4pPr marL="0" lvl="3" indent="1371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rgbClr val="000000"/>
                          </a:solidFill>
                          <a:latin typeface="Calibri" panose="020F0702030404030204" charset="0"/>
                          <a:ea typeface="+mn-ea"/>
                          <a:cs typeface="+mn-cs"/>
                          <a:sym typeface="Calibri" panose="020F0702030404030204" charset="0"/>
                        </a:defRPr>
                      </a:lvl4pPr>
                      <a:lvl5pPr marL="0" lvl="4" indent="18288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rgbClr val="000000"/>
                          </a:solidFill>
                          <a:latin typeface="Calibri" panose="020F0702030404030204" charset="0"/>
                          <a:ea typeface="+mn-ea"/>
                          <a:cs typeface="+mn-cs"/>
                          <a:sym typeface="Calibri" panose="020F0702030404030204" charset="0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endParaRPr lang="zh-CN" altLang="en-US">
                        <a:latin typeface="Calibri" panose="020F0702030404030204" charset="0"/>
                      </a:endParaRPr>
                    </a:p>
                  </a:txBody>
                  <a:tcPr marL="45720" marR="45720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CF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Calibri" panose="020F0702030404030204" charset="0"/>
                          <a:ea typeface="+mn-ea"/>
                          <a:sym typeface="Calibri" panose="020F0702030404030204" charset="0"/>
                        </a:defRPr>
                      </a:lvl1pPr>
                      <a:lvl2pPr marL="0" lvl="1" indent="4572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rgbClr val="000000"/>
                          </a:solidFill>
                          <a:latin typeface="Calibri" panose="020F0702030404030204" charset="0"/>
                          <a:ea typeface="+mn-ea"/>
                          <a:cs typeface="+mn-cs"/>
                          <a:sym typeface="Calibri" panose="020F0702030404030204" charset="0"/>
                        </a:defRPr>
                      </a:lvl2pPr>
                      <a:lvl3pPr marL="0" lvl="2" indent="9144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rgbClr val="000000"/>
                          </a:solidFill>
                          <a:latin typeface="Calibri" panose="020F0702030404030204" charset="0"/>
                          <a:ea typeface="+mn-ea"/>
                          <a:cs typeface="+mn-cs"/>
                          <a:sym typeface="Calibri" panose="020F0702030404030204" charset="0"/>
                        </a:defRPr>
                      </a:lvl3pPr>
                      <a:lvl4pPr marL="0" lvl="3" indent="1371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rgbClr val="000000"/>
                          </a:solidFill>
                          <a:latin typeface="Calibri" panose="020F0702030404030204" charset="0"/>
                          <a:ea typeface="+mn-ea"/>
                          <a:cs typeface="+mn-cs"/>
                          <a:sym typeface="Calibri" panose="020F0702030404030204" charset="0"/>
                        </a:defRPr>
                      </a:lvl4pPr>
                      <a:lvl5pPr marL="0" lvl="4" indent="18288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rgbClr val="000000"/>
                          </a:solidFill>
                          <a:latin typeface="Calibri" panose="020F0702030404030204" charset="0"/>
                          <a:ea typeface="+mn-ea"/>
                          <a:cs typeface="+mn-cs"/>
                          <a:sym typeface="Calibri" panose="020F0702030404030204" charset="0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endParaRPr lang="zh-CN" altLang="en-US">
                        <a:latin typeface="Calibri" panose="020F0702030404030204" charset="0"/>
                      </a:endParaRPr>
                    </a:p>
                  </a:txBody>
                  <a:tcPr marL="45720" marR="45720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CF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Calibri" panose="020F0702030404030204" charset="0"/>
                          <a:ea typeface="+mn-ea"/>
                          <a:sym typeface="Calibri" panose="020F0702030404030204" charset="0"/>
                        </a:defRPr>
                      </a:lvl1pPr>
                      <a:lvl2pPr marL="0" lvl="1" indent="4572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rgbClr val="000000"/>
                          </a:solidFill>
                          <a:latin typeface="Calibri" panose="020F0702030404030204" charset="0"/>
                          <a:ea typeface="+mn-ea"/>
                          <a:cs typeface="+mn-cs"/>
                          <a:sym typeface="Calibri" panose="020F0702030404030204" charset="0"/>
                        </a:defRPr>
                      </a:lvl2pPr>
                      <a:lvl3pPr marL="0" lvl="2" indent="9144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rgbClr val="000000"/>
                          </a:solidFill>
                          <a:latin typeface="Calibri" panose="020F0702030404030204" charset="0"/>
                          <a:ea typeface="+mn-ea"/>
                          <a:cs typeface="+mn-cs"/>
                          <a:sym typeface="Calibri" panose="020F0702030404030204" charset="0"/>
                        </a:defRPr>
                      </a:lvl3pPr>
                      <a:lvl4pPr marL="0" lvl="3" indent="1371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rgbClr val="000000"/>
                          </a:solidFill>
                          <a:latin typeface="Calibri" panose="020F0702030404030204" charset="0"/>
                          <a:ea typeface="+mn-ea"/>
                          <a:cs typeface="+mn-cs"/>
                          <a:sym typeface="Calibri" panose="020F0702030404030204" charset="0"/>
                        </a:defRPr>
                      </a:lvl4pPr>
                      <a:lvl5pPr marL="0" lvl="4" indent="18288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rgbClr val="000000"/>
                          </a:solidFill>
                          <a:latin typeface="Calibri" panose="020F0702030404030204" charset="0"/>
                          <a:ea typeface="+mn-ea"/>
                          <a:cs typeface="+mn-cs"/>
                          <a:sym typeface="Calibri" panose="020F0702030404030204" charset="0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endParaRPr lang="zh-CN" altLang="en-US">
                        <a:latin typeface="Calibri" panose="020F0702030404030204" charset="0"/>
                      </a:endParaRPr>
                    </a:p>
                  </a:txBody>
                  <a:tcPr marL="45720" marR="45720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CF4"/>
                    </a:solidFill>
                  </a:tcPr>
                </a:tc>
              </a:tr>
              <a:tr h="69659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Calibri" panose="020F0702030404030204" charset="0"/>
                          <a:ea typeface="+mn-ea"/>
                          <a:sym typeface="Calibri" panose="020F0702030404030204" charset="0"/>
                        </a:defRPr>
                      </a:lvl1pPr>
                      <a:lvl2pPr marL="0" lvl="1" indent="4572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rgbClr val="000000"/>
                          </a:solidFill>
                          <a:latin typeface="Calibri" panose="020F0702030404030204" charset="0"/>
                          <a:ea typeface="+mn-ea"/>
                          <a:cs typeface="+mn-cs"/>
                          <a:sym typeface="Calibri" panose="020F0702030404030204" charset="0"/>
                        </a:defRPr>
                      </a:lvl2pPr>
                      <a:lvl3pPr marL="0" lvl="2" indent="9144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rgbClr val="000000"/>
                          </a:solidFill>
                          <a:latin typeface="Calibri" panose="020F0702030404030204" charset="0"/>
                          <a:ea typeface="+mn-ea"/>
                          <a:cs typeface="+mn-cs"/>
                          <a:sym typeface="Calibri" panose="020F0702030404030204" charset="0"/>
                        </a:defRPr>
                      </a:lvl3pPr>
                      <a:lvl4pPr marL="0" lvl="3" indent="1371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rgbClr val="000000"/>
                          </a:solidFill>
                          <a:latin typeface="Calibri" panose="020F0702030404030204" charset="0"/>
                          <a:ea typeface="+mn-ea"/>
                          <a:cs typeface="+mn-cs"/>
                          <a:sym typeface="Calibri" panose="020F0702030404030204" charset="0"/>
                        </a:defRPr>
                      </a:lvl4pPr>
                      <a:lvl5pPr marL="0" lvl="4" indent="18288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rgbClr val="000000"/>
                          </a:solidFill>
                          <a:latin typeface="Calibri" panose="020F0702030404030204" charset="0"/>
                          <a:ea typeface="+mn-ea"/>
                          <a:cs typeface="+mn-cs"/>
                          <a:sym typeface="Calibri" panose="020F0702030404030204" charset="0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endParaRPr lang="zh-CN" altLang="en-US">
                        <a:latin typeface="Calibri" panose="020F0702030404030204" charset="0"/>
                      </a:endParaRPr>
                    </a:p>
                  </a:txBody>
                  <a:tcPr marL="45720" marR="45720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7E7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Calibri" panose="020F0702030404030204" charset="0"/>
                          <a:ea typeface="+mn-ea"/>
                          <a:sym typeface="Calibri" panose="020F0702030404030204" charset="0"/>
                        </a:defRPr>
                      </a:lvl1pPr>
                      <a:lvl2pPr marL="0" lvl="1" indent="4572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rgbClr val="000000"/>
                          </a:solidFill>
                          <a:latin typeface="Calibri" panose="020F0702030404030204" charset="0"/>
                          <a:ea typeface="+mn-ea"/>
                          <a:cs typeface="+mn-cs"/>
                          <a:sym typeface="Calibri" panose="020F0702030404030204" charset="0"/>
                        </a:defRPr>
                      </a:lvl2pPr>
                      <a:lvl3pPr marL="0" lvl="2" indent="9144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rgbClr val="000000"/>
                          </a:solidFill>
                          <a:latin typeface="Calibri" panose="020F0702030404030204" charset="0"/>
                          <a:ea typeface="+mn-ea"/>
                          <a:cs typeface="+mn-cs"/>
                          <a:sym typeface="Calibri" panose="020F0702030404030204" charset="0"/>
                        </a:defRPr>
                      </a:lvl3pPr>
                      <a:lvl4pPr marL="0" lvl="3" indent="1371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rgbClr val="000000"/>
                          </a:solidFill>
                          <a:latin typeface="Calibri" panose="020F0702030404030204" charset="0"/>
                          <a:ea typeface="+mn-ea"/>
                          <a:cs typeface="+mn-cs"/>
                          <a:sym typeface="Calibri" panose="020F0702030404030204" charset="0"/>
                        </a:defRPr>
                      </a:lvl4pPr>
                      <a:lvl5pPr marL="0" lvl="4" indent="18288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rgbClr val="000000"/>
                          </a:solidFill>
                          <a:latin typeface="Calibri" panose="020F0702030404030204" charset="0"/>
                          <a:ea typeface="+mn-ea"/>
                          <a:cs typeface="+mn-cs"/>
                          <a:sym typeface="Calibri" panose="020F0702030404030204" charset="0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endParaRPr lang="zh-CN" altLang="en-US">
                        <a:latin typeface="Calibri" panose="020F0702030404030204" charset="0"/>
                      </a:endParaRPr>
                    </a:p>
                  </a:txBody>
                  <a:tcPr marL="45720" marR="45720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7E7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Calibri" panose="020F0702030404030204" charset="0"/>
                          <a:ea typeface="+mn-ea"/>
                          <a:sym typeface="Calibri" panose="020F0702030404030204" charset="0"/>
                        </a:defRPr>
                      </a:lvl1pPr>
                      <a:lvl2pPr marL="0" lvl="1" indent="4572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rgbClr val="000000"/>
                          </a:solidFill>
                          <a:latin typeface="Calibri" panose="020F0702030404030204" charset="0"/>
                          <a:ea typeface="+mn-ea"/>
                          <a:cs typeface="+mn-cs"/>
                          <a:sym typeface="Calibri" panose="020F0702030404030204" charset="0"/>
                        </a:defRPr>
                      </a:lvl2pPr>
                      <a:lvl3pPr marL="0" lvl="2" indent="9144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rgbClr val="000000"/>
                          </a:solidFill>
                          <a:latin typeface="Calibri" panose="020F0702030404030204" charset="0"/>
                          <a:ea typeface="+mn-ea"/>
                          <a:cs typeface="+mn-cs"/>
                          <a:sym typeface="Calibri" panose="020F0702030404030204" charset="0"/>
                        </a:defRPr>
                      </a:lvl3pPr>
                      <a:lvl4pPr marL="0" lvl="3" indent="1371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rgbClr val="000000"/>
                          </a:solidFill>
                          <a:latin typeface="Calibri" panose="020F0702030404030204" charset="0"/>
                          <a:ea typeface="+mn-ea"/>
                          <a:cs typeface="+mn-cs"/>
                          <a:sym typeface="Calibri" panose="020F0702030404030204" charset="0"/>
                        </a:defRPr>
                      </a:lvl4pPr>
                      <a:lvl5pPr marL="0" lvl="4" indent="18288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rgbClr val="000000"/>
                          </a:solidFill>
                          <a:latin typeface="Calibri" panose="020F0702030404030204" charset="0"/>
                          <a:ea typeface="+mn-ea"/>
                          <a:cs typeface="+mn-cs"/>
                          <a:sym typeface="Calibri" panose="020F0702030404030204" charset="0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endParaRPr lang="zh-CN" altLang="en-US">
                        <a:latin typeface="Calibri" panose="020F0702030404030204" charset="0"/>
                      </a:endParaRPr>
                    </a:p>
                  </a:txBody>
                  <a:tcPr marL="45720" marR="45720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7E7"/>
                    </a:solidFill>
                  </a:tcPr>
                </a:tc>
              </a:tr>
              <a:tr h="69659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Calibri" panose="020F0702030404030204" charset="0"/>
                          <a:ea typeface="+mn-ea"/>
                          <a:sym typeface="Calibri" panose="020F0702030404030204" charset="0"/>
                        </a:defRPr>
                      </a:lvl1pPr>
                      <a:lvl2pPr marL="0" lvl="1" indent="4572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rgbClr val="000000"/>
                          </a:solidFill>
                          <a:latin typeface="Calibri" panose="020F0702030404030204" charset="0"/>
                          <a:ea typeface="+mn-ea"/>
                          <a:cs typeface="+mn-cs"/>
                          <a:sym typeface="Calibri" panose="020F0702030404030204" charset="0"/>
                        </a:defRPr>
                      </a:lvl2pPr>
                      <a:lvl3pPr marL="0" lvl="2" indent="9144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rgbClr val="000000"/>
                          </a:solidFill>
                          <a:latin typeface="Calibri" panose="020F0702030404030204" charset="0"/>
                          <a:ea typeface="+mn-ea"/>
                          <a:cs typeface="+mn-cs"/>
                          <a:sym typeface="Calibri" panose="020F0702030404030204" charset="0"/>
                        </a:defRPr>
                      </a:lvl3pPr>
                      <a:lvl4pPr marL="0" lvl="3" indent="1371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rgbClr val="000000"/>
                          </a:solidFill>
                          <a:latin typeface="Calibri" panose="020F0702030404030204" charset="0"/>
                          <a:ea typeface="+mn-ea"/>
                          <a:cs typeface="+mn-cs"/>
                          <a:sym typeface="Calibri" panose="020F0702030404030204" charset="0"/>
                        </a:defRPr>
                      </a:lvl4pPr>
                      <a:lvl5pPr marL="0" lvl="4" indent="18288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rgbClr val="000000"/>
                          </a:solidFill>
                          <a:latin typeface="Calibri" panose="020F0702030404030204" charset="0"/>
                          <a:ea typeface="+mn-ea"/>
                          <a:cs typeface="+mn-cs"/>
                          <a:sym typeface="Calibri" panose="020F0702030404030204" charset="0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endParaRPr lang="zh-CN" altLang="en-US">
                        <a:latin typeface="Calibri" panose="020F0702030404030204" charset="0"/>
                      </a:endParaRPr>
                    </a:p>
                  </a:txBody>
                  <a:tcPr marL="45720" marR="45720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CF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Calibri" panose="020F0702030404030204" charset="0"/>
                          <a:ea typeface="+mn-ea"/>
                          <a:sym typeface="Calibri" panose="020F0702030404030204" charset="0"/>
                        </a:defRPr>
                      </a:lvl1pPr>
                      <a:lvl2pPr marL="0" lvl="1" indent="4572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rgbClr val="000000"/>
                          </a:solidFill>
                          <a:latin typeface="Calibri" panose="020F0702030404030204" charset="0"/>
                          <a:ea typeface="+mn-ea"/>
                          <a:cs typeface="+mn-cs"/>
                          <a:sym typeface="Calibri" panose="020F0702030404030204" charset="0"/>
                        </a:defRPr>
                      </a:lvl2pPr>
                      <a:lvl3pPr marL="0" lvl="2" indent="9144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rgbClr val="000000"/>
                          </a:solidFill>
                          <a:latin typeface="Calibri" panose="020F0702030404030204" charset="0"/>
                          <a:ea typeface="+mn-ea"/>
                          <a:cs typeface="+mn-cs"/>
                          <a:sym typeface="Calibri" panose="020F0702030404030204" charset="0"/>
                        </a:defRPr>
                      </a:lvl3pPr>
                      <a:lvl4pPr marL="0" lvl="3" indent="1371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rgbClr val="000000"/>
                          </a:solidFill>
                          <a:latin typeface="Calibri" panose="020F0702030404030204" charset="0"/>
                          <a:ea typeface="+mn-ea"/>
                          <a:cs typeface="+mn-cs"/>
                          <a:sym typeface="Calibri" panose="020F0702030404030204" charset="0"/>
                        </a:defRPr>
                      </a:lvl4pPr>
                      <a:lvl5pPr marL="0" lvl="4" indent="18288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rgbClr val="000000"/>
                          </a:solidFill>
                          <a:latin typeface="Calibri" panose="020F0702030404030204" charset="0"/>
                          <a:ea typeface="+mn-ea"/>
                          <a:cs typeface="+mn-cs"/>
                          <a:sym typeface="Calibri" panose="020F0702030404030204" charset="0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endParaRPr lang="zh-CN" altLang="en-US">
                        <a:latin typeface="Calibri" panose="020F0702030404030204" charset="0"/>
                      </a:endParaRPr>
                    </a:p>
                  </a:txBody>
                  <a:tcPr marL="45720" marR="45720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CF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Calibri" panose="020F0702030404030204" charset="0"/>
                          <a:ea typeface="+mn-ea"/>
                          <a:sym typeface="Calibri" panose="020F0702030404030204" charset="0"/>
                        </a:defRPr>
                      </a:lvl1pPr>
                      <a:lvl2pPr marL="0" lvl="1" indent="4572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rgbClr val="000000"/>
                          </a:solidFill>
                          <a:latin typeface="Calibri" panose="020F0702030404030204" charset="0"/>
                          <a:ea typeface="+mn-ea"/>
                          <a:cs typeface="+mn-cs"/>
                          <a:sym typeface="Calibri" panose="020F0702030404030204" charset="0"/>
                        </a:defRPr>
                      </a:lvl2pPr>
                      <a:lvl3pPr marL="0" lvl="2" indent="9144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rgbClr val="000000"/>
                          </a:solidFill>
                          <a:latin typeface="Calibri" panose="020F0702030404030204" charset="0"/>
                          <a:ea typeface="+mn-ea"/>
                          <a:cs typeface="+mn-cs"/>
                          <a:sym typeface="Calibri" panose="020F0702030404030204" charset="0"/>
                        </a:defRPr>
                      </a:lvl3pPr>
                      <a:lvl4pPr marL="0" lvl="3" indent="1371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rgbClr val="000000"/>
                          </a:solidFill>
                          <a:latin typeface="Calibri" panose="020F0702030404030204" charset="0"/>
                          <a:ea typeface="+mn-ea"/>
                          <a:cs typeface="+mn-cs"/>
                          <a:sym typeface="Calibri" panose="020F0702030404030204" charset="0"/>
                        </a:defRPr>
                      </a:lvl4pPr>
                      <a:lvl5pPr marL="0" lvl="4" indent="18288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rgbClr val="000000"/>
                          </a:solidFill>
                          <a:latin typeface="Calibri" panose="020F0702030404030204" charset="0"/>
                          <a:ea typeface="+mn-ea"/>
                          <a:cs typeface="+mn-cs"/>
                          <a:sym typeface="Calibri" panose="020F0702030404030204" charset="0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endParaRPr lang="zh-CN" altLang="en-US">
                        <a:latin typeface="Calibri" panose="020F0702030404030204" charset="0"/>
                      </a:endParaRPr>
                    </a:p>
                  </a:txBody>
                  <a:tcPr marL="45720" marR="45720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CF4"/>
                    </a:solidFill>
                  </a:tcPr>
                </a:tc>
              </a:tr>
              <a:tr h="69723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Calibri" panose="020F0702030404030204" charset="0"/>
                          <a:ea typeface="+mn-ea"/>
                          <a:sym typeface="Calibri" panose="020F0702030404030204" charset="0"/>
                        </a:defRPr>
                      </a:lvl1pPr>
                      <a:lvl2pPr marL="0" lvl="1" indent="4572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rgbClr val="000000"/>
                          </a:solidFill>
                          <a:latin typeface="Calibri" panose="020F0702030404030204" charset="0"/>
                          <a:ea typeface="+mn-ea"/>
                          <a:cs typeface="+mn-cs"/>
                          <a:sym typeface="Calibri" panose="020F0702030404030204" charset="0"/>
                        </a:defRPr>
                      </a:lvl2pPr>
                      <a:lvl3pPr marL="0" lvl="2" indent="9144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rgbClr val="000000"/>
                          </a:solidFill>
                          <a:latin typeface="Calibri" panose="020F0702030404030204" charset="0"/>
                          <a:ea typeface="+mn-ea"/>
                          <a:cs typeface="+mn-cs"/>
                          <a:sym typeface="Calibri" panose="020F0702030404030204" charset="0"/>
                        </a:defRPr>
                      </a:lvl3pPr>
                      <a:lvl4pPr marL="0" lvl="3" indent="1371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rgbClr val="000000"/>
                          </a:solidFill>
                          <a:latin typeface="Calibri" panose="020F0702030404030204" charset="0"/>
                          <a:ea typeface="+mn-ea"/>
                          <a:cs typeface="+mn-cs"/>
                          <a:sym typeface="Calibri" panose="020F0702030404030204" charset="0"/>
                        </a:defRPr>
                      </a:lvl4pPr>
                      <a:lvl5pPr marL="0" lvl="4" indent="18288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rgbClr val="000000"/>
                          </a:solidFill>
                          <a:latin typeface="Calibri" panose="020F0702030404030204" charset="0"/>
                          <a:ea typeface="+mn-ea"/>
                          <a:cs typeface="+mn-cs"/>
                          <a:sym typeface="Calibri" panose="020F0702030404030204" charset="0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endParaRPr lang="zh-CN" altLang="en-US">
                        <a:latin typeface="Calibri" panose="020F0702030404030204" charset="0"/>
                      </a:endParaRPr>
                    </a:p>
                  </a:txBody>
                  <a:tcPr marL="45720" marR="45720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7E7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Calibri" panose="020F0702030404030204" charset="0"/>
                          <a:ea typeface="+mn-ea"/>
                          <a:sym typeface="Calibri" panose="020F0702030404030204" charset="0"/>
                        </a:defRPr>
                      </a:lvl1pPr>
                      <a:lvl2pPr marL="0" lvl="1" indent="4572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rgbClr val="000000"/>
                          </a:solidFill>
                          <a:latin typeface="Calibri" panose="020F0702030404030204" charset="0"/>
                          <a:ea typeface="+mn-ea"/>
                          <a:cs typeface="+mn-cs"/>
                          <a:sym typeface="Calibri" panose="020F0702030404030204" charset="0"/>
                        </a:defRPr>
                      </a:lvl2pPr>
                      <a:lvl3pPr marL="0" lvl="2" indent="9144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rgbClr val="000000"/>
                          </a:solidFill>
                          <a:latin typeface="Calibri" panose="020F0702030404030204" charset="0"/>
                          <a:ea typeface="+mn-ea"/>
                          <a:cs typeface="+mn-cs"/>
                          <a:sym typeface="Calibri" panose="020F0702030404030204" charset="0"/>
                        </a:defRPr>
                      </a:lvl3pPr>
                      <a:lvl4pPr marL="0" lvl="3" indent="1371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rgbClr val="000000"/>
                          </a:solidFill>
                          <a:latin typeface="Calibri" panose="020F0702030404030204" charset="0"/>
                          <a:ea typeface="+mn-ea"/>
                          <a:cs typeface="+mn-cs"/>
                          <a:sym typeface="Calibri" panose="020F0702030404030204" charset="0"/>
                        </a:defRPr>
                      </a:lvl4pPr>
                      <a:lvl5pPr marL="0" lvl="4" indent="18288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rgbClr val="000000"/>
                          </a:solidFill>
                          <a:latin typeface="Calibri" panose="020F0702030404030204" charset="0"/>
                          <a:ea typeface="+mn-ea"/>
                          <a:cs typeface="+mn-cs"/>
                          <a:sym typeface="Calibri" panose="020F0702030404030204" charset="0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endParaRPr lang="zh-CN" altLang="en-US">
                        <a:latin typeface="Calibri" panose="020F0702030404030204" charset="0"/>
                      </a:endParaRPr>
                    </a:p>
                  </a:txBody>
                  <a:tcPr marL="45720" marR="45720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7E7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Calibri" panose="020F0702030404030204" charset="0"/>
                          <a:ea typeface="+mn-ea"/>
                          <a:sym typeface="Calibri" panose="020F0702030404030204" charset="0"/>
                        </a:defRPr>
                      </a:lvl1pPr>
                      <a:lvl2pPr marL="0" lvl="1" indent="4572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rgbClr val="000000"/>
                          </a:solidFill>
                          <a:latin typeface="Calibri" panose="020F0702030404030204" charset="0"/>
                          <a:ea typeface="+mn-ea"/>
                          <a:cs typeface="+mn-cs"/>
                          <a:sym typeface="Calibri" panose="020F0702030404030204" charset="0"/>
                        </a:defRPr>
                      </a:lvl2pPr>
                      <a:lvl3pPr marL="0" lvl="2" indent="9144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rgbClr val="000000"/>
                          </a:solidFill>
                          <a:latin typeface="Calibri" panose="020F0702030404030204" charset="0"/>
                          <a:ea typeface="+mn-ea"/>
                          <a:cs typeface="+mn-cs"/>
                          <a:sym typeface="Calibri" panose="020F0702030404030204" charset="0"/>
                        </a:defRPr>
                      </a:lvl3pPr>
                      <a:lvl4pPr marL="0" lvl="3" indent="1371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rgbClr val="000000"/>
                          </a:solidFill>
                          <a:latin typeface="Calibri" panose="020F0702030404030204" charset="0"/>
                          <a:ea typeface="+mn-ea"/>
                          <a:cs typeface="+mn-cs"/>
                          <a:sym typeface="Calibri" panose="020F0702030404030204" charset="0"/>
                        </a:defRPr>
                      </a:lvl4pPr>
                      <a:lvl5pPr marL="0" lvl="4" indent="18288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rgbClr val="000000"/>
                          </a:solidFill>
                          <a:latin typeface="Calibri" panose="020F0702030404030204" charset="0"/>
                          <a:ea typeface="+mn-ea"/>
                          <a:cs typeface="+mn-cs"/>
                          <a:sym typeface="Calibri" panose="020F0702030404030204" charset="0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endParaRPr lang="zh-CN" altLang="en-US">
                        <a:latin typeface="Calibri" panose="020F0702030404030204" charset="0"/>
                      </a:endParaRPr>
                    </a:p>
                  </a:txBody>
                  <a:tcPr marL="45720" marR="45720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7E7"/>
                    </a:solidFill>
                  </a:tcPr>
                </a:tc>
              </a:tr>
            </a:tbl>
          </a:graphicData>
        </a:graphic>
      </p:graphicFrame>
      <p:sp>
        <p:nvSpPr>
          <p:cNvPr id="19488" name="Shape 205"/>
          <p:cNvSpPr/>
          <p:nvPr/>
        </p:nvSpPr>
        <p:spPr>
          <a:xfrm>
            <a:off x="4065588" y="862013"/>
            <a:ext cx="1106170" cy="398780"/>
          </a:xfrm>
          <a:prstGeom prst="rect">
            <a:avLst/>
          </a:prstGeom>
          <a:noFill/>
          <a:ln w="12700">
            <a:noFill/>
          </a:ln>
        </p:spPr>
        <p:txBody>
          <a:bodyPr wrap="none" lIns="45719" rIns="45719">
            <a:spAutoFit/>
          </a:bodyPr>
          <a:p>
            <a:pPr eaLnBrk="1">
              <a:buNone/>
            </a:pPr>
            <a:r>
              <a:rPr lang="zh-CN" altLang="en-US" sz="2000">
                <a:latin typeface="华文细黑" pitchFamily="2" charset="-122"/>
                <a:ea typeface="华文细黑" pitchFamily="2" charset="-122"/>
                <a:sym typeface="华文细黑" pitchFamily="2" charset="-122"/>
              </a:rPr>
              <a:t>选词填空</a:t>
            </a:r>
            <a:endParaRPr lang="zh-CN" altLang="en-US" sz="2000">
              <a:latin typeface="华文细黑" pitchFamily="2" charset="-122"/>
              <a:ea typeface="华文细黑" pitchFamily="2" charset="-122"/>
              <a:sym typeface="华文细黑" pitchFamily="2" charset="-122"/>
            </a:endParaRPr>
          </a:p>
        </p:txBody>
      </p:sp>
      <p:grpSp>
        <p:nvGrpSpPr>
          <p:cNvPr id="19489" name="Group 210"/>
          <p:cNvGrpSpPr/>
          <p:nvPr/>
        </p:nvGrpSpPr>
        <p:grpSpPr>
          <a:xfrm>
            <a:off x="1993900" y="304800"/>
            <a:ext cx="8359776" cy="993085"/>
            <a:chOff x="0" y="0"/>
            <a:chExt cx="8360602" cy="992086"/>
          </a:xfrm>
        </p:grpSpPr>
        <p:grpSp>
          <p:nvGrpSpPr>
            <p:cNvPr id="19509" name="Group 208"/>
            <p:cNvGrpSpPr/>
            <p:nvPr/>
          </p:nvGrpSpPr>
          <p:grpSpPr>
            <a:xfrm>
              <a:off x="0" y="0"/>
              <a:ext cx="607420" cy="919825"/>
              <a:chOff x="0" y="0"/>
              <a:chExt cx="607419" cy="919824"/>
            </a:xfrm>
          </p:grpSpPr>
          <p:sp>
            <p:nvSpPr>
              <p:cNvPr id="19511" name="Shape 206"/>
              <p:cNvSpPr/>
              <p:nvPr/>
            </p:nvSpPr>
            <p:spPr>
              <a:xfrm>
                <a:off x="0" y="0"/>
                <a:ext cx="607420" cy="919825"/>
              </a:xfrm>
              <a:custGeom>
                <a:avLst/>
                <a:gdLst/>
                <a:ahLst/>
                <a:cxnLst>
                  <a:cxn ang="0">
                    <a:pos x="303710" y="459913"/>
                  </a:cxn>
                  <a:cxn ang="5898240">
                    <a:pos x="303710" y="459913"/>
                  </a:cxn>
                  <a:cxn ang="11796480">
                    <a:pos x="303710" y="459913"/>
                  </a:cxn>
                  <a:cxn ang="17694720">
                    <a:pos x="303710" y="459913"/>
                  </a:cxn>
                </a:cxnLst>
                <a:pathLst>
                  <a:path w="21600" h="21600">
                    <a:moveTo>
                      <a:pt x="10786" y="21600"/>
                    </a:moveTo>
                    <a:lnTo>
                      <a:pt x="11178" y="21600"/>
                    </a:lnTo>
                    <a:lnTo>
                      <a:pt x="11516" y="21565"/>
                    </a:lnTo>
                    <a:lnTo>
                      <a:pt x="11881" y="21495"/>
                    </a:lnTo>
                    <a:lnTo>
                      <a:pt x="12220" y="21425"/>
                    </a:lnTo>
                    <a:lnTo>
                      <a:pt x="12585" y="21319"/>
                    </a:lnTo>
                    <a:lnTo>
                      <a:pt x="12871" y="21196"/>
                    </a:lnTo>
                    <a:lnTo>
                      <a:pt x="13132" y="21056"/>
                    </a:lnTo>
                    <a:lnTo>
                      <a:pt x="13367" y="20881"/>
                    </a:lnTo>
                    <a:lnTo>
                      <a:pt x="13627" y="20722"/>
                    </a:lnTo>
                    <a:lnTo>
                      <a:pt x="13835" y="20511"/>
                    </a:lnTo>
                    <a:lnTo>
                      <a:pt x="14018" y="20318"/>
                    </a:lnTo>
                    <a:lnTo>
                      <a:pt x="14174" y="20107"/>
                    </a:lnTo>
                    <a:lnTo>
                      <a:pt x="14330" y="19879"/>
                    </a:lnTo>
                    <a:lnTo>
                      <a:pt x="14434" y="19634"/>
                    </a:lnTo>
                    <a:lnTo>
                      <a:pt x="14487" y="19370"/>
                    </a:lnTo>
                    <a:lnTo>
                      <a:pt x="14487" y="15664"/>
                    </a:lnTo>
                    <a:lnTo>
                      <a:pt x="14591" y="15454"/>
                    </a:lnTo>
                    <a:lnTo>
                      <a:pt x="14669" y="15260"/>
                    </a:lnTo>
                    <a:lnTo>
                      <a:pt x="14774" y="15050"/>
                    </a:lnTo>
                    <a:lnTo>
                      <a:pt x="15138" y="14646"/>
                    </a:lnTo>
                    <a:lnTo>
                      <a:pt x="15581" y="14242"/>
                    </a:lnTo>
                    <a:lnTo>
                      <a:pt x="16728" y="13469"/>
                    </a:lnTo>
                    <a:lnTo>
                      <a:pt x="18030" y="12591"/>
                    </a:lnTo>
                    <a:lnTo>
                      <a:pt x="18734" y="12118"/>
                    </a:lnTo>
                    <a:lnTo>
                      <a:pt x="19333" y="11573"/>
                    </a:lnTo>
                    <a:lnTo>
                      <a:pt x="19932" y="11028"/>
                    </a:lnTo>
                    <a:lnTo>
                      <a:pt x="20479" y="10396"/>
                    </a:lnTo>
                    <a:lnTo>
                      <a:pt x="20740" y="10097"/>
                    </a:lnTo>
                    <a:lnTo>
                      <a:pt x="20948" y="9729"/>
                    </a:lnTo>
                    <a:lnTo>
                      <a:pt x="21130" y="9378"/>
                    </a:lnTo>
                    <a:lnTo>
                      <a:pt x="21287" y="8974"/>
                    </a:lnTo>
                    <a:lnTo>
                      <a:pt x="21443" y="8605"/>
                    </a:lnTo>
                    <a:lnTo>
                      <a:pt x="21548" y="8166"/>
                    </a:lnTo>
                    <a:lnTo>
                      <a:pt x="21600" y="7727"/>
                    </a:lnTo>
                    <a:lnTo>
                      <a:pt x="21600" y="6884"/>
                    </a:lnTo>
                    <a:lnTo>
                      <a:pt x="21548" y="6515"/>
                    </a:lnTo>
                    <a:lnTo>
                      <a:pt x="21496" y="6182"/>
                    </a:lnTo>
                    <a:lnTo>
                      <a:pt x="21391" y="5812"/>
                    </a:lnTo>
                    <a:lnTo>
                      <a:pt x="21287" y="5479"/>
                    </a:lnTo>
                    <a:lnTo>
                      <a:pt x="21130" y="5093"/>
                    </a:lnTo>
                    <a:lnTo>
                      <a:pt x="20948" y="4760"/>
                    </a:lnTo>
                    <a:lnTo>
                      <a:pt x="20740" y="4425"/>
                    </a:lnTo>
                    <a:lnTo>
                      <a:pt x="20531" y="4127"/>
                    </a:lnTo>
                    <a:lnTo>
                      <a:pt x="20296" y="3811"/>
                    </a:lnTo>
                    <a:lnTo>
                      <a:pt x="20036" y="3513"/>
                    </a:lnTo>
                    <a:lnTo>
                      <a:pt x="19775" y="3214"/>
                    </a:lnTo>
                    <a:lnTo>
                      <a:pt x="19124" y="2634"/>
                    </a:lnTo>
                    <a:lnTo>
                      <a:pt x="18447" y="2125"/>
                    </a:lnTo>
                    <a:lnTo>
                      <a:pt x="17691" y="1669"/>
                    </a:lnTo>
                    <a:lnTo>
                      <a:pt x="16832" y="1229"/>
                    </a:lnTo>
                    <a:lnTo>
                      <a:pt x="16388" y="1054"/>
                    </a:lnTo>
                    <a:lnTo>
                      <a:pt x="15920" y="879"/>
                    </a:lnTo>
                    <a:lnTo>
                      <a:pt x="15477" y="720"/>
                    </a:lnTo>
                    <a:lnTo>
                      <a:pt x="15034" y="580"/>
                    </a:lnTo>
                    <a:lnTo>
                      <a:pt x="14539" y="439"/>
                    </a:lnTo>
                    <a:lnTo>
                      <a:pt x="14018" y="316"/>
                    </a:lnTo>
                    <a:lnTo>
                      <a:pt x="13471" y="211"/>
                    </a:lnTo>
                    <a:lnTo>
                      <a:pt x="12975" y="140"/>
                    </a:lnTo>
                    <a:lnTo>
                      <a:pt x="12428" y="71"/>
                    </a:lnTo>
                    <a:lnTo>
                      <a:pt x="11934" y="35"/>
                    </a:lnTo>
                    <a:lnTo>
                      <a:pt x="11387" y="0"/>
                    </a:lnTo>
                    <a:lnTo>
                      <a:pt x="10213" y="0"/>
                    </a:lnTo>
                    <a:lnTo>
                      <a:pt x="9666" y="35"/>
                    </a:lnTo>
                    <a:lnTo>
                      <a:pt x="9172" y="71"/>
                    </a:lnTo>
                    <a:lnTo>
                      <a:pt x="8625" y="140"/>
                    </a:lnTo>
                    <a:lnTo>
                      <a:pt x="8129" y="211"/>
                    </a:lnTo>
                    <a:lnTo>
                      <a:pt x="7582" y="316"/>
                    </a:lnTo>
                    <a:lnTo>
                      <a:pt x="7061" y="439"/>
                    </a:lnTo>
                    <a:lnTo>
                      <a:pt x="6566" y="580"/>
                    </a:lnTo>
                    <a:lnTo>
                      <a:pt x="6123" y="720"/>
                    </a:lnTo>
                    <a:lnTo>
                      <a:pt x="5680" y="879"/>
                    </a:lnTo>
                    <a:lnTo>
                      <a:pt x="5212" y="1054"/>
                    </a:lnTo>
                    <a:lnTo>
                      <a:pt x="4768" y="1229"/>
                    </a:lnTo>
                    <a:lnTo>
                      <a:pt x="3909" y="1669"/>
                    </a:lnTo>
                    <a:lnTo>
                      <a:pt x="3153" y="2125"/>
                    </a:lnTo>
                    <a:lnTo>
                      <a:pt x="2476" y="2634"/>
                    </a:lnTo>
                    <a:lnTo>
                      <a:pt x="1825" y="3214"/>
                    </a:lnTo>
                    <a:lnTo>
                      <a:pt x="1303" y="3811"/>
                    </a:lnTo>
                    <a:lnTo>
                      <a:pt x="1069" y="4127"/>
                    </a:lnTo>
                    <a:lnTo>
                      <a:pt x="860" y="4425"/>
                    </a:lnTo>
                    <a:lnTo>
                      <a:pt x="651" y="4760"/>
                    </a:lnTo>
                    <a:lnTo>
                      <a:pt x="470" y="5093"/>
                    </a:lnTo>
                    <a:lnTo>
                      <a:pt x="313" y="5479"/>
                    </a:lnTo>
                    <a:lnTo>
                      <a:pt x="209" y="5812"/>
                    </a:lnTo>
                    <a:lnTo>
                      <a:pt x="104" y="6182"/>
                    </a:lnTo>
                    <a:lnTo>
                      <a:pt x="52" y="6515"/>
                    </a:lnTo>
                    <a:lnTo>
                      <a:pt x="0" y="6884"/>
                    </a:lnTo>
                    <a:lnTo>
                      <a:pt x="0" y="7727"/>
                    </a:lnTo>
                    <a:lnTo>
                      <a:pt x="52" y="8166"/>
                    </a:lnTo>
                    <a:lnTo>
                      <a:pt x="157" y="8605"/>
                    </a:lnTo>
                    <a:lnTo>
                      <a:pt x="313" y="8974"/>
                    </a:lnTo>
                    <a:lnTo>
                      <a:pt x="470" y="9378"/>
                    </a:lnTo>
                    <a:lnTo>
                      <a:pt x="651" y="9729"/>
                    </a:lnTo>
                    <a:lnTo>
                      <a:pt x="860" y="10097"/>
                    </a:lnTo>
                    <a:lnTo>
                      <a:pt x="1121" y="10396"/>
                    </a:lnTo>
                    <a:lnTo>
                      <a:pt x="1668" y="11028"/>
                    </a:lnTo>
                    <a:lnTo>
                      <a:pt x="2267" y="11573"/>
                    </a:lnTo>
                    <a:lnTo>
                      <a:pt x="2866" y="12118"/>
                    </a:lnTo>
                    <a:lnTo>
                      <a:pt x="3570" y="12591"/>
                    </a:lnTo>
                    <a:lnTo>
                      <a:pt x="4872" y="13469"/>
                    </a:lnTo>
                    <a:lnTo>
                      <a:pt x="6019" y="14242"/>
                    </a:lnTo>
                    <a:lnTo>
                      <a:pt x="6462" y="14646"/>
                    </a:lnTo>
                    <a:lnTo>
                      <a:pt x="6826" y="15050"/>
                    </a:lnTo>
                    <a:lnTo>
                      <a:pt x="6931" y="15260"/>
                    </a:lnTo>
                    <a:lnTo>
                      <a:pt x="7009" y="15454"/>
                    </a:lnTo>
                    <a:lnTo>
                      <a:pt x="7113" y="15664"/>
                    </a:lnTo>
                    <a:lnTo>
                      <a:pt x="7113" y="19370"/>
                    </a:lnTo>
                    <a:lnTo>
                      <a:pt x="7166" y="19634"/>
                    </a:lnTo>
                    <a:lnTo>
                      <a:pt x="7270" y="19879"/>
                    </a:lnTo>
                    <a:lnTo>
                      <a:pt x="7425" y="20107"/>
                    </a:lnTo>
                    <a:lnTo>
                      <a:pt x="7582" y="20318"/>
                    </a:lnTo>
                    <a:lnTo>
                      <a:pt x="7765" y="20511"/>
                    </a:lnTo>
                    <a:lnTo>
                      <a:pt x="7973" y="20722"/>
                    </a:lnTo>
                    <a:lnTo>
                      <a:pt x="8233" y="20881"/>
                    </a:lnTo>
                    <a:lnTo>
                      <a:pt x="8468" y="21056"/>
                    </a:lnTo>
                    <a:lnTo>
                      <a:pt x="8729" y="21196"/>
                    </a:lnTo>
                    <a:lnTo>
                      <a:pt x="9015" y="21319"/>
                    </a:lnTo>
                    <a:lnTo>
                      <a:pt x="9380" y="21425"/>
                    </a:lnTo>
                    <a:lnTo>
                      <a:pt x="9719" y="21495"/>
                    </a:lnTo>
                    <a:lnTo>
                      <a:pt x="10084" y="21565"/>
                    </a:lnTo>
                    <a:lnTo>
                      <a:pt x="10422" y="21600"/>
                    </a:lnTo>
                    <a:lnTo>
                      <a:pt x="10786" y="21600"/>
                    </a:lnTo>
                    <a:close/>
                  </a:path>
                </a:pathLst>
              </a:custGeom>
              <a:solidFill>
                <a:srgbClr val="FFFFCC">
                  <a:alpha val="100000"/>
                </a:srgbClr>
              </a:solidFill>
              <a:ln w="57150" cap="flat" cmpd="sng">
                <a:solidFill>
                  <a:srgbClr val="000000">
                    <a:alpha val="100000"/>
                  </a:srgb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9512" name="Shape 207"/>
              <p:cNvSpPr/>
              <p:nvPr/>
            </p:nvSpPr>
            <p:spPr>
              <a:xfrm>
                <a:off x="192699" y="403848"/>
                <a:ext cx="224224" cy="408299"/>
              </a:xfrm>
              <a:custGeom>
                <a:avLst/>
                <a:gdLst/>
                <a:ahLst/>
                <a:cxnLst>
                  <a:cxn ang="0">
                    <a:pos x="112112" y="204150"/>
                  </a:cxn>
                  <a:cxn ang="5898240">
                    <a:pos x="112112" y="204150"/>
                  </a:cxn>
                  <a:cxn ang="11796480">
                    <a:pos x="112112" y="204150"/>
                  </a:cxn>
                  <a:cxn ang="17694720">
                    <a:pos x="112112" y="204150"/>
                  </a:cxn>
                </a:cxnLst>
                <a:pathLst>
                  <a:path w="21600" h="21600">
                    <a:moveTo>
                      <a:pt x="6354" y="10918"/>
                    </a:moveTo>
                    <a:lnTo>
                      <a:pt x="4448" y="5578"/>
                    </a:lnTo>
                    <a:lnTo>
                      <a:pt x="1060" y="1305"/>
                    </a:lnTo>
                    <a:lnTo>
                      <a:pt x="0" y="235"/>
                    </a:lnTo>
                    <a:lnTo>
                      <a:pt x="4448" y="1424"/>
                    </a:lnTo>
                    <a:lnTo>
                      <a:pt x="7835" y="0"/>
                    </a:lnTo>
                    <a:lnTo>
                      <a:pt x="11647" y="1305"/>
                    </a:lnTo>
                    <a:lnTo>
                      <a:pt x="14610" y="0"/>
                    </a:lnTo>
                    <a:lnTo>
                      <a:pt x="17576" y="1186"/>
                    </a:lnTo>
                    <a:lnTo>
                      <a:pt x="21600" y="235"/>
                    </a:lnTo>
                    <a:lnTo>
                      <a:pt x="16304" y="6053"/>
                    </a:lnTo>
                    <a:lnTo>
                      <a:pt x="14822" y="10918"/>
                    </a:lnTo>
                    <a:moveTo>
                      <a:pt x="778" y="14359"/>
                    </a:moveTo>
                    <a:lnTo>
                      <a:pt x="20681" y="14359"/>
                    </a:lnTo>
                    <a:lnTo>
                      <a:pt x="20681" y="16852"/>
                    </a:lnTo>
                    <a:lnTo>
                      <a:pt x="778" y="16814"/>
                    </a:lnTo>
                    <a:lnTo>
                      <a:pt x="778" y="19226"/>
                    </a:lnTo>
                    <a:lnTo>
                      <a:pt x="20681" y="19304"/>
                    </a:lnTo>
                    <a:lnTo>
                      <a:pt x="20752" y="21600"/>
                    </a:lnTo>
                    <a:lnTo>
                      <a:pt x="848" y="21600"/>
                    </a:lnTo>
                  </a:path>
                </a:pathLst>
              </a:custGeom>
              <a:noFill/>
              <a:ln w="57150" cap="flat" cmpd="sng">
                <a:solidFill>
                  <a:srgbClr val="000000">
                    <a:alpha val="100000"/>
                  </a:srgb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</p:grpSp>
        <p:sp>
          <p:nvSpPr>
            <p:cNvPr id="19510" name="Shape 209"/>
            <p:cNvSpPr/>
            <p:nvPr/>
          </p:nvSpPr>
          <p:spPr>
            <a:xfrm>
              <a:off x="573891" y="287311"/>
              <a:ext cx="7786711" cy="704775"/>
            </a:xfrm>
            <a:prstGeom prst="rect">
              <a:avLst/>
            </a:prstGeom>
            <a:noFill/>
            <a:ln w="12700">
              <a:noFill/>
            </a:ln>
          </p:spPr>
          <p:txBody>
            <a:bodyPr lIns="45719" tIns="45719" rIns="45719" bIns="45719">
              <a:spAutoFit/>
            </a:bodyPr>
            <a:p>
              <a:pPr eaLnBrk="1">
                <a:buNone/>
              </a:pPr>
              <a:r>
                <a:rPr lang="zh-CN" altLang="en-US" sz="4000">
                  <a:solidFill>
                    <a:srgbClr val="A6A6A6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黑体" panose="02010609060101010101" pitchFamily="49" charset="-122"/>
                </a:rPr>
                <a:t>练习</a:t>
              </a:r>
              <a:endParaRPr lang="zh-CN" altLang="en-US" sz="4000">
                <a:solidFill>
                  <a:srgbClr val="A6A6A6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endParaRPr>
            </a:p>
          </p:txBody>
        </p:sp>
      </p:grpSp>
      <p:sp>
        <p:nvSpPr>
          <p:cNvPr id="211" name="Shape 211"/>
          <p:cNvSpPr/>
          <p:nvPr/>
        </p:nvSpPr>
        <p:spPr>
          <a:xfrm>
            <a:off x="2247900" y="2470150"/>
            <a:ext cx="6057900" cy="706755"/>
          </a:xfrm>
          <a:prstGeom prst="rect">
            <a:avLst/>
          </a:prstGeom>
          <a:ln w="12700">
            <a:miter lim="400000"/>
          </a:ln>
          <a:effectLst>
            <a:outerShdw blurRad="50800" dist="50800" dir="16200000" rotWithShape="0">
              <a:srgbClr val="FFFFFF">
                <a:alpha val="0"/>
              </a:srgbClr>
            </a:outerShdw>
          </a:effectLst>
        </p:spPr>
        <p:txBody>
          <a:bodyPr lIns="45719" rIns="45719">
            <a:spAutoFit/>
          </a:bodyPr>
          <a:lstStyle/>
          <a:p>
            <a:pPr marL="267335" marR="0" lvl="0" indent="-267335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AutoNum type="arabicPeriod"/>
              <a:defRPr sz="2000">
                <a:latin typeface="华文细黑"/>
                <a:ea typeface="华文细黑"/>
                <a:cs typeface="华文细黑"/>
                <a:sym typeface="华文细黑"/>
              </a:defRPr>
            </a:pP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细黑"/>
                <a:ea typeface="华文细黑"/>
                <a:cs typeface="华文细黑"/>
                <a:sym typeface="华文细黑"/>
              </a:rPr>
              <a:t>如果没有你们的帮助，这次找工作 </a:t>
            </a:r>
            <a:r>
              <a:rPr kumimoji="0" sz="2000" b="0" i="0" u="sng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细黑"/>
                <a:ea typeface="华文细黑"/>
                <a:cs typeface="华文细黑"/>
                <a:sym typeface="华文细黑"/>
              </a:rPr>
              <a:t>        </a:t>
            </a: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细黑"/>
                <a:ea typeface="华文细黑"/>
                <a:cs typeface="华文细黑"/>
                <a:sym typeface="华文细黑"/>
              </a:rPr>
              <a:t>不会这么顺利。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华文细黑"/>
              <a:ea typeface="华文细黑"/>
              <a:cs typeface="华文细黑"/>
              <a:sym typeface="华文细黑"/>
            </a:endParaRPr>
          </a:p>
        </p:txBody>
      </p:sp>
      <p:sp>
        <p:nvSpPr>
          <p:cNvPr id="212" name="Shape 212"/>
          <p:cNvSpPr/>
          <p:nvPr/>
        </p:nvSpPr>
        <p:spPr>
          <a:xfrm>
            <a:off x="8434388" y="1858963"/>
            <a:ext cx="598170" cy="398780"/>
          </a:xfrm>
          <a:prstGeom prst="rect">
            <a:avLst/>
          </a:prstGeom>
          <a:ln w="12700">
            <a:miter lim="400000"/>
          </a:ln>
          <a:effectLst>
            <a:outerShdw blurRad="50800" dist="50800" dir="16200000" rotWithShape="0">
              <a:srgbClr val="FFFFFF">
                <a:alpha val="0"/>
              </a:srgbClr>
            </a:outerShdw>
          </a:effectLst>
        </p:spPr>
        <p:txBody>
          <a:bodyPr wrap="none" lIns="45719" rIns="45719">
            <a:spAutoFit/>
          </a:bodyPr>
          <a:lstStyle>
            <a:lvl1pPr>
              <a:defRPr sz="2000">
                <a:solidFill>
                  <a:srgbClr val="FFFFFF"/>
                </a:solidFill>
                <a:latin typeface="华文细黑"/>
                <a:ea typeface="华文细黑"/>
                <a:cs typeface="华文细黑"/>
                <a:sym typeface="华文细黑"/>
              </a:defRPr>
            </a:lvl1pPr>
          </a:lstStyle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华文细黑"/>
                <a:ea typeface="华文细黑"/>
                <a:cs typeface="华文细黑"/>
                <a:sym typeface="华文细黑"/>
              </a:rPr>
              <a:t>恐怕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华文细黑"/>
              <a:ea typeface="华文细黑"/>
              <a:cs typeface="华文细黑"/>
              <a:sym typeface="华文细黑"/>
            </a:endParaRPr>
          </a:p>
        </p:txBody>
      </p:sp>
      <p:sp>
        <p:nvSpPr>
          <p:cNvPr id="213" name="Shape 213"/>
          <p:cNvSpPr/>
          <p:nvPr/>
        </p:nvSpPr>
        <p:spPr>
          <a:xfrm>
            <a:off x="9323388" y="1863725"/>
            <a:ext cx="344170" cy="398780"/>
          </a:xfrm>
          <a:prstGeom prst="rect">
            <a:avLst/>
          </a:prstGeom>
          <a:ln w="12700">
            <a:miter lim="400000"/>
          </a:ln>
          <a:effectLst>
            <a:outerShdw blurRad="50800" dist="50800" dir="16200000" rotWithShape="0">
              <a:srgbClr val="FFFFFF">
                <a:alpha val="0"/>
              </a:srgbClr>
            </a:outerShdw>
          </a:effectLst>
        </p:spPr>
        <p:txBody>
          <a:bodyPr wrap="none" lIns="45719" rIns="45719">
            <a:spAutoFit/>
          </a:bodyPr>
          <a:lstStyle>
            <a:lvl1pPr>
              <a:defRPr sz="2000">
                <a:solidFill>
                  <a:srgbClr val="FFFFFF"/>
                </a:solidFill>
                <a:latin typeface="华文细黑"/>
                <a:ea typeface="华文细黑"/>
                <a:cs typeface="华文细黑"/>
                <a:sym typeface="华文细黑"/>
              </a:defRPr>
            </a:lvl1pPr>
          </a:lstStyle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华文细黑"/>
                <a:ea typeface="华文细黑"/>
                <a:cs typeface="华文细黑"/>
                <a:sym typeface="华文细黑"/>
              </a:rPr>
              <a:t>怕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华文细黑"/>
              <a:ea typeface="华文细黑"/>
              <a:cs typeface="华文细黑"/>
              <a:sym typeface="华文细黑"/>
            </a:endParaRPr>
          </a:p>
        </p:txBody>
      </p:sp>
      <p:sp>
        <p:nvSpPr>
          <p:cNvPr id="214" name="Shape 214"/>
          <p:cNvSpPr/>
          <p:nvPr/>
        </p:nvSpPr>
        <p:spPr>
          <a:xfrm>
            <a:off x="2244725" y="3209925"/>
            <a:ext cx="6143625" cy="706755"/>
          </a:xfrm>
          <a:prstGeom prst="rect">
            <a:avLst/>
          </a:prstGeom>
          <a:ln w="12700">
            <a:miter lim="400000"/>
          </a:ln>
          <a:effectLst>
            <a:outerShdw blurRad="50800" dist="50800" dir="16200000" rotWithShape="0">
              <a:srgbClr val="FFFFFF">
                <a:alpha val="0"/>
              </a:srgbClr>
            </a:outerShdw>
          </a:effectLst>
        </p:spPr>
        <p:txBody>
          <a:bodyPr wrap="none" lIns="45719" rIns="45719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2000">
                <a:latin typeface="华文细黑"/>
                <a:ea typeface="华文细黑"/>
                <a:cs typeface="华文细黑"/>
                <a:sym typeface="华文细黑"/>
              </a:defRPr>
            </a:pP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细黑"/>
                <a:ea typeface="华文细黑"/>
                <a:cs typeface="华文细黑"/>
                <a:sym typeface="华文细黑"/>
              </a:rPr>
              <a:t>2. 这次聚会你们怎么准备了这么多菜呢？我   </a:t>
            </a:r>
            <a:r>
              <a:rPr kumimoji="0" sz="2000" b="0" i="0" u="sng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细黑"/>
                <a:ea typeface="华文细黑"/>
                <a:cs typeface="华文细黑"/>
                <a:sym typeface="华文细黑"/>
              </a:rPr>
              <a:t>        </a:t>
            </a: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细黑"/>
                <a:ea typeface="华文细黑"/>
                <a:cs typeface="华文细黑"/>
                <a:sym typeface="华文细黑"/>
              </a:rPr>
              <a:t>他们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华文细黑"/>
              <a:ea typeface="华文细黑"/>
              <a:cs typeface="华文细黑"/>
              <a:sym typeface="华文细黑"/>
            </a:endParaRP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2000">
                <a:latin typeface="华文细黑"/>
                <a:ea typeface="华文细黑"/>
                <a:cs typeface="华文细黑"/>
                <a:sym typeface="华文细黑"/>
              </a:defRPr>
            </a:pP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细黑"/>
                <a:ea typeface="华文细黑"/>
                <a:cs typeface="华文细黑"/>
                <a:sym typeface="华文细黑"/>
              </a:rPr>
              <a:t>    吃不了。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华文细黑"/>
              <a:ea typeface="华文细黑"/>
              <a:cs typeface="华文细黑"/>
              <a:sym typeface="华文细黑"/>
            </a:endParaRPr>
          </a:p>
        </p:txBody>
      </p:sp>
      <p:sp>
        <p:nvSpPr>
          <p:cNvPr id="215" name="Shape 215"/>
          <p:cNvSpPr/>
          <p:nvPr/>
        </p:nvSpPr>
        <p:spPr>
          <a:xfrm>
            <a:off x="2244725" y="3881438"/>
            <a:ext cx="5953125" cy="706755"/>
          </a:xfrm>
          <a:prstGeom prst="rect">
            <a:avLst/>
          </a:prstGeom>
          <a:ln w="12700">
            <a:miter lim="400000"/>
          </a:ln>
          <a:effectLst>
            <a:outerShdw blurRad="50800" dist="50800" dir="16200000" rotWithShape="0">
              <a:srgbClr val="FFFFFF">
                <a:alpha val="0"/>
              </a:srgbClr>
            </a:outerShdw>
          </a:effectLst>
        </p:spPr>
        <p:txBody>
          <a:bodyPr wrap="none" lIns="45719" rIns="45719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2000">
                <a:latin typeface="华文细黑"/>
                <a:ea typeface="华文细黑"/>
                <a:cs typeface="华文细黑"/>
                <a:sym typeface="华文细黑"/>
              </a:defRPr>
            </a:pP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细黑"/>
                <a:ea typeface="华文细黑"/>
                <a:cs typeface="华文细黑"/>
                <a:sym typeface="华文细黑"/>
              </a:rPr>
              <a:t>3. 如果你们今晚还想看节目的话，最好现在就出发，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华文细黑"/>
              <a:ea typeface="华文细黑"/>
              <a:cs typeface="华文细黑"/>
              <a:sym typeface="华文细黑"/>
            </a:endParaRP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2000">
                <a:latin typeface="华文细黑"/>
                <a:ea typeface="华文细黑"/>
                <a:cs typeface="华文细黑"/>
                <a:sym typeface="华文细黑"/>
              </a:defRPr>
            </a:pP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细黑"/>
                <a:ea typeface="华文细黑"/>
                <a:cs typeface="华文细黑"/>
                <a:sym typeface="华文细黑"/>
              </a:rPr>
              <a:t>    再晚了</a:t>
            </a:r>
            <a:r>
              <a:rPr kumimoji="0" sz="2000" b="0" i="0" u="sng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细黑"/>
                <a:ea typeface="华文细黑"/>
                <a:cs typeface="华文细黑"/>
                <a:sym typeface="华文细黑"/>
              </a:rPr>
              <a:t>       </a:t>
            </a: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细黑"/>
                <a:ea typeface="华文细黑"/>
                <a:cs typeface="华文细黑"/>
                <a:sym typeface="华文细黑"/>
              </a:rPr>
              <a:t>就没座位了。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华文细黑"/>
              <a:ea typeface="华文细黑"/>
              <a:cs typeface="华文细黑"/>
              <a:sym typeface="华文细黑"/>
            </a:endParaRPr>
          </a:p>
        </p:txBody>
      </p:sp>
      <p:sp>
        <p:nvSpPr>
          <p:cNvPr id="216" name="Shape 216"/>
          <p:cNvSpPr/>
          <p:nvPr/>
        </p:nvSpPr>
        <p:spPr>
          <a:xfrm>
            <a:off x="2251075" y="4538663"/>
            <a:ext cx="6030913" cy="706755"/>
          </a:xfrm>
          <a:prstGeom prst="rect">
            <a:avLst/>
          </a:prstGeom>
          <a:ln w="12700">
            <a:miter lim="400000"/>
          </a:ln>
          <a:effectLst>
            <a:outerShdw blurRad="50800" dist="50800" dir="16200000" rotWithShape="0">
              <a:srgbClr val="FFFFFF">
                <a:alpha val="0"/>
              </a:srgbClr>
            </a:outerShdw>
          </a:effectLst>
        </p:spPr>
        <p:txBody>
          <a:bodyPr lIns="45719" rIns="45719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2000">
                <a:latin typeface="华文细黑"/>
                <a:ea typeface="华文细黑"/>
                <a:cs typeface="华文细黑"/>
                <a:sym typeface="华文细黑"/>
              </a:defRPr>
            </a:pP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细黑"/>
                <a:ea typeface="华文细黑"/>
                <a:cs typeface="华文细黑"/>
                <a:sym typeface="华文细黑"/>
              </a:rPr>
              <a:t>4. 我本来想放假就走，但____现在走不了，老师让我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华文细黑"/>
              <a:ea typeface="华文细黑"/>
              <a:cs typeface="华文细黑"/>
              <a:sym typeface="华文细黑"/>
            </a:endParaRP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2000">
                <a:latin typeface="华文细黑"/>
                <a:ea typeface="华文细黑"/>
                <a:cs typeface="华文细黑"/>
                <a:sym typeface="华文细黑"/>
              </a:defRPr>
            </a:pP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细黑"/>
                <a:ea typeface="华文细黑"/>
                <a:cs typeface="华文细黑"/>
                <a:sym typeface="华文细黑"/>
              </a:rPr>
              <a:t>     翻译几篇文章。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华文细黑"/>
              <a:ea typeface="华文细黑"/>
              <a:cs typeface="华文细黑"/>
              <a:sym typeface="华文细黑"/>
            </a:endParaRPr>
          </a:p>
        </p:txBody>
      </p:sp>
      <p:sp>
        <p:nvSpPr>
          <p:cNvPr id="217" name="Shape 217"/>
          <p:cNvSpPr/>
          <p:nvPr/>
        </p:nvSpPr>
        <p:spPr>
          <a:xfrm>
            <a:off x="2251075" y="5257800"/>
            <a:ext cx="6054725" cy="706755"/>
          </a:xfrm>
          <a:prstGeom prst="rect">
            <a:avLst/>
          </a:prstGeom>
          <a:ln w="12700">
            <a:miter lim="400000"/>
          </a:ln>
          <a:effectLst>
            <a:outerShdw blurRad="50800" dist="50800" dir="16200000" rotWithShape="0">
              <a:srgbClr val="FFFFFF">
                <a:alpha val="0"/>
              </a:srgbClr>
            </a:outerShdw>
          </a:effectLst>
        </p:spPr>
        <p:txBody>
          <a:bodyPr lIns="45719" rIns="45719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2000">
                <a:latin typeface="华文细黑"/>
                <a:ea typeface="华文细黑"/>
                <a:cs typeface="华文细黑"/>
                <a:sym typeface="华文细黑"/>
              </a:defRPr>
            </a:pP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细黑"/>
                <a:ea typeface="华文细黑"/>
                <a:cs typeface="华文细黑"/>
                <a:sym typeface="华文细黑"/>
              </a:rPr>
              <a:t>5. 遇到任何困难都不要____，只要你努力，成功就离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华文细黑"/>
              <a:ea typeface="华文细黑"/>
              <a:cs typeface="华文细黑"/>
              <a:sym typeface="华文细黑"/>
            </a:endParaRP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2000">
                <a:latin typeface="华文细黑"/>
                <a:ea typeface="华文细黑"/>
                <a:cs typeface="华文细黑"/>
                <a:sym typeface="华文细黑"/>
              </a:defRPr>
            </a:pP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细黑"/>
                <a:ea typeface="华文细黑"/>
                <a:cs typeface="华文细黑"/>
                <a:sym typeface="华文细黑"/>
              </a:rPr>
              <a:t>    你越来越近。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华文细黑"/>
              <a:ea typeface="华文细黑"/>
              <a:cs typeface="华文细黑"/>
              <a:sym typeface="华文细黑"/>
            </a:endParaRPr>
          </a:p>
        </p:txBody>
      </p:sp>
      <p:sp>
        <p:nvSpPr>
          <p:cNvPr id="19497" name="Shape 218"/>
          <p:cNvSpPr/>
          <p:nvPr/>
        </p:nvSpPr>
        <p:spPr>
          <a:xfrm>
            <a:off x="5410200" y="862013"/>
            <a:ext cx="280670" cy="398780"/>
          </a:xfrm>
          <a:prstGeom prst="rect">
            <a:avLst/>
          </a:prstGeom>
          <a:noFill/>
          <a:ln w="12700">
            <a:noFill/>
          </a:ln>
        </p:spPr>
        <p:txBody>
          <a:bodyPr wrap="none" lIns="45719" rIns="45719">
            <a:spAutoFit/>
          </a:bodyPr>
          <a:p>
            <a:pPr eaLnBrk="1">
              <a:buNone/>
            </a:pPr>
            <a:r>
              <a:rPr lang="en-US" altLang="zh-CN" sz="2000">
                <a:latin typeface="Times New Roman" panose="02020703060505090304" pitchFamily="18" charset="0"/>
                <a:cs typeface="Times New Roman" panose="02020703060505090304" pitchFamily="18" charset="0"/>
                <a:sym typeface="Times New Roman" panose="02020703060505090304" pitchFamily="18" charset="0"/>
              </a:rPr>
              <a:t>✓</a:t>
            </a:r>
            <a:endParaRPr lang="en-US" altLang="zh-CN" sz="2000">
              <a:latin typeface="Times New Roman" panose="02020703060505090304" pitchFamily="18" charset="0"/>
              <a:ea typeface="Times New Roman" panose="02020703060505090304" pitchFamily="18" charset="0"/>
              <a:sym typeface="Times New Roman" panose="02020703060505090304" pitchFamily="18" charset="0"/>
            </a:endParaRPr>
          </a:p>
        </p:txBody>
      </p:sp>
      <p:sp>
        <p:nvSpPr>
          <p:cNvPr id="19498" name="Shape 219"/>
          <p:cNvSpPr/>
          <p:nvPr/>
        </p:nvSpPr>
        <p:spPr>
          <a:xfrm>
            <a:off x="6019800" y="862013"/>
            <a:ext cx="283845" cy="398780"/>
          </a:xfrm>
          <a:prstGeom prst="rect">
            <a:avLst/>
          </a:prstGeom>
          <a:noFill/>
          <a:ln w="12700">
            <a:noFill/>
          </a:ln>
        </p:spPr>
        <p:txBody>
          <a:bodyPr wrap="none" lIns="45719" rIns="45719">
            <a:spAutoFit/>
          </a:bodyPr>
          <a:p>
            <a:pPr eaLnBrk="1">
              <a:buNone/>
            </a:pPr>
            <a:r>
              <a:rPr lang="en-US" altLang="zh-CN" sz="2000">
                <a:latin typeface="Times New Roman" panose="02020703060505090304" pitchFamily="18" charset="0"/>
                <a:cs typeface="Times New Roman" panose="02020703060505090304" pitchFamily="18" charset="0"/>
                <a:sym typeface="Times New Roman" panose="02020703060505090304" pitchFamily="18" charset="0"/>
              </a:rPr>
              <a:t>✕</a:t>
            </a:r>
            <a:endParaRPr lang="en-US" altLang="zh-CN" sz="2000">
              <a:latin typeface="Times New Roman" panose="02020703060505090304" pitchFamily="18" charset="0"/>
              <a:ea typeface="Times New Roman" panose="02020703060505090304" pitchFamily="18" charset="0"/>
              <a:sym typeface="Times New Roman" panose="02020703060505090304" pitchFamily="18" charset="0"/>
            </a:endParaRPr>
          </a:p>
        </p:txBody>
      </p:sp>
      <p:sp>
        <p:nvSpPr>
          <p:cNvPr id="220" name="Shape 220"/>
          <p:cNvSpPr/>
          <p:nvPr/>
        </p:nvSpPr>
        <p:spPr>
          <a:xfrm>
            <a:off x="8534400" y="3341688"/>
            <a:ext cx="283845" cy="398780"/>
          </a:xfrm>
          <a:prstGeom prst="rect">
            <a:avLst/>
          </a:prstGeom>
          <a:noFill/>
          <a:ln w="12700">
            <a:noFill/>
          </a:ln>
        </p:spPr>
        <p:txBody>
          <a:bodyPr wrap="none" lIns="45719" rIns="45719">
            <a:spAutoFit/>
          </a:bodyPr>
          <a:p>
            <a:pPr eaLnBrk="1">
              <a:buNone/>
            </a:pPr>
            <a:r>
              <a:rPr lang="en-US" altLang="zh-CN" sz="2000">
                <a:latin typeface="Times New Roman" panose="02020703060505090304" pitchFamily="18" charset="0"/>
                <a:cs typeface="Times New Roman" panose="02020703060505090304" pitchFamily="18" charset="0"/>
                <a:sym typeface="Times New Roman" panose="02020703060505090304" pitchFamily="18" charset="0"/>
              </a:rPr>
              <a:t>✕</a:t>
            </a:r>
            <a:endParaRPr lang="en-US" altLang="zh-CN" sz="2000">
              <a:latin typeface="Times New Roman" panose="02020703060505090304" pitchFamily="18" charset="0"/>
              <a:ea typeface="Times New Roman" panose="02020703060505090304" pitchFamily="18" charset="0"/>
              <a:sym typeface="Times New Roman" panose="02020703060505090304" pitchFamily="18" charset="0"/>
            </a:endParaRPr>
          </a:p>
        </p:txBody>
      </p:sp>
      <p:sp>
        <p:nvSpPr>
          <p:cNvPr id="221" name="Shape 221"/>
          <p:cNvSpPr/>
          <p:nvPr/>
        </p:nvSpPr>
        <p:spPr>
          <a:xfrm>
            <a:off x="8534400" y="2579688"/>
            <a:ext cx="280670" cy="398780"/>
          </a:xfrm>
          <a:prstGeom prst="rect">
            <a:avLst/>
          </a:prstGeom>
          <a:noFill/>
          <a:ln w="12700">
            <a:noFill/>
          </a:ln>
        </p:spPr>
        <p:txBody>
          <a:bodyPr wrap="none" lIns="45719" rIns="45719">
            <a:spAutoFit/>
          </a:bodyPr>
          <a:p>
            <a:pPr eaLnBrk="1">
              <a:buNone/>
            </a:pPr>
            <a:r>
              <a:rPr lang="en-US" altLang="zh-CN" sz="2000">
                <a:latin typeface="Times New Roman" panose="02020703060505090304" pitchFamily="18" charset="0"/>
                <a:cs typeface="Times New Roman" panose="02020703060505090304" pitchFamily="18" charset="0"/>
                <a:sym typeface="Times New Roman" panose="02020703060505090304" pitchFamily="18" charset="0"/>
              </a:rPr>
              <a:t>✓</a:t>
            </a:r>
            <a:endParaRPr lang="en-US" altLang="zh-CN" sz="2000">
              <a:latin typeface="Times New Roman" panose="02020703060505090304" pitchFamily="18" charset="0"/>
              <a:ea typeface="Times New Roman" panose="02020703060505090304" pitchFamily="18" charset="0"/>
              <a:sym typeface="Times New Roman" panose="02020703060505090304" pitchFamily="18" charset="0"/>
            </a:endParaRPr>
          </a:p>
        </p:txBody>
      </p:sp>
      <p:sp>
        <p:nvSpPr>
          <p:cNvPr id="222" name="Shape 222"/>
          <p:cNvSpPr/>
          <p:nvPr/>
        </p:nvSpPr>
        <p:spPr>
          <a:xfrm>
            <a:off x="9464675" y="2579688"/>
            <a:ext cx="280670" cy="398780"/>
          </a:xfrm>
          <a:prstGeom prst="rect">
            <a:avLst/>
          </a:prstGeom>
          <a:noFill/>
          <a:ln w="12700">
            <a:noFill/>
          </a:ln>
        </p:spPr>
        <p:txBody>
          <a:bodyPr wrap="none" lIns="45719" rIns="45719">
            <a:spAutoFit/>
          </a:bodyPr>
          <a:p>
            <a:pPr eaLnBrk="1">
              <a:buNone/>
            </a:pPr>
            <a:r>
              <a:rPr lang="en-US" altLang="zh-CN" sz="2000">
                <a:latin typeface="Times New Roman" panose="02020703060505090304" pitchFamily="18" charset="0"/>
                <a:cs typeface="Times New Roman" panose="02020703060505090304" pitchFamily="18" charset="0"/>
                <a:sym typeface="Times New Roman" panose="02020703060505090304" pitchFamily="18" charset="0"/>
              </a:rPr>
              <a:t>✓</a:t>
            </a:r>
            <a:endParaRPr lang="en-US" altLang="zh-CN" sz="2000">
              <a:latin typeface="Times New Roman" panose="02020703060505090304" pitchFamily="18" charset="0"/>
              <a:ea typeface="Times New Roman" panose="02020703060505090304" pitchFamily="18" charset="0"/>
              <a:sym typeface="Times New Roman" panose="02020703060505090304" pitchFamily="18" charset="0"/>
            </a:endParaRPr>
          </a:p>
        </p:txBody>
      </p:sp>
      <p:sp>
        <p:nvSpPr>
          <p:cNvPr id="223" name="Shape 223"/>
          <p:cNvSpPr/>
          <p:nvPr/>
        </p:nvSpPr>
        <p:spPr>
          <a:xfrm>
            <a:off x="9448800" y="3341688"/>
            <a:ext cx="280670" cy="398780"/>
          </a:xfrm>
          <a:prstGeom prst="rect">
            <a:avLst/>
          </a:prstGeom>
          <a:noFill/>
          <a:ln w="12700">
            <a:noFill/>
          </a:ln>
        </p:spPr>
        <p:txBody>
          <a:bodyPr wrap="none" lIns="45719" rIns="45719">
            <a:spAutoFit/>
          </a:bodyPr>
          <a:p>
            <a:pPr eaLnBrk="1">
              <a:buNone/>
            </a:pPr>
            <a:r>
              <a:rPr lang="en-US" altLang="zh-CN" sz="2000">
                <a:latin typeface="Times New Roman" panose="02020703060505090304" pitchFamily="18" charset="0"/>
                <a:cs typeface="Times New Roman" panose="02020703060505090304" pitchFamily="18" charset="0"/>
                <a:sym typeface="Times New Roman" panose="02020703060505090304" pitchFamily="18" charset="0"/>
              </a:rPr>
              <a:t>✓</a:t>
            </a:r>
            <a:endParaRPr lang="en-US" altLang="zh-CN" sz="2000">
              <a:latin typeface="Times New Roman" panose="02020703060505090304" pitchFamily="18" charset="0"/>
              <a:ea typeface="Times New Roman" panose="02020703060505090304" pitchFamily="18" charset="0"/>
              <a:sym typeface="Times New Roman" panose="02020703060505090304" pitchFamily="18" charset="0"/>
            </a:endParaRPr>
          </a:p>
        </p:txBody>
      </p:sp>
      <p:sp>
        <p:nvSpPr>
          <p:cNvPr id="224" name="Shape 224"/>
          <p:cNvSpPr/>
          <p:nvPr/>
        </p:nvSpPr>
        <p:spPr>
          <a:xfrm>
            <a:off x="8543925" y="4005263"/>
            <a:ext cx="280670" cy="398780"/>
          </a:xfrm>
          <a:prstGeom prst="rect">
            <a:avLst/>
          </a:prstGeom>
          <a:noFill/>
          <a:ln w="12700">
            <a:noFill/>
          </a:ln>
        </p:spPr>
        <p:txBody>
          <a:bodyPr wrap="none" lIns="45719" rIns="45719">
            <a:spAutoFit/>
          </a:bodyPr>
          <a:p>
            <a:pPr eaLnBrk="1">
              <a:buNone/>
            </a:pPr>
            <a:r>
              <a:rPr lang="en-US" altLang="zh-CN" sz="2000">
                <a:latin typeface="Times New Roman" panose="02020703060505090304" pitchFamily="18" charset="0"/>
                <a:cs typeface="Times New Roman" panose="02020703060505090304" pitchFamily="18" charset="0"/>
                <a:sym typeface="Times New Roman" panose="02020703060505090304" pitchFamily="18" charset="0"/>
              </a:rPr>
              <a:t>✓</a:t>
            </a:r>
            <a:endParaRPr lang="en-US" altLang="zh-CN" sz="2000">
              <a:latin typeface="Times New Roman" panose="02020703060505090304" pitchFamily="18" charset="0"/>
              <a:ea typeface="Times New Roman" panose="02020703060505090304" pitchFamily="18" charset="0"/>
              <a:sym typeface="Times New Roman" panose="02020703060505090304" pitchFamily="18" charset="0"/>
            </a:endParaRPr>
          </a:p>
        </p:txBody>
      </p:sp>
      <p:sp>
        <p:nvSpPr>
          <p:cNvPr id="225" name="Shape 225"/>
          <p:cNvSpPr/>
          <p:nvPr/>
        </p:nvSpPr>
        <p:spPr>
          <a:xfrm>
            <a:off x="9474200" y="4005263"/>
            <a:ext cx="283845" cy="398780"/>
          </a:xfrm>
          <a:prstGeom prst="rect">
            <a:avLst/>
          </a:prstGeom>
          <a:noFill/>
          <a:ln w="12700">
            <a:noFill/>
          </a:ln>
        </p:spPr>
        <p:txBody>
          <a:bodyPr wrap="none" lIns="45719" rIns="45719">
            <a:spAutoFit/>
          </a:bodyPr>
          <a:p>
            <a:pPr eaLnBrk="1">
              <a:buNone/>
            </a:pPr>
            <a:r>
              <a:rPr lang="en-US" altLang="zh-CN" sz="2000">
                <a:latin typeface="Times New Roman" panose="02020703060505090304" pitchFamily="18" charset="0"/>
                <a:cs typeface="Times New Roman" panose="02020703060505090304" pitchFamily="18" charset="0"/>
                <a:sym typeface="Times New Roman" panose="02020703060505090304" pitchFamily="18" charset="0"/>
              </a:rPr>
              <a:t>✕</a:t>
            </a:r>
            <a:endParaRPr lang="en-US" altLang="zh-CN" sz="2000">
              <a:latin typeface="Times New Roman" panose="02020703060505090304" pitchFamily="18" charset="0"/>
              <a:ea typeface="Times New Roman" panose="02020703060505090304" pitchFamily="18" charset="0"/>
              <a:sym typeface="Times New Roman" panose="02020703060505090304" pitchFamily="18" charset="0"/>
            </a:endParaRPr>
          </a:p>
        </p:txBody>
      </p:sp>
      <p:sp>
        <p:nvSpPr>
          <p:cNvPr id="226" name="Shape 226"/>
          <p:cNvSpPr/>
          <p:nvPr/>
        </p:nvSpPr>
        <p:spPr>
          <a:xfrm>
            <a:off x="8534400" y="4684713"/>
            <a:ext cx="280670" cy="398780"/>
          </a:xfrm>
          <a:prstGeom prst="rect">
            <a:avLst/>
          </a:prstGeom>
          <a:noFill/>
          <a:ln w="12700">
            <a:noFill/>
          </a:ln>
        </p:spPr>
        <p:txBody>
          <a:bodyPr wrap="none" lIns="45719" rIns="45719">
            <a:spAutoFit/>
          </a:bodyPr>
          <a:p>
            <a:pPr eaLnBrk="1">
              <a:buNone/>
            </a:pPr>
            <a:r>
              <a:rPr lang="en-US" altLang="zh-CN" sz="2000">
                <a:latin typeface="Times New Roman" panose="02020703060505090304" pitchFamily="18" charset="0"/>
                <a:cs typeface="Times New Roman" panose="02020703060505090304" pitchFamily="18" charset="0"/>
                <a:sym typeface="Times New Roman" panose="02020703060505090304" pitchFamily="18" charset="0"/>
              </a:rPr>
              <a:t>✓</a:t>
            </a:r>
            <a:endParaRPr lang="en-US" altLang="zh-CN" sz="2000">
              <a:latin typeface="Times New Roman" panose="02020703060505090304" pitchFamily="18" charset="0"/>
              <a:ea typeface="Times New Roman" panose="02020703060505090304" pitchFamily="18" charset="0"/>
              <a:sym typeface="Times New Roman" panose="02020703060505090304" pitchFamily="18" charset="0"/>
            </a:endParaRPr>
          </a:p>
        </p:txBody>
      </p:sp>
      <p:sp>
        <p:nvSpPr>
          <p:cNvPr id="227" name="Shape 227"/>
          <p:cNvSpPr/>
          <p:nvPr/>
        </p:nvSpPr>
        <p:spPr>
          <a:xfrm>
            <a:off x="9480550" y="4684713"/>
            <a:ext cx="283845" cy="398780"/>
          </a:xfrm>
          <a:prstGeom prst="rect">
            <a:avLst/>
          </a:prstGeom>
          <a:noFill/>
          <a:ln w="12700">
            <a:noFill/>
          </a:ln>
        </p:spPr>
        <p:txBody>
          <a:bodyPr wrap="none" lIns="45719" rIns="45719">
            <a:spAutoFit/>
          </a:bodyPr>
          <a:p>
            <a:pPr eaLnBrk="1">
              <a:buNone/>
            </a:pPr>
            <a:r>
              <a:rPr lang="en-US" altLang="zh-CN" sz="2000">
                <a:latin typeface="Times New Roman" panose="02020703060505090304" pitchFamily="18" charset="0"/>
                <a:cs typeface="Times New Roman" panose="02020703060505090304" pitchFamily="18" charset="0"/>
                <a:sym typeface="Times New Roman" panose="02020703060505090304" pitchFamily="18" charset="0"/>
              </a:rPr>
              <a:t>✕</a:t>
            </a:r>
            <a:endParaRPr lang="en-US" altLang="zh-CN" sz="2000">
              <a:latin typeface="Times New Roman" panose="02020703060505090304" pitchFamily="18" charset="0"/>
              <a:ea typeface="Times New Roman" panose="02020703060505090304" pitchFamily="18" charset="0"/>
              <a:sym typeface="Times New Roman" panose="02020703060505090304" pitchFamily="18" charset="0"/>
            </a:endParaRPr>
          </a:p>
        </p:txBody>
      </p:sp>
      <p:sp>
        <p:nvSpPr>
          <p:cNvPr id="228" name="Shape 228"/>
          <p:cNvSpPr/>
          <p:nvPr/>
        </p:nvSpPr>
        <p:spPr>
          <a:xfrm>
            <a:off x="8543925" y="5405438"/>
            <a:ext cx="283845" cy="398780"/>
          </a:xfrm>
          <a:prstGeom prst="rect">
            <a:avLst/>
          </a:prstGeom>
          <a:noFill/>
          <a:ln w="12700">
            <a:noFill/>
          </a:ln>
        </p:spPr>
        <p:txBody>
          <a:bodyPr wrap="none" lIns="45719" rIns="45719">
            <a:spAutoFit/>
          </a:bodyPr>
          <a:p>
            <a:pPr eaLnBrk="1">
              <a:buNone/>
            </a:pPr>
            <a:r>
              <a:rPr lang="en-US" altLang="zh-CN" sz="2000">
                <a:latin typeface="Times New Roman" panose="02020703060505090304" pitchFamily="18" charset="0"/>
                <a:cs typeface="Times New Roman" panose="02020703060505090304" pitchFamily="18" charset="0"/>
                <a:sym typeface="Times New Roman" panose="02020703060505090304" pitchFamily="18" charset="0"/>
              </a:rPr>
              <a:t>✕</a:t>
            </a:r>
            <a:endParaRPr lang="en-US" altLang="zh-CN" sz="2000">
              <a:latin typeface="Times New Roman" panose="02020703060505090304" pitchFamily="18" charset="0"/>
              <a:ea typeface="Times New Roman" panose="02020703060505090304" pitchFamily="18" charset="0"/>
              <a:sym typeface="Times New Roman" panose="02020703060505090304" pitchFamily="18" charset="0"/>
            </a:endParaRPr>
          </a:p>
        </p:txBody>
      </p:sp>
      <p:sp>
        <p:nvSpPr>
          <p:cNvPr id="229" name="Shape 229"/>
          <p:cNvSpPr/>
          <p:nvPr/>
        </p:nvSpPr>
        <p:spPr>
          <a:xfrm>
            <a:off x="9458325" y="5405438"/>
            <a:ext cx="280670" cy="398780"/>
          </a:xfrm>
          <a:prstGeom prst="rect">
            <a:avLst/>
          </a:prstGeom>
          <a:noFill/>
          <a:ln w="12700">
            <a:noFill/>
          </a:ln>
        </p:spPr>
        <p:txBody>
          <a:bodyPr wrap="none" lIns="45719" rIns="45719">
            <a:spAutoFit/>
          </a:bodyPr>
          <a:p>
            <a:pPr eaLnBrk="1">
              <a:buNone/>
            </a:pPr>
            <a:r>
              <a:rPr lang="en-US" altLang="zh-CN" sz="2000">
                <a:latin typeface="Times New Roman" panose="02020703060505090304" pitchFamily="18" charset="0"/>
                <a:cs typeface="Times New Roman" panose="02020703060505090304" pitchFamily="18" charset="0"/>
                <a:sym typeface="Times New Roman" panose="02020703060505090304" pitchFamily="18" charset="0"/>
              </a:rPr>
              <a:t>✓</a:t>
            </a:r>
            <a:endParaRPr lang="en-US" altLang="zh-CN" sz="2000">
              <a:latin typeface="Times New Roman" panose="02020703060505090304" pitchFamily="18" charset="0"/>
              <a:ea typeface="Times New Roman" panose="02020703060505090304" pitchFamily="18" charset="0"/>
              <a:sym typeface="Times New Roman" panose="02020703060505090304" pitchFamily="18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8388350" y="3176905"/>
            <a:ext cx="2049780" cy="4174490"/>
          </a:xfrm>
          <a:prstGeom prst="rect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ransition spd="slow"/>
  <p:timing>
    <p:tnLst>
      <p:par>
        <p:cTn id="1" dur="indefinite" restart="never" fill="hold" nodeType="tmRoot"/>
      </p:par>
    </p:tnLst>
    <p:bldLst>
      <p:bldP spid="211" grpId="0" animBg="1" advAuto="1000"/>
      <p:bldP spid="214" grpId="0" animBg="1" advAuto="1000"/>
      <p:bldP spid="215" grpId="0" animBg="1" advAuto="1000"/>
      <p:bldP spid="216" grpId="0" animBg="1" advAuto="1000"/>
      <p:bldP spid="217" grpId="0" animBg="1" advAuto="1000"/>
      <p:bldP spid="220" grpId="0" animBg="1" advAuto="1000"/>
      <p:bldP spid="221" grpId="0" animBg="1" advAuto="1000"/>
      <p:bldP spid="222" grpId="0" animBg="1" advAuto="1000"/>
      <p:bldP spid="223" grpId="0" animBg="1" advAuto="1000"/>
      <p:bldP spid="224" grpId="0" animBg="1" advAuto="1000"/>
      <p:bldP spid="225" grpId="0" animBg="1" advAuto="1000"/>
      <p:bldP spid="226" grpId="0" animBg="1" advAuto="1000"/>
      <p:bldP spid="227" grpId="0" animBg="1" advAuto="1000"/>
      <p:bldP spid="228" grpId="0" animBg="1" advAuto="1000"/>
      <p:bldP spid="229" grpId="0" animBg="1" advAuto="100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u="sng" dirty="0"/>
              <a:t>到底</a:t>
            </a:r>
            <a:r>
              <a:rPr lang="zh-TW" altLang="en-US" dirty="0"/>
              <a:t> 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altLang="zh-TW" sz="3600" dirty="0"/>
              <a:t>V.</a:t>
            </a:r>
            <a:r>
              <a:rPr lang="zh-TW" altLang="en-US" sz="3600" dirty="0"/>
              <a:t>，表示</a:t>
            </a:r>
            <a:r>
              <a:rPr lang="en-US" altLang="zh-TW" sz="3600" dirty="0"/>
              <a:t>“</a:t>
            </a:r>
            <a:r>
              <a:rPr lang="zh-TW" altLang="en-US" sz="3600" dirty="0"/>
              <a:t>一直到结束、终点、最后</a:t>
            </a:r>
            <a:r>
              <a:rPr lang="en-US" altLang="zh-TW" sz="3600" dirty="0"/>
              <a:t>”</a:t>
            </a:r>
            <a:r>
              <a:rPr lang="zh-TW" altLang="en-US" sz="3600" dirty="0"/>
              <a:t>的意思。</a:t>
            </a:r>
            <a:endParaRPr lang="en-US" altLang="zh-TW" sz="3600" dirty="0"/>
          </a:p>
          <a:p>
            <a:pPr marL="742950" indent="-742950">
              <a:buFont typeface="+mj-lt"/>
              <a:buAutoNum type="arabicPeriod"/>
            </a:pPr>
            <a:endParaRPr lang="en-US" altLang="zh-TW" sz="3600" dirty="0"/>
          </a:p>
          <a:p>
            <a:pPr marL="742950" indent="-742950">
              <a:buFont typeface="+mj-lt"/>
              <a:buAutoNum type="arabicPeriod"/>
            </a:pPr>
            <a:r>
              <a:rPr lang="en-US" altLang="zh-TW" sz="3600" dirty="0"/>
              <a:t>ADV.</a:t>
            </a:r>
            <a:r>
              <a:rPr lang="zh-TW" altLang="en-US" sz="3600" dirty="0"/>
              <a:t>，用在</a:t>
            </a:r>
            <a:r>
              <a:rPr lang="en-US" altLang="zh-TW" sz="3600" b="1" u="sng" dirty="0"/>
              <a:t>“</a:t>
            </a:r>
            <a:r>
              <a:rPr lang="zh-TW" altLang="en-US" sz="3600" b="1" u="sng" dirty="0"/>
              <a:t>没有吗的</a:t>
            </a:r>
            <a:r>
              <a:rPr lang="en-US" altLang="zh-TW" sz="3600" b="1" u="sng" dirty="0"/>
              <a:t>”</a:t>
            </a:r>
            <a:r>
              <a:rPr lang="zh-TW" altLang="en-US" sz="3600" b="1" u="sng" dirty="0"/>
              <a:t>问句</a:t>
            </a:r>
            <a:r>
              <a:rPr lang="zh-TW" altLang="en-US" sz="3600" dirty="0"/>
              <a:t>或是</a:t>
            </a:r>
            <a:r>
              <a:rPr lang="zh-TW" altLang="en-US" sz="3600" b="1" u="sng" dirty="0"/>
              <a:t>带疑问代词的非疑问句</a:t>
            </a:r>
            <a:r>
              <a:rPr lang="zh-TW" altLang="en-US" sz="3600" dirty="0"/>
              <a:t>中，表示</a:t>
            </a:r>
            <a:r>
              <a:rPr lang="en-US" altLang="zh-TW" sz="3600" dirty="0"/>
              <a:t>“</a:t>
            </a:r>
            <a:r>
              <a:rPr lang="zh-TW" altLang="en-US" sz="3600" dirty="0"/>
              <a:t>进一步探究</a:t>
            </a:r>
            <a:r>
              <a:rPr lang="en-US" altLang="zh-TW" sz="3600" dirty="0"/>
              <a:t>”</a:t>
            </a:r>
            <a:r>
              <a:rPr lang="zh-TW" altLang="en-US" sz="3600" dirty="0"/>
              <a:t>的意思。</a:t>
            </a:r>
            <a:endParaRPr lang="en-US" altLang="zh-TW" sz="3600" dirty="0"/>
          </a:p>
          <a:p>
            <a:pPr marL="742950" indent="-742950">
              <a:buFont typeface="+mj-lt"/>
              <a:buAutoNum type="arabicPeriod"/>
            </a:pPr>
            <a:endParaRPr lang="en-US" altLang="zh-TW" sz="3600" dirty="0"/>
          </a:p>
          <a:p>
            <a:pPr marL="742950" indent="-742950">
              <a:buFont typeface="+mj-lt"/>
              <a:buAutoNum type="arabicPeriod"/>
            </a:pPr>
            <a:r>
              <a:rPr lang="zh-TW" altLang="en-US" sz="3600" dirty="0"/>
              <a:t>使用于第二规则时，主语如果是疑问代词，</a:t>
            </a:r>
            <a:r>
              <a:rPr lang="en-US" altLang="zh-TW" sz="3600" dirty="0"/>
              <a:t>“</a:t>
            </a:r>
            <a:r>
              <a:rPr lang="zh-TW" altLang="en-US" sz="3600" dirty="0"/>
              <a:t>到底</a:t>
            </a:r>
            <a:r>
              <a:rPr lang="en-US" altLang="zh-TW" sz="3600" dirty="0"/>
              <a:t>”</a:t>
            </a:r>
            <a:r>
              <a:rPr lang="zh-TW" altLang="en-US" sz="3600" dirty="0"/>
              <a:t>只能放主语前。</a:t>
            </a:r>
            <a:endParaRPr lang="zh-TW" altLang="en-US" sz="36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288758" y="2351345"/>
            <a:ext cx="3541295" cy="283025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u="sng" dirty="0"/>
              <a:t>到底</a:t>
            </a:r>
            <a:r>
              <a:rPr lang="zh-TW" altLang="en-US" dirty="0"/>
              <a:t> </a:t>
            </a:r>
            <a:r>
              <a:rPr lang="en-US" altLang="zh-TW" dirty="0"/>
              <a:t>V.</a:t>
            </a:r>
            <a:endParaRPr lang="zh-TW" altLang="en-US" dirty="0"/>
          </a:p>
        </p:txBody>
      </p:sp>
      <p:sp>
        <p:nvSpPr>
          <p:cNvPr id="5" name="文字方塊 4"/>
          <p:cNvSpPr txBox="1"/>
          <p:nvPr/>
        </p:nvSpPr>
        <p:spPr>
          <a:xfrm>
            <a:off x="6096000" y="0"/>
            <a:ext cx="605990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zh-TW" altLang="en-US" sz="4000" dirty="0"/>
              <a:t> </a:t>
            </a:r>
            <a:r>
              <a:rPr lang="en-US" altLang="zh-TW" sz="4000" dirty="0"/>
              <a:t>V.</a:t>
            </a:r>
            <a:r>
              <a:rPr lang="zh-TW" altLang="en-US" sz="4000" dirty="0"/>
              <a:t>，表示</a:t>
            </a:r>
            <a:r>
              <a:rPr lang="en-US" altLang="zh-TW" sz="4000" dirty="0"/>
              <a:t>“</a:t>
            </a:r>
            <a:r>
              <a:rPr lang="zh-TW" altLang="en-US" sz="4000" dirty="0"/>
              <a:t>一直到结束、终点、最后</a:t>
            </a:r>
            <a:r>
              <a:rPr lang="en-US" altLang="zh-TW" sz="4000" dirty="0"/>
              <a:t>”</a:t>
            </a:r>
            <a:r>
              <a:rPr lang="zh-TW" altLang="en-US" sz="4000" dirty="0"/>
              <a:t>的意思。</a:t>
            </a:r>
            <a:endParaRPr lang="en-US" altLang="zh-TW" sz="4000" dirty="0"/>
          </a:p>
        </p:txBody>
      </p:sp>
      <p:pic>
        <p:nvPicPr>
          <p:cNvPr id="1026" name="Picture 2" descr="路的盡頭是一片海闊天空| 【攝影眼的培養】第93期冬季號美圖徵件| DIGIPHOTO"/>
          <p:cNvPicPr>
            <a:picLocks noGrp="1" noChangeAspect="1" noChangeArrowheads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1105" y="1688564"/>
            <a:ext cx="7523747" cy="4949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標題 1"/>
          <p:cNvSpPr txBox="1"/>
          <p:nvPr/>
        </p:nvSpPr>
        <p:spPr>
          <a:xfrm>
            <a:off x="838200" y="2351345"/>
            <a:ext cx="284889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b="1" u="sng" dirty="0"/>
              <a:t>V.</a:t>
            </a:r>
            <a:r>
              <a:rPr lang="zh-TW" altLang="en-US" b="1" u="sng" dirty="0"/>
              <a:t> </a:t>
            </a:r>
            <a:r>
              <a:rPr lang="en-US" altLang="zh-TW" b="1" u="sng" dirty="0"/>
              <a:t>+</a:t>
            </a:r>
            <a:r>
              <a:rPr lang="zh-TW" altLang="en-US" b="1" u="sng" dirty="0"/>
              <a:t> 到底</a:t>
            </a:r>
            <a:endParaRPr lang="zh-TW" altLang="en-US" dirty="0"/>
          </a:p>
        </p:txBody>
      </p:sp>
      <p:sp>
        <p:nvSpPr>
          <p:cNvPr id="7" name="標題 1"/>
          <p:cNvSpPr txBox="1"/>
          <p:nvPr/>
        </p:nvSpPr>
        <p:spPr>
          <a:xfrm>
            <a:off x="288758" y="3483226"/>
            <a:ext cx="354129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b="1" u="sng" dirty="0"/>
              <a:t>表示动作持续</a:t>
            </a:r>
            <a:endParaRPr lang="en-US" altLang="zh-TW" b="1" u="sng" dirty="0"/>
          </a:p>
          <a:p>
            <a:r>
              <a:rPr lang="zh-TW" altLang="en-US" b="1" u="sng" dirty="0"/>
              <a:t>到最后。</a:t>
            </a:r>
            <a:endParaRPr lang="en-US" altLang="zh-TW" b="1" u="sng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u="sng" dirty="0"/>
              <a:t>到底</a:t>
            </a:r>
            <a:r>
              <a:rPr lang="zh-TW" altLang="en-US" dirty="0"/>
              <a:t> </a:t>
            </a:r>
            <a:r>
              <a:rPr lang="en-US" altLang="zh-TW" dirty="0"/>
              <a:t>V.</a:t>
            </a:r>
            <a:endParaRPr lang="zh-TW" altLang="en-US" dirty="0"/>
          </a:p>
        </p:txBody>
      </p:sp>
      <p:sp>
        <p:nvSpPr>
          <p:cNvPr id="5" name="文字方塊 4"/>
          <p:cNvSpPr txBox="1"/>
          <p:nvPr/>
        </p:nvSpPr>
        <p:spPr>
          <a:xfrm>
            <a:off x="6096000" y="0"/>
            <a:ext cx="605990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zh-TW" altLang="en-US" sz="4000" dirty="0"/>
              <a:t> </a:t>
            </a:r>
            <a:r>
              <a:rPr lang="en-US" altLang="zh-TW" sz="4000" dirty="0"/>
              <a:t>V.</a:t>
            </a:r>
            <a:r>
              <a:rPr lang="zh-TW" altLang="en-US" sz="4000" dirty="0"/>
              <a:t>，表示</a:t>
            </a:r>
            <a:r>
              <a:rPr lang="en-US" altLang="zh-TW" sz="4000" dirty="0"/>
              <a:t>“</a:t>
            </a:r>
            <a:r>
              <a:rPr lang="zh-TW" altLang="en-US" sz="4000" dirty="0"/>
              <a:t>一直到结束、终点、最后</a:t>
            </a:r>
            <a:r>
              <a:rPr lang="en-US" altLang="zh-TW" sz="4000" dirty="0"/>
              <a:t>”</a:t>
            </a:r>
            <a:r>
              <a:rPr lang="zh-TW" altLang="en-US" sz="4000" dirty="0"/>
              <a:t>的意思。</a:t>
            </a:r>
            <a:endParaRPr lang="en-US" altLang="zh-TW" sz="4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今天我失恋，你们要陪我喝到底喔。</a:t>
            </a:r>
            <a:endParaRPr lang="zh-TW" altLang="en-US" dirty="0"/>
          </a:p>
        </p:txBody>
      </p:sp>
      <p:pic>
        <p:nvPicPr>
          <p:cNvPr id="4098" name="Picture 2" descr="小孩憑實力喝的酒，為什麼不讓喝？4種情況看出你不能再喝了！ - 每日頭條"/>
          <p:cNvPicPr>
            <a:picLocks noChangeAspect="1" noChangeArrowheads="1"/>
          </p:cNvPicPr>
          <p:nvPr/>
        </p:nvPicPr>
        <p:blipFill>
          <a:blip r:embed="rId1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0201" y="2492879"/>
            <a:ext cx="5751598" cy="4188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u="sng" dirty="0"/>
              <a:t>到底</a:t>
            </a:r>
            <a:r>
              <a:rPr lang="zh-TW" altLang="en-US" dirty="0"/>
              <a:t> </a:t>
            </a:r>
            <a:r>
              <a:rPr lang="en-US" altLang="zh-TW" dirty="0"/>
              <a:t>V.</a:t>
            </a:r>
            <a:endParaRPr lang="zh-TW" altLang="en-US" dirty="0"/>
          </a:p>
        </p:txBody>
      </p:sp>
      <p:sp>
        <p:nvSpPr>
          <p:cNvPr id="5" name="文字方塊 4"/>
          <p:cNvSpPr txBox="1"/>
          <p:nvPr/>
        </p:nvSpPr>
        <p:spPr>
          <a:xfrm>
            <a:off x="6096000" y="0"/>
            <a:ext cx="605990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zh-TW" altLang="en-US" sz="4000" dirty="0"/>
              <a:t> </a:t>
            </a:r>
            <a:r>
              <a:rPr lang="en-US" altLang="zh-TW" sz="4000" dirty="0"/>
              <a:t>V.</a:t>
            </a:r>
            <a:r>
              <a:rPr lang="zh-TW" altLang="en-US" sz="4000" dirty="0"/>
              <a:t>，表示</a:t>
            </a:r>
            <a:r>
              <a:rPr lang="en-US" altLang="zh-TW" sz="4000" dirty="0"/>
              <a:t>“</a:t>
            </a:r>
            <a:r>
              <a:rPr lang="zh-TW" altLang="en-US" sz="4000" dirty="0"/>
              <a:t>一直到结束、终点、最后</a:t>
            </a:r>
            <a:r>
              <a:rPr lang="en-US" altLang="zh-TW" sz="4000" dirty="0"/>
              <a:t>”</a:t>
            </a:r>
            <a:r>
              <a:rPr lang="zh-TW" altLang="en-US" sz="4000" dirty="0"/>
              <a:t>的意思。</a:t>
            </a:r>
            <a:endParaRPr lang="en-US" altLang="zh-TW" sz="4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这两条路走到底只有一条路可以进去。</a:t>
            </a:r>
            <a:endParaRPr lang="zh-TW" altLang="en-US" dirty="0"/>
          </a:p>
        </p:txBody>
      </p:sp>
      <p:pic>
        <p:nvPicPr>
          <p:cNvPr id="5122" name="Picture 2" descr="龍虎塔- 維基百科，自由的百科全書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6079" y="2455445"/>
            <a:ext cx="7559842" cy="4252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u="sng" dirty="0"/>
              <a:t>到底</a:t>
            </a:r>
            <a:r>
              <a:rPr lang="zh-TW" altLang="en-US" dirty="0"/>
              <a:t> </a:t>
            </a:r>
            <a:r>
              <a:rPr lang="en-US" altLang="zh-TW" dirty="0"/>
              <a:t>V.</a:t>
            </a:r>
            <a:endParaRPr lang="zh-TW" altLang="en-US" dirty="0"/>
          </a:p>
        </p:txBody>
      </p:sp>
      <p:sp>
        <p:nvSpPr>
          <p:cNvPr id="5" name="文字方塊 4"/>
          <p:cNvSpPr txBox="1"/>
          <p:nvPr/>
        </p:nvSpPr>
        <p:spPr>
          <a:xfrm>
            <a:off x="6096000" y="0"/>
            <a:ext cx="605990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zh-TW" altLang="en-US" sz="4000" dirty="0"/>
              <a:t> </a:t>
            </a:r>
            <a:r>
              <a:rPr lang="en-US" altLang="zh-TW" sz="4000" dirty="0"/>
              <a:t>V.</a:t>
            </a:r>
            <a:r>
              <a:rPr lang="zh-TW" altLang="en-US" sz="4000" dirty="0"/>
              <a:t>，表示</a:t>
            </a:r>
            <a:r>
              <a:rPr lang="en-US" altLang="zh-TW" sz="4000" dirty="0"/>
              <a:t>“</a:t>
            </a:r>
            <a:r>
              <a:rPr lang="zh-TW" altLang="en-US" sz="4000" dirty="0"/>
              <a:t>一直到结束、终点、最后</a:t>
            </a:r>
            <a:r>
              <a:rPr lang="en-US" altLang="zh-TW" sz="4000" dirty="0"/>
              <a:t>”</a:t>
            </a:r>
            <a:r>
              <a:rPr lang="zh-TW" altLang="en-US" sz="4000" dirty="0"/>
              <a:t>的意思。</a:t>
            </a:r>
            <a:endParaRPr lang="en-US" altLang="zh-TW" sz="4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我们今天买了五个小时，要唱到底喔！</a:t>
            </a:r>
            <a:endParaRPr lang="zh-TW" altLang="en-US" dirty="0"/>
          </a:p>
        </p:txBody>
      </p:sp>
      <p:pic>
        <p:nvPicPr>
          <p:cNvPr id="6146" name="Picture 2" descr="必點必點必點，要去KTV 唱歌請先拿筆出來記！ JUKSY 街星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1694" y="2331697"/>
            <a:ext cx="6328611" cy="4374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2" name="Shape 139"/>
          <p:cNvSpPr/>
          <p:nvPr/>
        </p:nvSpPr>
        <p:spPr>
          <a:xfrm>
            <a:off x="2514600" y="487363"/>
            <a:ext cx="7786688" cy="706755"/>
          </a:xfrm>
          <a:prstGeom prst="rect">
            <a:avLst/>
          </a:prstGeom>
          <a:noFill/>
          <a:ln w="12700">
            <a:noFill/>
          </a:ln>
        </p:spPr>
        <p:txBody>
          <a:bodyPr lIns="45719" rIns="45719">
            <a:spAutoFit/>
          </a:bodyPr>
          <a:p>
            <a:pPr eaLnBrk="1">
              <a:buNone/>
            </a:pPr>
            <a:r>
              <a:rPr lang="zh-CN" altLang="en-US" sz="4000">
                <a:solidFill>
                  <a:srgbClr val="A6A6A6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练习</a:t>
            </a:r>
            <a:endParaRPr lang="zh-CN" altLang="en-US" sz="4000">
              <a:solidFill>
                <a:srgbClr val="A6A6A6"/>
              </a:solidFill>
              <a:latin typeface="黑体" panose="02010609060101010101" pitchFamily="49" charset="-122"/>
              <a:ea typeface="黑体" panose="02010609060101010101" pitchFamily="49" charset="-122"/>
              <a:sym typeface="黑体" panose="02010609060101010101" pitchFamily="49" charset="-122"/>
            </a:endParaRPr>
          </a:p>
        </p:txBody>
      </p:sp>
      <p:grpSp>
        <p:nvGrpSpPr>
          <p:cNvPr id="5123" name="Group 142"/>
          <p:cNvGrpSpPr/>
          <p:nvPr/>
        </p:nvGrpSpPr>
        <p:grpSpPr>
          <a:xfrm>
            <a:off x="1811338" y="228600"/>
            <a:ext cx="608012" cy="919163"/>
            <a:chOff x="0" y="0"/>
            <a:chExt cx="607419" cy="919824"/>
          </a:xfrm>
        </p:grpSpPr>
        <p:sp>
          <p:nvSpPr>
            <p:cNvPr id="5140" name="Shape 140"/>
            <p:cNvSpPr/>
            <p:nvPr/>
          </p:nvSpPr>
          <p:spPr>
            <a:xfrm>
              <a:off x="0" y="0"/>
              <a:ext cx="607420" cy="919825"/>
            </a:xfrm>
            <a:custGeom>
              <a:avLst/>
              <a:gdLst/>
              <a:ahLst/>
              <a:cxnLst>
                <a:cxn ang="0">
                  <a:pos x="303710" y="459913"/>
                </a:cxn>
                <a:cxn ang="5898240">
                  <a:pos x="303710" y="459913"/>
                </a:cxn>
                <a:cxn ang="11796480">
                  <a:pos x="303710" y="459913"/>
                </a:cxn>
                <a:cxn ang="17694720">
                  <a:pos x="303710" y="459913"/>
                </a:cxn>
              </a:cxnLst>
              <a:pathLst>
                <a:path w="21600" h="21600">
                  <a:moveTo>
                    <a:pt x="10786" y="21600"/>
                  </a:moveTo>
                  <a:lnTo>
                    <a:pt x="11178" y="21600"/>
                  </a:lnTo>
                  <a:lnTo>
                    <a:pt x="11516" y="21565"/>
                  </a:lnTo>
                  <a:lnTo>
                    <a:pt x="11881" y="21495"/>
                  </a:lnTo>
                  <a:lnTo>
                    <a:pt x="12220" y="21425"/>
                  </a:lnTo>
                  <a:lnTo>
                    <a:pt x="12585" y="21319"/>
                  </a:lnTo>
                  <a:lnTo>
                    <a:pt x="12871" y="21196"/>
                  </a:lnTo>
                  <a:lnTo>
                    <a:pt x="13132" y="21056"/>
                  </a:lnTo>
                  <a:lnTo>
                    <a:pt x="13367" y="20881"/>
                  </a:lnTo>
                  <a:lnTo>
                    <a:pt x="13627" y="20722"/>
                  </a:lnTo>
                  <a:lnTo>
                    <a:pt x="13835" y="20511"/>
                  </a:lnTo>
                  <a:lnTo>
                    <a:pt x="14018" y="20318"/>
                  </a:lnTo>
                  <a:lnTo>
                    <a:pt x="14174" y="20107"/>
                  </a:lnTo>
                  <a:lnTo>
                    <a:pt x="14330" y="19879"/>
                  </a:lnTo>
                  <a:lnTo>
                    <a:pt x="14434" y="19634"/>
                  </a:lnTo>
                  <a:lnTo>
                    <a:pt x="14487" y="19370"/>
                  </a:lnTo>
                  <a:lnTo>
                    <a:pt x="14487" y="15664"/>
                  </a:lnTo>
                  <a:lnTo>
                    <a:pt x="14591" y="15454"/>
                  </a:lnTo>
                  <a:lnTo>
                    <a:pt x="14669" y="15260"/>
                  </a:lnTo>
                  <a:lnTo>
                    <a:pt x="14774" y="15050"/>
                  </a:lnTo>
                  <a:lnTo>
                    <a:pt x="15138" y="14646"/>
                  </a:lnTo>
                  <a:lnTo>
                    <a:pt x="15581" y="14242"/>
                  </a:lnTo>
                  <a:lnTo>
                    <a:pt x="16728" y="13469"/>
                  </a:lnTo>
                  <a:lnTo>
                    <a:pt x="18030" y="12591"/>
                  </a:lnTo>
                  <a:lnTo>
                    <a:pt x="18734" y="12118"/>
                  </a:lnTo>
                  <a:lnTo>
                    <a:pt x="19333" y="11573"/>
                  </a:lnTo>
                  <a:lnTo>
                    <a:pt x="19932" y="11028"/>
                  </a:lnTo>
                  <a:lnTo>
                    <a:pt x="20479" y="10396"/>
                  </a:lnTo>
                  <a:lnTo>
                    <a:pt x="20740" y="10097"/>
                  </a:lnTo>
                  <a:lnTo>
                    <a:pt x="20948" y="9729"/>
                  </a:lnTo>
                  <a:lnTo>
                    <a:pt x="21130" y="9378"/>
                  </a:lnTo>
                  <a:lnTo>
                    <a:pt x="21287" y="8974"/>
                  </a:lnTo>
                  <a:lnTo>
                    <a:pt x="21443" y="8605"/>
                  </a:lnTo>
                  <a:lnTo>
                    <a:pt x="21548" y="8166"/>
                  </a:lnTo>
                  <a:lnTo>
                    <a:pt x="21600" y="7727"/>
                  </a:lnTo>
                  <a:lnTo>
                    <a:pt x="21600" y="6884"/>
                  </a:lnTo>
                  <a:lnTo>
                    <a:pt x="21548" y="6515"/>
                  </a:lnTo>
                  <a:lnTo>
                    <a:pt x="21496" y="6182"/>
                  </a:lnTo>
                  <a:lnTo>
                    <a:pt x="21391" y="5812"/>
                  </a:lnTo>
                  <a:lnTo>
                    <a:pt x="21287" y="5479"/>
                  </a:lnTo>
                  <a:lnTo>
                    <a:pt x="21130" y="5093"/>
                  </a:lnTo>
                  <a:lnTo>
                    <a:pt x="20948" y="4760"/>
                  </a:lnTo>
                  <a:lnTo>
                    <a:pt x="20740" y="4425"/>
                  </a:lnTo>
                  <a:lnTo>
                    <a:pt x="20531" y="4127"/>
                  </a:lnTo>
                  <a:lnTo>
                    <a:pt x="20296" y="3811"/>
                  </a:lnTo>
                  <a:lnTo>
                    <a:pt x="20036" y="3513"/>
                  </a:lnTo>
                  <a:lnTo>
                    <a:pt x="19775" y="3214"/>
                  </a:lnTo>
                  <a:lnTo>
                    <a:pt x="19124" y="2634"/>
                  </a:lnTo>
                  <a:lnTo>
                    <a:pt x="18447" y="2125"/>
                  </a:lnTo>
                  <a:lnTo>
                    <a:pt x="17691" y="1669"/>
                  </a:lnTo>
                  <a:lnTo>
                    <a:pt x="16832" y="1229"/>
                  </a:lnTo>
                  <a:lnTo>
                    <a:pt x="16388" y="1054"/>
                  </a:lnTo>
                  <a:lnTo>
                    <a:pt x="15920" y="879"/>
                  </a:lnTo>
                  <a:lnTo>
                    <a:pt x="15477" y="720"/>
                  </a:lnTo>
                  <a:lnTo>
                    <a:pt x="15034" y="580"/>
                  </a:lnTo>
                  <a:lnTo>
                    <a:pt x="14539" y="439"/>
                  </a:lnTo>
                  <a:lnTo>
                    <a:pt x="14018" y="316"/>
                  </a:lnTo>
                  <a:lnTo>
                    <a:pt x="13471" y="211"/>
                  </a:lnTo>
                  <a:lnTo>
                    <a:pt x="12975" y="140"/>
                  </a:lnTo>
                  <a:lnTo>
                    <a:pt x="12428" y="71"/>
                  </a:lnTo>
                  <a:lnTo>
                    <a:pt x="11934" y="35"/>
                  </a:lnTo>
                  <a:lnTo>
                    <a:pt x="11387" y="0"/>
                  </a:lnTo>
                  <a:lnTo>
                    <a:pt x="10213" y="0"/>
                  </a:lnTo>
                  <a:lnTo>
                    <a:pt x="9666" y="35"/>
                  </a:lnTo>
                  <a:lnTo>
                    <a:pt x="9172" y="71"/>
                  </a:lnTo>
                  <a:lnTo>
                    <a:pt x="8625" y="140"/>
                  </a:lnTo>
                  <a:lnTo>
                    <a:pt x="8129" y="211"/>
                  </a:lnTo>
                  <a:lnTo>
                    <a:pt x="7582" y="316"/>
                  </a:lnTo>
                  <a:lnTo>
                    <a:pt x="7061" y="439"/>
                  </a:lnTo>
                  <a:lnTo>
                    <a:pt x="6566" y="580"/>
                  </a:lnTo>
                  <a:lnTo>
                    <a:pt x="6123" y="720"/>
                  </a:lnTo>
                  <a:lnTo>
                    <a:pt x="5680" y="879"/>
                  </a:lnTo>
                  <a:lnTo>
                    <a:pt x="5212" y="1054"/>
                  </a:lnTo>
                  <a:lnTo>
                    <a:pt x="4768" y="1229"/>
                  </a:lnTo>
                  <a:lnTo>
                    <a:pt x="3909" y="1669"/>
                  </a:lnTo>
                  <a:lnTo>
                    <a:pt x="3153" y="2125"/>
                  </a:lnTo>
                  <a:lnTo>
                    <a:pt x="2476" y="2634"/>
                  </a:lnTo>
                  <a:lnTo>
                    <a:pt x="1825" y="3214"/>
                  </a:lnTo>
                  <a:lnTo>
                    <a:pt x="1303" y="3811"/>
                  </a:lnTo>
                  <a:lnTo>
                    <a:pt x="1069" y="4127"/>
                  </a:lnTo>
                  <a:lnTo>
                    <a:pt x="860" y="4425"/>
                  </a:lnTo>
                  <a:lnTo>
                    <a:pt x="651" y="4760"/>
                  </a:lnTo>
                  <a:lnTo>
                    <a:pt x="470" y="5093"/>
                  </a:lnTo>
                  <a:lnTo>
                    <a:pt x="313" y="5479"/>
                  </a:lnTo>
                  <a:lnTo>
                    <a:pt x="209" y="5812"/>
                  </a:lnTo>
                  <a:lnTo>
                    <a:pt x="104" y="6182"/>
                  </a:lnTo>
                  <a:lnTo>
                    <a:pt x="52" y="6515"/>
                  </a:lnTo>
                  <a:lnTo>
                    <a:pt x="0" y="6884"/>
                  </a:lnTo>
                  <a:lnTo>
                    <a:pt x="0" y="7727"/>
                  </a:lnTo>
                  <a:lnTo>
                    <a:pt x="52" y="8166"/>
                  </a:lnTo>
                  <a:lnTo>
                    <a:pt x="157" y="8605"/>
                  </a:lnTo>
                  <a:lnTo>
                    <a:pt x="313" y="8974"/>
                  </a:lnTo>
                  <a:lnTo>
                    <a:pt x="470" y="9378"/>
                  </a:lnTo>
                  <a:lnTo>
                    <a:pt x="651" y="9729"/>
                  </a:lnTo>
                  <a:lnTo>
                    <a:pt x="860" y="10097"/>
                  </a:lnTo>
                  <a:lnTo>
                    <a:pt x="1121" y="10396"/>
                  </a:lnTo>
                  <a:lnTo>
                    <a:pt x="1668" y="11028"/>
                  </a:lnTo>
                  <a:lnTo>
                    <a:pt x="2267" y="11573"/>
                  </a:lnTo>
                  <a:lnTo>
                    <a:pt x="2866" y="12118"/>
                  </a:lnTo>
                  <a:lnTo>
                    <a:pt x="3570" y="12591"/>
                  </a:lnTo>
                  <a:lnTo>
                    <a:pt x="4872" y="13469"/>
                  </a:lnTo>
                  <a:lnTo>
                    <a:pt x="6019" y="14242"/>
                  </a:lnTo>
                  <a:lnTo>
                    <a:pt x="6462" y="14646"/>
                  </a:lnTo>
                  <a:lnTo>
                    <a:pt x="6826" y="15050"/>
                  </a:lnTo>
                  <a:lnTo>
                    <a:pt x="6931" y="15260"/>
                  </a:lnTo>
                  <a:lnTo>
                    <a:pt x="7009" y="15454"/>
                  </a:lnTo>
                  <a:lnTo>
                    <a:pt x="7113" y="15664"/>
                  </a:lnTo>
                  <a:lnTo>
                    <a:pt x="7113" y="19370"/>
                  </a:lnTo>
                  <a:lnTo>
                    <a:pt x="7166" y="19634"/>
                  </a:lnTo>
                  <a:lnTo>
                    <a:pt x="7270" y="19879"/>
                  </a:lnTo>
                  <a:lnTo>
                    <a:pt x="7425" y="20107"/>
                  </a:lnTo>
                  <a:lnTo>
                    <a:pt x="7582" y="20318"/>
                  </a:lnTo>
                  <a:lnTo>
                    <a:pt x="7765" y="20511"/>
                  </a:lnTo>
                  <a:lnTo>
                    <a:pt x="7973" y="20722"/>
                  </a:lnTo>
                  <a:lnTo>
                    <a:pt x="8233" y="20881"/>
                  </a:lnTo>
                  <a:lnTo>
                    <a:pt x="8468" y="21056"/>
                  </a:lnTo>
                  <a:lnTo>
                    <a:pt x="8729" y="21196"/>
                  </a:lnTo>
                  <a:lnTo>
                    <a:pt x="9015" y="21319"/>
                  </a:lnTo>
                  <a:lnTo>
                    <a:pt x="9380" y="21425"/>
                  </a:lnTo>
                  <a:lnTo>
                    <a:pt x="9719" y="21495"/>
                  </a:lnTo>
                  <a:lnTo>
                    <a:pt x="10084" y="21565"/>
                  </a:lnTo>
                  <a:lnTo>
                    <a:pt x="10422" y="21600"/>
                  </a:lnTo>
                  <a:lnTo>
                    <a:pt x="10786" y="21600"/>
                  </a:lnTo>
                  <a:close/>
                </a:path>
              </a:pathLst>
            </a:custGeom>
            <a:solidFill>
              <a:srgbClr val="FFFFCC">
                <a:alpha val="100000"/>
              </a:srgbClr>
            </a:solidFill>
            <a:ln w="57150" cap="flat" cmpd="sng">
              <a:solidFill>
                <a:srgbClr val="000000">
                  <a:alpha val="10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5141" name="Shape 141"/>
            <p:cNvSpPr/>
            <p:nvPr/>
          </p:nvSpPr>
          <p:spPr>
            <a:xfrm>
              <a:off x="192699" y="403848"/>
              <a:ext cx="224224" cy="408299"/>
            </a:xfrm>
            <a:custGeom>
              <a:avLst/>
              <a:gdLst/>
              <a:ahLst/>
              <a:cxnLst>
                <a:cxn ang="0">
                  <a:pos x="112112" y="204150"/>
                </a:cxn>
                <a:cxn ang="5898240">
                  <a:pos x="112112" y="204150"/>
                </a:cxn>
                <a:cxn ang="11796480">
                  <a:pos x="112112" y="204150"/>
                </a:cxn>
                <a:cxn ang="17694720">
                  <a:pos x="112112" y="204150"/>
                </a:cxn>
              </a:cxnLst>
              <a:pathLst>
                <a:path w="21600" h="21600">
                  <a:moveTo>
                    <a:pt x="6354" y="10918"/>
                  </a:moveTo>
                  <a:lnTo>
                    <a:pt x="4448" y="5578"/>
                  </a:lnTo>
                  <a:lnTo>
                    <a:pt x="1060" y="1305"/>
                  </a:lnTo>
                  <a:lnTo>
                    <a:pt x="0" y="235"/>
                  </a:lnTo>
                  <a:lnTo>
                    <a:pt x="4448" y="1424"/>
                  </a:lnTo>
                  <a:lnTo>
                    <a:pt x="7835" y="0"/>
                  </a:lnTo>
                  <a:lnTo>
                    <a:pt x="11647" y="1305"/>
                  </a:lnTo>
                  <a:lnTo>
                    <a:pt x="14610" y="0"/>
                  </a:lnTo>
                  <a:lnTo>
                    <a:pt x="17576" y="1186"/>
                  </a:lnTo>
                  <a:lnTo>
                    <a:pt x="21600" y="235"/>
                  </a:lnTo>
                  <a:lnTo>
                    <a:pt x="16304" y="6053"/>
                  </a:lnTo>
                  <a:lnTo>
                    <a:pt x="14822" y="10918"/>
                  </a:lnTo>
                  <a:moveTo>
                    <a:pt x="778" y="14359"/>
                  </a:moveTo>
                  <a:lnTo>
                    <a:pt x="20681" y="14359"/>
                  </a:lnTo>
                  <a:lnTo>
                    <a:pt x="20681" y="16852"/>
                  </a:lnTo>
                  <a:lnTo>
                    <a:pt x="778" y="16814"/>
                  </a:lnTo>
                  <a:lnTo>
                    <a:pt x="778" y="19226"/>
                  </a:lnTo>
                  <a:lnTo>
                    <a:pt x="20681" y="19304"/>
                  </a:lnTo>
                  <a:lnTo>
                    <a:pt x="20752" y="21600"/>
                  </a:lnTo>
                  <a:lnTo>
                    <a:pt x="848" y="21600"/>
                  </a:lnTo>
                </a:path>
              </a:pathLst>
            </a:custGeom>
            <a:noFill/>
            <a:ln w="57150" cap="flat" cmpd="sng">
              <a:solidFill>
                <a:srgbClr val="000000">
                  <a:alpha val="10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</p:grpSp>
      <p:sp>
        <p:nvSpPr>
          <p:cNvPr id="5124" name="Shape 143"/>
          <p:cNvSpPr/>
          <p:nvPr/>
        </p:nvSpPr>
        <p:spPr>
          <a:xfrm>
            <a:off x="2525713" y="1360488"/>
            <a:ext cx="5424170" cy="398780"/>
          </a:xfrm>
          <a:prstGeom prst="rect">
            <a:avLst/>
          </a:prstGeom>
          <a:noFill/>
          <a:ln w="12700">
            <a:noFill/>
          </a:ln>
        </p:spPr>
        <p:txBody>
          <a:bodyPr wrap="none" lIns="45719" rIns="45719">
            <a:spAutoFit/>
          </a:bodyPr>
          <a:p>
            <a:pPr eaLnBrk="1">
              <a:buNone/>
            </a:pPr>
            <a:r>
              <a:rPr lang="zh-CN" altLang="en-US" sz="2000"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将下列词语的汉字、拼音、英文解释正确连接：</a:t>
            </a:r>
            <a:endParaRPr lang="zh-CN" altLang="en-US" sz="2000">
              <a:latin typeface="黑体" panose="02010609060101010101" pitchFamily="49" charset="-122"/>
              <a:ea typeface="黑体" panose="02010609060101010101" pitchFamily="49" charset="-122"/>
              <a:sym typeface="黑体" panose="02010609060101010101" pitchFamily="49" charset="-122"/>
            </a:endParaRPr>
          </a:p>
        </p:txBody>
      </p:sp>
      <p:sp>
        <p:nvSpPr>
          <p:cNvPr id="5125" name="Shape 144"/>
          <p:cNvSpPr/>
          <p:nvPr/>
        </p:nvSpPr>
        <p:spPr>
          <a:xfrm>
            <a:off x="6513513" y="2298700"/>
            <a:ext cx="3747770" cy="398780"/>
          </a:xfrm>
          <a:prstGeom prst="rect">
            <a:avLst/>
          </a:prstGeom>
          <a:noFill/>
          <a:ln w="12700">
            <a:noFill/>
          </a:ln>
        </p:spPr>
        <p:txBody>
          <a:bodyPr wrap="none" lIns="45719" rIns="45719">
            <a:spAutoFit/>
          </a:bodyPr>
          <a:p>
            <a:pPr eaLnBrk="1">
              <a:buNone/>
            </a:pPr>
            <a:r>
              <a:rPr lang="en-US" altLang="zh-CN" sz="2000">
                <a:latin typeface="华文细黑" pitchFamily="2" charset="-122"/>
                <a:ea typeface="华文细黑" pitchFamily="2" charset="-122"/>
                <a:sym typeface="华文细黑" pitchFamily="2" charset="-122"/>
              </a:rPr>
              <a:t>n. doctor (academic degree)</a:t>
            </a:r>
            <a:endParaRPr lang="en-US" altLang="zh-CN" sz="2000">
              <a:latin typeface="华文细黑" pitchFamily="2" charset="-122"/>
              <a:ea typeface="华文细黑" pitchFamily="2" charset="-122"/>
              <a:sym typeface="华文细黑" pitchFamily="2" charset="-122"/>
            </a:endParaRPr>
          </a:p>
        </p:txBody>
      </p:sp>
      <p:sp>
        <p:nvSpPr>
          <p:cNvPr id="5126" name="Shape 145"/>
          <p:cNvSpPr/>
          <p:nvPr/>
        </p:nvSpPr>
        <p:spPr>
          <a:xfrm>
            <a:off x="2540000" y="2306638"/>
            <a:ext cx="598170" cy="398780"/>
          </a:xfrm>
          <a:prstGeom prst="rect">
            <a:avLst/>
          </a:prstGeom>
          <a:noFill/>
          <a:ln w="12700">
            <a:noFill/>
          </a:ln>
        </p:spPr>
        <p:txBody>
          <a:bodyPr wrap="none" lIns="45719" rIns="45719">
            <a:spAutoFit/>
          </a:bodyPr>
          <a:p>
            <a:pPr eaLnBrk="1">
              <a:buNone/>
            </a:pPr>
            <a:r>
              <a:rPr lang="zh-CN" altLang="en-US" sz="2000">
                <a:latin typeface="华文细黑" pitchFamily="2" charset="-122"/>
                <a:ea typeface="华文细黑" pitchFamily="2" charset="-122"/>
                <a:sym typeface="华文细黑" pitchFamily="2" charset="-122"/>
              </a:rPr>
              <a:t>博士</a:t>
            </a:r>
            <a:endParaRPr lang="zh-CN" altLang="en-US" sz="2000">
              <a:latin typeface="华文细黑" pitchFamily="2" charset="-122"/>
              <a:ea typeface="华文细黑" pitchFamily="2" charset="-122"/>
              <a:sym typeface="华文细黑" pitchFamily="2" charset="-122"/>
            </a:endParaRPr>
          </a:p>
        </p:txBody>
      </p:sp>
      <p:sp>
        <p:nvSpPr>
          <p:cNvPr id="5127" name="Shape 146"/>
          <p:cNvSpPr/>
          <p:nvPr/>
        </p:nvSpPr>
        <p:spPr>
          <a:xfrm>
            <a:off x="6529388" y="3022600"/>
            <a:ext cx="842645" cy="398780"/>
          </a:xfrm>
          <a:prstGeom prst="rect">
            <a:avLst/>
          </a:prstGeom>
          <a:noFill/>
          <a:ln w="12700">
            <a:noFill/>
          </a:ln>
        </p:spPr>
        <p:txBody>
          <a:bodyPr wrap="none" lIns="45719" rIns="45719">
            <a:spAutoFit/>
          </a:bodyPr>
          <a:p>
            <a:pPr eaLnBrk="1">
              <a:buNone/>
            </a:pPr>
            <a:r>
              <a:rPr lang="en-US" altLang="zh-CN" sz="2000">
                <a:latin typeface="华文细黑" pitchFamily="2" charset="-122"/>
                <a:ea typeface="华文细黑" pitchFamily="2" charset="-122"/>
                <a:sym typeface="华文细黑" pitchFamily="2" charset="-122"/>
              </a:rPr>
              <a:t>n. visa</a:t>
            </a:r>
            <a:endParaRPr lang="en-US" altLang="zh-CN" sz="2000">
              <a:latin typeface="华文细黑" pitchFamily="2" charset="-122"/>
              <a:ea typeface="华文细黑" pitchFamily="2" charset="-122"/>
              <a:sym typeface="华文细黑" pitchFamily="2" charset="-122"/>
            </a:endParaRPr>
          </a:p>
        </p:txBody>
      </p:sp>
      <p:sp>
        <p:nvSpPr>
          <p:cNvPr id="5128" name="Shape 147"/>
          <p:cNvSpPr/>
          <p:nvPr/>
        </p:nvSpPr>
        <p:spPr>
          <a:xfrm>
            <a:off x="2540000" y="3035300"/>
            <a:ext cx="598170" cy="398780"/>
          </a:xfrm>
          <a:prstGeom prst="rect">
            <a:avLst/>
          </a:prstGeom>
          <a:noFill/>
          <a:ln w="12700">
            <a:noFill/>
          </a:ln>
        </p:spPr>
        <p:txBody>
          <a:bodyPr wrap="none" lIns="45719" rIns="45719">
            <a:spAutoFit/>
          </a:bodyPr>
          <a:p>
            <a:pPr eaLnBrk="1">
              <a:buNone/>
            </a:pPr>
            <a:r>
              <a:rPr lang="zh-CN" altLang="en-US" sz="2000">
                <a:latin typeface="华文细黑" pitchFamily="2" charset="-122"/>
                <a:ea typeface="华文细黑" pitchFamily="2" charset="-122"/>
                <a:sym typeface="华文细黑" pitchFamily="2" charset="-122"/>
              </a:rPr>
              <a:t>签证</a:t>
            </a:r>
            <a:endParaRPr lang="zh-CN" altLang="en-US" sz="2000">
              <a:latin typeface="华文细黑" pitchFamily="2" charset="-122"/>
              <a:ea typeface="华文细黑" pitchFamily="2" charset="-122"/>
              <a:sym typeface="华文细黑" pitchFamily="2" charset="-122"/>
            </a:endParaRPr>
          </a:p>
        </p:txBody>
      </p:sp>
      <p:sp>
        <p:nvSpPr>
          <p:cNvPr id="5129" name="Shape 148"/>
          <p:cNvSpPr/>
          <p:nvPr/>
        </p:nvSpPr>
        <p:spPr>
          <a:xfrm>
            <a:off x="6529388" y="3746500"/>
            <a:ext cx="2704465" cy="398780"/>
          </a:xfrm>
          <a:prstGeom prst="rect">
            <a:avLst/>
          </a:prstGeom>
          <a:noFill/>
          <a:ln w="12700">
            <a:noFill/>
          </a:ln>
        </p:spPr>
        <p:txBody>
          <a:bodyPr wrap="none" lIns="45719" rIns="45719">
            <a:spAutoFit/>
          </a:bodyPr>
          <a:p>
            <a:pPr eaLnBrk="1">
              <a:buNone/>
            </a:pPr>
            <a:r>
              <a:rPr lang="en-US" altLang="zh-CN" sz="2000">
                <a:latin typeface="华文细黑" pitchFamily="2" charset="-122"/>
                <a:ea typeface="华文细黑" pitchFamily="2" charset="-122"/>
                <a:sym typeface="华文细黑" pitchFamily="2" charset="-122"/>
              </a:rPr>
              <a:t>v. to apply, to sign up</a:t>
            </a:r>
            <a:endParaRPr lang="en-US" altLang="zh-CN" sz="2000">
              <a:latin typeface="华文细黑" pitchFamily="2" charset="-122"/>
              <a:ea typeface="华文细黑" pitchFamily="2" charset="-122"/>
              <a:sym typeface="华文细黑" pitchFamily="2" charset="-122"/>
            </a:endParaRPr>
          </a:p>
        </p:txBody>
      </p:sp>
      <p:sp>
        <p:nvSpPr>
          <p:cNvPr id="5130" name="Shape 149"/>
          <p:cNvSpPr/>
          <p:nvPr/>
        </p:nvSpPr>
        <p:spPr>
          <a:xfrm>
            <a:off x="2540000" y="3754438"/>
            <a:ext cx="598170" cy="398780"/>
          </a:xfrm>
          <a:prstGeom prst="rect">
            <a:avLst/>
          </a:prstGeom>
          <a:noFill/>
          <a:ln w="12700">
            <a:noFill/>
          </a:ln>
        </p:spPr>
        <p:txBody>
          <a:bodyPr wrap="none" lIns="45719" rIns="45719">
            <a:spAutoFit/>
          </a:bodyPr>
          <a:p>
            <a:pPr eaLnBrk="1">
              <a:buNone/>
            </a:pPr>
            <a:r>
              <a:rPr lang="zh-CN" altLang="en-US" sz="2000">
                <a:latin typeface="华文细黑" pitchFamily="2" charset="-122"/>
                <a:ea typeface="华文细黑" pitchFamily="2" charset="-122"/>
                <a:sym typeface="华文细黑" pitchFamily="2" charset="-122"/>
              </a:rPr>
              <a:t>报名</a:t>
            </a:r>
            <a:endParaRPr lang="zh-CN" altLang="en-US" sz="2000">
              <a:latin typeface="华文细黑" pitchFamily="2" charset="-122"/>
              <a:ea typeface="华文细黑" pitchFamily="2" charset="-122"/>
              <a:sym typeface="华文细黑" pitchFamily="2" charset="-122"/>
            </a:endParaRPr>
          </a:p>
        </p:txBody>
      </p:sp>
      <p:sp>
        <p:nvSpPr>
          <p:cNvPr id="5131" name="Shape 150"/>
          <p:cNvSpPr/>
          <p:nvPr/>
        </p:nvSpPr>
        <p:spPr>
          <a:xfrm>
            <a:off x="6529388" y="4419600"/>
            <a:ext cx="1722755" cy="398780"/>
          </a:xfrm>
          <a:prstGeom prst="rect">
            <a:avLst/>
          </a:prstGeom>
          <a:noFill/>
          <a:ln w="12700">
            <a:noFill/>
          </a:ln>
        </p:spPr>
        <p:txBody>
          <a:bodyPr wrap="none" lIns="45719" rIns="45719">
            <a:spAutoFit/>
          </a:bodyPr>
          <a:p>
            <a:pPr eaLnBrk="1">
              <a:buNone/>
            </a:pPr>
            <a:r>
              <a:rPr lang="en-US" altLang="zh-CN" sz="2000">
                <a:latin typeface="华文细黑" pitchFamily="2" charset="-122"/>
                <a:ea typeface="华文细黑" pitchFamily="2" charset="-122"/>
                <a:sym typeface="华文细黑" pitchFamily="2" charset="-122"/>
              </a:rPr>
              <a:t>n. form, table</a:t>
            </a:r>
            <a:endParaRPr lang="en-US" altLang="zh-CN" sz="2000">
              <a:latin typeface="华文细黑" pitchFamily="2" charset="-122"/>
              <a:ea typeface="华文细黑" pitchFamily="2" charset="-122"/>
              <a:sym typeface="华文细黑" pitchFamily="2" charset="-122"/>
            </a:endParaRPr>
          </a:p>
        </p:txBody>
      </p:sp>
      <p:sp>
        <p:nvSpPr>
          <p:cNvPr id="5132" name="Shape 151"/>
          <p:cNvSpPr/>
          <p:nvPr/>
        </p:nvSpPr>
        <p:spPr>
          <a:xfrm>
            <a:off x="2540000" y="4427538"/>
            <a:ext cx="598170" cy="398780"/>
          </a:xfrm>
          <a:prstGeom prst="rect">
            <a:avLst/>
          </a:prstGeom>
          <a:noFill/>
          <a:ln w="12700">
            <a:noFill/>
          </a:ln>
        </p:spPr>
        <p:txBody>
          <a:bodyPr wrap="none" lIns="45719" rIns="45719">
            <a:spAutoFit/>
          </a:bodyPr>
          <a:p>
            <a:pPr eaLnBrk="1">
              <a:buNone/>
            </a:pPr>
            <a:r>
              <a:rPr lang="zh-CN" altLang="en-US" sz="2000">
                <a:latin typeface="华文细黑" pitchFamily="2" charset="-122"/>
                <a:ea typeface="华文细黑" pitchFamily="2" charset="-122"/>
                <a:sym typeface="华文细黑" pitchFamily="2" charset="-122"/>
              </a:rPr>
              <a:t>表格</a:t>
            </a:r>
            <a:endParaRPr lang="zh-CN" altLang="en-US" sz="2000">
              <a:latin typeface="华文细黑" pitchFamily="2" charset="-122"/>
              <a:ea typeface="华文细黑" pitchFamily="2" charset="-122"/>
              <a:sym typeface="华文细黑" pitchFamily="2" charset="-122"/>
            </a:endParaRPr>
          </a:p>
        </p:txBody>
      </p:sp>
      <p:sp>
        <p:nvSpPr>
          <p:cNvPr id="5133" name="Shape 152"/>
          <p:cNvSpPr/>
          <p:nvPr/>
        </p:nvSpPr>
        <p:spPr>
          <a:xfrm>
            <a:off x="4132263" y="4424363"/>
            <a:ext cx="727075" cy="398780"/>
          </a:xfrm>
          <a:prstGeom prst="rect">
            <a:avLst/>
          </a:prstGeom>
          <a:noFill/>
          <a:ln w="12700">
            <a:noFill/>
          </a:ln>
        </p:spPr>
        <p:txBody>
          <a:bodyPr wrap="none" lIns="45719" rIns="45719">
            <a:spAutoFit/>
          </a:bodyPr>
          <a:p>
            <a:pPr eaLnBrk="1">
              <a:buNone/>
            </a:pPr>
            <a:r>
              <a:rPr lang="en-US" altLang="zh-CN" sz="2000">
                <a:latin typeface="华文细黑" pitchFamily="2" charset="-122"/>
                <a:ea typeface="华文细黑" pitchFamily="2" charset="-122"/>
                <a:sym typeface="华文细黑" pitchFamily="2" charset="-122"/>
              </a:rPr>
              <a:t>bóshì</a:t>
            </a:r>
            <a:endParaRPr lang="en-US" altLang="zh-CN" sz="2000">
              <a:latin typeface="华文细黑" pitchFamily="2" charset="-122"/>
              <a:ea typeface="华文细黑" pitchFamily="2" charset="-122"/>
              <a:sym typeface="华文细黑" pitchFamily="2" charset="-122"/>
            </a:endParaRPr>
          </a:p>
        </p:txBody>
      </p:sp>
      <p:sp>
        <p:nvSpPr>
          <p:cNvPr id="5134" name="Shape 153"/>
          <p:cNvSpPr/>
          <p:nvPr/>
        </p:nvSpPr>
        <p:spPr>
          <a:xfrm>
            <a:off x="4127500" y="5141913"/>
            <a:ext cx="1396365" cy="398780"/>
          </a:xfrm>
          <a:prstGeom prst="rect">
            <a:avLst/>
          </a:prstGeom>
          <a:noFill/>
          <a:ln w="12700">
            <a:noFill/>
          </a:ln>
        </p:spPr>
        <p:txBody>
          <a:bodyPr wrap="none" lIns="45719" rIns="45719">
            <a:spAutoFit/>
          </a:bodyPr>
          <a:p>
            <a:pPr eaLnBrk="1">
              <a:buNone/>
            </a:pPr>
            <a:r>
              <a:rPr lang="en-US" altLang="zh-CN" sz="2000">
                <a:latin typeface="华文细黑" pitchFamily="2" charset="-122"/>
                <a:ea typeface="华文细黑" pitchFamily="2" charset="-122"/>
                <a:sym typeface="华文细黑" pitchFamily="2" charset="-122"/>
              </a:rPr>
              <a:t>qiānzhèng</a:t>
            </a:r>
            <a:endParaRPr lang="en-US" altLang="zh-CN" sz="2000">
              <a:latin typeface="华文细黑" pitchFamily="2" charset="-122"/>
              <a:ea typeface="华文细黑" pitchFamily="2" charset="-122"/>
              <a:sym typeface="华文细黑" pitchFamily="2" charset="-122"/>
            </a:endParaRPr>
          </a:p>
        </p:txBody>
      </p:sp>
      <p:sp>
        <p:nvSpPr>
          <p:cNvPr id="5135" name="Shape 154"/>
          <p:cNvSpPr/>
          <p:nvPr/>
        </p:nvSpPr>
        <p:spPr>
          <a:xfrm>
            <a:off x="4089400" y="2351088"/>
            <a:ext cx="1217930" cy="398780"/>
          </a:xfrm>
          <a:prstGeom prst="rect">
            <a:avLst/>
          </a:prstGeom>
          <a:noFill/>
          <a:ln w="12700">
            <a:noFill/>
          </a:ln>
        </p:spPr>
        <p:txBody>
          <a:bodyPr wrap="none" lIns="45719" rIns="45719">
            <a:spAutoFit/>
          </a:bodyPr>
          <a:p>
            <a:pPr eaLnBrk="1">
              <a:buNone/>
            </a:pPr>
            <a:r>
              <a:rPr lang="en-US" altLang="zh-CN" sz="2000">
                <a:latin typeface="华文细黑" pitchFamily="2" charset="-122"/>
                <a:ea typeface="华文细黑" pitchFamily="2" charset="-122"/>
                <a:sym typeface="华文细黑" pitchFamily="2" charset="-122"/>
              </a:rPr>
              <a:t>bàomíng</a:t>
            </a:r>
            <a:endParaRPr lang="en-US" altLang="zh-CN" sz="2000">
              <a:latin typeface="华文细黑" pitchFamily="2" charset="-122"/>
              <a:ea typeface="华文细黑" pitchFamily="2" charset="-122"/>
              <a:sym typeface="华文细黑" pitchFamily="2" charset="-122"/>
            </a:endParaRPr>
          </a:p>
        </p:txBody>
      </p:sp>
      <p:sp>
        <p:nvSpPr>
          <p:cNvPr id="5136" name="Shape 155"/>
          <p:cNvSpPr/>
          <p:nvPr/>
        </p:nvSpPr>
        <p:spPr>
          <a:xfrm>
            <a:off x="4089400" y="3024188"/>
            <a:ext cx="989965" cy="398780"/>
          </a:xfrm>
          <a:prstGeom prst="rect">
            <a:avLst/>
          </a:prstGeom>
          <a:noFill/>
          <a:ln w="12700">
            <a:noFill/>
          </a:ln>
        </p:spPr>
        <p:txBody>
          <a:bodyPr wrap="none" lIns="45719" rIns="45719">
            <a:spAutoFit/>
          </a:bodyPr>
          <a:p>
            <a:pPr eaLnBrk="1">
              <a:buNone/>
            </a:pPr>
            <a:r>
              <a:rPr lang="en-US" altLang="zh-CN" sz="2000">
                <a:latin typeface="华文细黑" pitchFamily="2" charset="-122"/>
                <a:ea typeface="华文细黑" pitchFamily="2" charset="-122"/>
                <a:sym typeface="华文细黑" pitchFamily="2" charset="-122"/>
              </a:rPr>
              <a:t>biǎogé</a:t>
            </a:r>
            <a:endParaRPr lang="en-US" altLang="zh-CN" sz="2000">
              <a:latin typeface="华文细黑" pitchFamily="2" charset="-122"/>
              <a:ea typeface="华文细黑" pitchFamily="2" charset="-122"/>
              <a:sym typeface="华文细黑" pitchFamily="2" charset="-122"/>
            </a:endParaRPr>
          </a:p>
        </p:txBody>
      </p:sp>
      <p:sp>
        <p:nvSpPr>
          <p:cNvPr id="5137" name="Shape 156"/>
          <p:cNvSpPr/>
          <p:nvPr/>
        </p:nvSpPr>
        <p:spPr>
          <a:xfrm>
            <a:off x="6529388" y="5118100"/>
            <a:ext cx="2085340" cy="398780"/>
          </a:xfrm>
          <a:prstGeom prst="rect">
            <a:avLst/>
          </a:prstGeom>
          <a:noFill/>
          <a:ln w="12700">
            <a:noFill/>
          </a:ln>
        </p:spPr>
        <p:txBody>
          <a:bodyPr wrap="none" lIns="45719" rIns="45719">
            <a:spAutoFit/>
          </a:bodyPr>
          <a:p>
            <a:pPr eaLnBrk="1">
              <a:buNone/>
            </a:pPr>
            <a:r>
              <a:rPr lang="en-US" altLang="zh-CN" sz="2000">
                <a:latin typeface="华文细黑" pitchFamily="2" charset="-122"/>
                <a:ea typeface="华文细黑" pitchFamily="2" charset="-122"/>
                <a:sym typeface="华文细黑" pitchFamily="2" charset="-122"/>
              </a:rPr>
              <a:t>v. to send by fax</a:t>
            </a:r>
            <a:endParaRPr lang="en-US" altLang="zh-CN" sz="2000">
              <a:latin typeface="华文细黑" pitchFamily="2" charset="-122"/>
              <a:ea typeface="华文细黑" pitchFamily="2" charset="-122"/>
              <a:sym typeface="华文细黑" pitchFamily="2" charset="-122"/>
            </a:endParaRPr>
          </a:p>
        </p:txBody>
      </p:sp>
      <p:sp>
        <p:nvSpPr>
          <p:cNvPr id="5138" name="Shape 157"/>
          <p:cNvSpPr/>
          <p:nvPr/>
        </p:nvSpPr>
        <p:spPr>
          <a:xfrm>
            <a:off x="2540000" y="5126038"/>
            <a:ext cx="598170" cy="398780"/>
          </a:xfrm>
          <a:prstGeom prst="rect">
            <a:avLst/>
          </a:prstGeom>
          <a:noFill/>
          <a:ln w="12700">
            <a:noFill/>
          </a:ln>
        </p:spPr>
        <p:txBody>
          <a:bodyPr wrap="none" lIns="45719" rIns="45719">
            <a:spAutoFit/>
          </a:bodyPr>
          <a:p>
            <a:pPr eaLnBrk="1">
              <a:buNone/>
            </a:pPr>
            <a:r>
              <a:rPr lang="zh-CN" altLang="en-US" sz="2000">
                <a:latin typeface="华文细黑" pitchFamily="2" charset="-122"/>
                <a:ea typeface="华文细黑" pitchFamily="2" charset="-122"/>
                <a:sym typeface="华文细黑" pitchFamily="2" charset="-122"/>
              </a:rPr>
              <a:t>传真</a:t>
            </a:r>
            <a:endParaRPr lang="zh-CN" altLang="en-US" sz="2000">
              <a:latin typeface="华文细黑" pitchFamily="2" charset="-122"/>
              <a:ea typeface="华文细黑" pitchFamily="2" charset="-122"/>
              <a:sym typeface="华文细黑" pitchFamily="2" charset="-122"/>
            </a:endParaRPr>
          </a:p>
        </p:txBody>
      </p:sp>
      <p:sp>
        <p:nvSpPr>
          <p:cNvPr id="5139" name="Shape 158"/>
          <p:cNvSpPr/>
          <p:nvPr/>
        </p:nvSpPr>
        <p:spPr>
          <a:xfrm>
            <a:off x="4089400" y="3722688"/>
            <a:ext cx="1475105" cy="398780"/>
          </a:xfrm>
          <a:prstGeom prst="rect">
            <a:avLst/>
          </a:prstGeom>
          <a:noFill/>
          <a:ln w="12700">
            <a:noFill/>
          </a:ln>
        </p:spPr>
        <p:txBody>
          <a:bodyPr wrap="none" lIns="45719" rIns="45719">
            <a:spAutoFit/>
          </a:bodyPr>
          <a:p>
            <a:pPr eaLnBrk="1">
              <a:buNone/>
            </a:pPr>
            <a:r>
              <a:rPr lang="en-US" altLang="zh-CN" sz="2000">
                <a:latin typeface="华文细黑" pitchFamily="2" charset="-122"/>
                <a:ea typeface="华文细黑" pitchFamily="2" charset="-122"/>
                <a:sym typeface="华文细黑" pitchFamily="2" charset="-122"/>
              </a:rPr>
              <a:t>chuánzhēn</a:t>
            </a:r>
            <a:endParaRPr lang="en-US" altLang="zh-CN" sz="2000">
              <a:latin typeface="华文细黑" pitchFamily="2" charset="-122"/>
              <a:ea typeface="华文细黑" pitchFamily="2" charset="-122"/>
              <a:sym typeface="华文细黑" pitchFamily="2" charset="-122"/>
            </a:endParaRPr>
          </a:p>
        </p:txBody>
      </p:sp>
    </p:spTree>
  </p:cSld>
  <p:clrMapOvr>
    <a:masterClrMapping/>
  </p:clrMapOvr>
  <p:transition spd="slow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u="sng" dirty="0"/>
              <a:t>到底</a:t>
            </a:r>
            <a:r>
              <a:rPr lang="zh-TW" altLang="en-US" dirty="0"/>
              <a:t> </a:t>
            </a:r>
            <a:r>
              <a:rPr lang="en-US" altLang="zh-TW" dirty="0"/>
              <a:t>ADV.</a:t>
            </a:r>
            <a:endParaRPr lang="zh-TW" altLang="en-US" dirty="0"/>
          </a:p>
        </p:txBody>
      </p:sp>
      <p:sp>
        <p:nvSpPr>
          <p:cNvPr id="5" name="文字方塊 4"/>
          <p:cNvSpPr txBox="1"/>
          <p:nvPr/>
        </p:nvSpPr>
        <p:spPr>
          <a:xfrm>
            <a:off x="5213684" y="0"/>
            <a:ext cx="6942221" cy="19380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indent="-742950">
              <a:buFont typeface="+mj-lt"/>
              <a:buAutoNum type="arabicPeriod" startAt="2"/>
            </a:pPr>
            <a:r>
              <a:rPr lang="zh-TW" altLang="en-US" sz="4000" dirty="0"/>
              <a:t>用在</a:t>
            </a:r>
            <a:r>
              <a:rPr lang="zh-TW" altLang="en-US" sz="4000" b="1" u="sng" dirty="0"/>
              <a:t>没有</a:t>
            </a:r>
            <a:r>
              <a:rPr lang="zh-CN" altLang="zh-TW" sz="4000" b="1" u="sng" dirty="0"/>
              <a:t>“</a:t>
            </a:r>
            <a:r>
              <a:rPr lang="zh-TW" altLang="en-US" sz="4000" b="1" u="sng" dirty="0"/>
              <a:t>吗</a:t>
            </a:r>
            <a:r>
              <a:rPr lang="zh-CN" altLang="zh-TW" sz="4000" b="1" u="sng" dirty="0"/>
              <a:t>“</a:t>
            </a:r>
            <a:r>
              <a:rPr lang="zh-TW" altLang="en-US" sz="4000" b="1" u="sng" dirty="0"/>
              <a:t>的问句</a:t>
            </a:r>
            <a:r>
              <a:rPr lang="zh-TW" altLang="en-US" sz="4000" dirty="0"/>
              <a:t>或是</a:t>
            </a:r>
            <a:r>
              <a:rPr lang="zh-TW" altLang="en-US" sz="4000" b="1" u="sng" dirty="0"/>
              <a:t>带疑问代词的非疑问句</a:t>
            </a:r>
            <a:r>
              <a:rPr lang="zh-TW" altLang="en-US" sz="4000" dirty="0"/>
              <a:t>中，表示</a:t>
            </a:r>
            <a:r>
              <a:rPr lang="en-US" altLang="zh-TW" sz="4000" dirty="0"/>
              <a:t>“</a:t>
            </a:r>
            <a:r>
              <a:rPr lang="zh-TW" altLang="en-US" sz="4000" dirty="0"/>
              <a:t>进一步探究</a:t>
            </a:r>
            <a:r>
              <a:rPr lang="en-US" altLang="zh-TW" sz="4000" dirty="0"/>
              <a:t>”</a:t>
            </a:r>
            <a:r>
              <a:rPr lang="zh-TW" altLang="en-US" sz="4000" dirty="0"/>
              <a:t>的意思。</a:t>
            </a:r>
            <a:endParaRPr lang="en-US" altLang="zh-TW" sz="4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8126" y="2055813"/>
            <a:ext cx="10515600" cy="4237971"/>
          </a:xfrm>
        </p:spPr>
        <p:txBody>
          <a:bodyPr/>
          <a:lstStyle/>
          <a:p>
            <a:pPr marL="0" indent="0">
              <a:buNone/>
            </a:pPr>
            <a:r>
              <a:rPr lang="zh-TW" altLang="en-US" dirty="0"/>
              <a:t>你到底要不要去看医生？</a:t>
            </a:r>
            <a:endParaRPr lang="zh-TW" altLang="en-US" dirty="0"/>
          </a:p>
        </p:txBody>
      </p:sp>
      <p:pic>
        <p:nvPicPr>
          <p:cNvPr id="7170" name="Picture 2" descr="要不要去看醫生? | Whatscap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8172" y="2460298"/>
            <a:ext cx="7464197" cy="4198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內容版面配置區 2"/>
          <p:cNvSpPr txBox="1"/>
          <p:nvPr/>
        </p:nvSpPr>
        <p:spPr>
          <a:xfrm>
            <a:off x="146448" y="3137361"/>
            <a:ext cx="4101087" cy="31564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9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90204" pitchFamily="34" charset="0"/>
              <a:buNone/>
            </a:pPr>
            <a:endParaRPr lang="en-US" altLang="zh-TW" dirty="0"/>
          </a:p>
          <a:p>
            <a:pPr marL="0" indent="0">
              <a:buFont typeface="Arial" panose="020B0604020202090204" pitchFamily="34" charset="0"/>
              <a:buNone/>
            </a:pPr>
            <a:r>
              <a:rPr lang="zh-TW" altLang="en-US" dirty="0"/>
              <a:t>是非问句：</a:t>
            </a:r>
            <a:endParaRPr lang="en-US" altLang="zh-TW" dirty="0"/>
          </a:p>
          <a:p>
            <a:pPr marL="0" indent="0">
              <a:buFont typeface="Arial" panose="020B0604020202090204" pitchFamily="34" charset="0"/>
              <a:buNone/>
            </a:pPr>
            <a:r>
              <a:rPr lang="zh-TW" altLang="en-US" dirty="0"/>
              <a:t>吗</a:t>
            </a:r>
            <a:endParaRPr lang="en-US" altLang="zh-TW" dirty="0"/>
          </a:p>
          <a:p>
            <a:pPr marL="0" indent="0">
              <a:buFont typeface="Arial" panose="020B0604020202090204" pitchFamily="34" charset="0"/>
              <a:buNone/>
            </a:pPr>
            <a:r>
              <a:rPr lang="en-US" altLang="zh-TW" dirty="0"/>
              <a:t>V.</a:t>
            </a:r>
            <a:r>
              <a:rPr lang="zh-TW" altLang="en-US" dirty="0"/>
              <a:t>不</a:t>
            </a:r>
            <a:r>
              <a:rPr lang="en-US" altLang="zh-TW" dirty="0"/>
              <a:t>V.</a:t>
            </a:r>
            <a:endParaRPr lang="zh-TW" altLang="en-US" dirty="0"/>
          </a:p>
        </p:txBody>
      </p:sp>
      <p:sp>
        <p:nvSpPr>
          <p:cNvPr id="6" name="標題 1"/>
          <p:cNvSpPr txBox="1"/>
          <p:nvPr/>
        </p:nvSpPr>
        <p:spPr>
          <a:xfrm>
            <a:off x="4141838" y="741567"/>
            <a:ext cx="267486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b="1" u="sng" dirty="0"/>
              <a:t>强调</a:t>
            </a:r>
            <a:endParaRPr lang="zh-TW" alt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u="sng" dirty="0"/>
              <a:t>到底</a:t>
            </a:r>
            <a:r>
              <a:rPr lang="zh-TW" altLang="en-US" dirty="0"/>
              <a:t> </a:t>
            </a:r>
            <a:r>
              <a:rPr lang="en-US" altLang="zh-TW" dirty="0"/>
              <a:t>ADV.</a:t>
            </a:r>
            <a:endParaRPr lang="zh-TW" altLang="en-US" dirty="0"/>
          </a:p>
        </p:txBody>
      </p:sp>
      <p:sp>
        <p:nvSpPr>
          <p:cNvPr id="5" name="文字方塊 4"/>
          <p:cNvSpPr txBox="1"/>
          <p:nvPr/>
        </p:nvSpPr>
        <p:spPr>
          <a:xfrm>
            <a:off x="5213684" y="0"/>
            <a:ext cx="6942221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indent="-742950">
              <a:buFont typeface="+mj-lt"/>
              <a:buAutoNum type="arabicPeriod" startAt="2"/>
            </a:pPr>
            <a:r>
              <a:rPr lang="zh-TW" altLang="en-US" sz="4000" dirty="0"/>
              <a:t>用在</a:t>
            </a:r>
            <a:r>
              <a:rPr lang="en-US" altLang="zh-TW" sz="4000" b="1" u="sng" dirty="0"/>
              <a:t>“</a:t>
            </a:r>
            <a:r>
              <a:rPr lang="zh-TW" altLang="en-US" sz="4000" b="1" u="sng" dirty="0"/>
              <a:t>没有吗的</a:t>
            </a:r>
            <a:r>
              <a:rPr lang="en-US" altLang="zh-TW" sz="4000" b="1" u="sng" dirty="0"/>
              <a:t>”</a:t>
            </a:r>
            <a:r>
              <a:rPr lang="zh-TW" altLang="en-US" sz="4000" b="1" u="sng" dirty="0"/>
              <a:t>问句</a:t>
            </a:r>
            <a:r>
              <a:rPr lang="zh-TW" altLang="en-US" sz="4000" dirty="0"/>
              <a:t>或是</a:t>
            </a:r>
            <a:r>
              <a:rPr lang="zh-TW" altLang="en-US" sz="4000" b="1" u="sng" dirty="0"/>
              <a:t>带疑问代词的非疑问句</a:t>
            </a:r>
            <a:r>
              <a:rPr lang="zh-TW" altLang="en-US" sz="4000" dirty="0"/>
              <a:t>中，表示</a:t>
            </a:r>
            <a:r>
              <a:rPr lang="en-US" altLang="zh-TW" sz="4000" dirty="0"/>
              <a:t>“</a:t>
            </a:r>
            <a:r>
              <a:rPr lang="zh-TW" altLang="en-US" sz="4000" dirty="0"/>
              <a:t>进一步探究</a:t>
            </a:r>
            <a:r>
              <a:rPr lang="en-US" altLang="zh-TW" sz="4000" dirty="0"/>
              <a:t>”</a:t>
            </a:r>
            <a:r>
              <a:rPr lang="zh-TW" altLang="en-US" sz="4000" dirty="0"/>
              <a:t>的意思。</a:t>
            </a:r>
            <a:endParaRPr lang="en-US" altLang="zh-TW" sz="4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8126" y="2055813"/>
            <a:ext cx="10515600" cy="4237971"/>
          </a:xfrm>
        </p:spPr>
        <p:txBody>
          <a:bodyPr/>
          <a:lstStyle/>
          <a:p>
            <a:pPr marL="0" indent="0">
              <a:buNone/>
            </a:pPr>
            <a:r>
              <a:rPr lang="zh-TW" altLang="en-US" dirty="0"/>
              <a:t>到底什么事？你要叫我现在出来。</a:t>
            </a:r>
            <a:endParaRPr lang="zh-TW" altLang="en-US" dirty="0"/>
          </a:p>
        </p:txBody>
      </p:sp>
      <p:sp>
        <p:nvSpPr>
          <p:cNvPr id="4" name="內容版面配置區 2"/>
          <p:cNvSpPr txBox="1"/>
          <p:nvPr/>
        </p:nvSpPr>
        <p:spPr>
          <a:xfrm>
            <a:off x="146448" y="3137361"/>
            <a:ext cx="4101087" cy="31564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9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90204" pitchFamily="34" charset="0"/>
              <a:buNone/>
            </a:pPr>
            <a:endParaRPr lang="en-US" altLang="zh-TW" dirty="0"/>
          </a:p>
        </p:txBody>
      </p:sp>
      <p:pic>
        <p:nvPicPr>
          <p:cNvPr id="9218" name="Picture 2" descr="有梗俱樂部- 小時候，每當期末考時， 總會有些【雞朋狗友】... #叫你別寫了#趕快出來玩| Facebook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913" y="2425070"/>
            <a:ext cx="6567487" cy="4370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矩形 7"/>
          <p:cNvSpPr/>
          <p:nvPr/>
        </p:nvSpPr>
        <p:spPr>
          <a:xfrm>
            <a:off x="140535" y="3137361"/>
            <a:ext cx="5162970" cy="283025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標題 1"/>
          <p:cNvSpPr txBox="1"/>
          <p:nvPr/>
        </p:nvSpPr>
        <p:spPr>
          <a:xfrm>
            <a:off x="228600" y="3137361"/>
            <a:ext cx="498508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TW" b="1" u="sng" dirty="0"/>
              <a:t>N.</a:t>
            </a:r>
            <a:r>
              <a:rPr lang="zh-TW" altLang="en-US" b="1" u="sng" dirty="0"/>
              <a:t> </a:t>
            </a:r>
            <a:r>
              <a:rPr lang="en-US" altLang="zh-TW" b="1" u="sng" dirty="0"/>
              <a:t>+</a:t>
            </a:r>
            <a:r>
              <a:rPr lang="zh-TW" altLang="en-US" b="1" u="sng" dirty="0"/>
              <a:t> 到底</a:t>
            </a:r>
            <a:endParaRPr lang="zh-TW" altLang="en-US" dirty="0"/>
          </a:p>
        </p:txBody>
      </p:sp>
      <p:sp>
        <p:nvSpPr>
          <p:cNvPr id="10" name="標題 1"/>
          <p:cNvSpPr txBox="1"/>
          <p:nvPr/>
        </p:nvSpPr>
        <p:spPr>
          <a:xfrm>
            <a:off x="104699" y="4357733"/>
            <a:ext cx="481534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000" b="1" u="sng" dirty="0"/>
              <a:t>表示想要进一步探究、知道某个东西。</a:t>
            </a:r>
            <a:endParaRPr lang="en-US" altLang="zh-TW" sz="4000" b="1" u="sng" dirty="0"/>
          </a:p>
        </p:txBody>
      </p:sp>
      <p:sp>
        <p:nvSpPr>
          <p:cNvPr id="11" name="標題 1"/>
          <p:cNvSpPr txBox="1"/>
          <p:nvPr/>
        </p:nvSpPr>
        <p:spPr>
          <a:xfrm>
            <a:off x="4141838" y="741567"/>
            <a:ext cx="267486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b="1" u="sng" dirty="0"/>
              <a:t>强调</a:t>
            </a:r>
            <a:endParaRPr lang="zh-TW" altLang="en-U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u="sng" dirty="0"/>
              <a:t>到底</a:t>
            </a:r>
            <a:r>
              <a:rPr lang="zh-TW" altLang="en-US" dirty="0"/>
              <a:t> </a:t>
            </a:r>
            <a:r>
              <a:rPr lang="en-US" altLang="zh-TW" dirty="0"/>
              <a:t>ADV.</a:t>
            </a:r>
            <a:endParaRPr lang="zh-TW" altLang="en-US" dirty="0"/>
          </a:p>
        </p:txBody>
      </p:sp>
      <p:sp>
        <p:nvSpPr>
          <p:cNvPr id="5" name="文字方塊 4"/>
          <p:cNvSpPr txBox="1"/>
          <p:nvPr/>
        </p:nvSpPr>
        <p:spPr>
          <a:xfrm>
            <a:off x="3883742" y="0"/>
            <a:ext cx="827216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indent="-742950">
              <a:buFont typeface="+mj-lt"/>
              <a:buAutoNum type="arabicPeriod" startAt="3"/>
            </a:pPr>
            <a:r>
              <a:rPr lang="zh-TW" altLang="en-US" sz="4000" dirty="0"/>
              <a:t>使用于第二规则时，主语如果是疑问代词，</a:t>
            </a:r>
            <a:r>
              <a:rPr lang="en-US" altLang="zh-TW" sz="4000" dirty="0"/>
              <a:t>“</a:t>
            </a:r>
            <a:r>
              <a:rPr lang="zh-TW" altLang="en-US" sz="4000" dirty="0"/>
              <a:t>到底</a:t>
            </a:r>
            <a:r>
              <a:rPr lang="en-US" altLang="zh-TW" sz="4000" dirty="0"/>
              <a:t>”</a:t>
            </a:r>
            <a:r>
              <a:rPr lang="zh-TW" altLang="en-US" sz="4000" dirty="0"/>
              <a:t>只能放主语前。</a:t>
            </a:r>
            <a:endParaRPr lang="zh-TW" altLang="en-US" sz="4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8126" y="2055813"/>
            <a:ext cx="10515600" cy="4237971"/>
          </a:xfrm>
        </p:spPr>
        <p:txBody>
          <a:bodyPr/>
          <a:lstStyle/>
          <a:p>
            <a:pPr marL="0" indent="0">
              <a:buNone/>
            </a:pPr>
            <a:r>
              <a:rPr lang="zh-TW" altLang="en-US" dirty="0">
                <a:solidFill>
                  <a:srgbClr val="FF0000"/>
                </a:solidFill>
              </a:rPr>
              <a:t>到底</a:t>
            </a:r>
            <a:r>
              <a:rPr lang="zh-TW" altLang="en-US" b="1" u="sng" dirty="0"/>
              <a:t>什么</a:t>
            </a:r>
            <a:r>
              <a:rPr lang="zh-TW" altLang="en-US" dirty="0"/>
              <a:t>事？你要叫我现在出来。</a:t>
            </a:r>
            <a:endParaRPr lang="zh-TW" altLang="en-US" dirty="0"/>
          </a:p>
        </p:txBody>
      </p:sp>
      <p:sp>
        <p:nvSpPr>
          <p:cNvPr id="4" name="內容版面配置區 2"/>
          <p:cNvSpPr txBox="1"/>
          <p:nvPr/>
        </p:nvSpPr>
        <p:spPr>
          <a:xfrm>
            <a:off x="146448" y="3137361"/>
            <a:ext cx="4101087" cy="31564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9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90204" pitchFamily="34" charset="0"/>
              <a:buNone/>
            </a:pPr>
            <a:endParaRPr lang="en-US" altLang="zh-TW" dirty="0"/>
          </a:p>
        </p:txBody>
      </p:sp>
      <p:pic>
        <p:nvPicPr>
          <p:cNvPr id="9218" name="Picture 2" descr="有梗俱樂部- 小時候，每當期末考時， 總會有些【雞朋狗友】... #叫你別寫了#趕快出來玩| Facebook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913" y="2425070"/>
            <a:ext cx="6567487" cy="4370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矩形 7"/>
          <p:cNvSpPr/>
          <p:nvPr/>
        </p:nvSpPr>
        <p:spPr>
          <a:xfrm>
            <a:off x="140535" y="3137361"/>
            <a:ext cx="5162970" cy="283025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標題 1"/>
          <p:cNvSpPr txBox="1"/>
          <p:nvPr/>
        </p:nvSpPr>
        <p:spPr>
          <a:xfrm>
            <a:off x="228600" y="3137361"/>
            <a:ext cx="498508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TW" b="1" u="sng" dirty="0"/>
              <a:t>N.</a:t>
            </a:r>
            <a:r>
              <a:rPr lang="zh-TW" altLang="en-US" b="1" u="sng" dirty="0"/>
              <a:t> </a:t>
            </a:r>
            <a:r>
              <a:rPr lang="en-US" altLang="zh-TW" b="1" u="sng" dirty="0"/>
              <a:t>+</a:t>
            </a:r>
            <a:r>
              <a:rPr lang="zh-TW" altLang="en-US" b="1" u="sng" dirty="0"/>
              <a:t> 到底</a:t>
            </a:r>
            <a:endParaRPr lang="zh-TW" altLang="en-US" dirty="0"/>
          </a:p>
        </p:txBody>
      </p:sp>
      <p:sp>
        <p:nvSpPr>
          <p:cNvPr id="10" name="標題 1"/>
          <p:cNvSpPr txBox="1"/>
          <p:nvPr/>
        </p:nvSpPr>
        <p:spPr>
          <a:xfrm>
            <a:off x="104699" y="4357733"/>
            <a:ext cx="481534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000" b="1" u="sng" dirty="0"/>
              <a:t>表示想要进一步探究、知道某个东西。</a:t>
            </a:r>
            <a:endParaRPr lang="en-US" altLang="zh-TW" sz="4000" b="1" u="sng" dirty="0"/>
          </a:p>
        </p:txBody>
      </p:sp>
      <p:sp>
        <p:nvSpPr>
          <p:cNvPr id="6" name="內容版面配置區 2"/>
          <p:cNvSpPr txBox="1"/>
          <p:nvPr/>
        </p:nvSpPr>
        <p:spPr>
          <a:xfrm>
            <a:off x="4345857" y="1310015"/>
            <a:ext cx="4050891" cy="8307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9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90204" pitchFamily="34" charset="0"/>
              <a:buNone/>
            </a:pPr>
            <a:r>
              <a:rPr lang="zh-TW" altLang="en-US" dirty="0">
                <a:solidFill>
                  <a:srgbClr val="0070C0"/>
                </a:solidFill>
              </a:rPr>
              <a:t>谁、什么、哪、怎么</a:t>
            </a:r>
            <a:r>
              <a:rPr lang="en-US" altLang="zh-TW" dirty="0">
                <a:solidFill>
                  <a:srgbClr val="0070C0"/>
                </a:solidFill>
              </a:rPr>
              <a:t>…</a:t>
            </a:r>
            <a:endParaRPr lang="zh-TW" altLang="en-US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u="sng" dirty="0"/>
              <a:t>到底</a:t>
            </a:r>
            <a:r>
              <a:rPr lang="zh-TW" altLang="en-US" dirty="0"/>
              <a:t> </a:t>
            </a:r>
            <a:r>
              <a:rPr lang="en-US" altLang="zh-TW" dirty="0"/>
              <a:t>ADV.</a:t>
            </a:r>
            <a:endParaRPr lang="zh-TW" altLang="en-US" dirty="0"/>
          </a:p>
        </p:txBody>
      </p:sp>
      <p:sp>
        <p:nvSpPr>
          <p:cNvPr id="5" name="文字方塊 4"/>
          <p:cNvSpPr txBox="1"/>
          <p:nvPr/>
        </p:nvSpPr>
        <p:spPr>
          <a:xfrm>
            <a:off x="3883742" y="0"/>
            <a:ext cx="827216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indent="-742950">
              <a:buFont typeface="+mj-lt"/>
              <a:buAutoNum type="arabicPeriod" startAt="3"/>
            </a:pPr>
            <a:r>
              <a:rPr lang="zh-TW" altLang="en-US" sz="4000" dirty="0"/>
              <a:t>使用于第二规则时，主语如果是疑问代词，</a:t>
            </a:r>
            <a:r>
              <a:rPr lang="en-US" altLang="zh-TW" sz="4000" dirty="0"/>
              <a:t>“</a:t>
            </a:r>
            <a:r>
              <a:rPr lang="zh-TW" altLang="en-US" sz="4000" dirty="0"/>
              <a:t>到底</a:t>
            </a:r>
            <a:r>
              <a:rPr lang="en-US" altLang="zh-TW" sz="4000" dirty="0"/>
              <a:t>”</a:t>
            </a:r>
            <a:r>
              <a:rPr lang="zh-TW" altLang="en-US" sz="4000" dirty="0"/>
              <a:t>只能放主语前。</a:t>
            </a:r>
            <a:endParaRPr lang="zh-TW" altLang="en-US" sz="4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8126" y="2055813"/>
            <a:ext cx="10515600" cy="4237971"/>
          </a:xfrm>
        </p:spPr>
        <p:txBody>
          <a:bodyPr/>
          <a:lstStyle/>
          <a:p>
            <a:pPr marL="0" indent="0">
              <a:buNone/>
            </a:pPr>
            <a:r>
              <a:rPr lang="zh-TW" altLang="en-US" dirty="0">
                <a:solidFill>
                  <a:srgbClr val="FF0000"/>
                </a:solidFill>
              </a:rPr>
              <a:t>到底</a:t>
            </a:r>
            <a:r>
              <a:rPr lang="zh-TW" altLang="en-US" b="1" u="sng" dirty="0"/>
              <a:t>谁</a:t>
            </a:r>
            <a:r>
              <a:rPr lang="zh-TW" altLang="en-US" dirty="0"/>
              <a:t>去参加比赛，我们还没有决定。</a:t>
            </a:r>
            <a:endParaRPr lang="zh-TW" altLang="en-US" dirty="0"/>
          </a:p>
        </p:txBody>
      </p:sp>
      <p:pic>
        <p:nvPicPr>
          <p:cNvPr id="11266" name="Picture 2" descr="灌籃高手山王工業在全國大賽敗給湘北的原因分析！ - 每日頭條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1850" y="2649525"/>
            <a:ext cx="6408300" cy="4085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到底星期几要考试？老师</a:t>
            </a:r>
            <a:r>
              <a:rPr lang="zh-CN" altLang="en-US"/>
              <a:t>还没决定。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3106" y="2141537"/>
            <a:ext cx="6085787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417142" y="2331578"/>
            <a:ext cx="1531374" cy="873740"/>
          </a:xfrm>
        </p:spPr>
        <p:txBody>
          <a:bodyPr>
            <a:normAutofit/>
          </a:bodyPr>
          <a:lstStyle/>
          <a:p>
            <a:r>
              <a:rPr lang="zh-TW" altLang="en-US" sz="3200" dirty="0"/>
              <a:t>姐？妹？</a:t>
            </a:r>
            <a:endParaRPr lang="zh-TW" altLang="en-US" sz="3200" dirty="0"/>
          </a:p>
        </p:txBody>
      </p:sp>
      <p:sp>
        <p:nvSpPr>
          <p:cNvPr id="8" name="標題 1"/>
          <p:cNvSpPr txBox="1"/>
          <p:nvPr/>
        </p:nvSpPr>
        <p:spPr>
          <a:xfrm>
            <a:off x="6924368" y="2584759"/>
            <a:ext cx="1531374" cy="8737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3200" dirty="0"/>
              <a:t>姐？妹？</a:t>
            </a:r>
            <a:endParaRPr lang="zh-TW" altLang="en-US" sz="3200" dirty="0"/>
          </a:p>
        </p:txBody>
      </p:sp>
      <p:sp>
        <p:nvSpPr>
          <p:cNvPr id="11" name="標題 1"/>
          <p:cNvSpPr txBox="1"/>
          <p:nvPr/>
        </p:nvSpPr>
        <p:spPr>
          <a:xfrm>
            <a:off x="1956619" y="571604"/>
            <a:ext cx="8141109" cy="11982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3600" dirty="0"/>
              <a:t>到底哪一个是姐姐哪一个是妹妹？</a:t>
            </a:r>
            <a:endParaRPr lang="en-US" altLang="zh-TW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6626" name="Shape 169"/>
          <p:cNvSpPr/>
          <p:nvPr/>
        </p:nvSpPr>
        <p:spPr>
          <a:xfrm>
            <a:off x="2595563" y="487363"/>
            <a:ext cx="8072437" cy="706755"/>
          </a:xfrm>
          <a:prstGeom prst="rect">
            <a:avLst/>
          </a:prstGeom>
          <a:noFill/>
          <a:ln w="12700">
            <a:noFill/>
          </a:ln>
        </p:spPr>
        <p:txBody>
          <a:bodyPr lIns="45719" rIns="45719">
            <a:spAutoFit/>
          </a:bodyPr>
          <a:p>
            <a:pPr eaLnBrk="1">
              <a:buNone/>
            </a:pPr>
            <a:r>
              <a:rPr lang="zh-CN" altLang="en-US" sz="4000">
                <a:solidFill>
                  <a:srgbClr val="A6A6A6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语言点</a:t>
            </a:r>
            <a:endParaRPr lang="zh-CN" altLang="en-US" sz="4000">
              <a:solidFill>
                <a:srgbClr val="A6A6A6"/>
              </a:solidFill>
              <a:latin typeface="黑体" panose="02010609060101010101" pitchFamily="49" charset="-122"/>
              <a:ea typeface="黑体" panose="02010609060101010101" pitchFamily="49" charset="-122"/>
              <a:sym typeface="黑体" panose="02010609060101010101" pitchFamily="49" charset="-122"/>
            </a:endParaRPr>
          </a:p>
        </p:txBody>
      </p:sp>
      <p:grpSp>
        <p:nvGrpSpPr>
          <p:cNvPr id="26627" name="Group 172"/>
          <p:cNvGrpSpPr/>
          <p:nvPr/>
        </p:nvGrpSpPr>
        <p:grpSpPr>
          <a:xfrm>
            <a:off x="1811338" y="228600"/>
            <a:ext cx="608012" cy="919163"/>
            <a:chOff x="0" y="0"/>
            <a:chExt cx="607419" cy="919824"/>
          </a:xfrm>
        </p:grpSpPr>
        <p:sp>
          <p:nvSpPr>
            <p:cNvPr id="26632" name="Shape 170"/>
            <p:cNvSpPr/>
            <p:nvPr/>
          </p:nvSpPr>
          <p:spPr>
            <a:xfrm>
              <a:off x="0" y="0"/>
              <a:ext cx="607420" cy="919825"/>
            </a:xfrm>
            <a:custGeom>
              <a:avLst/>
              <a:gdLst/>
              <a:ahLst/>
              <a:cxnLst>
                <a:cxn ang="0">
                  <a:pos x="303710" y="459913"/>
                </a:cxn>
                <a:cxn ang="5898240">
                  <a:pos x="303710" y="459913"/>
                </a:cxn>
                <a:cxn ang="11796480">
                  <a:pos x="303710" y="459913"/>
                </a:cxn>
                <a:cxn ang="17694720">
                  <a:pos x="303710" y="459913"/>
                </a:cxn>
              </a:cxnLst>
              <a:pathLst>
                <a:path w="21600" h="21600">
                  <a:moveTo>
                    <a:pt x="10786" y="21600"/>
                  </a:moveTo>
                  <a:lnTo>
                    <a:pt x="11178" y="21600"/>
                  </a:lnTo>
                  <a:lnTo>
                    <a:pt x="11516" y="21565"/>
                  </a:lnTo>
                  <a:lnTo>
                    <a:pt x="11881" y="21495"/>
                  </a:lnTo>
                  <a:lnTo>
                    <a:pt x="12220" y="21425"/>
                  </a:lnTo>
                  <a:lnTo>
                    <a:pt x="12585" y="21319"/>
                  </a:lnTo>
                  <a:lnTo>
                    <a:pt x="12871" y="21196"/>
                  </a:lnTo>
                  <a:lnTo>
                    <a:pt x="13132" y="21056"/>
                  </a:lnTo>
                  <a:lnTo>
                    <a:pt x="13367" y="20881"/>
                  </a:lnTo>
                  <a:lnTo>
                    <a:pt x="13627" y="20722"/>
                  </a:lnTo>
                  <a:lnTo>
                    <a:pt x="13835" y="20511"/>
                  </a:lnTo>
                  <a:lnTo>
                    <a:pt x="14018" y="20318"/>
                  </a:lnTo>
                  <a:lnTo>
                    <a:pt x="14174" y="20107"/>
                  </a:lnTo>
                  <a:lnTo>
                    <a:pt x="14330" y="19879"/>
                  </a:lnTo>
                  <a:lnTo>
                    <a:pt x="14434" y="19634"/>
                  </a:lnTo>
                  <a:lnTo>
                    <a:pt x="14487" y="19370"/>
                  </a:lnTo>
                  <a:lnTo>
                    <a:pt x="14487" y="15664"/>
                  </a:lnTo>
                  <a:lnTo>
                    <a:pt x="14591" y="15454"/>
                  </a:lnTo>
                  <a:lnTo>
                    <a:pt x="14669" y="15260"/>
                  </a:lnTo>
                  <a:lnTo>
                    <a:pt x="14774" y="15050"/>
                  </a:lnTo>
                  <a:lnTo>
                    <a:pt x="15138" y="14646"/>
                  </a:lnTo>
                  <a:lnTo>
                    <a:pt x="15581" y="14242"/>
                  </a:lnTo>
                  <a:lnTo>
                    <a:pt x="16728" y="13469"/>
                  </a:lnTo>
                  <a:lnTo>
                    <a:pt x="18030" y="12591"/>
                  </a:lnTo>
                  <a:lnTo>
                    <a:pt x="18734" y="12118"/>
                  </a:lnTo>
                  <a:lnTo>
                    <a:pt x="19333" y="11573"/>
                  </a:lnTo>
                  <a:lnTo>
                    <a:pt x="19932" y="11028"/>
                  </a:lnTo>
                  <a:lnTo>
                    <a:pt x="20479" y="10396"/>
                  </a:lnTo>
                  <a:lnTo>
                    <a:pt x="20740" y="10097"/>
                  </a:lnTo>
                  <a:lnTo>
                    <a:pt x="20948" y="9729"/>
                  </a:lnTo>
                  <a:lnTo>
                    <a:pt x="21130" y="9378"/>
                  </a:lnTo>
                  <a:lnTo>
                    <a:pt x="21287" y="8974"/>
                  </a:lnTo>
                  <a:lnTo>
                    <a:pt x="21443" y="8605"/>
                  </a:lnTo>
                  <a:lnTo>
                    <a:pt x="21548" y="8166"/>
                  </a:lnTo>
                  <a:lnTo>
                    <a:pt x="21600" y="7727"/>
                  </a:lnTo>
                  <a:lnTo>
                    <a:pt x="21600" y="6884"/>
                  </a:lnTo>
                  <a:lnTo>
                    <a:pt x="21548" y="6515"/>
                  </a:lnTo>
                  <a:lnTo>
                    <a:pt x="21496" y="6182"/>
                  </a:lnTo>
                  <a:lnTo>
                    <a:pt x="21391" y="5812"/>
                  </a:lnTo>
                  <a:lnTo>
                    <a:pt x="21287" y="5479"/>
                  </a:lnTo>
                  <a:lnTo>
                    <a:pt x="21130" y="5093"/>
                  </a:lnTo>
                  <a:lnTo>
                    <a:pt x="20948" y="4760"/>
                  </a:lnTo>
                  <a:lnTo>
                    <a:pt x="20740" y="4425"/>
                  </a:lnTo>
                  <a:lnTo>
                    <a:pt x="20531" y="4127"/>
                  </a:lnTo>
                  <a:lnTo>
                    <a:pt x="20296" y="3811"/>
                  </a:lnTo>
                  <a:lnTo>
                    <a:pt x="20036" y="3513"/>
                  </a:lnTo>
                  <a:lnTo>
                    <a:pt x="19775" y="3214"/>
                  </a:lnTo>
                  <a:lnTo>
                    <a:pt x="19124" y="2634"/>
                  </a:lnTo>
                  <a:lnTo>
                    <a:pt x="18447" y="2125"/>
                  </a:lnTo>
                  <a:lnTo>
                    <a:pt x="17691" y="1669"/>
                  </a:lnTo>
                  <a:lnTo>
                    <a:pt x="16832" y="1229"/>
                  </a:lnTo>
                  <a:lnTo>
                    <a:pt x="16388" y="1054"/>
                  </a:lnTo>
                  <a:lnTo>
                    <a:pt x="15920" y="879"/>
                  </a:lnTo>
                  <a:lnTo>
                    <a:pt x="15477" y="720"/>
                  </a:lnTo>
                  <a:lnTo>
                    <a:pt x="15034" y="580"/>
                  </a:lnTo>
                  <a:lnTo>
                    <a:pt x="14539" y="439"/>
                  </a:lnTo>
                  <a:lnTo>
                    <a:pt x="14018" y="316"/>
                  </a:lnTo>
                  <a:lnTo>
                    <a:pt x="13471" y="211"/>
                  </a:lnTo>
                  <a:lnTo>
                    <a:pt x="12975" y="140"/>
                  </a:lnTo>
                  <a:lnTo>
                    <a:pt x="12428" y="71"/>
                  </a:lnTo>
                  <a:lnTo>
                    <a:pt x="11934" y="35"/>
                  </a:lnTo>
                  <a:lnTo>
                    <a:pt x="11387" y="0"/>
                  </a:lnTo>
                  <a:lnTo>
                    <a:pt x="10213" y="0"/>
                  </a:lnTo>
                  <a:lnTo>
                    <a:pt x="9666" y="35"/>
                  </a:lnTo>
                  <a:lnTo>
                    <a:pt x="9172" y="71"/>
                  </a:lnTo>
                  <a:lnTo>
                    <a:pt x="8625" y="140"/>
                  </a:lnTo>
                  <a:lnTo>
                    <a:pt x="8129" y="211"/>
                  </a:lnTo>
                  <a:lnTo>
                    <a:pt x="7582" y="316"/>
                  </a:lnTo>
                  <a:lnTo>
                    <a:pt x="7061" y="439"/>
                  </a:lnTo>
                  <a:lnTo>
                    <a:pt x="6566" y="580"/>
                  </a:lnTo>
                  <a:lnTo>
                    <a:pt x="6123" y="720"/>
                  </a:lnTo>
                  <a:lnTo>
                    <a:pt x="5680" y="879"/>
                  </a:lnTo>
                  <a:lnTo>
                    <a:pt x="5212" y="1054"/>
                  </a:lnTo>
                  <a:lnTo>
                    <a:pt x="4768" y="1229"/>
                  </a:lnTo>
                  <a:lnTo>
                    <a:pt x="3909" y="1669"/>
                  </a:lnTo>
                  <a:lnTo>
                    <a:pt x="3153" y="2125"/>
                  </a:lnTo>
                  <a:lnTo>
                    <a:pt x="2476" y="2634"/>
                  </a:lnTo>
                  <a:lnTo>
                    <a:pt x="1825" y="3214"/>
                  </a:lnTo>
                  <a:lnTo>
                    <a:pt x="1303" y="3811"/>
                  </a:lnTo>
                  <a:lnTo>
                    <a:pt x="1069" y="4127"/>
                  </a:lnTo>
                  <a:lnTo>
                    <a:pt x="860" y="4425"/>
                  </a:lnTo>
                  <a:lnTo>
                    <a:pt x="651" y="4760"/>
                  </a:lnTo>
                  <a:lnTo>
                    <a:pt x="470" y="5093"/>
                  </a:lnTo>
                  <a:lnTo>
                    <a:pt x="313" y="5479"/>
                  </a:lnTo>
                  <a:lnTo>
                    <a:pt x="209" y="5812"/>
                  </a:lnTo>
                  <a:lnTo>
                    <a:pt x="104" y="6182"/>
                  </a:lnTo>
                  <a:lnTo>
                    <a:pt x="52" y="6515"/>
                  </a:lnTo>
                  <a:lnTo>
                    <a:pt x="0" y="6884"/>
                  </a:lnTo>
                  <a:lnTo>
                    <a:pt x="0" y="7727"/>
                  </a:lnTo>
                  <a:lnTo>
                    <a:pt x="52" y="8166"/>
                  </a:lnTo>
                  <a:lnTo>
                    <a:pt x="157" y="8605"/>
                  </a:lnTo>
                  <a:lnTo>
                    <a:pt x="313" y="8974"/>
                  </a:lnTo>
                  <a:lnTo>
                    <a:pt x="470" y="9378"/>
                  </a:lnTo>
                  <a:lnTo>
                    <a:pt x="651" y="9729"/>
                  </a:lnTo>
                  <a:lnTo>
                    <a:pt x="860" y="10097"/>
                  </a:lnTo>
                  <a:lnTo>
                    <a:pt x="1121" y="10396"/>
                  </a:lnTo>
                  <a:lnTo>
                    <a:pt x="1668" y="11028"/>
                  </a:lnTo>
                  <a:lnTo>
                    <a:pt x="2267" y="11573"/>
                  </a:lnTo>
                  <a:lnTo>
                    <a:pt x="2866" y="12118"/>
                  </a:lnTo>
                  <a:lnTo>
                    <a:pt x="3570" y="12591"/>
                  </a:lnTo>
                  <a:lnTo>
                    <a:pt x="4872" y="13469"/>
                  </a:lnTo>
                  <a:lnTo>
                    <a:pt x="6019" y="14242"/>
                  </a:lnTo>
                  <a:lnTo>
                    <a:pt x="6462" y="14646"/>
                  </a:lnTo>
                  <a:lnTo>
                    <a:pt x="6826" y="15050"/>
                  </a:lnTo>
                  <a:lnTo>
                    <a:pt x="6931" y="15260"/>
                  </a:lnTo>
                  <a:lnTo>
                    <a:pt x="7009" y="15454"/>
                  </a:lnTo>
                  <a:lnTo>
                    <a:pt x="7113" y="15664"/>
                  </a:lnTo>
                  <a:lnTo>
                    <a:pt x="7113" y="19370"/>
                  </a:lnTo>
                  <a:lnTo>
                    <a:pt x="7166" y="19634"/>
                  </a:lnTo>
                  <a:lnTo>
                    <a:pt x="7270" y="19879"/>
                  </a:lnTo>
                  <a:lnTo>
                    <a:pt x="7425" y="20107"/>
                  </a:lnTo>
                  <a:lnTo>
                    <a:pt x="7582" y="20318"/>
                  </a:lnTo>
                  <a:lnTo>
                    <a:pt x="7765" y="20511"/>
                  </a:lnTo>
                  <a:lnTo>
                    <a:pt x="7973" y="20722"/>
                  </a:lnTo>
                  <a:lnTo>
                    <a:pt x="8233" y="20881"/>
                  </a:lnTo>
                  <a:lnTo>
                    <a:pt x="8468" y="21056"/>
                  </a:lnTo>
                  <a:lnTo>
                    <a:pt x="8729" y="21196"/>
                  </a:lnTo>
                  <a:lnTo>
                    <a:pt x="9015" y="21319"/>
                  </a:lnTo>
                  <a:lnTo>
                    <a:pt x="9380" y="21425"/>
                  </a:lnTo>
                  <a:lnTo>
                    <a:pt x="9719" y="21495"/>
                  </a:lnTo>
                  <a:lnTo>
                    <a:pt x="10084" y="21565"/>
                  </a:lnTo>
                  <a:lnTo>
                    <a:pt x="10422" y="21600"/>
                  </a:lnTo>
                  <a:lnTo>
                    <a:pt x="10786" y="21600"/>
                  </a:lnTo>
                  <a:close/>
                </a:path>
              </a:pathLst>
            </a:custGeom>
            <a:solidFill>
              <a:srgbClr val="FFFFCC">
                <a:alpha val="100000"/>
              </a:srgbClr>
            </a:solidFill>
            <a:ln w="57150" cap="flat" cmpd="sng">
              <a:solidFill>
                <a:srgbClr val="000000">
                  <a:alpha val="10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6633" name="Shape 171"/>
            <p:cNvSpPr/>
            <p:nvPr/>
          </p:nvSpPr>
          <p:spPr>
            <a:xfrm>
              <a:off x="192699" y="403848"/>
              <a:ext cx="224224" cy="408299"/>
            </a:xfrm>
            <a:custGeom>
              <a:avLst/>
              <a:gdLst/>
              <a:ahLst/>
              <a:cxnLst>
                <a:cxn ang="0">
                  <a:pos x="112112" y="204150"/>
                </a:cxn>
                <a:cxn ang="5898240">
                  <a:pos x="112112" y="204150"/>
                </a:cxn>
                <a:cxn ang="11796480">
                  <a:pos x="112112" y="204150"/>
                </a:cxn>
                <a:cxn ang="17694720">
                  <a:pos x="112112" y="204150"/>
                </a:cxn>
              </a:cxnLst>
              <a:pathLst>
                <a:path w="21600" h="21600">
                  <a:moveTo>
                    <a:pt x="6354" y="10918"/>
                  </a:moveTo>
                  <a:lnTo>
                    <a:pt x="4448" y="5578"/>
                  </a:lnTo>
                  <a:lnTo>
                    <a:pt x="1060" y="1305"/>
                  </a:lnTo>
                  <a:lnTo>
                    <a:pt x="0" y="235"/>
                  </a:lnTo>
                  <a:lnTo>
                    <a:pt x="4448" y="1424"/>
                  </a:lnTo>
                  <a:lnTo>
                    <a:pt x="7835" y="0"/>
                  </a:lnTo>
                  <a:lnTo>
                    <a:pt x="11647" y="1305"/>
                  </a:lnTo>
                  <a:lnTo>
                    <a:pt x="14610" y="0"/>
                  </a:lnTo>
                  <a:lnTo>
                    <a:pt x="17576" y="1186"/>
                  </a:lnTo>
                  <a:lnTo>
                    <a:pt x="21600" y="235"/>
                  </a:lnTo>
                  <a:lnTo>
                    <a:pt x="16304" y="6053"/>
                  </a:lnTo>
                  <a:lnTo>
                    <a:pt x="14822" y="10918"/>
                  </a:lnTo>
                  <a:moveTo>
                    <a:pt x="778" y="14359"/>
                  </a:moveTo>
                  <a:lnTo>
                    <a:pt x="20681" y="14359"/>
                  </a:lnTo>
                  <a:lnTo>
                    <a:pt x="20681" y="16852"/>
                  </a:lnTo>
                  <a:lnTo>
                    <a:pt x="778" y="16814"/>
                  </a:lnTo>
                  <a:lnTo>
                    <a:pt x="778" y="19226"/>
                  </a:lnTo>
                  <a:lnTo>
                    <a:pt x="20681" y="19304"/>
                  </a:lnTo>
                  <a:lnTo>
                    <a:pt x="20752" y="21600"/>
                  </a:lnTo>
                  <a:lnTo>
                    <a:pt x="848" y="21600"/>
                  </a:lnTo>
                </a:path>
              </a:pathLst>
            </a:custGeom>
            <a:noFill/>
            <a:ln w="57150" cap="flat" cmpd="sng">
              <a:solidFill>
                <a:srgbClr val="000000">
                  <a:alpha val="10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</p:grpSp>
      <p:sp>
        <p:nvSpPr>
          <p:cNvPr id="173" name="Shape 173"/>
          <p:cNvSpPr/>
          <p:nvPr/>
        </p:nvSpPr>
        <p:spPr>
          <a:xfrm>
            <a:off x="5486400" y="1372394"/>
            <a:ext cx="768985" cy="460375"/>
          </a:xfrm>
          <a:prstGeom prst="rect">
            <a:avLst/>
          </a:prstGeom>
          <a:noFill/>
          <a:ln w="12700">
            <a:noFill/>
          </a:ln>
        </p:spPr>
        <p:txBody>
          <a:bodyPr wrap="none" lIns="45719" rIns="45719" anchor="ctr" anchorCtr="0">
            <a:spAutoFit/>
          </a:bodyPr>
          <a:p>
            <a:pPr eaLnBrk="1">
              <a:buNone/>
            </a:pPr>
            <a:r>
              <a:rPr lang="zh-CN" altLang="en-US" sz="2400">
                <a:solidFill>
                  <a:srgbClr val="FF0000"/>
                </a:solidFill>
                <a:latin typeface="Calibri" panose="020F0702030404030204" charset="0"/>
              </a:rPr>
              <a:t>到底 </a:t>
            </a:r>
            <a:endParaRPr lang="zh-CN" altLang="en-US" sz="2400">
              <a:solidFill>
                <a:srgbClr val="FF0000"/>
              </a:solidFill>
              <a:latin typeface="Calibri" panose="020F0702030404030204" charset="0"/>
            </a:endParaRPr>
          </a:p>
        </p:txBody>
      </p:sp>
      <p:sp>
        <p:nvSpPr>
          <p:cNvPr id="174" name="Shape 174"/>
          <p:cNvSpPr/>
          <p:nvPr/>
        </p:nvSpPr>
        <p:spPr>
          <a:xfrm>
            <a:off x="2400300" y="2698909"/>
            <a:ext cx="7731125" cy="829945"/>
          </a:xfrm>
          <a:prstGeom prst="rect">
            <a:avLst/>
          </a:prstGeom>
          <a:noFill/>
          <a:ln w="12700">
            <a:noFill/>
          </a:ln>
        </p:spPr>
        <p:txBody>
          <a:bodyPr lIns="45719" rIns="45719" anchor="ctr" anchorCtr="0">
            <a:spAutoFit/>
          </a:bodyPr>
          <a:p>
            <a:pPr eaLnBrk="1">
              <a:buNone/>
            </a:pPr>
            <a:r>
              <a:rPr lang="en-US" altLang="zh-CN" sz="2400">
                <a:latin typeface="Calibri" panose="020F0702030404030204" charset="0"/>
              </a:rPr>
              <a:t>4</a:t>
            </a:r>
            <a:r>
              <a:rPr lang="en-US" altLang="zh-CN" sz="2400">
                <a:latin typeface="华文细黑" pitchFamily="2" charset="-122"/>
                <a:ea typeface="华文细黑" pitchFamily="2" charset="-122"/>
                <a:sym typeface="华文细黑" pitchFamily="2" charset="-122"/>
              </a:rPr>
              <a:t>. </a:t>
            </a:r>
            <a:r>
              <a:rPr lang="zh-CN" altLang="en-US" sz="2400">
                <a:latin typeface="Calibri" panose="020F0702030404030204" charset="0"/>
              </a:rPr>
              <a:t>我给他打了好几次电话了，可是一直没人接，也不知道</a:t>
            </a:r>
            <a:endParaRPr lang="zh-CN" altLang="en-US" sz="2400">
              <a:latin typeface="Calibri" panose="020F0702030404030204" charset="0"/>
            </a:endParaRPr>
          </a:p>
          <a:p>
            <a:pPr eaLnBrk="1">
              <a:buNone/>
            </a:pPr>
            <a:r>
              <a:rPr lang="zh-CN" altLang="en-US" sz="2400">
                <a:latin typeface="Calibri" panose="020F0702030404030204" charset="0"/>
              </a:rPr>
              <a:t>    他</a:t>
            </a:r>
            <a:r>
              <a:rPr lang="zh-CN" altLang="en-US" sz="2400">
                <a:solidFill>
                  <a:srgbClr val="FF0000"/>
                </a:solidFill>
                <a:latin typeface="Calibri" panose="020F0702030404030204" charset="0"/>
              </a:rPr>
              <a:t>到底</a:t>
            </a:r>
            <a:r>
              <a:rPr lang="zh-CN" altLang="en-US" sz="2400">
                <a:latin typeface="Calibri" panose="020F0702030404030204" charset="0"/>
              </a:rPr>
              <a:t>是怎么回事。</a:t>
            </a:r>
            <a:endParaRPr lang="zh-CN" altLang="en-US" sz="2400">
              <a:latin typeface="Calibri" panose="020F0702030404030204" charset="0"/>
            </a:endParaRPr>
          </a:p>
        </p:txBody>
      </p:sp>
      <p:sp>
        <p:nvSpPr>
          <p:cNvPr id="175" name="Shape 175"/>
          <p:cNvSpPr/>
          <p:nvPr/>
        </p:nvSpPr>
        <p:spPr>
          <a:xfrm>
            <a:off x="2374900" y="3786188"/>
            <a:ext cx="7731125" cy="460375"/>
          </a:xfrm>
          <a:prstGeom prst="rect">
            <a:avLst/>
          </a:prstGeom>
          <a:noFill/>
          <a:ln w="12700">
            <a:noFill/>
          </a:ln>
        </p:spPr>
        <p:txBody>
          <a:bodyPr lIns="45719" rIns="45719" anchor="ctr" anchorCtr="0">
            <a:spAutoFit/>
          </a:bodyPr>
          <a:p>
            <a:pPr eaLnBrk="1">
              <a:buNone/>
            </a:pPr>
            <a:r>
              <a:rPr lang="en-US" altLang="zh-CN" sz="2400">
                <a:latin typeface="华文细黑" pitchFamily="2" charset="-122"/>
                <a:ea typeface="华文细黑" pitchFamily="2" charset="-122"/>
                <a:sym typeface="华文细黑" pitchFamily="2" charset="-122"/>
              </a:rPr>
              <a:t>5.</a:t>
            </a:r>
            <a:r>
              <a:rPr lang="en-US" altLang="zh-CN" sz="2400">
                <a:latin typeface="Calibri" panose="020F0702030404030204" charset="0"/>
              </a:rPr>
              <a:t> </a:t>
            </a:r>
            <a:r>
              <a:rPr lang="zh-CN" altLang="en-US" sz="2400">
                <a:solidFill>
                  <a:srgbClr val="FF0000"/>
                </a:solidFill>
                <a:latin typeface="Calibri" panose="020F0702030404030204" charset="0"/>
              </a:rPr>
              <a:t>到底</a:t>
            </a:r>
            <a:r>
              <a:rPr lang="zh-CN" altLang="en-US" sz="2400">
                <a:latin typeface="Calibri" panose="020F0702030404030204" charset="0"/>
              </a:rPr>
              <a:t>谁去参加比赛，大家还没决定。</a:t>
            </a:r>
            <a:endParaRPr lang="zh-CN" altLang="en-US" sz="2400">
              <a:latin typeface="Calibri" panose="020F0702030404030204" charset="0"/>
            </a:endParaRPr>
          </a:p>
        </p:txBody>
      </p:sp>
      <p:sp>
        <p:nvSpPr>
          <p:cNvPr id="176" name="Shape 176"/>
          <p:cNvSpPr/>
          <p:nvPr/>
        </p:nvSpPr>
        <p:spPr>
          <a:xfrm>
            <a:off x="2425700" y="4505484"/>
            <a:ext cx="7859713" cy="829945"/>
          </a:xfrm>
          <a:prstGeom prst="rect">
            <a:avLst/>
          </a:prstGeom>
          <a:noFill/>
          <a:ln w="12700">
            <a:noFill/>
          </a:ln>
        </p:spPr>
        <p:txBody>
          <a:bodyPr lIns="45719" rIns="45719" anchor="ctr" anchorCtr="0">
            <a:spAutoFit/>
          </a:bodyPr>
          <a:p>
            <a:pPr eaLnBrk="1">
              <a:buNone/>
            </a:pPr>
            <a:r>
              <a:rPr lang="en-US" altLang="zh-CN" sz="2400">
                <a:latin typeface="华文细黑" pitchFamily="2" charset="-122"/>
                <a:ea typeface="华文细黑" pitchFamily="2" charset="-122"/>
                <a:sym typeface="华文细黑" pitchFamily="2" charset="-122"/>
              </a:rPr>
              <a:t>6.</a:t>
            </a:r>
            <a:r>
              <a:rPr lang="en-US" altLang="zh-CN" sz="2400">
                <a:latin typeface="Calibri" panose="020F0702030404030204" charset="0"/>
              </a:rPr>
              <a:t> </a:t>
            </a:r>
            <a:r>
              <a:rPr lang="zh-CN" altLang="en-US" sz="2400">
                <a:latin typeface="Calibri" panose="020F0702030404030204" charset="0"/>
              </a:rPr>
              <a:t>每个人都希望自己健康，那么</a:t>
            </a:r>
            <a:r>
              <a:rPr lang="zh-CN" altLang="en-US" sz="2400">
                <a:solidFill>
                  <a:srgbClr val="FF0000"/>
                </a:solidFill>
                <a:latin typeface="Calibri" panose="020F0702030404030204" charset="0"/>
              </a:rPr>
              <a:t>到底</a:t>
            </a:r>
            <a:r>
              <a:rPr lang="zh-CN" altLang="en-US" sz="2400">
                <a:latin typeface="Calibri" panose="020F0702030404030204" charset="0"/>
              </a:rPr>
              <a:t>什么是健康呢？不同</a:t>
            </a:r>
            <a:endParaRPr lang="zh-CN" altLang="en-US" sz="2400">
              <a:latin typeface="Calibri" panose="020F0702030404030204" charset="0"/>
            </a:endParaRPr>
          </a:p>
          <a:p>
            <a:pPr eaLnBrk="1">
              <a:buNone/>
            </a:pPr>
            <a:r>
              <a:rPr lang="zh-CN" altLang="en-US" sz="2400">
                <a:latin typeface="Calibri" panose="020F0702030404030204" charset="0"/>
              </a:rPr>
              <a:t>    的人有不同的理解。</a:t>
            </a:r>
            <a:endParaRPr lang="zh-CN" altLang="en-US" sz="2400">
              <a:latin typeface="Calibri" panose="020F070203040403020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fill="hold" nodeType="tmRoot"/>
      </p:par>
    </p:tnLst>
    <p:bldLst>
      <p:bldP spid="173" grpId="0" animBg="1" advAuto="1000"/>
      <p:bldP spid="174" grpId="0" animBg="1" advAuto="1000"/>
      <p:bldP spid="175" grpId="0" animBg="1" advAuto="1000"/>
      <p:bldP spid="176" grpId="0" animBg="1" advAuto="100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拿。。。</a:t>
            </a:r>
            <a:r>
              <a:rPr lang="zh-CN" altLang="en-US"/>
              <a:t>来说。。。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r>
              <a:rPr lang="zh-CN" altLang="en-US"/>
              <a:t>拿看医生的次数来说，很少看医生，就是</a:t>
            </a:r>
            <a:r>
              <a:rPr lang="zh-CN" altLang="en-US"/>
              <a:t>健康。</a:t>
            </a:r>
            <a:endParaRPr lang="zh-CN" altLang="en-US"/>
          </a:p>
        </p:txBody>
      </p:sp>
    </p:spTree>
  </p:cSld>
  <p:clrMapOvr>
    <a:masterClrMapping/>
  </p:clrMapOvr>
  <p:transition spd="med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1"/>
          <p:cNvSpPr txBox="1"/>
          <p:nvPr/>
        </p:nvSpPr>
        <p:spPr>
          <a:xfrm>
            <a:off x="413686" y="0"/>
            <a:ext cx="2943069" cy="146705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4800" dirty="0"/>
              <a:t>例如</a:t>
            </a:r>
            <a:endParaRPr lang="zh-TW" altLang="en-US" sz="4800" dirty="0"/>
          </a:p>
        </p:txBody>
      </p:sp>
      <p:sp>
        <p:nvSpPr>
          <p:cNvPr id="9" name="標題 1"/>
          <p:cNvSpPr txBox="1"/>
          <p:nvPr/>
        </p:nvSpPr>
        <p:spPr>
          <a:xfrm>
            <a:off x="413686" y="1467053"/>
            <a:ext cx="2758063" cy="11351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4000" dirty="0"/>
              <a:t>比较正式</a:t>
            </a:r>
            <a:endParaRPr lang="en-US" altLang="zh-TW" sz="4000" dirty="0"/>
          </a:p>
        </p:txBody>
      </p:sp>
      <p:sp>
        <p:nvSpPr>
          <p:cNvPr id="11" name="標題 1"/>
          <p:cNvSpPr txBox="1"/>
          <p:nvPr/>
        </p:nvSpPr>
        <p:spPr>
          <a:xfrm>
            <a:off x="0" y="3120664"/>
            <a:ext cx="3852663" cy="11351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200" dirty="0"/>
              <a:t>给出相同种类</a:t>
            </a:r>
            <a:endParaRPr lang="en-US" altLang="zh-TW" sz="3200" dirty="0"/>
          </a:p>
        </p:txBody>
      </p:sp>
      <p:sp>
        <p:nvSpPr>
          <p:cNvPr id="2" name="標題 1"/>
          <p:cNvSpPr txBox="1"/>
          <p:nvPr/>
        </p:nvSpPr>
        <p:spPr>
          <a:xfrm>
            <a:off x="3590601" y="1327762"/>
            <a:ext cx="8601399" cy="12761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4000" dirty="0"/>
              <a:t>我喜欢吃很多水果，</a:t>
            </a:r>
            <a:endParaRPr lang="en-US" altLang="zh-TW" sz="4000" dirty="0"/>
          </a:p>
          <a:p>
            <a:pPr algn="ctr"/>
            <a:r>
              <a:rPr lang="zh-TW" altLang="en-US" sz="4000" dirty="0"/>
              <a:t>例如</a:t>
            </a:r>
            <a:r>
              <a:rPr lang="en-US" altLang="zh-TW" sz="4000" dirty="0"/>
              <a:t>:</a:t>
            </a:r>
            <a:r>
              <a:rPr lang="zh-TW" altLang="en-US" sz="4000" dirty="0"/>
              <a:t>香蕉、苹果等等</a:t>
            </a:r>
            <a:endParaRPr lang="en-US" altLang="zh-TW" sz="4000" dirty="0"/>
          </a:p>
        </p:txBody>
      </p:sp>
      <p:pic>
        <p:nvPicPr>
          <p:cNvPr id="7170" name="Picture 2" descr="新鲜的水果种类- 菜鸟图库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005337"/>
            <a:ext cx="3852663" cy="3852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/>
          <p:nvPr/>
        </p:nvSpPr>
        <p:spPr>
          <a:xfrm>
            <a:off x="3590601" y="1327762"/>
            <a:ext cx="8601399" cy="12761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4000" dirty="0"/>
              <a:t>我们需要为了派对多准备一些东西，</a:t>
            </a:r>
            <a:endParaRPr lang="en-US" altLang="zh-TW" sz="4000" dirty="0"/>
          </a:p>
          <a:p>
            <a:pPr algn="ctr"/>
            <a:r>
              <a:rPr lang="zh-TW" altLang="en-US" sz="4000" dirty="0"/>
              <a:t>比如饮料、点心等等</a:t>
            </a:r>
            <a:endParaRPr lang="en-US" altLang="zh-TW" sz="4000" dirty="0"/>
          </a:p>
        </p:txBody>
      </p:sp>
      <p:sp>
        <p:nvSpPr>
          <p:cNvPr id="3" name="標題 1"/>
          <p:cNvSpPr txBox="1"/>
          <p:nvPr/>
        </p:nvSpPr>
        <p:spPr>
          <a:xfrm>
            <a:off x="-110820" y="-1715"/>
            <a:ext cx="2943069" cy="146705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4800" dirty="0"/>
              <a:t>比如</a:t>
            </a:r>
            <a:endParaRPr lang="zh-TW" altLang="en-US" sz="4800" dirty="0"/>
          </a:p>
        </p:txBody>
      </p:sp>
      <p:sp>
        <p:nvSpPr>
          <p:cNvPr id="4" name="標題 1"/>
          <p:cNvSpPr txBox="1"/>
          <p:nvPr/>
        </p:nvSpPr>
        <p:spPr>
          <a:xfrm>
            <a:off x="74407" y="1538319"/>
            <a:ext cx="2572613" cy="11351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4000" dirty="0"/>
              <a:t>比较口语</a:t>
            </a:r>
            <a:endParaRPr lang="en-US" altLang="zh-TW" sz="4000" dirty="0"/>
          </a:p>
        </p:txBody>
      </p:sp>
      <p:sp>
        <p:nvSpPr>
          <p:cNvPr id="5" name="標題 1"/>
          <p:cNvSpPr txBox="1"/>
          <p:nvPr/>
        </p:nvSpPr>
        <p:spPr>
          <a:xfrm>
            <a:off x="-444698" y="3118949"/>
            <a:ext cx="3852663" cy="11351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200" dirty="0"/>
              <a:t>不同种类</a:t>
            </a:r>
            <a:endParaRPr lang="en-US" altLang="zh-TW" sz="3200" dirty="0"/>
          </a:p>
        </p:txBody>
      </p:sp>
      <p:pic>
        <p:nvPicPr>
          <p:cNvPr id="6146" name="Picture 2" descr="健康網》喝飲料補水？ 醫：就算無糖也不行- 自由健康網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5015" y="2717757"/>
            <a:ext cx="2709879" cy="2032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生日蛋糕- 维基百科，自由的百科全书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0012" y="4497557"/>
            <a:ext cx="3540665" cy="2360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u="sng" dirty="0"/>
              <a:t>可</a:t>
            </a:r>
            <a:r>
              <a:rPr lang="zh-TW" altLang="en-US" dirty="0"/>
              <a:t> </a:t>
            </a:r>
            <a:r>
              <a:rPr lang="en-US" altLang="zh-TW" dirty="0"/>
              <a:t>ADV.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表示强调</a:t>
            </a:r>
            <a:endParaRPr lang="en-US" altLang="zh-TW" dirty="0"/>
          </a:p>
          <a:p>
            <a:r>
              <a:rPr lang="zh-TW" altLang="en-US" dirty="0"/>
              <a:t>加强句子的</a:t>
            </a:r>
            <a:r>
              <a:rPr lang="zh-TW" altLang="en-US" b="1" u="sng" dirty="0"/>
              <a:t>语气</a:t>
            </a:r>
            <a:endParaRPr lang="en-US" altLang="zh-TW" b="1" u="sng" dirty="0"/>
          </a:p>
          <a:p>
            <a:r>
              <a:rPr lang="zh-TW" altLang="en-US" dirty="0"/>
              <a:t>没有意思</a:t>
            </a:r>
            <a:endParaRPr lang="en-US" altLang="zh-TW" dirty="0"/>
          </a:p>
          <a:p>
            <a:endParaRPr lang="en-US" altLang="zh-TW" dirty="0"/>
          </a:p>
          <a:p>
            <a:r>
              <a:rPr lang="zh-TW" altLang="en-US" sz="3600" dirty="0"/>
              <a:t>可 </a:t>
            </a:r>
            <a:r>
              <a:rPr lang="en-US" altLang="zh-TW" sz="3600" dirty="0"/>
              <a:t>+ ____</a:t>
            </a:r>
            <a:endParaRPr lang="en-US" altLang="zh-TW" dirty="0"/>
          </a:p>
          <a:p>
            <a:r>
              <a:rPr lang="zh-TW" altLang="en-US" dirty="0"/>
              <a:t>这是个大问题。</a:t>
            </a:r>
            <a:endParaRPr lang="en-US" altLang="zh-TW" dirty="0"/>
          </a:p>
          <a:p>
            <a:r>
              <a:rPr lang="zh-TW" altLang="en-US" dirty="0"/>
              <a:t>这</a:t>
            </a:r>
            <a:r>
              <a:rPr lang="zh-TW" altLang="en-US" dirty="0">
                <a:solidFill>
                  <a:srgbClr val="FF0000"/>
                </a:solidFill>
              </a:rPr>
              <a:t>可</a:t>
            </a:r>
            <a:r>
              <a:rPr lang="zh-TW" altLang="en-US" dirty="0"/>
              <a:t>是个大问题。</a:t>
            </a:r>
            <a:endParaRPr lang="en-US" altLang="zh-TW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正如。。。。</a:t>
            </a:r>
            <a:r>
              <a:rPr lang="zh-CN" altLang="en-US"/>
              <a:t>所说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/>
              <a:t>正如老师说的那样，这场考试</a:t>
            </a:r>
            <a:r>
              <a:rPr lang="zh-CN" altLang="en-US"/>
              <a:t>很难。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体操需要多年的练习，正如跳舞一样。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一些体育运动需要坚持练习，比如</a:t>
            </a:r>
            <a:r>
              <a:rPr lang="en-US" altLang="zh-CN"/>
              <a:t>/</a:t>
            </a:r>
            <a:r>
              <a:rPr lang="zh-CN" altLang="en-US"/>
              <a:t>例如跳舞，体操，</a:t>
            </a:r>
            <a:r>
              <a:rPr lang="zh-CN" altLang="en-US"/>
              <a:t>跑步。。。</a:t>
            </a:r>
            <a:endParaRPr lang="zh-CN" altLang="en-US"/>
          </a:p>
          <a:p>
            <a:endParaRPr lang="zh-CN" altLang="en-US"/>
          </a:p>
          <a:p>
            <a:r>
              <a:rPr lang="en-US" altLang="zh-CN"/>
              <a:t>AS   </a:t>
            </a:r>
            <a:endParaRPr lang="en-US" altLang="zh-CN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0243" name="Group 210"/>
          <p:cNvGrpSpPr/>
          <p:nvPr/>
        </p:nvGrpSpPr>
        <p:grpSpPr>
          <a:xfrm>
            <a:off x="1916113" y="127000"/>
            <a:ext cx="8359776" cy="1030905"/>
            <a:chOff x="0" y="0"/>
            <a:chExt cx="8360602" cy="1030876"/>
          </a:xfrm>
        </p:grpSpPr>
        <p:grpSp>
          <p:nvGrpSpPr>
            <p:cNvPr id="10250" name="Group 208"/>
            <p:cNvGrpSpPr/>
            <p:nvPr/>
          </p:nvGrpSpPr>
          <p:grpSpPr>
            <a:xfrm>
              <a:off x="0" y="0"/>
              <a:ext cx="607420" cy="919825"/>
              <a:chOff x="0" y="0"/>
              <a:chExt cx="607419" cy="919824"/>
            </a:xfrm>
          </p:grpSpPr>
          <p:sp>
            <p:nvSpPr>
              <p:cNvPr id="10252" name="Shape 206"/>
              <p:cNvSpPr/>
              <p:nvPr/>
            </p:nvSpPr>
            <p:spPr>
              <a:xfrm>
                <a:off x="0" y="0"/>
                <a:ext cx="607420" cy="919825"/>
              </a:xfrm>
              <a:custGeom>
                <a:avLst/>
                <a:gdLst/>
                <a:ahLst/>
                <a:cxnLst>
                  <a:cxn ang="0">
                    <a:pos x="303710" y="459913"/>
                  </a:cxn>
                  <a:cxn ang="5898240">
                    <a:pos x="303710" y="459913"/>
                  </a:cxn>
                  <a:cxn ang="11796480">
                    <a:pos x="303710" y="459913"/>
                  </a:cxn>
                  <a:cxn ang="17694720">
                    <a:pos x="303710" y="459913"/>
                  </a:cxn>
                </a:cxnLst>
                <a:pathLst>
                  <a:path w="21600" h="21600">
                    <a:moveTo>
                      <a:pt x="10786" y="21600"/>
                    </a:moveTo>
                    <a:lnTo>
                      <a:pt x="11178" y="21600"/>
                    </a:lnTo>
                    <a:lnTo>
                      <a:pt x="11516" y="21565"/>
                    </a:lnTo>
                    <a:lnTo>
                      <a:pt x="11881" y="21495"/>
                    </a:lnTo>
                    <a:lnTo>
                      <a:pt x="12220" y="21425"/>
                    </a:lnTo>
                    <a:lnTo>
                      <a:pt x="12585" y="21319"/>
                    </a:lnTo>
                    <a:lnTo>
                      <a:pt x="12871" y="21196"/>
                    </a:lnTo>
                    <a:lnTo>
                      <a:pt x="13132" y="21056"/>
                    </a:lnTo>
                    <a:lnTo>
                      <a:pt x="13367" y="20881"/>
                    </a:lnTo>
                    <a:lnTo>
                      <a:pt x="13627" y="20722"/>
                    </a:lnTo>
                    <a:lnTo>
                      <a:pt x="13835" y="20511"/>
                    </a:lnTo>
                    <a:lnTo>
                      <a:pt x="14018" y="20318"/>
                    </a:lnTo>
                    <a:lnTo>
                      <a:pt x="14174" y="20107"/>
                    </a:lnTo>
                    <a:lnTo>
                      <a:pt x="14330" y="19879"/>
                    </a:lnTo>
                    <a:lnTo>
                      <a:pt x="14434" y="19634"/>
                    </a:lnTo>
                    <a:lnTo>
                      <a:pt x="14487" y="19370"/>
                    </a:lnTo>
                    <a:lnTo>
                      <a:pt x="14487" y="15664"/>
                    </a:lnTo>
                    <a:lnTo>
                      <a:pt x="14591" y="15454"/>
                    </a:lnTo>
                    <a:lnTo>
                      <a:pt x="14669" y="15260"/>
                    </a:lnTo>
                    <a:lnTo>
                      <a:pt x="14774" y="15050"/>
                    </a:lnTo>
                    <a:lnTo>
                      <a:pt x="15138" y="14646"/>
                    </a:lnTo>
                    <a:lnTo>
                      <a:pt x="15581" y="14242"/>
                    </a:lnTo>
                    <a:lnTo>
                      <a:pt x="16728" y="13469"/>
                    </a:lnTo>
                    <a:lnTo>
                      <a:pt x="18030" y="12591"/>
                    </a:lnTo>
                    <a:lnTo>
                      <a:pt x="18734" y="12118"/>
                    </a:lnTo>
                    <a:lnTo>
                      <a:pt x="19333" y="11573"/>
                    </a:lnTo>
                    <a:lnTo>
                      <a:pt x="19932" y="11028"/>
                    </a:lnTo>
                    <a:lnTo>
                      <a:pt x="20479" y="10396"/>
                    </a:lnTo>
                    <a:lnTo>
                      <a:pt x="20740" y="10097"/>
                    </a:lnTo>
                    <a:lnTo>
                      <a:pt x="20948" y="9729"/>
                    </a:lnTo>
                    <a:lnTo>
                      <a:pt x="21130" y="9378"/>
                    </a:lnTo>
                    <a:lnTo>
                      <a:pt x="21287" y="8974"/>
                    </a:lnTo>
                    <a:lnTo>
                      <a:pt x="21443" y="8605"/>
                    </a:lnTo>
                    <a:lnTo>
                      <a:pt x="21548" y="8166"/>
                    </a:lnTo>
                    <a:lnTo>
                      <a:pt x="21600" y="7727"/>
                    </a:lnTo>
                    <a:lnTo>
                      <a:pt x="21600" y="6884"/>
                    </a:lnTo>
                    <a:lnTo>
                      <a:pt x="21548" y="6515"/>
                    </a:lnTo>
                    <a:lnTo>
                      <a:pt x="21496" y="6182"/>
                    </a:lnTo>
                    <a:lnTo>
                      <a:pt x="21391" y="5812"/>
                    </a:lnTo>
                    <a:lnTo>
                      <a:pt x="21287" y="5479"/>
                    </a:lnTo>
                    <a:lnTo>
                      <a:pt x="21130" y="5093"/>
                    </a:lnTo>
                    <a:lnTo>
                      <a:pt x="20948" y="4760"/>
                    </a:lnTo>
                    <a:lnTo>
                      <a:pt x="20740" y="4425"/>
                    </a:lnTo>
                    <a:lnTo>
                      <a:pt x="20531" y="4127"/>
                    </a:lnTo>
                    <a:lnTo>
                      <a:pt x="20296" y="3811"/>
                    </a:lnTo>
                    <a:lnTo>
                      <a:pt x="20036" y="3513"/>
                    </a:lnTo>
                    <a:lnTo>
                      <a:pt x="19775" y="3214"/>
                    </a:lnTo>
                    <a:lnTo>
                      <a:pt x="19124" y="2634"/>
                    </a:lnTo>
                    <a:lnTo>
                      <a:pt x="18447" y="2125"/>
                    </a:lnTo>
                    <a:lnTo>
                      <a:pt x="17691" y="1669"/>
                    </a:lnTo>
                    <a:lnTo>
                      <a:pt x="16832" y="1229"/>
                    </a:lnTo>
                    <a:lnTo>
                      <a:pt x="16388" y="1054"/>
                    </a:lnTo>
                    <a:lnTo>
                      <a:pt x="15920" y="879"/>
                    </a:lnTo>
                    <a:lnTo>
                      <a:pt x="15477" y="720"/>
                    </a:lnTo>
                    <a:lnTo>
                      <a:pt x="15034" y="580"/>
                    </a:lnTo>
                    <a:lnTo>
                      <a:pt x="14539" y="439"/>
                    </a:lnTo>
                    <a:lnTo>
                      <a:pt x="14018" y="316"/>
                    </a:lnTo>
                    <a:lnTo>
                      <a:pt x="13471" y="211"/>
                    </a:lnTo>
                    <a:lnTo>
                      <a:pt x="12975" y="140"/>
                    </a:lnTo>
                    <a:lnTo>
                      <a:pt x="12428" y="71"/>
                    </a:lnTo>
                    <a:lnTo>
                      <a:pt x="11934" y="35"/>
                    </a:lnTo>
                    <a:lnTo>
                      <a:pt x="11387" y="0"/>
                    </a:lnTo>
                    <a:lnTo>
                      <a:pt x="10213" y="0"/>
                    </a:lnTo>
                    <a:lnTo>
                      <a:pt x="9666" y="35"/>
                    </a:lnTo>
                    <a:lnTo>
                      <a:pt x="9172" y="71"/>
                    </a:lnTo>
                    <a:lnTo>
                      <a:pt x="8625" y="140"/>
                    </a:lnTo>
                    <a:lnTo>
                      <a:pt x="8129" y="211"/>
                    </a:lnTo>
                    <a:lnTo>
                      <a:pt x="7582" y="316"/>
                    </a:lnTo>
                    <a:lnTo>
                      <a:pt x="7061" y="439"/>
                    </a:lnTo>
                    <a:lnTo>
                      <a:pt x="6566" y="580"/>
                    </a:lnTo>
                    <a:lnTo>
                      <a:pt x="6123" y="720"/>
                    </a:lnTo>
                    <a:lnTo>
                      <a:pt x="5680" y="879"/>
                    </a:lnTo>
                    <a:lnTo>
                      <a:pt x="5212" y="1054"/>
                    </a:lnTo>
                    <a:lnTo>
                      <a:pt x="4768" y="1229"/>
                    </a:lnTo>
                    <a:lnTo>
                      <a:pt x="3909" y="1669"/>
                    </a:lnTo>
                    <a:lnTo>
                      <a:pt x="3153" y="2125"/>
                    </a:lnTo>
                    <a:lnTo>
                      <a:pt x="2476" y="2634"/>
                    </a:lnTo>
                    <a:lnTo>
                      <a:pt x="1825" y="3214"/>
                    </a:lnTo>
                    <a:lnTo>
                      <a:pt x="1303" y="3811"/>
                    </a:lnTo>
                    <a:lnTo>
                      <a:pt x="1069" y="4127"/>
                    </a:lnTo>
                    <a:lnTo>
                      <a:pt x="860" y="4425"/>
                    </a:lnTo>
                    <a:lnTo>
                      <a:pt x="651" y="4760"/>
                    </a:lnTo>
                    <a:lnTo>
                      <a:pt x="470" y="5093"/>
                    </a:lnTo>
                    <a:lnTo>
                      <a:pt x="313" y="5479"/>
                    </a:lnTo>
                    <a:lnTo>
                      <a:pt x="209" y="5812"/>
                    </a:lnTo>
                    <a:lnTo>
                      <a:pt x="104" y="6182"/>
                    </a:lnTo>
                    <a:lnTo>
                      <a:pt x="52" y="6515"/>
                    </a:lnTo>
                    <a:lnTo>
                      <a:pt x="0" y="6884"/>
                    </a:lnTo>
                    <a:lnTo>
                      <a:pt x="0" y="7727"/>
                    </a:lnTo>
                    <a:lnTo>
                      <a:pt x="52" y="8166"/>
                    </a:lnTo>
                    <a:lnTo>
                      <a:pt x="157" y="8605"/>
                    </a:lnTo>
                    <a:lnTo>
                      <a:pt x="313" y="8974"/>
                    </a:lnTo>
                    <a:lnTo>
                      <a:pt x="470" y="9378"/>
                    </a:lnTo>
                    <a:lnTo>
                      <a:pt x="651" y="9729"/>
                    </a:lnTo>
                    <a:lnTo>
                      <a:pt x="860" y="10097"/>
                    </a:lnTo>
                    <a:lnTo>
                      <a:pt x="1121" y="10396"/>
                    </a:lnTo>
                    <a:lnTo>
                      <a:pt x="1668" y="11028"/>
                    </a:lnTo>
                    <a:lnTo>
                      <a:pt x="2267" y="11573"/>
                    </a:lnTo>
                    <a:lnTo>
                      <a:pt x="2866" y="12118"/>
                    </a:lnTo>
                    <a:lnTo>
                      <a:pt x="3570" y="12591"/>
                    </a:lnTo>
                    <a:lnTo>
                      <a:pt x="4872" y="13469"/>
                    </a:lnTo>
                    <a:lnTo>
                      <a:pt x="6019" y="14242"/>
                    </a:lnTo>
                    <a:lnTo>
                      <a:pt x="6462" y="14646"/>
                    </a:lnTo>
                    <a:lnTo>
                      <a:pt x="6826" y="15050"/>
                    </a:lnTo>
                    <a:lnTo>
                      <a:pt x="6931" y="15260"/>
                    </a:lnTo>
                    <a:lnTo>
                      <a:pt x="7009" y="15454"/>
                    </a:lnTo>
                    <a:lnTo>
                      <a:pt x="7113" y="15664"/>
                    </a:lnTo>
                    <a:lnTo>
                      <a:pt x="7113" y="19370"/>
                    </a:lnTo>
                    <a:lnTo>
                      <a:pt x="7166" y="19634"/>
                    </a:lnTo>
                    <a:lnTo>
                      <a:pt x="7270" y="19879"/>
                    </a:lnTo>
                    <a:lnTo>
                      <a:pt x="7425" y="20107"/>
                    </a:lnTo>
                    <a:lnTo>
                      <a:pt x="7582" y="20318"/>
                    </a:lnTo>
                    <a:lnTo>
                      <a:pt x="7765" y="20511"/>
                    </a:lnTo>
                    <a:lnTo>
                      <a:pt x="7973" y="20722"/>
                    </a:lnTo>
                    <a:lnTo>
                      <a:pt x="8233" y="20881"/>
                    </a:lnTo>
                    <a:lnTo>
                      <a:pt x="8468" y="21056"/>
                    </a:lnTo>
                    <a:lnTo>
                      <a:pt x="8729" y="21196"/>
                    </a:lnTo>
                    <a:lnTo>
                      <a:pt x="9015" y="21319"/>
                    </a:lnTo>
                    <a:lnTo>
                      <a:pt x="9380" y="21425"/>
                    </a:lnTo>
                    <a:lnTo>
                      <a:pt x="9719" y="21495"/>
                    </a:lnTo>
                    <a:lnTo>
                      <a:pt x="10084" y="21565"/>
                    </a:lnTo>
                    <a:lnTo>
                      <a:pt x="10422" y="21600"/>
                    </a:lnTo>
                    <a:lnTo>
                      <a:pt x="10786" y="21600"/>
                    </a:lnTo>
                    <a:close/>
                  </a:path>
                </a:pathLst>
              </a:custGeom>
              <a:solidFill>
                <a:srgbClr val="FFFFCC">
                  <a:alpha val="100000"/>
                </a:srgbClr>
              </a:solidFill>
              <a:ln w="57150" cap="flat" cmpd="sng">
                <a:solidFill>
                  <a:srgbClr val="000000">
                    <a:alpha val="100000"/>
                  </a:srgb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0253" name="Shape 207"/>
              <p:cNvSpPr/>
              <p:nvPr/>
            </p:nvSpPr>
            <p:spPr>
              <a:xfrm>
                <a:off x="192699" y="403848"/>
                <a:ext cx="224224" cy="408299"/>
              </a:xfrm>
              <a:custGeom>
                <a:avLst/>
                <a:gdLst/>
                <a:ahLst/>
                <a:cxnLst>
                  <a:cxn ang="0">
                    <a:pos x="112112" y="204150"/>
                  </a:cxn>
                  <a:cxn ang="5898240">
                    <a:pos x="112112" y="204150"/>
                  </a:cxn>
                  <a:cxn ang="11796480">
                    <a:pos x="112112" y="204150"/>
                  </a:cxn>
                  <a:cxn ang="17694720">
                    <a:pos x="112112" y="204150"/>
                  </a:cxn>
                </a:cxnLst>
                <a:pathLst>
                  <a:path w="21600" h="21600">
                    <a:moveTo>
                      <a:pt x="6354" y="10918"/>
                    </a:moveTo>
                    <a:lnTo>
                      <a:pt x="4448" y="5578"/>
                    </a:lnTo>
                    <a:lnTo>
                      <a:pt x="1060" y="1305"/>
                    </a:lnTo>
                    <a:lnTo>
                      <a:pt x="0" y="235"/>
                    </a:lnTo>
                    <a:lnTo>
                      <a:pt x="4448" y="1424"/>
                    </a:lnTo>
                    <a:lnTo>
                      <a:pt x="7835" y="0"/>
                    </a:lnTo>
                    <a:lnTo>
                      <a:pt x="11647" y="1305"/>
                    </a:lnTo>
                    <a:lnTo>
                      <a:pt x="14610" y="0"/>
                    </a:lnTo>
                    <a:lnTo>
                      <a:pt x="17576" y="1186"/>
                    </a:lnTo>
                    <a:lnTo>
                      <a:pt x="21600" y="235"/>
                    </a:lnTo>
                    <a:lnTo>
                      <a:pt x="16304" y="6053"/>
                    </a:lnTo>
                    <a:lnTo>
                      <a:pt x="14822" y="10918"/>
                    </a:lnTo>
                    <a:moveTo>
                      <a:pt x="778" y="14359"/>
                    </a:moveTo>
                    <a:lnTo>
                      <a:pt x="20681" y="14359"/>
                    </a:lnTo>
                    <a:lnTo>
                      <a:pt x="20681" y="16852"/>
                    </a:lnTo>
                    <a:lnTo>
                      <a:pt x="778" y="16814"/>
                    </a:lnTo>
                    <a:lnTo>
                      <a:pt x="778" y="19226"/>
                    </a:lnTo>
                    <a:lnTo>
                      <a:pt x="20681" y="19304"/>
                    </a:lnTo>
                    <a:lnTo>
                      <a:pt x="20752" y="21600"/>
                    </a:lnTo>
                    <a:lnTo>
                      <a:pt x="848" y="21600"/>
                    </a:lnTo>
                  </a:path>
                </a:pathLst>
              </a:custGeom>
              <a:noFill/>
              <a:ln w="57150" cap="flat" cmpd="sng">
                <a:solidFill>
                  <a:srgbClr val="000000">
                    <a:alpha val="100000"/>
                  </a:srgb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</p:grpSp>
        <p:sp>
          <p:nvSpPr>
            <p:cNvPr id="10251" name="Shape 209"/>
            <p:cNvSpPr/>
            <p:nvPr/>
          </p:nvSpPr>
          <p:spPr>
            <a:xfrm>
              <a:off x="573891" y="325411"/>
              <a:ext cx="7786711" cy="705465"/>
            </a:xfrm>
            <a:prstGeom prst="rect">
              <a:avLst/>
            </a:prstGeom>
            <a:noFill/>
            <a:ln w="12700">
              <a:noFill/>
            </a:ln>
          </p:spPr>
          <p:txBody>
            <a:bodyPr lIns="45719" tIns="45719" rIns="45719" bIns="45719">
              <a:spAutoFit/>
            </a:bodyPr>
            <a:p>
              <a:pPr eaLnBrk="1">
                <a:buNone/>
              </a:pPr>
              <a:r>
                <a:rPr lang="zh-CN" altLang="en-US" sz="4000">
                  <a:solidFill>
                    <a:srgbClr val="A6A6A6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黑体" panose="02010609060101010101" pitchFamily="49" charset="-122"/>
                </a:rPr>
                <a:t>练习</a:t>
              </a:r>
              <a:endParaRPr lang="zh-CN" altLang="en-US" sz="4000">
                <a:solidFill>
                  <a:srgbClr val="A6A6A6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endParaRPr>
            </a:p>
          </p:txBody>
        </p:sp>
      </p:grpSp>
      <p:sp>
        <p:nvSpPr>
          <p:cNvPr id="214" name="Shape 214"/>
          <p:cNvSpPr/>
          <p:nvPr/>
        </p:nvSpPr>
        <p:spPr>
          <a:xfrm>
            <a:off x="1754505" y="2352834"/>
            <a:ext cx="10427335" cy="1076325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p>
            <a:pPr marL="294005" indent="-294005" eaLnBrk="1">
              <a:buSzPct val="100000"/>
              <a:buAutoNum type="arabicPeriod"/>
            </a:pPr>
            <a:r>
              <a:rPr lang="en-US" altLang="zh-CN" sz="3200">
                <a:latin typeface="Calibri" panose="020F0702030404030204" charset="0"/>
              </a:rPr>
              <a:t>A: </a:t>
            </a:r>
            <a:r>
              <a:rPr lang="zh-CN" altLang="en-US" sz="3200">
                <a:latin typeface="Calibri" panose="020F0702030404030204" charset="0"/>
              </a:rPr>
              <a:t>他什么时候能和我玩儿</a:t>
            </a:r>
            <a:r>
              <a:rPr lang="en-US" altLang="zh-CN" sz="3200">
                <a:latin typeface="Calibri" panose="020F0702030404030204" charset="0"/>
              </a:rPr>
              <a:t>?</a:t>
            </a:r>
            <a:endParaRPr lang="en-US" altLang="zh-CN" sz="3200">
              <a:latin typeface="Calibri" panose="020F0702030404030204" charset="0"/>
            </a:endParaRPr>
          </a:p>
          <a:p>
            <a:pPr marL="294005" indent="-294005" eaLnBrk="1">
              <a:buNone/>
            </a:pPr>
            <a:r>
              <a:rPr lang="en-US" altLang="zh-CN" sz="3200">
                <a:latin typeface="Calibri" panose="020F0702030404030204" charset="0"/>
              </a:rPr>
              <a:t>    B: </a:t>
            </a:r>
            <a:r>
              <a:rPr lang="zh-CN" altLang="en-US" sz="3200">
                <a:latin typeface="Calibri" panose="020F0702030404030204" charset="0"/>
              </a:rPr>
              <a:t>等他</a:t>
            </a:r>
            <a:r>
              <a:rPr lang="en-US" altLang="zh-CN" sz="3200">
                <a:latin typeface="Calibri" panose="020F0702030404030204" charset="0"/>
              </a:rPr>
              <a:t>_____</a:t>
            </a:r>
            <a:r>
              <a:rPr lang="zh-CN" altLang="en-US" sz="3200">
                <a:latin typeface="Calibri" panose="020F0702030404030204" charset="0"/>
              </a:rPr>
              <a:t>完课文再跟你玩儿，奶奶先陪你做游戏吧。</a:t>
            </a:r>
            <a:endParaRPr lang="zh-CN" altLang="en-US" sz="3200">
              <a:latin typeface="Calibri" panose="020F0702030404030204" charset="0"/>
            </a:endParaRPr>
          </a:p>
        </p:txBody>
      </p:sp>
      <p:sp>
        <p:nvSpPr>
          <p:cNvPr id="215" name="Shape 215"/>
          <p:cNvSpPr/>
          <p:nvPr/>
        </p:nvSpPr>
        <p:spPr>
          <a:xfrm>
            <a:off x="1770380" y="3786664"/>
            <a:ext cx="8848090" cy="1076325"/>
          </a:xfrm>
          <a:prstGeom prst="rect">
            <a:avLst/>
          </a:prstGeom>
          <a:noFill/>
          <a:ln w="12700">
            <a:noFill/>
          </a:ln>
        </p:spPr>
        <p:txBody>
          <a:bodyPr wrap="none" lIns="45719" rIns="45719" anchor="ctr" anchorCtr="0">
            <a:spAutoFit/>
          </a:bodyPr>
          <a:p>
            <a:pPr eaLnBrk="1">
              <a:buNone/>
            </a:pPr>
            <a:r>
              <a:rPr lang="en-US" altLang="zh-CN" sz="3200">
                <a:latin typeface="Calibri" panose="020F0702030404030204" charset="0"/>
              </a:rPr>
              <a:t>2. A: </a:t>
            </a:r>
            <a:r>
              <a:rPr lang="zh-CN" altLang="en-US" sz="3200">
                <a:latin typeface="Calibri" panose="020F0702030404030204" charset="0"/>
              </a:rPr>
              <a:t>我记得上次关教授把他的手机</a:t>
            </a:r>
            <a:r>
              <a:rPr lang="en-US" altLang="zh-CN" sz="3200">
                <a:latin typeface="Calibri" panose="020F0702030404030204" charset="0"/>
              </a:rPr>
              <a:t>_____</a:t>
            </a:r>
            <a:r>
              <a:rPr lang="zh-CN" altLang="en-US" sz="3200">
                <a:latin typeface="Calibri" panose="020F0702030404030204" charset="0"/>
              </a:rPr>
              <a:t>给我了，</a:t>
            </a:r>
            <a:endParaRPr lang="zh-CN" altLang="en-US" sz="3200">
              <a:latin typeface="Calibri" panose="020F0702030404030204" charset="0"/>
            </a:endParaRPr>
          </a:p>
          <a:p>
            <a:pPr eaLnBrk="1">
              <a:buNone/>
            </a:pPr>
            <a:r>
              <a:rPr lang="zh-CN" altLang="en-US" sz="3200">
                <a:latin typeface="Calibri" panose="020F0702030404030204" charset="0"/>
              </a:rPr>
              <a:t>可是不知道写哪儿了。</a:t>
            </a:r>
            <a:endParaRPr lang="zh-CN" altLang="en-US" sz="3200">
              <a:latin typeface="Calibri" panose="020F0702030404030204" charset="0"/>
            </a:endParaRPr>
          </a:p>
        </p:txBody>
      </p:sp>
      <p:sp>
        <p:nvSpPr>
          <p:cNvPr id="216" name="Shape 216"/>
          <p:cNvSpPr/>
          <p:nvPr/>
        </p:nvSpPr>
        <p:spPr>
          <a:xfrm>
            <a:off x="1770380" y="5369719"/>
            <a:ext cx="9660890" cy="1076325"/>
          </a:xfrm>
          <a:prstGeom prst="rect">
            <a:avLst/>
          </a:prstGeom>
          <a:noFill/>
          <a:ln w="12700">
            <a:noFill/>
          </a:ln>
        </p:spPr>
        <p:txBody>
          <a:bodyPr wrap="none" lIns="45719" rIns="45719" anchor="ctr" anchorCtr="0">
            <a:spAutoFit/>
          </a:bodyPr>
          <a:p>
            <a:pPr eaLnBrk="1">
              <a:buNone/>
            </a:pPr>
            <a:r>
              <a:rPr lang="en-US" altLang="zh-CN" sz="3200">
                <a:latin typeface="Calibri" panose="020F0702030404030204" charset="0"/>
              </a:rPr>
              <a:t>3. A: </a:t>
            </a:r>
            <a:r>
              <a:rPr lang="zh-CN" altLang="en-US" sz="3200">
                <a:latin typeface="Calibri" panose="020F0702030404030204" charset="0"/>
              </a:rPr>
              <a:t>我想</a:t>
            </a:r>
            <a:r>
              <a:rPr lang="en-US" altLang="zh-CN" sz="3200">
                <a:latin typeface="Calibri" panose="020F0702030404030204" charset="0"/>
              </a:rPr>
              <a:t>_____</a:t>
            </a:r>
            <a:r>
              <a:rPr lang="zh-CN" altLang="en-US" sz="3200">
                <a:latin typeface="Calibri" panose="020F0702030404030204" charset="0"/>
              </a:rPr>
              <a:t>参加一万米长跑比赛，你参加不参加？</a:t>
            </a:r>
            <a:endParaRPr lang="zh-CN" altLang="en-US" sz="3200">
              <a:latin typeface="Calibri" panose="020F0702030404030204" charset="0"/>
            </a:endParaRPr>
          </a:p>
          <a:p>
            <a:pPr eaLnBrk="1">
              <a:buNone/>
            </a:pPr>
            <a:r>
              <a:rPr lang="zh-CN" altLang="en-US" sz="3200">
                <a:latin typeface="Calibri" panose="020F0702030404030204" charset="0"/>
              </a:rPr>
              <a:t>    </a:t>
            </a:r>
            <a:r>
              <a:rPr lang="en-US" altLang="zh-CN" sz="3200">
                <a:latin typeface="Calibri" panose="020F0702030404030204" charset="0"/>
              </a:rPr>
              <a:t>B: </a:t>
            </a:r>
            <a:r>
              <a:rPr lang="zh-CN" altLang="en-US" sz="3200">
                <a:latin typeface="Calibri" panose="020F0702030404030204" charset="0"/>
              </a:rPr>
              <a:t>恐怕不行，我下星期要考试了。</a:t>
            </a:r>
            <a:endParaRPr lang="zh-CN" altLang="en-US" sz="3200">
              <a:latin typeface="Calibri" panose="020F070203040403020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fill="hold" nodeType="tmRoot"/>
      </p:par>
    </p:tnLst>
    <p:bldLst>
      <p:bldP spid="214" grpId="0" animBg="1" advAuto="1000"/>
      <p:bldP spid="215" grpId="0" animBg="1" advAuto="1000"/>
      <p:bldP spid="216" grpId="0" animBg="1" advAuto="100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4" name="Shape 184"/>
          <p:cNvSpPr/>
          <p:nvPr/>
        </p:nvSpPr>
        <p:spPr>
          <a:xfrm>
            <a:off x="2595563" y="487363"/>
            <a:ext cx="8072437" cy="706755"/>
          </a:xfrm>
          <a:prstGeom prst="rect">
            <a:avLst/>
          </a:prstGeom>
          <a:noFill/>
          <a:ln w="12700">
            <a:noFill/>
          </a:ln>
        </p:spPr>
        <p:txBody>
          <a:bodyPr lIns="45719" rIns="45719">
            <a:spAutoFit/>
          </a:bodyPr>
          <a:p>
            <a:pPr eaLnBrk="1">
              <a:buNone/>
            </a:pPr>
            <a:r>
              <a:rPr lang="zh-CN" altLang="en-US" sz="4000">
                <a:solidFill>
                  <a:srgbClr val="A6A6A6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课文</a:t>
            </a:r>
            <a:endParaRPr lang="zh-CN" altLang="en-US" sz="4000">
              <a:solidFill>
                <a:srgbClr val="A6A6A6"/>
              </a:solidFill>
              <a:latin typeface="黑体" panose="02010609060101010101" pitchFamily="49" charset="-122"/>
              <a:ea typeface="黑体" panose="02010609060101010101" pitchFamily="49" charset="-122"/>
              <a:sym typeface="黑体" panose="02010609060101010101" pitchFamily="49" charset="-122"/>
            </a:endParaRPr>
          </a:p>
        </p:txBody>
      </p:sp>
      <p:grpSp>
        <p:nvGrpSpPr>
          <p:cNvPr id="8195" name="Group 187"/>
          <p:cNvGrpSpPr/>
          <p:nvPr/>
        </p:nvGrpSpPr>
        <p:grpSpPr>
          <a:xfrm>
            <a:off x="1811338" y="228600"/>
            <a:ext cx="608012" cy="919163"/>
            <a:chOff x="0" y="0"/>
            <a:chExt cx="607419" cy="919824"/>
          </a:xfrm>
        </p:grpSpPr>
        <p:sp>
          <p:nvSpPr>
            <p:cNvPr id="8198" name="Shape 185"/>
            <p:cNvSpPr/>
            <p:nvPr/>
          </p:nvSpPr>
          <p:spPr>
            <a:xfrm>
              <a:off x="0" y="0"/>
              <a:ext cx="607420" cy="919825"/>
            </a:xfrm>
            <a:custGeom>
              <a:avLst/>
              <a:gdLst/>
              <a:ahLst/>
              <a:cxnLst>
                <a:cxn ang="0">
                  <a:pos x="303710" y="459913"/>
                </a:cxn>
                <a:cxn ang="5898240">
                  <a:pos x="303710" y="459913"/>
                </a:cxn>
                <a:cxn ang="11796480">
                  <a:pos x="303710" y="459913"/>
                </a:cxn>
                <a:cxn ang="17694720">
                  <a:pos x="303710" y="459913"/>
                </a:cxn>
              </a:cxnLst>
              <a:pathLst>
                <a:path w="21600" h="21600">
                  <a:moveTo>
                    <a:pt x="10786" y="21600"/>
                  </a:moveTo>
                  <a:lnTo>
                    <a:pt x="11178" y="21600"/>
                  </a:lnTo>
                  <a:lnTo>
                    <a:pt x="11516" y="21565"/>
                  </a:lnTo>
                  <a:lnTo>
                    <a:pt x="11881" y="21495"/>
                  </a:lnTo>
                  <a:lnTo>
                    <a:pt x="12220" y="21425"/>
                  </a:lnTo>
                  <a:lnTo>
                    <a:pt x="12585" y="21319"/>
                  </a:lnTo>
                  <a:lnTo>
                    <a:pt x="12871" y="21196"/>
                  </a:lnTo>
                  <a:lnTo>
                    <a:pt x="13132" y="21056"/>
                  </a:lnTo>
                  <a:lnTo>
                    <a:pt x="13367" y="20881"/>
                  </a:lnTo>
                  <a:lnTo>
                    <a:pt x="13627" y="20722"/>
                  </a:lnTo>
                  <a:lnTo>
                    <a:pt x="13835" y="20511"/>
                  </a:lnTo>
                  <a:lnTo>
                    <a:pt x="14018" y="20318"/>
                  </a:lnTo>
                  <a:lnTo>
                    <a:pt x="14174" y="20107"/>
                  </a:lnTo>
                  <a:lnTo>
                    <a:pt x="14330" y="19879"/>
                  </a:lnTo>
                  <a:lnTo>
                    <a:pt x="14434" y="19634"/>
                  </a:lnTo>
                  <a:lnTo>
                    <a:pt x="14487" y="19370"/>
                  </a:lnTo>
                  <a:lnTo>
                    <a:pt x="14487" y="15664"/>
                  </a:lnTo>
                  <a:lnTo>
                    <a:pt x="14591" y="15454"/>
                  </a:lnTo>
                  <a:lnTo>
                    <a:pt x="14669" y="15260"/>
                  </a:lnTo>
                  <a:lnTo>
                    <a:pt x="14774" y="15050"/>
                  </a:lnTo>
                  <a:lnTo>
                    <a:pt x="15138" y="14646"/>
                  </a:lnTo>
                  <a:lnTo>
                    <a:pt x="15581" y="14242"/>
                  </a:lnTo>
                  <a:lnTo>
                    <a:pt x="16728" y="13469"/>
                  </a:lnTo>
                  <a:lnTo>
                    <a:pt x="18030" y="12591"/>
                  </a:lnTo>
                  <a:lnTo>
                    <a:pt x="18734" y="12118"/>
                  </a:lnTo>
                  <a:lnTo>
                    <a:pt x="19333" y="11573"/>
                  </a:lnTo>
                  <a:lnTo>
                    <a:pt x="19932" y="11028"/>
                  </a:lnTo>
                  <a:lnTo>
                    <a:pt x="20479" y="10396"/>
                  </a:lnTo>
                  <a:lnTo>
                    <a:pt x="20740" y="10097"/>
                  </a:lnTo>
                  <a:lnTo>
                    <a:pt x="20948" y="9729"/>
                  </a:lnTo>
                  <a:lnTo>
                    <a:pt x="21130" y="9378"/>
                  </a:lnTo>
                  <a:lnTo>
                    <a:pt x="21287" y="8974"/>
                  </a:lnTo>
                  <a:lnTo>
                    <a:pt x="21443" y="8605"/>
                  </a:lnTo>
                  <a:lnTo>
                    <a:pt x="21548" y="8166"/>
                  </a:lnTo>
                  <a:lnTo>
                    <a:pt x="21600" y="7727"/>
                  </a:lnTo>
                  <a:lnTo>
                    <a:pt x="21600" y="6884"/>
                  </a:lnTo>
                  <a:lnTo>
                    <a:pt x="21548" y="6515"/>
                  </a:lnTo>
                  <a:lnTo>
                    <a:pt x="21496" y="6182"/>
                  </a:lnTo>
                  <a:lnTo>
                    <a:pt x="21391" y="5812"/>
                  </a:lnTo>
                  <a:lnTo>
                    <a:pt x="21287" y="5479"/>
                  </a:lnTo>
                  <a:lnTo>
                    <a:pt x="21130" y="5093"/>
                  </a:lnTo>
                  <a:lnTo>
                    <a:pt x="20948" y="4760"/>
                  </a:lnTo>
                  <a:lnTo>
                    <a:pt x="20740" y="4425"/>
                  </a:lnTo>
                  <a:lnTo>
                    <a:pt x="20531" y="4127"/>
                  </a:lnTo>
                  <a:lnTo>
                    <a:pt x="20296" y="3811"/>
                  </a:lnTo>
                  <a:lnTo>
                    <a:pt x="20036" y="3513"/>
                  </a:lnTo>
                  <a:lnTo>
                    <a:pt x="19775" y="3214"/>
                  </a:lnTo>
                  <a:lnTo>
                    <a:pt x="19124" y="2634"/>
                  </a:lnTo>
                  <a:lnTo>
                    <a:pt x="18447" y="2125"/>
                  </a:lnTo>
                  <a:lnTo>
                    <a:pt x="17691" y="1669"/>
                  </a:lnTo>
                  <a:lnTo>
                    <a:pt x="16832" y="1229"/>
                  </a:lnTo>
                  <a:lnTo>
                    <a:pt x="16388" y="1054"/>
                  </a:lnTo>
                  <a:lnTo>
                    <a:pt x="15920" y="879"/>
                  </a:lnTo>
                  <a:lnTo>
                    <a:pt x="15477" y="720"/>
                  </a:lnTo>
                  <a:lnTo>
                    <a:pt x="15034" y="580"/>
                  </a:lnTo>
                  <a:lnTo>
                    <a:pt x="14539" y="439"/>
                  </a:lnTo>
                  <a:lnTo>
                    <a:pt x="14018" y="316"/>
                  </a:lnTo>
                  <a:lnTo>
                    <a:pt x="13471" y="211"/>
                  </a:lnTo>
                  <a:lnTo>
                    <a:pt x="12975" y="140"/>
                  </a:lnTo>
                  <a:lnTo>
                    <a:pt x="12428" y="71"/>
                  </a:lnTo>
                  <a:lnTo>
                    <a:pt x="11934" y="35"/>
                  </a:lnTo>
                  <a:lnTo>
                    <a:pt x="11387" y="0"/>
                  </a:lnTo>
                  <a:lnTo>
                    <a:pt x="10213" y="0"/>
                  </a:lnTo>
                  <a:lnTo>
                    <a:pt x="9666" y="35"/>
                  </a:lnTo>
                  <a:lnTo>
                    <a:pt x="9172" y="71"/>
                  </a:lnTo>
                  <a:lnTo>
                    <a:pt x="8625" y="140"/>
                  </a:lnTo>
                  <a:lnTo>
                    <a:pt x="8129" y="211"/>
                  </a:lnTo>
                  <a:lnTo>
                    <a:pt x="7582" y="316"/>
                  </a:lnTo>
                  <a:lnTo>
                    <a:pt x="7061" y="439"/>
                  </a:lnTo>
                  <a:lnTo>
                    <a:pt x="6566" y="580"/>
                  </a:lnTo>
                  <a:lnTo>
                    <a:pt x="6123" y="720"/>
                  </a:lnTo>
                  <a:lnTo>
                    <a:pt x="5680" y="879"/>
                  </a:lnTo>
                  <a:lnTo>
                    <a:pt x="5212" y="1054"/>
                  </a:lnTo>
                  <a:lnTo>
                    <a:pt x="4768" y="1229"/>
                  </a:lnTo>
                  <a:lnTo>
                    <a:pt x="3909" y="1669"/>
                  </a:lnTo>
                  <a:lnTo>
                    <a:pt x="3153" y="2125"/>
                  </a:lnTo>
                  <a:lnTo>
                    <a:pt x="2476" y="2634"/>
                  </a:lnTo>
                  <a:lnTo>
                    <a:pt x="1825" y="3214"/>
                  </a:lnTo>
                  <a:lnTo>
                    <a:pt x="1303" y="3811"/>
                  </a:lnTo>
                  <a:lnTo>
                    <a:pt x="1069" y="4127"/>
                  </a:lnTo>
                  <a:lnTo>
                    <a:pt x="860" y="4425"/>
                  </a:lnTo>
                  <a:lnTo>
                    <a:pt x="651" y="4760"/>
                  </a:lnTo>
                  <a:lnTo>
                    <a:pt x="470" y="5093"/>
                  </a:lnTo>
                  <a:lnTo>
                    <a:pt x="313" y="5479"/>
                  </a:lnTo>
                  <a:lnTo>
                    <a:pt x="209" y="5812"/>
                  </a:lnTo>
                  <a:lnTo>
                    <a:pt x="104" y="6182"/>
                  </a:lnTo>
                  <a:lnTo>
                    <a:pt x="52" y="6515"/>
                  </a:lnTo>
                  <a:lnTo>
                    <a:pt x="0" y="6884"/>
                  </a:lnTo>
                  <a:lnTo>
                    <a:pt x="0" y="7727"/>
                  </a:lnTo>
                  <a:lnTo>
                    <a:pt x="52" y="8166"/>
                  </a:lnTo>
                  <a:lnTo>
                    <a:pt x="157" y="8605"/>
                  </a:lnTo>
                  <a:lnTo>
                    <a:pt x="313" y="8974"/>
                  </a:lnTo>
                  <a:lnTo>
                    <a:pt x="470" y="9378"/>
                  </a:lnTo>
                  <a:lnTo>
                    <a:pt x="651" y="9729"/>
                  </a:lnTo>
                  <a:lnTo>
                    <a:pt x="860" y="10097"/>
                  </a:lnTo>
                  <a:lnTo>
                    <a:pt x="1121" y="10396"/>
                  </a:lnTo>
                  <a:lnTo>
                    <a:pt x="1668" y="11028"/>
                  </a:lnTo>
                  <a:lnTo>
                    <a:pt x="2267" y="11573"/>
                  </a:lnTo>
                  <a:lnTo>
                    <a:pt x="2866" y="12118"/>
                  </a:lnTo>
                  <a:lnTo>
                    <a:pt x="3570" y="12591"/>
                  </a:lnTo>
                  <a:lnTo>
                    <a:pt x="4872" y="13469"/>
                  </a:lnTo>
                  <a:lnTo>
                    <a:pt x="6019" y="14242"/>
                  </a:lnTo>
                  <a:lnTo>
                    <a:pt x="6462" y="14646"/>
                  </a:lnTo>
                  <a:lnTo>
                    <a:pt x="6826" y="15050"/>
                  </a:lnTo>
                  <a:lnTo>
                    <a:pt x="6931" y="15260"/>
                  </a:lnTo>
                  <a:lnTo>
                    <a:pt x="7009" y="15454"/>
                  </a:lnTo>
                  <a:lnTo>
                    <a:pt x="7113" y="15664"/>
                  </a:lnTo>
                  <a:lnTo>
                    <a:pt x="7113" y="19370"/>
                  </a:lnTo>
                  <a:lnTo>
                    <a:pt x="7166" y="19634"/>
                  </a:lnTo>
                  <a:lnTo>
                    <a:pt x="7270" y="19879"/>
                  </a:lnTo>
                  <a:lnTo>
                    <a:pt x="7425" y="20107"/>
                  </a:lnTo>
                  <a:lnTo>
                    <a:pt x="7582" y="20318"/>
                  </a:lnTo>
                  <a:lnTo>
                    <a:pt x="7765" y="20511"/>
                  </a:lnTo>
                  <a:lnTo>
                    <a:pt x="7973" y="20722"/>
                  </a:lnTo>
                  <a:lnTo>
                    <a:pt x="8233" y="20881"/>
                  </a:lnTo>
                  <a:lnTo>
                    <a:pt x="8468" y="21056"/>
                  </a:lnTo>
                  <a:lnTo>
                    <a:pt x="8729" y="21196"/>
                  </a:lnTo>
                  <a:lnTo>
                    <a:pt x="9015" y="21319"/>
                  </a:lnTo>
                  <a:lnTo>
                    <a:pt x="9380" y="21425"/>
                  </a:lnTo>
                  <a:lnTo>
                    <a:pt x="9719" y="21495"/>
                  </a:lnTo>
                  <a:lnTo>
                    <a:pt x="10084" y="21565"/>
                  </a:lnTo>
                  <a:lnTo>
                    <a:pt x="10422" y="21600"/>
                  </a:lnTo>
                  <a:lnTo>
                    <a:pt x="10786" y="21600"/>
                  </a:lnTo>
                  <a:close/>
                </a:path>
              </a:pathLst>
            </a:custGeom>
            <a:solidFill>
              <a:srgbClr val="FFFFCC">
                <a:alpha val="100000"/>
              </a:srgbClr>
            </a:solidFill>
            <a:ln w="57150" cap="flat" cmpd="sng">
              <a:solidFill>
                <a:srgbClr val="000000">
                  <a:alpha val="10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199" name="Shape 186"/>
            <p:cNvSpPr/>
            <p:nvPr/>
          </p:nvSpPr>
          <p:spPr>
            <a:xfrm>
              <a:off x="192699" y="403848"/>
              <a:ext cx="224224" cy="408299"/>
            </a:xfrm>
            <a:custGeom>
              <a:avLst/>
              <a:gdLst/>
              <a:ahLst/>
              <a:cxnLst>
                <a:cxn ang="0">
                  <a:pos x="112112" y="204150"/>
                </a:cxn>
                <a:cxn ang="5898240">
                  <a:pos x="112112" y="204150"/>
                </a:cxn>
                <a:cxn ang="11796480">
                  <a:pos x="112112" y="204150"/>
                </a:cxn>
                <a:cxn ang="17694720">
                  <a:pos x="112112" y="204150"/>
                </a:cxn>
              </a:cxnLst>
              <a:pathLst>
                <a:path w="21600" h="21600">
                  <a:moveTo>
                    <a:pt x="6354" y="10918"/>
                  </a:moveTo>
                  <a:lnTo>
                    <a:pt x="4448" y="5578"/>
                  </a:lnTo>
                  <a:lnTo>
                    <a:pt x="1060" y="1305"/>
                  </a:lnTo>
                  <a:lnTo>
                    <a:pt x="0" y="235"/>
                  </a:lnTo>
                  <a:lnTo>
                    <a:pt x="4448" y="1424"/>
                  </a:lnTo>
                  <a:lnTo>
                    <a:pt x="7835" y="0"/>
                  </a:lnTo>
                  <a:lnTo>
                    <a:pt x="11647" y="1305"/>
                  </a:lnTo>
                  <a:lnTo>
                    <a:pt x="14610" y="0"/>
                  </a:lnTo>
                  <a:lnTo>
                    <a:pt x="17576" y="1186"/>
                  </a:lnTo>
                  <a:lnTo>
                    <a:pt x="21600" y="235"/>
                  </a:lnTo>
                  <a:lnTo>
                    <a:pt x="16304" y="6053"/>
                  </a:lnTo>
                  <a:lnTo>
                    <a:pt x="14822" y="10918"/>
                  </a:lnTo>
                  <a:moveTo>
                    <a:pt x="778" y="14359"/>
                  </a:moveTo>
                  <a:lnTo>
                    <a:pt x="20681" y="14359"/>
                  </a:lnTo>
                  <a:lnTo>
                    <a:pt x="20681" y="16852"/>
                  </a:lnTo>
                  <a:lnTo>
                    <a:pt x="778" y="16814"/>
                  </a:lnTo>
                  <a:lnTo>
                    <a:pt x="778" y="19226"/>
                  </a:lnTo>
                  <a:lnTo>
                    <a:pt x="20681" y="19304"/>
                  </a:lnTo>
                  <a:lnTo>
                    <a:pt x="20752" y="21600"/>
                  </a:lnTo>
                  <a:lnTo>
                    <a:pt x="848" y="21600"/>
                  </a:lnTo>
                </a:path>
              </a:pathLst>
            </a:custGeom>
            <a:noFill/>
            <a:ln w="57150" cap="flat" cmpd="sng">
              <a:solidFill>
                <a:srgbClr val="000000">
                  <a:alpha val="10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</p:grpSp>
      <p:sp>
        <p:nvSpPr>
          <p:cNvPr id="188" name="Shape 188"/>
          <p:cNvSpPr/>
          <p:nvPr/>
        </p:nvSpPr>
        <p:spPr>
          <a:xfrm>
            <a:off x="1811655" y="1996440"/>
            <a:ext cx="9978390" cy="3538220"/>
          </a:xfrm>
          <a:prstGeom prst="rect">
            <a:avLst/>
          </a:prstGeom>
          <a:ln w="12700">
            <a:miter lim="400000"/>
          </a:ln>
          <a:effectLst>
            <a:outerShdw blurRad="38100" dist="20000" dir="7020000" rotWithShape="0">
              <a:srgbClr val="FFFFFF">
                <a:alpha val="38000"/>
              </a:srgbClr>
            </a:outerShdw>
          </a:effectLst>
        </p:spPr>
        <p:txBody>
          <a:bodyPr wrap="none" lIns="45719" rIns="45719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2000">
                <a:latin typeface="华文细黑"/>
                <a:ea typeface="华文细黑"/>
                <a:cs typeface="华文细黑"/>
                <a:sym typeface="华文细黑"/>
              </a:defRPr>
            </a:pPr>
            <a:r>
              <a: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细黑"/>
                <a:ea typeface="华文细黑"/>
                <a:cs typeface="华文细黑"/>
                <a:sym typeface="华文细黑"/>
              </a:rPr>
              <a:t>回答问题：</a:t>
            </a:r>
            <a:endParaRPr kumimoji="0" sz="3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华文细黑"/>
              <a:ea typeface="华文细黑"/>
              <a:cs typeface="华文细黑"/>
              <a:sym typeface="华文细黑"/>
            </a:endParaRP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2000">
                <a:latin typeface="华文细黑"/>
                <a:ea typeface="华文细黑"/>
                <a:cs typeface="华文细黑"/>
                <a:sym typeface="华文细黑"/>
              </a:defRPr>
            </a:pPr>
            <a:endParaRPr kumimoji="0" sz="3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华文细黑"/>
              <a:ea typeface="华文细黑"/>
              <a:cs typeface="华文细黑"/>
              <a:sym typeface="华文细黑"/>
            </a:endParaRP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2000">
                <a:latin typeface="华文细黑"/>
                <a:ea typeface="华文细黑"/>
                <a:cs typeface="华文细黑"/>
                <a:sym typeface="华文细黑"/>
              </a:defRPr>
            </a:pPr>
            <a:endParaRPr kumimoji="0" sz="3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华文细黑"/>
              <a:ea typeface="华文细黑"/>
              <a:cs typeface="华文细黑"/>
              <a:sym typeface="华文细黑"/>
            </a:endParaRP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2000">
                <a:latin typeface="华文细黑"/>
                <a:ea typeface="华文细黑"/>
                <a:cs typeface="华文细黑"/>
                <a:sym typeface="华文细黑"/>
              </a:defRPr>
            </a:pPr>
            <a:r>
              <a: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细黑"/>
                <a:ea typeface="华文细黑"/>
                <a:cs typeface="华文细黑"/>
                <a:sym typeface="华文细黑"/>
              </a:rPr>
              <a:t>1.  小夏毕业后计划做什么？顺利吗？为什么？</a:t>
            </a:r>
            <a:endParaRPr kumimoji="0" sz="3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华文细黑"/>
              <a:ea typeface="华文细黑"/>
              <a:cs typeface="华文细黑"/>
              <a:sym typeface="华文细黑"/>
            </a:endParaRPr>
          </a:p>
          <a:p>
            <a:pPr marL="457200" marR="0" lvl="0" indent="-45720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AutoNum type="arabicPeriod"/>
              <a:defRPr sz="2000">
                <a:latin typeface="华文细黑"/>
                <a:ea typeface="华文细黑"/>
                <a:cs typeface="华文细黑"/>
                <a:sym typeface="华文细黑"/>
              </a:defRPr>
            </a:pPr>
            <a:endParaRPr kumimoji="0" sz="3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华文细黑"/>
              <a:ea typeface="华文细黑"/>
              <a:cs typeface="华文细黑"/>
              <a:sym typeface="华文细黑"/>
            </a:endParaRP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2000">
                <a:latin typeface="华文细黑"/>
                <a:ea typeface="华文细黑"/>
                <a:cs typeface="华文细黑"/>
                <a:sym typeface="华文细黑"/>
              </a:defRPr>
            </a:pPr>
            <a:endParaRPr kumimoji="0" sz="3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华文细黑"/>
              <a:ea typeface="华文细黑"/>
              <a:cs typeface="华文细黑"/>
              <a:sym typeface="华文细黑"/>
            </a:endParaRP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2000">
                <a:latin typeface="华文细黑"/>
                <a:ea typeface="华文细黑"/>
                <a:cs typeface="华文细黑"/>
                <a:sym typeface="华文细黑"/>
              </a:defRPr>
            </a:pPr>
            <a:r>
              <a: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细黑"/>
                <a:ea typeface="华文细黑"/>
                <a:cs typeface="华文细黑"/>
                <a:sym typeface="华文细黑"/>
              </a:rPr>
              <a:t>2.  根据课文，如果想出国留学可能需要准备哪些材料？</a:t>
            </a:r>
            <a:endParaRPr kumimoji="0" sz="3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华文细黑"/>
              <a:ea typeface="华文细黑"/>
              <a:cs typeface="华文细黑"/>
              <a:sym typeface="华文细黑"/>
            </a:endParaRPr>
          </a:p>
        </p:txBody>
      </p:sp>
    </p:spTree>
  </p:cSld>
  <p:clrMapOvr>
    <a:masterClrMapping/>
  </p:clrMapOvr>
  <p:transition spd="slow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9218" name="Group 195"/>
          <p:cNvGrpSpPr/>
          <p:nvPr/>
        </p:nvGrpSpPr>
        <p:grpSpPr>
          <a:xfrm>
            <a:off x="1811338" y="228600"/>
            <a:ext cx="8699501" cy="1012879"/>
            <a:chOff x="0" y="0"/>
            <a:chExt cx="8698937" cy="1013607"/>
          </a:xfrm>
        </p:grpSpPr>
        <p:sp>
          <p:nvSpPr>
            <p:cNvPr id="9227" name="Shape 191"/>
            <p:cNvSpPr/>
            <p:nvPr/>
          </p:nvSpPr>
          <p:spPr>
            <a:xfrm>
              <a:off x="626507" y="307615"/>
              <a:ext cx="8072430" cy="705992"/>
            </a:xfrm>
            <a:prstGeom prst="rect">
              <a:avLst/>
            </a:prstGeom>
            <a:noFill/>
            <a:ln w="12700">
              <a:noFill/>
            </a:ln>
          </p:spPr>
          <p:txBody>
            <a:bodyPr lIns="45719" tIns="45719" rIns="45719" bIns="45719">
              <a:spAutoFit/>
            </a:bodyPr>
            <a:p>
              <a:pPr eaLnBrk="1">
                <a:buNone/>
              </a:pPr>
              <a:r>
                <a:rPr lang="zh-CN" altLang="en-US" sz="4000">
                  <a:solidFill>
                    <a:srgbClr val="A6A6A6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黑体" panose="02010609060101010101" pitchFamily="49" charset="-122"/>
                </a:rPr>
                <a:t>课文（一）</a:t>
              </a:r>
              <a:endParaRPr lang="zh-CN" altLang="en-US" sz="4000">
                <a:solidFill>
                  <a:srgbClr val="A6A6A6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endParaRPr>
            </a:p>
          </p:txBody>
        </p:sp>
        <p:grpSp>
          <p:nvGrpSpPr>
            <p:cNvPr id="9228" name="Group 194"/>
            <p:cNvGrpSpPr/>
            <p:nvPr/>
          </p:nvGrpSpPr>
          <p:grpSpPr>
            <a:xfrm>
              <a:off x="0" y="0"/>
              <a:ext cx="607420" cy="919825"/>
              <a:chOff x="0" y="0"/>
              <a:chExt cx="607419" cy="919824"/>
            </a:xfrm>
          </p:grpSpPr>
          <p:sp>
            <p:nvSpPr>
              <p:cNvPr id="9229" name="Shape 192"/>
              <p:cNvSpPr/>
              <p:nvPr/>
            </p:nvSpPr>
            <p:spPr>
              <a:xfrm>
                <a:off x="0" y="0"/>
                <a:ext cx="607420" cy="919825"/>
              </a:xfrm>
              <a:custGeom>
                <a:avLst/>
                <a:gdLst/>
                <a:ahLst/>
                <a:cxnLst>
                  <a:cxn ang="0">
                    <a:pos x="303710" y="459913"/>
                  </a:cxn>
                  <a:cxn ang="5898240">
                    <a:pos x="303710" y="459913"/>
                  </a:cxn>
                  <a:cxn ang="11796480">
                    <a:pos x="303710" y="459913"/>
                  </a:cxn>
                  <a:cxn ang="17694720">
                    <a:pos x="303710" y="459913"/>
                  </a:cxn>
                </a:cxnLst>
                <a:pathLst>
                  <a:path w="21600" h="21600">
                    <a:moveTo>
                      <a:pt x="10786" y="21600"/>
                    </a:moveTo>
                    <a:lnTo>
                      <a:pt x="11178" y="21600"/>
                    </a:lnTo>
                    <a:lnTo>
                      <a:pt x="11516" y="21565"/>
                    </a:lnTo>
                    <a:lnTo>
                      <a:pt x="11881" y="21495"/>
                    </a:lnTo>
                    <a:lnTo>
                      <a:pt x="12220" y="21425"/>
                    </a:lnTo>
                    <a:lnTo>
                      <a:pt x="12585" y="21319"/>
                    </a:lnTo>
                    <a:lnTo>
                      <a:pt x="12871" y="21196"/>
                    </a:lnTo>
                    <a:lnTo>
                      <a:pt x="13132" y="21056"/>
                    </a:lnTo>
                    <a:lnTo>
                      <a:pt x="13367" y="20881"/>
                    </a:lnTo>
                    <a:lnTo>
                      <a:pt x="13627" y="20722"/>
                    </a:lnTo>
                    <a:lnTo>
                      <a:pt x="13835" y="20511"/>
                    </a:lnTo>
                    <a:lnTo>
                      <a:pt x="14018" y="20318"/>
                    </a:lnTo>
                    <a:lnTo>
                      <a:pt x="14174" y="20107"/>
                    </a:lnTo>
                    <a:lnTo>
                      <a:pt x="14330" y="19879"/>
                    </a:lnTo>
                    <a:lnTo>
                      <a:pt x="14434" y="19634"/>
                    </a:lnTo>
                    <a:lnTo>
                      <a:pt x="14487" y="19370"/>
                    </a:lnTo>
                    <a:lnTo>
                      <a:pt x="14487" y="15664"/>
                    </a:lnTo>
                    <a:lnTo>
                      <a:pt x="14591" y="15454"/>
                    </a:lnTo>
                    <a:lnTo>
                      <a:pt x="14669" y="15260"/>
                    </a:lnTo>
                    <a:lnTo>
                      <a:pt x="14774" y="15050"/>
                    </a:lnTo>
                    <a:lnTo>
                      <a:pt x="15138" y="14646"/>
                    </a:lnTo>
                    <a:lnTo>
                      <a:pt x="15581" y="14242"/>
                    </a:lnTo>
                    <a:lnTo>
                      <a:pt x="16728" y="13469"/>
                    </a:lnTo>
                    <a:lnTo>
                      <a:pt x="18030" y="12591"/>
                    </a:lnTo>
                    <a:lnTo>
                      <a:pt x="18734" y="12118"/>
                    </a:lnTo>
                    <a:lnTo>
                      <a:pt x="19333" y="11573"/>
                    </a:lnTo>
                    <a:lnTo>
                      <a:pt x="19932" y="11028"/>
                    </a:lnTo>
                    <a:lnTo>
                      <a:pt x="20479" y="10396"/>
                    </a:lnTo>
                    <a:lnTo>
                      <a:pt x="20740" y="10097"/>
                    </a:lnTo>
                    <a:lnTo>
                      <a:pt x="20948" y="9729"/>
                    </a:lnTo>
                    <a:lnTo>
                      <a:pt x="21130" y="9378"/>
                    </a:lnTo>
                    <a:lnTo>
                      <a:pt x="21287" y="8974"/>
                    </a:lnTo>
                    <a:lnTo>
                      <a:pt x="21443" y="8605"/>
                    </a:lnTo>
                    <a:lnTo>
                      <a:pt x="21548" y="8166"/>
                    </a:lnTo>
                    <a:lnTo>
                      <a:pt x="21600" y="7727"/>
                    </a:lnTo>
                    <a:lnTo>
                      <a:pt x="21600" y="6884"/>
                    </a:lnTo>
                    <a:lnTo>
                      <a:pt x="21548" y="6515"/>
                    </a:lnTo>
                    <a:lnTo>
                      <a:pt x="21496" y="6182"/>
                    </a:lnTo>
                    <a:lnTo>
                      <a:pt x="21391" y="5812"/>
                    </a:lnTo>
                    <a:lnTo>
                      <a:pt x="21287" y="5479"/>
                    </a:lnTo>
                    <a:lnTo>
                      <a:pt x="21130" y="5093"/>
                    </a:lnTo>
                    <a:lnTo>
                      <a:pt x="20948" y="4760"/>
                    </a:lnTo>
                    <a:lnTo>
                      <a:pt x="20740" y="4425"/>
                    </a:lnTo>
                    <a:lnTo>
                      <a:pt x="20531" y="4127"/>
                    </a:lnTo>
                    <a:lnTo>
                      <a:pt x="20296" y="3811"/>
                    </a:lnTo>
                    <a:lnTo>
                      <a:pt x="20036" y="3513"/>
                    </a:lnTo>
                    <a:lnTo>
                      <a:pt x="19775" y="3214"/>
                    </a:lnTo>
                    <a:lnTo>
                      <a:pt x="19124" y="2634"/>
                    </a:lnTo>
                    <a:lnTo>
                      <a:pt x="18447" y="2125"/>
                    </a:lnTo>
                    <a:lnTo>
                      <a:pt x="17691" y="1669"/>
                    </a:lnTo>
                    <a:lnTo>
                      <a:pt x="16832" y="1229"/>
                    </a:lnTo>
                    <a:lnTo>
                      <a:pt x="16388" y="1054"/>
                    </a:lnTo>
                    <a:lnTo>
                      <a:pt x="15920" y="879"/>
                    </a:lnTo>
                    <a:lnTo>
                      <a:pt x="15477" y="720"/>
                    </a:lnTo>
                    <a:lnTo>
                      <a:pt x="15034" y="580"/>
                    </a:lnTo>
                    <a:lnTo>
                      <a:pt x="14539" y="439"/>
                    </a:lnTo>
                    <a:lnTo>
                      <a:pt x="14018" y="316"/>
                    </a:lnTo>
                    <a:lnTo>
                      <a:pt x="13471" y="211"/>
                    </a:lnTo>
                    <a:lnTo>
                      <a:pt x="12975" y="140"/>
                    </a:lnTo>
                    <a:lnTo>
                      <a:pt x="12428" y="71"/>
                    </a:lnTo>
                    <a:lnTo>
                      <a:pt x="11934" y="35"/>
                    </a:lnTo>
                    <a:lnTo>
                      <a:pt x="11387" y="0"/>
                    </a:lnTo>
                    <a:lnTo>
                      <a:pt x="10213" y="0"/>
                    </a:lnTo>
                    <a:lnTo>
                      <a:pt x="9666" y="35"/>
                    </a:lnTo>
                    <a:lnTo>
                      <a:pt x="9172" y="71"/>
                    </a:lnTo>
                    <a:lnTo>
                      <a:pt x="8625" y="140"/>
                    </a:lnTo>
                    <a:lnTo>
                      <a:pt x="8129" y="211"/>
                    </a:lnTo>
                    <a:lnTo>
                      <a:pt x="7582" y="316"/>
                    </a:lnTo>
                    <a:lnTo>
                      <a:pt x="7061" y="439"/>
                    </a:lnTo>
                    <a:lnTo>
                      <a:pt x="6566" y="580"/>
                    </a:lnTo>
                    <a:lnTo>
                      <a:pt x="6123" y="720"/>
                    </a:lnTo>
                    <a:lnTo>
                      <a:pt x="5680" y="879"/>
                    </a:lnTo>
                    <a:lnTo>
                      <a:pt x="5212" y="1054"/>
                    </a:lnTo>
                    <a:lnTo>
                      <a:pt x="4768" y="1229"/>
                    </a:lnTo>
                    <a:lnTo>
                      <a:pt x="3909" y="1669"/>
                    </a:lnTo>
                    <a:lnTo>
                      <a:pt x="3153" y="2125"/>
                    </a:lnTo>
                    <a:lnTo>
                      <a:pt x="2476" y="2634"/>
                    </a:lnTo>
                    <a:lnTo>
                      <a:pt x="1825" y="3214"/>
                    </a:lnTo>
                    <a:lnTo>
                      <a:pt x="1303" y="3811"/>
                    </a:lnTo>
                    <a:lnTo>
                      <a:pt x="1069" y="4127"/>
                    </a:lnTo>
                    <a:lnTo>
                      <a:pt x="860" y="4425"/>
                    </a:lnTo>
                    <a:lnTo>
                      <a:pt x="651" y="4760"/>
                    </a:lnTo>
                    <a:lnTo>
                      <a:pt x="470" y="5093"/>
                    </a:lnTo>
                    <a:lnTo>
                      <a:pt x="313" y="5479"/>
                    </a:lnTo>
                    <a:lnTo>
                      <a:pt x="209" y="5812"/>
                    </a:lnTo>
                    <a:lnTo>
                      <a:pt x="104" y="6182"/>
                    </a:lnTo>
                    <a:lnTo>
                      <a:pt x="52" y="6515"/>
                    </a:lnTo>
                    <a:lnTo>
                      <a:pt x="0" y="6884"/>
                    </a:lnTo>
                    <a:lnTo>
                      <a:pt x="0" y="7727"/>
                    </a:lnTo>
                    <a:lnTo>
                      <a:pt x="52" y="8166"/>
                    </a:lnTo>
                    <a:lnTo>
                      <a:pt x="157" y="8605"/>
                    </a:lnTo>
                    <a:lnTo>
                      <a:pt x="313" y="8974"/>
                    </a:lnTo>
                    <a:lnTo>
                      <a:pt x="470" y="9378"/>
                    </a:lnTo>
                    <a:lnTo>
                      <a:pt x="651" y="9729"/>
                    </a:lnTo>
                    <a:lnTo>
                      <a:pt x="860" y="10097"/>
                    </a:lnTo>
                    <a:lnTo>
                      <a:pt x="1121" y="10396"/>
                    </a:lnTo>
                    <a:lnTo>
                      <a:pt x="1668" y="11028"/>
                    </a:lnTo>
                    <a:lnTo>
                      <a:pt x="2267" y="11573"/>
                    </a:lnTo>
                    <a:lnTo>
                      <a:pt x="2866" y="12118"/>
                    </a:lnTo>
                    <a:lnTo>
                      <a:pt x="3570" y="12591"/>
                    </a:lnTo>
                    <a:lnTo>
                      <a:pt x="4872" y="13469"/>
                    </a:lnTo>
                    <a:lnTo>
                      <a:pt x="6019" y="14242"/>
                    </a:lnTo>
                    <a:lnTo>
                      <a:pt x="6462" y="14646"/>
                    </a:lnTo>
                    <a:lnTo>
                      <a:pt x="6826" y="15050"/>
                    </a:lnTo>
                    <a:lnTo>
                      <a:pt x="6931" y="15260"/>
                    </a:lnTo>
                    <a:lnTo>
                      <a:pt x="7009" y="15454"/>
                    </a:lnTo>
                    <a:lnTo>
                      <a:pt x="7113" y="15664"/>
                    </a:lnTo>
                    <a:lnTo>
                      <a:pt x="7113" y="19370"/>
                    </a:lnTo>
                    <a:lnTo>
                      <a:pt x="7166" y="19634"/>
                    </a:lnTo>
                    <a:lnTo>
                      <a:pt x="7270" y="19879"/>
                    </a:lnTo>
                    <a:lnTo>
                      <a:pt x="7425" y="20107"/>
                    </a:lnTo>
                    <a:lnTo>
                      <a:pt x="7582" y="20318"/>
                    </a:lnTo>
                    <a:lnTo>
                      <a:pt x="7765" y="20511"/>
                    </a:lnTo>
                    <a:lnTo>
                      <a:pt x="7973" y="20722"/>
                    </a:lnTo>
                    <a:lnTo>
                      <a:pt x="8233" y="20881"/>
                    </a:lnTo>
                    <a:lnTo>
                      <a:pt x="8468" y="21056"/>
                    </a:lnTo>
                    <a:lnTo>
                      <a:pt x="8729" y="21196"/>
                    </a:lnTo>
                    <a:lnTo>
                      <a:pt x="9015" y="21319"/>
                    </a:lnTo>
                    <a:lnTo>
                      <a:pt x="9380" y="21425"/>
                    </a:lnTo>
                    <a:lnTo>
                      <a:pt x="9719" y="21495"/>
                    </a:lnTo>
                    <a:lnTo>
                      <a:pt x="10084" y="21565"/>
                    </a:lnTo>
                    <a:lnTo>
                      <a:pt x="10422" y="21600"/>
                    </a:lnTo>
                    <a:lnTo>
                      <a:pt x="10786" y="21600"/>
                    </a:lnTo>
                    <a:close/>
                  </a:path>
                </a:pathLst>
              </a:custGeom>
              <a:solidFill>
                <a:srgbClr val="FFFFCC">
                  <a:alpha val="100000"/>
                </a:srgbClr>
              </a:solidFill>
              <a:ln w="57150" cap="flat" cmpd="sng">
                <a:solidFill>
                  <a:srgbClr val="000000">
                    <a:alpha val="100000"/>
                  </a:srgb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9230" name="Shape 193"/>
              <p:cNvSpPr/>
              <p:nvPr/>
            </p:nvSpPr>
            <p:spPr>
              <a:xfrm>
                <a:off x="192699" y="403848"/>
                <a:ext cx="224224" cy="408299"/>
              </a:xfrm>
              <a:custGeom>
                <a:avLst/>
                <a:gdLst/>
                <a:ahLst/>
                <a:cxnLst>
                  <a:cxn ang="0">
                    <a:pos x="112112" y="204150"/>
                  </a:cxn>
                  <a:cxn ang="5898240">
                    <a:pos x="112112" y="204150"/>
                  </a:cxn>
                  <a:cxn ang="11796480">
                    <a:pos x="112112" y="204150"/>
                  </a:cxn>
                  <a:cxn ang="17694720">
                    <a:pos x="112112" y="204150"/>
                  </a:cxn>
                </a:cxnLst>
                <a:pathLst>
                  <a:path w="21600" h="21600">
                    <a:moveTo>
                      <a:pt x="6354" y="10918"/>
                    </a:moveTo>
                    <a:lnTo>
                      <a:pt x="4448" y="5578"/>
                    </a:lnTo>
                    <a:lnTo>
                      <a:pt x="1060" y="1305"/>
                    </a:lnTo>
                    <a:lnTo>
                      <a:pt x="0" y="235"/>
                    </a:lnTo>
                    <a:lnTo>
                      <a:pt x="4448" y="1424"/>
                    </a:lnTo>
                    <a:lnTo>
                      <a:pt x="7835" y="0"/>
                    </a:lnTo>
                    <a:lnTo>
                      <a:pt x="11647" y="1305"/>
                    </a:lnTo>
                    <a:lnTo>
                      <a:pt x="14610" y="0"/>
                    </a:lnTo>
                    <a:lnTo>
                      <a:pt x="17576" y="1186"/>
                    </a:lnTo>
                    <a:lnTo>
                      <a:pt x="21600" y="235"/>
                    </a:lnTo>
                    <a:lnTo>
                      <a:pt x="16304" y="6053"/>
                    </a:lnTo>
                    <a:lnTo>
                      <a:pt x="14822" y="10918"/>
                    </a:lnTo>
                    <a:moveTo>
                      <a:pt x="778" y="14359"/>
                    </a:moveTo>
                    <a:lnTo>
                      <a:pt x="20681" y="14359"/>
                    </a:lnTo>
                    <a:lnTo>
                      <a:pt x="20681" y="16852"/>
                    </a:lnTo>
                    <a:lnTo>
                      <a:pt x="778" y="16814"/>
                    </a:lnTo>
                    <a:lnTo>
                      <a:pt x="778" y="19226"/>
                    </a:lnTo>
                    <a:lnTo>
                      <a:pt x="20681" y="19304"/>
                    </a:lnTo>
                    <a:lnTo>
                      <a:pt x="20752" y="21600"/>
                    </a:lnTo>
                    <a:lnTo>
                      <a:pt x="848" y="21600"/>
                    </a:lnTo>
                  </a:path>
                </a:pathLst>
              </a:custGeom>
              <a:noFill/>
              <a:ln w="57150" cap="flat" cmpd="sng">
                <a:solidFill>
                  <a:srgbClr val="000000">
                    <a:alpha val="100000"/>
                  </a:srgb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</p:grpSp>
      </p:grpSp>
      <p:sp>
        <p:nvSpPr>
          <p:cNvPr id="196" name="Shape 196"/>
          <p:cNvSpPr/>
          <p:nvPr/>
        </p:nvSpPr>
        <p:spPr>
          <a:xfrm>
            <a:off x="4089400" y="1233488"/>
            <a:ext cx="3442970" cy="460375"/>
          </a:xfrm>
          <a:prstGeom prst="rect">
            <a:avLst/>
          </a:prstGeom>
          <a:noFill/>
          <a:ln w="12700">
            <a:noFill/>
          </a:ln>
        </p:spPr>
        <p:txBody>
          <a:bodyPr wrap="none" lIns="45719" rIns="45719" anchor="ctr" anchorCtr="0">
            <a:spAutoFit/>
          </a:bodyPr>
          <a:p>
            <a:pPr eaLnBrk="1">
              <a:buNone/>
            </a:pPr>
            <a:r>
              <a:rPr lang="zh-CN" altLang="en-US" sz="2400">
                <a:latin typeface="华文细黑" pitchFamily="2" charset="-122"/>
                <a:ea typeface="华文细黑" pitchFamily="2" charset="-122"/>
                <a:sym typeface="华文细黑" pitchFamily="2" charset="-122"/>
              </a:rPr>
              <a:t>小夏出国留学遇到了问题</a:t>
            </a:r>
            <a:endParaRPr lang="zh-CN" altLang="en-US" sz="2400">
              <a:latin typeface="华文细黑" pitchFamily="2" charset="-122"/>
              <a:ea typeface="华文细黑" pitchFamily="2" charset="-122"/>
              <a:sym typeface="华文细黑" pitchFamily="2" charset="-122"/>
            </a:endParaRPr>
          </a:p>
        </p:txBody>
      </p:sp>
      <p:sp>
        <p:nvSpPr>
          <p:cNvPr id="197" name="Shape 197"/>
          <p:cNvSpPr/>
          <p:nvPr/>
        </p:nvSpPr>
        <p:spPr>
          <a:xfrm>
            <a:off x="2082800" y="1797050"/>
            <a:ext cx="6516370" cy="429895"/>
          </a:xfrm>
          <a:prstGeom prst="rect">
            <a:avLst/>
          </a:prstGeom>
          <a:ln>
            <a:solidFill>
              <a:srgbClr val="4A7EBB"/>
            </a:solidFill>
          </a:ln>
          <a:effectLst>
            <a:outerShdw blurRad="38100" dist="20000" dir="5400000" rotWithShape="0">
              <a:srgbClr val="FFFFFF">
                <a:alpha val="38000"/>
              </a:srgbClr>
            </a:outerShdw>
          </a:effectLst>
        </p:spPr>
        <p:txBody>
          <a:bodyPr wrap="none" lIns="45719" rIns="45719">
            <a:spAutoFit/>
          </a:bodyPr>
          <a:lstStyle>
            <a:lvl1pPr>
              <a:defRPr sz="2200">
                <a:latin typeface="华文细黑"/>
                <a:ea typeface="华文细黑"/>
                <a:cs typeface="华文细黑"/>
                <a:sym typeface="华文细黑"/>
              </a:defRPr>
            </a:lvl1pPr>
          </a:lstStyle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细黑"/>
                <a:ea typeface="华文细黑"/>
                <a:cs typeface="华文细黑"/>
                <a:sym typeface="华文细黑"/>
              </a:rPr>
              <a:t>小雨：你马上就要硕士毕业了吧？将来有什么打算？</a:t>
            </a:r>
            <a:endParaRPr kumimoji="0" sz="2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华文细黑"/>
              <a:ea typeface="华文细黑"/>
              <a:cs typeface="华文细黑"/>
              <a:sym typeface="华文细黑"/>
            </a:endParaRPr>
          </a:p>
        </p:txBody>
      </p:sp>
      <p:sp>
        <p:nvSpPr>
          <p:cNvPr id="198" name="Shape 198"/>
          <p:cNvSpPr/>
          <p:nvPr/>
        </p:nvSpPr>
        <p:spPr>
          <a:xfrm>
            <a:off x="2078038" y="2349500"/>
            <a:ext cx="8277225" cy="429895"/>
          </a:xfrm>
          <a:prstGeom prst="rect">
            <a:avLst/>
          </a:prstGeom>
          <a:ln>
            <a:solidFill>
              <a:srgbClr val="BE4B48"/>
            </a:solidFill>
          </a:ln>
          <a:effectLst>
            <a:outerShdw blurRad="38100" dist="20000" dir="5400000" rotWithShape="0">
              <a:srgbClr val="FFFFFF">
                <a:alpha val="38000"/>
              </a:srgbClr>
            </a:outerShdw>
          </a:effectLst>
        </p:spPr>
        <p:txBody>
          <a:bodyPr lIns="45719" rIns="45719">
            <a:spAutoFit/>
          </a:bodyPr>
          <a:lstStyle>
            <a:lvl1pPr>
              <a:defRPr sz="2200">
                <a:latin typeface="华文细黑"/>
                <a:ea typeface="华文细黑"/>
                <a:cs typeface="华文细黑"/>
                <a:sym typeface="华文细黑"/>
              </a:defRPr>
            </a:lvl1pPr>
          </a:lstStyle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细黑"/>
                <a:ea typeface="华文细黑"/>
                <a:cs typeface="华文细黑"/>
                <a:sym typeface="华文细黑"/>
              </a:rPr>
              <a:t>小夏：我想出国读博士，一直在准备办签证需要的材料。</a:t>
            </a:r>
            <a:endParaRPr kumimoji="0" sz="2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华文细黑"/>
              <a:ea typeface="华文细黑"/>
              <a:cs typeface="华文细黑"/>
              <a:sym typeface="华文细黑"/>
            </a:endParaRPr>
          </a:p>
        </p:txBody>
      </p:sp>
      <p:sp>
        <p:nvSpPr>
          <p:cNvPr id="199" name="Shape 199"/>
          <p:cNvSpPr/>
          <p:nvPr/>
        </p:nvSpPr>
        <p:spPr>
          <a:xfrm>
            <a:off x="2082800" y="2876550"/>
            <a:ext cx="4281170" cy="429895"/>
          </a:xfrm>
          <a:prstGeom prst="rect">
            <a:avLst/>
          </a:prstGeom>
          <a:ln>
            <a:solidFill>
              <a:srgbClr val="4A7EBB"/>
            </a:solidFill>
          </a:ln>
          <a:effectLst>
            <a:outerShdw blurRad="38100" dist="20000" dir="5400000" rotWithShape="0">
              <a:srgbClr val="FFFFFF">
                <a:alpha val="38000"/>
              </a:srgbClr>
            </a:outerShdw>
          </a:effectLst>
        </p:spPr>
        <p:txBody>
          <a:bodyPr wrap="none" lIns="45719" rIns="45719">
            <a:spAutoFit/>
          </a:bodyPr>
          <a:lstStyle>
            <a:lvl1pPr>
              <a:defRPr sz="2200">
                <a:latin typeface="华文细黑"/>
                <a:ea typeface="华文细黑"/>
                <a:cs typeface="华文细黑"/>
                <a:sym typeface="华文细黑"/>
              </a:defRPr>
            </a:lvl1pPr>
          </a:lstStyle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细黑"/>
                <a:ea typeface="华文细黑"/>
                <a:cs typeface="华文细黑"/>
                <a:sym typeface="华文细黑"/>
              </a:rPr>
              <a:t>小雨：现在材料准备得怎么样了？</a:t>
            </a:r>
            <a:endParaRPr kumimoji="0" sz="2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华文细黑"/>
              <a:ea typeface="华文细黑"/>
              <a:cs typeface="华文细黑"/>
              <a:sym typeface="华文细黑"/>
            </a:endParaRPr>
          </a:p>
        </p:txBody>
      </p:sp>
      <p:sp>
        <p:nvSpPr>
          <p:cNvPr id="200" name="Shape 200"/>
          <p:cNvSpPr/>
          <p:nvPr/>
        </p:nvSpPr>
        <p:spPr>
          <a:xfrm>
            <a:off x="2082800" y="3379788"/>
            <a:ext cx="8192770" cy="768350"/>
          </a:xfrm>
          <a:prstGeom prst="rect">
            <a:avLst/>
          </a:prstGeom>
          <a:ln>
            <a:solidFill>
              <a:srgbClr val="BE4B48"/>
            </a:solidFill>
          </a:ln>
          <a:effectLst>
            <a:outerShdw blurRad="38100" dist="20000" dir="5400000" rotWithShape="0">
              <a:srgbClr val="FFFFFF">
                <a:alpha val="38000"/>
              </a:srgbClr>
            </a:outerShdw>
          </a:effectLst>
        </p:spPr>
        <p:txBody>
          <a:bodyPr wrap="none" lIns="45719" rIns="45719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2200">
                <a:latin typeface="华文细黑"/>
                <a:ea typeface="华文细黑"/>
                <a:cs typeface="华文细黑"/>
                <a:sym typeface="华文细黑"/>
              </a:defRPr>
            </a:pPr>
            <a:r>
              <a:rPr kumimoji="0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细黑"/>
                <a:ea typeface="华文细黑"/>
                <a:cs typeface="华文细黑"/>
                <a:sym typeface="华文细黑"/>
              </a:rPr>
              <a:t>小夏：成绩证明和护照已经准备好了，另外，还跟国外的大学取得</a:t>
            </a:r>
            <a:endParaRPr kumimoji="0" sz="2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华文细黑"/>
              <a:ea typeface="华文细黑"/>
              <a:cs typeface="华文细黑"/>
              <a:sym typeface="华文细黑"/>
            </a:endParaRP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2200">
                <a:latin typeface="华文细黑"/>
                <a:ea typeface="华文细黑"/>
                <a:cs typeface="华文细黑"/>
                <a:sym typeface="华文细黑"/>
              </a:defRPr>
            </a:pPr>
            <a:r>
              <a:rPr kumimoji="0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细黑"/>
                <a:ea typeface="华文细黑"/>
                <a:cs typeface="华文细黑"/>
                <a:sym typeface="华文细黑"/>
              </a:rPr>
              <a:t>            了联系，填写了报名表格。</a:t>
            </a:r>
            <a:endParaRPr kumimoji="0" sz="2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华文细黑"/>
              <a:ea typeface="华文细黑"/>
              <a:cs typeface="华文细黑"/>
              <a:sym typeface="华文细黑"/>
            </a:endParaRPr>
          </a:p>
        </p:txBody>
      </p:sp>
      <p:sp>
        <p:nvSpPr>
          <p:cNvPr id="201" name="Shape 201"/>
          <p:cNvSpPr/>
          <p:nvPr/>
        </p:nvSpPr>
        <p:spPr>
          <a:xfrm>
            <a:off x="2078038" y="4211638"/>
            <a:ext cx="8277225" cy="768350"/>
          </a:xfrm>
          <a:prstGeom prst="rect">
            <a:avLst/>
          </a:prstGeom>
          <a:ln>
            <a:solidFill>
              <a:srgbClr val="4A7EBB"/>
            </a:solidFill>
          </a:ln>
          <a:effectLst>
            <a:outerShdw blurRad="38100" dist="20000" dir="5400000" rotWithShape="0">
              <a:srgbClr val="FFFFFF">
                <a:alpha val="38000"/>
              </a:srgbClr>
            </a:outerShdw>
          </a:effectLst>
        </p:spPr>
        <p:txBody>
          <a:bodyPr lIns="45719" rIns="45719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2200">
                <a:latin typeface="华文细黑"/>
                <a:ea typeface="华文细黑"/>
                <a:cs typeface="华文细黑"/>
                <a:sym typeface="华文细黑"/>
              </a:defRPr>
            </a:pPr>
            <a:r>
              <a:rPr kumimoji="0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细黑"/>
                <a:ea typeface="华文细黑"/>
                <a:cs typeface="华文细黑"/>
                <a:sym typeface="华文细黑"/>
              </a:rPr>
              <a:t>小雨：还应该有国外大学给你的邀请信吧？他们把邀请信传真给你  </a:t>
            </a:r>
            <a:endParaRPr kumimoji="0" sz="2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华文细黑"/>
              <a:ea typeface="华文细黑"/>
              <a:cs typeface="华文细黑"/>
              <a:sym typeface="华文细黑"/>
            </a:endParaRP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2200">
                <a:latin typeface="华文细黑"/>
                <a:ea typeface="华文细黑"/>
                <a:cs typeface="华文细黑"/>
                <a:sym typeface="华文细黑"/>
              </a:defRPr>
            </a:pPr>
            <a:r>
              <a:rPr kumimoji="0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细黑"/>
                <a:ea typeface="华文细黑"/>
                <a:cs typeface="华文细黑"/>
                <a:sym typeface="华文细黑"/>
              </a:rPr>
              <a:t>            了吗？</a:t>
            </a:r>
            <a:endParaRPr kumimoji="0" sz="2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华文细黑"/>
              <a:ea typeface="华文细黑"/>
              <a:cs typeface="华文细黑"/>
              <a:sym typeface="华文细黑"/>
            </a:endParaRPr>
          </a:p>
        </p:txBody>
      </p:sp>
      <p:sp>
        <p:nvSpPr>
          <p:cNvPr id="202" name="Shape 202"/>
          <p:cNvSpPr/>
          <p:nvPr/>
        </p:nvSpPr>
        <p:spPr>
          <a:xfrm>
            <a:off x="2076450" y="4994275"/>
            <a:ext cx="8280400" cy="429895"/>
          </a:xfrm>
          <a:prstGeom prst="rect">
            <a:avLst/>
          </a:prstGeom>
          <a:ln>
            <a:solidFill>
              <a:srgbClr val="BE4B48"/>
            </a:solidFill>
          </a:ln>
          <a:effectLst>
            <a:outerShdw blurRad="38100" dist="20000" dir="5400000" rotWithShape="0">
              <a:srgbClr val="FFFFFF">
                <a:alpha val="38000"/>
              </a:srgbClr>
            </a:outerShdw>
          </a:effectLst>
        </p:spPr>
        <p:txBody>
          <a:bodyPr lIns="45719" rIns="45719">
            <a:spAutoFit/>
          </a:bodyPr>
          <a:lstStyle>
            <a:lvl1pPr>
              <a:defRPr sz="2200">
                <a:latin typeface="华文细黑"/>
                <a:ea typeface="华文细黑"/>
                <a:cs typeface="华文细黑"/>
                <a:sym typeface="华文细黑"/>
              </a:defRPr>
            </a:lvl1pPr>
          </a:lstStyle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细黑"/>
                <a:ea typeface="华文细黑"/>
                <a:cs typeface="华文细黑"/>
                <a:sym typeface="华文细黑"/>
              </a:rPr>
              <a:t>小夏：没有啊，下个星期我就要去使馆办签证了，这可怎么办？</a:t>
            </a:r>
            <a:endParaRPr kumimoji="0" sz="2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华文细黑"/>
              <a:ea typeface="华文细黑"/>
              <a:cs typeface="华文细黑"/>
              <a:sym typeface="华文细黑"/>
            </a:endParaRPr>
          </a:p>
        </p:txBody>
      </p:sp>
      <p:sp>
        <p:nvSpPr>
          <p:cNvPr id="203" name="Shape 203"/>
          <p:cNvSpPr/>
          <p:nvPr/>
        </p:nvSpPr>
        <p:spPr>
          <a:xfrm>
            <a:off x="2078038" y="5494338"/>
            <a:ext cx="8277225" cy="768350"/>
          </a:xfrm>
          <a:prstGeom prst="rect">
            <a:avLst/>
          </a:prstGeom>
          <a:ln>
            <a:solidFill>
              <a:srgbClr val="4A7EBB"/>
            </a:solidFill>
          </a:ln>
          <a:effectLst>
            <a:outerShdw blurRad="38100" dist="20000" dir="5400000" rotWithShape="0">
              <a:srgbClr val="FFFFFF">
                <a:alpha val="38000"/>
              </a:srgbClr>
            </a:outerShdw>
          </a:effectLst>
        </p:spPr>
        <p:txBody>
          <a:bodyPr lIns="45719" rIns="45719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2200">
                <a:latin typeface="华文细黑"/>
                <a:ea typeface="华文细黑"/>
                <a:cs typeface="华文细黑"/>
                <a:sym typeface="华文细黑"/>
              </a:defRPr>
            </a:pPr>
            <a:r>
              <a:rPr kumimoji="0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细黑"/>
                <a:ea typeface="华文细黑"/>
                <a:cs typeface="华文细黑"/>
                <a:sym typeface="华文细黑"/>
              </a:rPr>
              <a:t>小雨：这可是个大问题，我也不太清楚。我帮你查一下学校的电话 </a:t>
            </a:r>
            <a:endParaRPr kumimoji="0" sz="2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华文细黑"/>
              <a:ea typeface="华文细黑"/>
              <a:cs typeface="华文细黑"/>
              <a:sym typeface="华文细黑"/>
            </a:endParaRP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2200">
                <a:latin typeface="华文细黑"/>
                <a:ea typeface="华文细黑"/>
                <a:cs typeface="华文细黑"/>
                <a:sym typeface="华文细黑"/>
              </a:defRPr>
            </a:pPr>
            <a:r>
              <a:rPr kumimoji="0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细黑"/>
                <a:ea typeface="华文细黑"/>
                <a:cs typeface="华文细黑"/>
                <a:sym typeface="华文细黑"/>
              </a:rPr>
              <a:t>            号码，你打电话问一下吧。</a:t>
            </a:r>
            <a:endParaRPr kumimoji="0" sz="2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华文细黑"/>
              <a:ea typeface="华文细黑"/>
              <a:cs typeface="华文细黑"/>
              <a:sym typeface="华文细黑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fill="hold" nodeType="tmRoot"/>
      </p:par>
    </p:tnLst>
    <p:bldLst>
      <p:bldP spid="196" grpId="0" animBg="1" advAuto="1000"/>
      <p:bldP spid="197" grpId="0" animBg="1" advAuto="1000"/>
      <p:bldP spid="198" grpId="0" animBg="1" advAuto="1000"/>
      <p:bldP spid="199" grpId="0" animBg="1" advAuto="1000"/>
      <p:bldP spid="200" grpId="0" animBg="1" advAuto="1000"/>
      <p:bldP spid="201" grpId="0" animBg="1" advAuto="1000"/>
      <p:bldP spid="202" grpId="0" animBg="1" advAuto="1000"/>
      <p:bldP spid="203" grpId="0" animBg="1" advAuto="100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314" name="Shape 139"/>
          <p:cNvSpPr/>
          <p:nvPr/>
        </p:nvSpPr>
        <p:spPr>
          <a:xfrm>
            <a:off x="2514600" y="487363"/>
            <a:ext cx="7786688" cy="706755"/>
          </a:xfrm>
          <a:prstGeom prst="rect">
            <a:avLst/>
          </a:prstGeom>
          <a:noFill/>
          <a:ln w="12700">
            <a:noFill/>
          </a:ln>
        </p:spPr>
        <p:txBody>
          <a:bodyPr lIns="45719" rIns="45719">
            <a:spAutoFit/>
          </a:bodyPr>
          <a:p>
            <a:pPr eaLnBrk="1">
              <a:buNone/>
            </a:pPr>
            <a:r>
              <a:rPr lang="zh-CN" altLang="en-US" sz="4000">
                <a:solidFill>
                  <a:srgbClr val="A6A6A6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练习</a:t>
            </a:r>
            <a:endParaRPr lang="zh-CN" altLang="en-US" sz="4000">
              <a:solidFill>
                <a:srgbClr val="A6A6A6"/>
              </a:solidFill>
              <a:latin typeface="黑体" panose="02010609060101010101" pitchFamily="49" charset="-122"/>
              <a:ea typeface="黑体" panose="02010609060101010101" pitchFamily="49" charset="-122"/>
              <a:sym typeface="黑体" panose="02010609060101010101" pitchFamily="49" charset="-122"/>
            </a:endParaRPr>
          </a:p>
        </p:txBody>
      </p:sp>
      <p:grpSp>
        <p:nvGrpSpPr>
          <p:cNvPr id="13315" name="Group 142"/>
          <p:cNvGrpSpPr/>
          <p:nvPr/>
        </p:nvGrpSpPr>
        <p:grpSpPr>
          <a:xfrm>
            <a:off x="1811338" y="228600"/>
            <a:ext cx="608012" cy="919163"/>
            <a:chOff x="0" y="0"/>
            <a:chExt cx="607419" cy="919824"/>
          </a:xfrm>
        </p:grpSpPr>
        <p:sp>
          <p:nvSpPr>
            <p:cNvPr id="13332" name="Shape 140"/>
            <p:cNvSpPr/>
            <p:nvPr/>
          </p:nvSpPr>
          <p:spPr>
            <a:xfrm>
              <a:off x="0" y="0"/>
              <a:ext cx="607420" cy="919825"/>
            </a:xfrm>
            <a:custGeom>
              <a:avLst/>
              <a:gdLst/>
              <a:ahLst/>
              <a:cxnLst>
                <a:cxn ang="0">
                  <a:pos x="303710" y="459913"/>
                </a:cxn>
                <a:cxn ang="5898240">
                  <a:pos x="303710" y="459913"/>
                </a:cxn>
                <a:cxn ang="11796480">
                  <a:pos x="303710" y="459913"/>
                </a:cxn>
                <a:cxn ang="17694720">
                  <a:pos x="303710" y="459913"/>
                </a:cxn>
              </a:cxnLst>
              <a:pathLst>
                <a:path w="21600" h="21600">
                  <a:moveTo>
                    <a:pt x="10786" y="21600"/>
                  </a:moveTo>
                  <a:lnTo>
                    <a:pt x="11178" y="21600"/>
                  </a:lnTo>
                  <a:lnTo>
                    <a:pt x="11516" y="21565"/>
                  </a:lnTo>
                  <a:lnTo>
                    <a:pt x="11881" y="21495"/>
                  </a:lnTo>
                  <a:lnTo>
                    <a:pt x="12220" y="21425"/>
                  </a:lnTo>
                  <a:lnTo>
                    <a:pt x="12585" y="21319"/>
                  </a:lnTo>
                  <a:lnTo>
                    <a:pt x="12871" y="21196"/>
                  </a:lnTo>
                  <a:lnTo>
                    <a:pt x="13132" y="21056"/>
                  </a:lnTo>
                  <a:lnTo>
                    <a:pt x="13367" y="20881"/>
                  </a:lnTo>
                  <a:lnTo>
                    <a:pt x="13627" y="20722"/>
                  </a:lnTo>
                  <a:lnTo>
                    <a:pt x="13835" y="20511"/>
                  </a:lnTo>
                  <a:lnTo>
                    <a:pt x="14018" y="20318"/>
                  </a:lnTo>
                  <a:lnTo>
                    <a:pt x="14174" y="20107"/>
                  </a:lnTo>
                  <a:lnTo>
                    <a:pt x="14330" y="19879"/>
                  </a:lnTo>
                  <a:lnTo>
                    <a:pt x="14434" y="19634"/>
                  </a:lnTo>
                  <a:lnTo>
                    <a:pt x="14487" y="19370"/>
                  </a:lnTo>
                  <a:lnTo>
                    <a:pt x="14487" y="15664"/>
                  </a:lnTo>
                  <a:lnTo>
                    <a:pt x="14591" y="15454"/>
                  </a:lnTo>
                  <a:lnTo>
                    <a:pt x="14669" y="15260"/>
                  </a:lnTo>
                  <a:lnTo>
                    <a:pt x="14774" y="15050"/>
                  </a:lnTo>
                  <a:lnTo>
                    <a:pt x="15138" y="14646"/>
                  </a:lnTo>
                  <a:lnTo>
                    <a:pt x="15581" y="14242"/>
                  </a:lnTo>
                  <a:lnTo>
                    <a:pt x="16728" y="13469"/>
                  </a:lnTo>
                  <a:lnTo>
                    <a:pt x="18030" y="12591"/>
                  </a:lnTo>
                  <a:lnTo>
                    <a:pt x="18734" y="12118"/>
                  </a:lnTo>
                  <a:lnTo>
                    <a:pt x="19333" y="11573"/>
                  </a:lnTo>
                  <a:lnTo>
                    <a:pt x="19932" y="11028"/>
                  </a:lnTo>
                  <a:lnTo>
                    <a:pt x="20479" y="10396"/>
                  </a:lnTo>
                  <a:lnTo>
                    <a:pt x="20740" y="10097"/>
                  </a:lnTo>
                  <a:lnTo>
                    <a:pt x="20948" y="9729"/>
                  </a:lnTo>
                  <a:lnTo>
                    <a:pt x="21130" y="9378"/>
                  </a:lnTo>
                  <a:lnTo>
                    <a:pt x="21287" y="8974"/>
                  </a:lnTo>
                  <a:lnTo>
                    <a:pt x="21443" y="8605"/>
                  </a:lnTo>
                  <a:lnTo>
                    <a:pt x="21548" y="8166"/>
                  </a:lnTo>
                  <a:lnTo>
                    <a:pt x="21600" y="7727"/>
                  </a:lnTo>
                  <a:lnTo>
                    <a:pt x="21600" y="6884"/>
                  </a:lnTo>
                  <a:lnTo>
                    <a:pt x="21548" y="6515"/>
                  </a:lnTo>
                  <a:lnTo>
                    <a:pt x="21496" y="6182"/>
                  </a:lnTo>
                  <a:lnTo>
                    <a:pt x="21391" y="5812"/>
                  </a:lnTo>
                  <a:lnTo>
                    <a:pt x="21287" y="5479"/>
                  </a:lnTo>
                  <a:lnTo>
                    <a:pt x="21130" y="5093"/>
                  </a:lnTo>
                  <a:lnTo>
                    <a:pt x="20948" y="4760"/>
                  </a:lnTo>
                  <a:lnTo>
                    <a:pt x="20740" y="4425"/>
                  </a:lnTo>
                  <a:lnTo>
                    <a:pt x="20531" y="4127"/>
                  </a:lnTo>
                  <a:lnTo>
                    <a:pt x="20296" y="3811"/>
                  </a:lnTo>
                  <a:lnTo>
                    <a:pt x="20036" y="3513"/>
                  </a:lnTo>
                  <a:lnTo>
                    <a:pt x="19775" y="3214"/>
                  </a:lnTo>
                  <a:lnTo>
                    <a:pt x="19124" y="2634"/>
                  </a:lnTo>
                  <a:lnTo>
                    <a:pt x="18447" y="2125"/>
                  </a:lnTo>
                  <a:lnTo>
                    <a:pt x="17691" y="1669"/>
                  </a:lnTo>
                  <a:lnTo>
                    <a:pt x="16832" y="1229"/>
                  </a:lnTo>
                  <a:lnTo>
                    <a:pt x="16388" y="1054"/>
                  </a:lnTo>
                  <a:lnTo>
                    <a:pt x="15920" y="879"/>
                  </a:lnTo>
                  <a:lnTo>
                    <a:pt x="15477" y="720"/>
                  </a:lnTo>
                  <a:lnTo>
                    <a:pt x="15034" y="580"/>
                  </a:lnTo>
                  <a:lnTo>
                    <a:pt x="14539" y="439"/>
                  </a:lnTo>
                  <a:lnTo>
                    <a:pt x="14018" y="316"/>
                  </a:lnTo>
                  <a:lnTo>
                    <a:pt x="13471" y="211"/>
                  </a:lnTo>
                  <a:lnTo>
                    <a:pt x="12975" y="140"/>
                  </a:lnTo>
                  <a:lnTo>
                    <a:pt x="12428" y="71"/>
                  </a:lnTo>
                  <a:lnTo>
                    <a:pt x="11934" y="35"/>
                  </a:lnTo>
                  <a:lnTo>
                    <a:pt x="11387" y="0"/>
                  </a:lnTo>
                  <a:lnTo>
                    <a:pt x="10213" y="0"/>
                  </a:lnTo>
                  <a:lnTo>
                    <a:pt x="9666" y="35"/>
                  </a:lnTo>
                  <a:lnTo>
                    <a:pt x="9172" y="71"/>
                  </a:lnTo>
                  <a:lnTo>
                    <a:pt x="8625" y="140"/>
                  </a:lnTo>
                  <a:lnTo>
                    <a:pt x="8129" y="211"/>
                  </a:lnTo>
                  <a:lnTo>
                    <a:pt x="7582" y="316"/>
                  </a:lnTo>
                  <a:lnTo>
                    <a:pt x="7061" y="439"/>
                  </a:lnTo>
                  <a:lnTo>
                    <a:pt x="6566" y="580"/>
                  </a:lnTo>
                  <a:lnTo>
                    <a:pt x="6123" y="720"/>
                  </a:lnTo>
                  <a:lnTo>
                    <a:pt x="5680" y="879"/>
                  </a:lnTo>
                  <a:lnTo>
                    <a:pt x="5212" y="1054"/>
                  </a:lnTo>
                  <a:lnTo>
                    <a:pt x="4768" y="1229"/>
                  </a:lnTo>
                  <a:lnTo>
                    <a:pt x="3909" y="1669"/>
                  </a:lnTo>
                  <a:lnTo>
                    <a:pt x="3153" y="2125"/>
                  </a:lnTo>
                  <a:lnTo>
                    <a:pt x="2476" y="2634"/>
                  </a:lnTo>
                  <a:lnTo>
                    <a:pt x="1825" y="3214"/>
                  </a:lnTo>
                  <a:lnTo>
                    <a:pt x="1303" y="3811"/>
                  </a:lnTo>
                  <a:lnTo>
                    <a:pt x="1069" y="4127"/>
                  </a:lnTo>
                  <a:lnTo>
                    <a:pt x="860" y="4425"/>
                  </a:lnTo>
                  <a:lnTo>
                    <a:pt x="651" y="4760"/>
                  </a:lnTo>
                  <a:lnTo>
                    <a:pt x="470" y="5093"/>
                  </a:lnTo>
                  <a:lnTo>
                    <a:pt x="313" y="5479"/>
                  </a:lnTo>
                  <a:lnTo>
                    <a:pt x="209" y="5812"/>
                  </a:lnTo>
                  <a:lnTo>
                    <a:pt x="104" y="6182"/>
                  </a:lnTo>
                  <a:lnTo>
                    <a:pt x="52" y="6515"/>
                  </a:lnTo>
                  <a:lnTo>
                    <a:pt x="0" y="6884"/>
                  </a:lnTo>
                  <a:lnTo>
                    <a:pt x="0" y="7727"/>
                  </a:lnTo>
                  <a:lnTo>
                    <a:pt x="52" y="8166"/>
                  </a:lnTo>
                  <a:lnTo>
                    <a:pt x="157" y="8605"/>
                  </a:lnTo>
                  <a:lnTo>
                    <a:pt x="313" y="8974"/>
                  </a:lnTo>
                  <a:lnTo>
                    <a:pt x="470" y="9378"/>
                  </a:lnTo>
                  <a:lnTo>
                    <a:pt x="651" y="9729"/>
                  </a:lnTo>
                  <a:lnTo>
                    <a:pt x="860" y="10097"/>
                  </a:lnTo>
                  <a:lnTo>
                    <a:pt x="1121" y="10396"/>
                  </a:lnTo>
                  <a:lnTo>
                    <a:pt x="1668" y="11028"/>
                  </a:lnTo>
                  <a:lnTo>
                    <a:pt x="2267" y="11573"/>
                  </a:lnTo>
                  <a:lnTo>
                    <a:pt x="2866" y="12118"/>
                  </a:lnTo>
                  <a:lnTo>
                    <a:pt x="3570" y="12591"/>
                  </a:lnTo>
                  <a:lnTo>
                    <a:pt x="4872" y="13469"/>
                  </a:lnTo>
                  <a:lnTo>
                    <a:pt x="6019" y="14242"/>
                  </a:lnTo>
                  <a:lnTo>
                    <a:pt x="6462" y="14646"/>
                  </a:lnTo>
                  <a:lnTo>
                    <a:pt x="6826" y="15050"/>
                  </a:lnTo>
                  <a:lnTo>
                    <a:pt x="6931" y="15260"/>
                  </a:lnTo>
                  <a:lnTo>
                    <a:pt x="7009" y="15454"/>
                  </a:lnTo>
                  <a:lnTo>
                    <a:pt x="7113" y="15664"/>
                  </a:lnTo>
                  <a:lnTo>
                    <a:pt x="7113" y="19370"/>
                  </a:lnTo>
                  <a:lnTo>
                    <a:pt x="7166" y="19634"/>
                  </a:lnTo>
                  <a:lnTo>
                    <a:pt x="7270" y="19879"/>
                  </a:lnTo>
                  <a:lnTo>
                    <a:pt x="7425" y="20107"/>
                  </a:lnTo>
                  <a:lnTo>
                    <a:pt x="7582" y="20318"/>
                  </a:lnTo>
                  <a:lnTo>
                    <a:pt x="7765" y="20511"/>
                  </a:lnTo>
                  <a:lnTo>
                    <a:pt x="7973" y="20722"/>
                  </a:lnTo>
                  <a:lnTo>
                    <a:pt x="8233" y="20881"/>
                  </a:lnTo>
                  <a:lnTo>
                    <a:pt x="8468" y="21056"/>
                  </a:lnTo>
                  <a:lnTo>
                    <a:pt x="8729" y="21196"/>
                  </a:lnTo>
                  <a:lnTo>
                    <a:pt x="9015" y="21319"/>
                  </a:lnTo>
                  <a:lnTo>
                    <a:pt x="9380" y="21425"/>
                  </a:lnTo>
                  <a:lnTo>
                    <a:pt x="9719" y="21495"/>
                  </a:lnTo>
                  <a:lnTo>
                    <a:pt x="10084" y="21565"/>
                  </a:lnTo>
                  <a:lnTo>
                    <a:pt x="10422" y="21600"/>
                  </a:lnTo>
                  <a:lnTo>
                    <a:pt x="10786" y="21600"/>
                  </a:lnTo>
                  <a:close/>
                </a:path>
              </a:pathLst>
            </a:custGeom>
            <a:solidFill>
              <a:srgbClr val="FFFFCC">
                <a:alpha val="100000"/>
              </a:srgbClr>
            </a:solidFill>
            <a:ln w="57150" cap="flat" cmpd="sng">
              <a:solidFill>
                <a:srgbClr val="000000">
                  <a:alpha val="10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3333" name="Shape 141"/>
            <p:cNvSpPr/>
            <p:nvPr/>
          </p:nvSpPr>
          <p:spPr>
            <a:xfrm>
              <a:off x="192699" y="403848"/>
              <a:ext cx="224224" cy="408299"/>
            </a:xfrm>
            <a:custGeom>
              <a:avLst/>
              <a:gdLst/>
              <a:ahLst/>
              <a:cxnLst>
                <a:cxn ang="0">
                  <a:pos x="112112" y="204150"/>
                </a:cxn>
                <a:cxn ang="5898240">
                  <a:pos x="112112" y="204150"/>
                </a:cxn>
                <a:cxn ang="11796480">
                  <a:pos x="112112" y="204150"/>
                </a:cxn>
                <a:cxn ang="17694720">
                  <a:pos x="112112" y="204150"/>
                </a:cxn>
              </a:cxnLst>
              <a:pathLst>
                <a:path w="21600" h="21600">
                  <a:moveTo>
                    <a:pt x="6354" y="10918"/>
                  </a:moveTo>
                  <a:lnTo>
                    <a:pt x="4448" y="5578"/>
                  </a:lnTo>
                  <a:lnTo>
                    <a:pt x="1060" y="1305"/>
                  </a:lnTo>
                  <a:lnTo>
                    <a:pt x="0" y="235"/>
                  </a:lnTo>
                  <a:lnTo>
                    <a:pt x="4448" y="1424"/>
                  </a:lnTo>
                  <a:lnTo>
                    <a:pt x="7835" y="0"/>
                  </a:lnTo>
                  <a:lnTo>
                    <a:pt x="11647" y="1305"/>
                  </a:lnTo>
                  <a:lnTo>
                    <a:pt x="14610" y="0"/>
                  </a:lnTo>
                  <a:lnTo>
                    <a:pt x="17576" y="1186"/>
                  </a:lnTo>
                  <a:lnTo>
                    <a:pt x="21600" y="235"/>
                  </a:lnTo>
                  <a:lnTo>
                    <a:pt x="16304" y="6053"/>
                  </a:lnTo>
                  <a:lnTo>
                    <a:pt x="14822" y="10918"/>
                  </a:lnTo>
                  <a:moveTo>
                    <a:pt x="778" y="14359"/>
                  </a:moveTo>
                  <a:lnTo>
                    <a:pt x="20681" y="14359"/>
                  </a:lnTo>
                  <a:lnTo>
                    <a:pt x="20681" y="16852"/>
                  </a:lnTo>
                  <a:lnTo>
                    <a:pt x="778" y="16814"/>
                  </a:lnTo>
                  <a:lnTo>
                    <a:pt x="778" y="19226"/>
                  </a:lnTo>
                  <a:lnTo>
                    <a:pt x="20681" y="19304"/>
                  </a:lnTo>
                  <a:lnTo>
                    <a:pt x="20752" y="21600"/>
                  </a:lnTo>
                  <a:lnTo>
                    <a:pt x="848" y="21600"/>
                  </a:lnTo>
                </a:path>
              </a:pathLst>
            </a:custGeom>
            <a:noFill/>
            <a:ln w="57150" cap="flat" cmpd="sng">
              <a:solidFill>
                <a:srgbClr val="000000">
                  <a:alpha val="10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</p:grpSp>
      <p:sp>
        <p:nvSpPr>
          <p:cNvPr id="13316" name="Shape 143"/>
          <p:cNvSpPr/>
          <p:nvPr/>
        </p:nvSpPr>
        <p:spPr>
          <a:xfrm>
            <a:off x="2500313" y="1525588"/>
            <a:ext cx="5424170" cy="398780"/>
          </a:xfrm>
          <a:prstGeom prst="rect">
            <a:avLst/>
          </a:prstGeom>
          <a:noFill/>
          <a:ln w="12700">
            <a:noFill/>
          </a:ln>
        </p:spPr>
        <p:txBody>
          <a:bodyPr wrap="none" lIns="45719" rIns="45719">
            <a:spAutoFit/>
          </a:bodyPr>
          <a:p>
            <a:pPr eaLnBrk="1">
              <a:buNone/>
            </a:pPr>
            <a:r>
              <a:rPr lang="zh-CN" altLang="en-US" sz="2000"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将下列词语的汉字、拼音、英文解释正确连接：</a:t>
            </a:r>
            <a:endParaRPr lang="zh-CN" altLang="en-US" sz="2000">
              <a:latin typeface="黑体" panose="02010609060101010101" pitchFamily="49" charset="-122"/>
              <a:ea typeface="黑体" panose="02010609060101010101" pitchFamily="49" charset="-122"/>
              <a:sym typeface="黑体" panose="02010609060101010101" pitchFamily="49" charset="-122"/>
            </a:endParaRPr>
          </a:p>
        </p:txBody>
      </p:sp>
      <p:sp>
        <p:nvSpPr>
          <p:cNvPr id="13317" name="Shape 144"/>
          <p:cNvSpPr/>
          <p:nvPr/>
        </p:nvSpPr>
        <p:spPr>
          <a:xfrm>
            <a:off x="6559550" y="2273300"/>
            <a:ext cx="3032760" cy="398780"/>
          </a:xfrm>
          <a:prstGeom prst="rect">
            <a:avLst/>
          </a:prstGeom>
          <a:noFill/>
          <a:ln w="12700">
            <a:noFill/>
          </a:ln>
        </p:spPr>
        <p:txBody>
          <a:bodyPr wrap="none" lIns="45719" rIns="45719">
            <a:spAutoFit/>
          </a:bodyPr>
          <a:p>
            <a:pPr eaLnBrk="1">
              <a:buNone/>
            </a:pPr>
            <a:r>
              <a:rPr lang="en-US" altLang="zh-CN" sz="2000">
                <a:latin typeface="华文细黑" pitchFamily="2" charset="-122"/>
                <a:ea typeface="华文细黑" pitchFamily="2" charset="-122"/>
                <a:sym typeface="华文细黑" pitchFamily="2" charset="-122"/>
              </a:rPr>
              <a:t>v. to visit, to look around</a:t>
            </a:r>
            <a:endParaRPr lang="en-US" altLang="zh-CN" sz="2000">
              <a:latin typeface="华文细黑" pitchFamily="2" charset="-122"/>
              <a:ea typeface="华文细黑" pitchFamily="2" charset="-122"/>
              <a:sym typeface="华文细黑" pitchFamily="2" charset="-122"/>
            </a:endParaRPr>
          </a:p>
        </p:txBody>
      </p:sp>
      <p:sp>
        <p:nvSpPr>
          <p:cNvPr id="13318" name="Shape 145"/>
          <p:cNvSpPr/>
          <p:nvPr/>
        </p:nvSpPr>
        <p:spPr>
          <a:xfrm>
            <a:off x="2586038" y="2281238"/>
            <a:ext cx="598170" cy="398780"/>
          </a:xfrm>
          <a:prstGeom prst="rect">
            <a:avLst/>
          </a:prstGeom>
          <a:noFill/>
          <a:ln w="12700">
            <a:noFill/>
          </a:ln>
        </p:spPr>
        <p:txBody>
          <a:bodyPr wrap="none" lIns="45719" rIns="45719">
            <a:spAutoFit/>
          </a:bodyPr>
          <a:p>
            <a:pPr eaLnBrk="1">
              <a:buNone/>
            </a:pPr>
            <a:r>
              <a:rPr lang="zh-CN" altLang="en-US" sz="2000">
                <a:latin typeface="华文细黑" pitchFamily="2" charset="-122"/>
                <a:ea typeface="华文细黑" pitchFamily="2" charset="-122"/>
                <a:sym typeface="华文细黑" pitchFamily="2" charset="-122"/>
              </a:rPr>
              <a:t>参观</a:t>
            </a:r>
            <a:endParaRPr lang="zh-CN" altLang="en-US" sz="2000">
              <a:latin typeface="华文细黑" pitchFamily="2" charset="-122"/>
              <a:ea typeface="华文细黑" pitchFamily="2" charset="-122"/>
              <a:sym typeface="华文细黑" pitchFamily="2" charset="-122"/>
            </a:endParaRPr>
          </a:p>
        </p:txBody>
      </p:sp>
      <p:sp>
        <p:nvSpPr>
          <p:cNvPr id="13319" name="Shape 146"/>
          <p:cNvSpPr/>
          <p:nvPr/>
        </p:nvSpPr>
        <p:spPr>
          <a:xfrm>
            <a:off x="6575425" y="3048000"/>
            <a:ext cx="2936875" cy="398780"/>
          </a:xfrm>
          <a:prstGeom prst="rect">
            <a:avLst/>
          </a:prstGeom>
          <a:noFill/>
          <a:ln w="12700">
            <a:noFill/>
          </a:ln>
        </p:spPr>
        <p:txBody>
          <a:bodyPr wrap="none" lIns="45719" rIns="45719">
            <a:spAutoFit/>
          </a:bodyPr>
          <a:p>
            <a:pPr eaLnBrk="1">
              <a:buNone/>
            </a:pPr>
            <a:r>
              <a:rPr lang="en-US" altLang="zh-CN" sz="2000">
                <a:latin typeface="华文细黑" pitchFamily="2" charset="-122"/>
                <a:ea typeface="华文细黑" pitchFamily="2" charset="-122"/>
                <a:sym typeface="华文细黑" pitchFamily="2" charset="-122"/>
              </a:rPr>
              <a:t>adj. excited, emotional</a:t>
            </a:r>
            <a:endParaRPr lang="en-US" altLang="zh-CN" sz="2000">
              <a:latin typeface="华文细黑" pitchFamily="2" charset="-122"/>
              <a:ea typeface="华文细黑" pitchFamily="2" charset="-122"/>
              <a:sym typeface="华文细黑" pitchFamily="2" charset="-122"/>
            </a:endParaRPr>
          </a:p>
        </p:txBody>
      </p:sp>
      <p:sp>
        <p:nvSpPr>
          <p:cNvPr id="13320" name="Shape 147"/>
          <p:cNvSpPr/>
          <p:nvPr/>
        </p:nvSpPr>
        <p:spPr>
          <a:xfrm>
            <a:off x="2586038" y="3060700"/>
            <a:ext cx="598170" cy="398780"/>
          </a:xfrm>
          <a:prstGeom prst="rect">
            <a:avLst/>
          </a:prstGeom>
          <a:noFill/>
          <a:ln w="12700">
            <a:noFill/>
          </a:ln>
        </p:spPr>
        <p:txBody>
          <a:bodyPr wrap="none" lIns="45719" rIns="45719">
            <a:spAutoFit/>
          </a:bodyPr>
          <a:p>
            <a:pPr eaLnBrk="1">
              <a:buNone/>
            </a:pPr>
            <a:r>
              <a:rPr lang="zh-CN" altLang="en-US" sz="2000">
                <a:latin typeface="华文细黑" pitchFamily="2" charset="-122"/>
                <a:ea typeface="华文细黑" pitchFamily="2" charset="-122"/>
                <a:sym typeface="华文细黑" pitchFamily="2" charset="-122"/>
              </a:rPr>
              <a:t>激动</a:t>
            </a:r>
            <a:endParaRPr lang="zh-CN" altLang="en-US" sz="2000">
              <a:latin typeface="华文细黑" pitchFamily="2" charset="-122"/>
              <a:ea typeface="华文细黑" pitchFamily="2" charset="-122"/>
              <a:sym typeface="华文细黑" pitchFamily="2" charset="-122"/>
            </a:endParaRPr>
          </a:p>
        </p:txBody>
      </p:sp>
      <p:sp>
        <p:nvSpPr>
          <p:cNvPr id="13321" name="Shape 148"/>
          <p:cNvSpPr/>
          <p:nvPr/>
        </p:nvSpPr>
        <p:spPr>
          <a:xfrm>
            <a:off x="4170363" y="3048000"/>
            <a:ext cx="1236345" cy="398780"/>
          </a:xfrm>
          <a:prstGeom prst="rect">
            <a:avLst/>
          </a:prstGeom>
          <a:noFill/>
          <a:ln w="12700">
            <a:noFill/>
          </a:ln>
        </p:spPr>
        <p:txBody>
          <a:bodyPr wrap="none" lIns="45719" rIns="45719">
            <a:spAutoFit/>
          </a:bodyPr>
          <a:p>
            <a:pPr eaLnBrk="1">
              <a:buNone/>
            </a:pPr>
            <a:r>
              <a:rPr lang="en-US" altLang="zh-CN" sz="2000">
                <a:latin typeface="华文细黑" pitchFamily="2" charset="-122"/>
                <a:ea typeface="华文细黑" pitchFamily="2" charset="-122"/>
                <a:sym typeface="华文细黑" pitchFamily="2" charset="-122"/>
              </a:rPr>
              <a:t>cānguān</a:t>
            </a:r>
            <a:endParaRPr lang="en-US" altLang="zh-CN" sz="2000">
              <a:latin typeface="华文细黑" pitchFamily="2" charset="-122"/>
              <a:ea typeface="华文细黑" pitchFamily="2" charset="-122"/>
              <a:sym typeface="华文细黑" pitchFamily="2" charset="-122"/>
            </a:endParaRPr>
          </a:p>
        </p:txBody>
      </p:sp>
      <p:sp>
        <p:nvSpPr>
          <p:cNvPr id="13322" name="Shape 149"/>
          <p:cNvSpPr/>
          <p:nvPr/>
        </p:nvSpPr>
        <p:spPr>
          <a:xfrm>
            <a:off x="4165600" y="3816350"/>
            <a:ext cx="891540" cy="398780"/>
          </a:xfrm>
          <a:prstGeom prst="rect">
            <a:avLst/>
          </a:prstGeom>
          <a:noFill/>
          <a:ln w="12700">
            <a:noFill/>
          </a:ln>
        </p:spPr>
        <p:txBody>
          <a:bodyPr wrap="none" lIns="45719" rIns="45719">
            <a:spAutoFit/>
          </a:bodyPr>
          <a:p>
            <a:pPr eaLnBrk="1">
              <a:buNone/>
            </a:pPr>
            <a:r>
              <a:rPr lang="en-US" altLang="zh-CN" sz="2000">
                <a:latin typeface="华文细黑" pitchFamily="2" charset="-122"/>
                <a:ea typeface="华文细黑" pitchFamily="2" charset="-122"/>
                <a:sym typeface="华文细黑" pitchFamily="2" charset="-122"/>
              </a:rPr>
              <a:t>jīdòng</a:t>
            </a:r>
            <a:endParaRPr lang="en-US" altLang="zh-CN" sz="2000">
              <a:latin typeface="华文细黑" pitchFamily="2" charset="-122"/>
              <a:ea typeface="华文细黑" pitchFamily="2" charset="-122"/>
              <a:sym typeface="华文细黑" pitchFamily="2" charset="-122"/>
            </a:endParaRPr>
          </a:p>
        </p:txBody>
      </p:sp>
      <p:sp>
        <p:nvSpPr>
          <p:cNvPr id="13323" name="Shape 150"/>
          <p:cNvSpPr/>
          <p:nvPr/>
        </p:nvSpPr>
        <p:spPr>
          <a:xfrm>
            <a:off x="6575425" y="3835400"/>
            <a:ext cx="1442085" cy="398780"/>
          </a:xfrm>
          <a:prstGeom prst="rect">
            <a:avLst/>
          </a:prstGeom>
          <a:noFill/>
          <a:ln w="12700">
            <a:noFill/>
          </a:ln>
        </p:spPr>
        <p:txBody>
          <a:bodyPr wrap="none" lIns="45719" rIns="45719">
            <a:spAutoFit/>
          </a:bodyPr>
          <a:p>
            <a:pPr eaLnBrk="1">
              <a:buNone/>
            </a:pPr>
            <a:r>
              <a:rPr lang="en-US" altLang="zh-CN" sz="2000">
                <a:latin typeface="华文细黑" pitchFamily="2" charset="-122"/>
                <a:ea typeface="华文细黑" pitchFamily="2" charset="-122"/>
                <a:sym typeface="华文细黑" pitchFamily="2" charset="-122"/>
              </a:rPr>
              <a:t>n. journalist</a:t>
            </a:r>
            <a:endParaRPr lang="en-US" altLang="zh-CN" sz="2000">
              <a:latin typeface="华文细黑" pitchFamily="2" charset="-122"/>
              <a:ea typeface="华文细黑" pitchFamily="2" charset="-122"/>
              <a:sym typeface="华文细黑" pitchFamily="2" charset="-122"/>
            </a:endParaRPr>
          </a:p>
        </p:txBody>
      </p:sp>
      <p:sp>
        <p:nvSpPr>
          <p:cNvPr id="13324" name="Shape 151"/>
          <p:cNvSpPr/>
          <p:nvPr/>
        </p:nvSpPr>
        <p:spPr>
          <a:xfrm>
            <a:off x="2586038" y="3843338"/>
            <a:ext cx="598170" cy="398780"/>
          </a:xfrm>
          <a:prstGeom prst="rect">
            <a:avLst/>
          </a:prstGeom>
          <a:noFill/>
          <a:ln w="12700">
            <a:noFill/>
          </a:ln>
        </p:spPr>
        <p:txBody>
          <a:bodyPr wrap="none" lIns="45719" rIns="45719">
            <a:spAutoFit/>
          </a:bodyPr>
          <a:p>
            <a:pPr eaLnBrk="1">
              <a:buNone/>
            </a:pPr>
            <a:r>
              <a:rPr lang="zh-CN" altLang="en-US" sz="2000">
                <a:latin typeface="华文细黑" pitchFamily="2" charset="-122"/>
                <a:ea typeface="华文细黑" pitchFamily="2" charset="-122"/>
                <a:sym typeface="华文细黑" pitchFamily="2" charset="-122"/>
              </a:rPr>
              <a:t>记者</a:t>
            </a:r>
            <a:endParaRPr lang="zh-CN" altLang="en-US" sz="2000">
              <a:latin typeface="华文细黑" pitchFamily="2" charset="-122"/>
              <a:ea typeface="华文细黑" pitchFamily="2" charset="-122"/>
              <a:sym typeface="华文细黑" pitchFamily="2" charset="-122"/>
            </a:endParaRPr>
          </a:p>
        </p:txBody>
      </p:sp>
      <p:sp>
        <p:nvSpPr>
          <p:cNvPr id="13325" name="Shape 152"/>
          <p:cNvSpPr/>
          <p:nvPr/>
        </p:nvSpPr>
        <p:spPr>
          <a:xfrm>
            <a:off x="4165600" y="4598988"/>
            <a:ext cx="620395" cy="398780"/>
          </a:xfrm>
          <a:prstGeom prst="rect">
            <a:avLst/>
          </a:prstGeom>
          <a:noFill/>
          <a:ln w="12700">
            <a:noFill/>
          </a:ln>
        </p:spPr>
        <p:txBody>
          <a:bodyPr wrap="none" lIns="45719" rIns="45719">
            <a:spAutoFit/>
          </a:bodyPr>
          <a:p>
            <a:pPr eaLnBrk="1">
              <a:buNone/>
            </a:pPr>
            <a:r>
              <a:rPr lang="en-US" altLang="zh-CN" sz="2000">
                <a:latin typeface="华文细黑" pitchFamily="2" charset="-122"/>
                <a:ea typeface="华文细黑" pitchFamily="2" charset="-122"/>
                <a:sym typeface="华文细黑" pitchFamily="2" charset="-122"/>
              </a:rPr>
              <a:t>jìzhě</a:t>
            </a:r>
            <a:endParaRPr lang="en-US" altLang="zh-CN" sz="2000">
              <a:latin typeface="华文细黑" pitchFamily="2" charset="-122"/>
              <a:ea typeface="华文细黑" pitchFamily="2" charset="-122"/>
              <a:sym typeface="华文细黑" pitchFamily="2" charset="-122"/>
            </a:endParaRPr>
          </a:p>
        </p:txBody>
      </p:sp>
      <p:sp>
        <p:nvSpPr>
          <p:cNvPr id="13326" name="Shape 153"/>
          <p:cNvSpPr/>
          <p:nvPr/>
        </p:nvSpPr>
        <p:spPr>
          <a:xfrm>
            <a:off x="6575425" y="4630738"/>
            <a:ext cx="3365500" cy="398780"/>
          </a:xfrm>
          <a:prstGeom prst="rect">
            <a:avLst/>
          </a:prstGeom>
          <a:noFill/>
          <a:ln w="12700">
            <a:noFill/>
          </a:ln>
        </p:spPr>
        <p:txBody>
          <a:bodyPr wrap="none" lIns="45719" rIns="45719">
            <a:spAutoFit/>
          </a:bodyPr>
          <a:p>
            <a:pPr eaLnBrk="1">
              <a:buNone/>
            </a:pPr>
            <a:r>
              <a:rPr lang="en-US" altLang="zh-CN" sz="2000">
                <a:latin typeface="华文细黑" pitchFamily="2" charset="-122"/>
                <a:ea typeface="华文细黑" pitchFamily="2" charset="-122"/>
                <a:sym typeface="华文细黑" pitchFamily="2" charset="-122"/>
              </a:rPr>
              <a:t>v. to represent, to stand for</a:t>
            </a:r>
            <a:endParaRPr lang="en-US" altLang="zh-CN" sz="2000">
              <a:latin typeface="华文细黑" pitchFamily="2" charset="-122"/>
              <a:ea typeface="华文细黑" pitchFamily="2" charset="-122"/>
              <a:sym typeface="华文细黑" pitchFamily="2" charset="-122"/>
            </a:endParaRPr>
          </a:p>
        </p:txBody>
      </p:sp>
      <p:sp>
        <p:nvSpPr>
          <p:cNvPr id="13327" name="Shape 154"/>
          <p:cNvSpPr/>
          <p:nvPr/>
        </p:nvSpPr>
        <p:spPr>
          <a:xfrm>
            <a:off x="2586038" y="4638675"/>
            <a:ext cx="598170" cy="398780"/>
          </a:xfrm>
          <a:prstGeom prst="rect">
            <a:avLst/>
          </a:prstGeom>
          <a:noFill/>
          <a:ln w="12700">
            <a:noFill/>
          </a:ln>
        </p:spPr>
        <p:txBody>
          <a:bodyPr wrap="none" lIns="45719" rIns="45719">
            <a:spAutoFit/>
          </a:bodyPr>
          <a:p>
            <a:pPr eaLnBrk="1">
              <a:buNone/>
            </a:pPr>
            <a:r>
              <a:rPr lang="zh-CN" altLang="en-US" sz="2000">
                <a:latin typeface="华文细黑" pitchFamily="2" charset="-122"/>
                <a:ea typeface="华文细黑" pitchFamily="2" charset="-122"/>
                <a:sym typeface="华文细黑" pitchFamily="2" charset="-122"/>
              </a:rPr>
              <a:t>代表</a:t>
            </a:r>
            <a:endParaRPr lang="zh-CN" altLang="en-US" sz="2000">
              <a:latin typeface="华文细黑" pitchFamily="2" charset="-122"/>
              <a:ea typeface="华文细黑" pitchFamily="2" charset="-122"/>
              <a:sym typeface="华文细黑" pitchFamily="2" charset="-122"/>
            </a:endParaRPr>
          </a:p>
        </p:txBody>
      </p:sp>
      <p:sp>
        <p:nvSpPr>
          <p:cNvPr id="13328" name="Shape 155"/>
          <p:cNvSpPr/>
          <p:nvPr/>
        </p:nvSpPr>
        <p:spPr>
          <a:xfrm>
            <a:off x="6575425" y="5405438"/>
            <a:ext cx="3921125" cy="706755"/>
          </a:xfrm>
          <a:prstGeom prst="rect">
            <a:avLst/>
          </a:prstGeom>
          <a:noFill/>
          <a:ln w="12700">
            <a:noFill/>
          </a:ln>
        </p:spPr>
        <p:txBody>
          <a:bodyPr wrap="none" lIns="45719" rIns="45719">
            <a:spAutoFit/>
          </a:bodyPr>
          <a:p>
            <a:pPr eaLnBrk="1">
              <a:buNone/>
            </a:pPr>
            <a:r>
              <a:rPr lang="en-US" altLang="zh-CN" sz="2000">
                <a:latin typeface="华文细黑" pitchFamily="2" charset="-122"/>
                <a:ea typeface="华文细黑" pitchFamily="2" charset="-122"/>
                <a:sym typeface="华文细黑" pitchFamily="2" charset="-122"/>
              </a:rPr>
              <a:t>adv. (indicating an estimation) </a:t>
            </a:r>
            <a:endParaRPr lang="en-US" altLang="zh-CN" sz="2000">
              <a:latin typeface="华文细黑" pitchFamily="2" charset="-122"/>
              <a:ea typeface="华文细黑" pitchFamily="2" charset="-122"/>
              <a:sym typeface="华文细黑" pitchFamily="2" charset="-122"/>
            </a:endParaRPr>
          </a:p>
          <a:p>
            <a:pPr eaLnBrk="1">
              <a:buNone/>
            </a:pPr>
            <a:r>
              <a:rPr lang="en-US" altLang="zh-CN" sz="2000">
                <a:latin typeface="华文细黑" pitchFamily="2" charset="-122"/>
                <a:ea typeface="华文细黑" pitchFamily="2" charset="-122"/>
                <a:sym typeface="华文细黑" pitchFamily="2" charset="-122"/>
              </a:rPr>
              <a:t>        I guess…</a:t>
            </a:r>
            <a:endParaRPr lang="en-US" altLang="zh-CN" sz="2000">
              <a:latin typeface="华文细黑" pitchFamily="2" charset="-122"/>
              <a:ea typeface="华文细黑" pitchFamily="2" charset="-122"/>
              <a:sym typeface="华文细黑" pitchFamily="2" charset="-122"/>
            </a:endParaRPr>
          </a:p>
        </p:txBody>
      </p:sp>
      <p:sp>
        <p:nvSpPr>
          <p:cNvPr id="13329" name="Shape 156"/>
          <p:cNvSpPr/>
          <p:nvPr/>
        </p:nvSpPr>
        <p:spPr>
          <a:xfrm>
            <a:off x="2586038" y="5413375"/>
            <a:ext cx="598170" cy="398780"/>
          </a:xfrm>
          <a:prstGeom prst="rect">
            <a:avLst/>
          </a:prstGeom>
          <a:noFill/>
          <a:ln w="12700">
            <a:noFill/>
          </a:ln>
        </p:spPr>
        <p:txBody>
          <a:bodyPr wrap="none" lIns="45719" rIns="45719">
            <a:spAutoFit/>
          </a:bodyPr>
          <a:p>
            <a:pPr eaLnBrk="1">
              <a:buNone/>
            </a:pPr>
            <a:r>
              <a:rPr lang="zh-CN" altLang="en-US" sz="2000">
                <a:latin typeface="华文细黑" pitchFamily="2" charset="-122"/>
                <a:ea typeface="华文细黑" pitchFamily="2" charset="-122"/>
                <a:sym typeface="华文细黑" pitchFamily="2" charset="-122"/>
              </a:rPr>
              <a:t>恐怕</a:t>
            </a:r>
            <a:endParaRPr lang="zh-CN" altLang="en-US" sz="2000">
              <a:latin typeface="华文细黑" pitchFamily="2" charset="-122"/>
              <a:ea typeface="华文细黑" pitchFamily="2" charset="-122"/>
              <a:sym typeface="华文细黑" pitchFamily="2" charset="-122"/>
            </a:endParaRPr>
          </a:p>
        </p:txBody>
      </p:sp>
      <p:sp>
        <p:nvSpPr>
          <p:cNvPr id="13330" name="Shape 157"/>
          <p:cNvSpPr/>
          <p:nvPr/>
        </p:nvSpPr>
        <p:spPr>
          <a:xfrm>
            <a:off x="4165600" y="5394325"/>
            <a:ext cx="1052195" cy="398780"/>
          </a:xfrm>
          <a:prstGeom prst="rect">
            <a:avLst/>
          </a:prstGeom>
          <a:noFill/>
          <a:ln w="12700">
            <a:noFill/>
          </a:ln>
        </p:spPr>
        <p:txBody>
          <a:bodyPr wrap="none" lIns="45719" rIns="45719">
            <a:spAutoFit/>
          </a:bodyPr>
          <a:p>
            <a:pPr eaLnBrk="1">
              <a:buNone/>
            </a:pPr>
            <a:r>
              <a:rPr lang="en-US" altLang="zh-CN" sz="2000">
                <a:latin typeface="华文细黑" pitchFamily="2" charset="-122"/>
                <a:ea typeface="华文细黑" pitchFamily="2" charset="-122"/>
                <a:sym typeface="华文细黑" pitchFamily="2" charset="-122"/>
              </a:rPr>
              <a:t>dàibiǎo</a:t>
            </a:r>
            <a:endParaRPr lang="en-US" altLang="zh-CN" sz="2000">
              <a:latin typeface="华文细黑" pitchFamily="2" charset="-122"/>
              <a:ea typeface="华文细黑" pitchFamily="2" charset="-122"/>
              <a:sym typeface="华文细黑" pitchFamily="2" charset="-122"/>
            </a:endParaRPr>
          </a:p>
        </p:txBody>
      </p:sp>
      <p:sp>
        <p:nvSpPr>
          <p:cNvPr id="13331" name="Shape 158"/>
          <p:cNvSpPr/>
          <p:nvPr/>
        </p:nvSpPr>
        <p:spPr>
          <a:xfrm>
            <a:off x="4164013" y="2233613"/>
            <a:ext cx="1056640" cy="398780"/>
          </a:xfrm>
          <a:prstGeom prst="rect">
            <a:avLst/>
          </a:prstGeom>
          <a:noFill/>
          <a:ln w="12700">
            <a:noFill/>
          </a:ln>
        </p:spPr>
        <p:txBody>
          <a:bodyPr wrap="none" lIns="45719" rIns="45719">
            <a:spAutoFit/>
          </a:bodyPr>
          <a:p>
            <a:pPr eaLnBrk="1">
              <a:buNone/>
            </a:pPr>
            <a:r>
              <a:rPr lang="en-US" altLang="zh-CN" sz="2000">
                <a:latin typeface="华文细黑" pitchFamily="2" charset="-122"/>
                <a:ea typeface="华文细黑" pitchFamily="2" charset="-122"/>
                <a:sym typeface="华文细黑" pitchFamily="2" charset="-122"/>
              </a:rPr>
              <a:t>kǒngpà</a:t>
            </a:r>
            <a:endParaRPr lang="en-US" altLang="zh-CN" sz="2000">
              <a:latin typeface="华文细黑" pitchFamily="2" charset="-122"/>
              <a:ea typeface="华文细黑" pitchFamily="2" charset="-122"/>
              <a:sym typeface="华文细黑" pitchFamily="2" charset="-122"/>
            </a:endParaRPr>
          </a:p>
        </p:txBody>
      </p:sp>
    </p:spTree>
  </p:cSld>
  <p:clrMapOvr>
    <a:masterClrMapping/>
  </p:clrMapOvr>
  <p:transition spd="slow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504932" y="1194708"/>
            <a:ext cx="10820400" cy="1822904"/>
          </a:xfrm>
        </p:spPr>
        <p:txBody>
          <a:bodyPr>
            <a:normAutofit/>
          </a:bodyPr>
          <a:lstStyle/>
          <a:p>
            <a:r>
              <a:rPr lang="zh-TW" altLang="en-US" sz="5400" dirty="0"/>
              <a:t>不正式                         上对下</a:t>
            </a:r>
            <a:endParaRPr lang="zh-TW" altLang="en-US" sz="5400" dirty="0"/>
          </a:p>
        </p:txBody>
      </p:sp>
      <p:sp>
        <p:nvSpPr>
          <p:cNvPr id="5" name="標題 1"/>
          <p:cNvSpPr txBox="1"/>
          <p:nvPr/>
        </p:nvSpPr>
        <p:spPr>
          <a:xfrm>
            <a:off x="19068" y="971721"/>
            <a:ext cx="12172932" cy="2268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altLang="zh-TW" sz="3600" dirty="0"/>
          </a:p>
        </p:txBody>
      </p:sp>
      <p:sp>
        <p:nvSpPr>
          <p:cNvPr id="4" name="標題 1"/>
          <p:cNvSpPr txBox="1"/>
          <p:nvPr/>
        </p:nvSpPr>
        <p:spPr>
          <a:xfrm>
            <a:off x="227351" y="1194708"/>
            <a:ext cx="10820400" cy="18229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5400" dirty="0"/>
              <a:t>1.</a:t>
            </a:r>
            <a:r>
              <a:rPr lang="zh-TW" altLang="en-US" sz="5400" dirty="0"/>
              <a:t>                                    </a:t>
            </a:r>
            <a:r>
              <a:rPr lang="en-US" altLang="zh-TW" sz="5400" dirty="0"/>
              <a:t>2.</a:t>
            </a:r>
            <a:endParaRPr lang="zh-TW" altLang="en-US" sz="5400" dirty="0"/>
          </a:p>
        </p:txBody>
      </p:sp>
      <p:pic>
        <p:nvPicPr>
          <p:cNvPr id="1026" name="Picture 2" descr="口语_搜狗百科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890" y="3017612"/>
            <a:ext cx="3975749" cy="2645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何止爽快！貓被抓頭時還會把妳當成媽| ETtoday寵物雲| ETtoday新聞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703540" y="2794625"/>
            <a:ext cx="3975750" cy="2766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標題 1"/>
          <p:cNvSpPr txBox="1"/>
          <p:nvPr/>
        </p:nvSpPr>
        <p:spPr>
          <a:xfrm>
            <a:off x="152400" y="-121920"/>
            <a:ext cx="10820400" cy="18229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5400" dirty="0"/>
              <a:t>小伙子</a:t>
            </a:r>
            <a:r>
              <a:rPr lang="en-US" altLang="zh-TW" sz="5400" dirty="0"/>
              <a:t>.N</a:t>
            </a:r>
            <a:endParaRPr lang="zh-TW" altLang="en-US" sz="5400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-274320"/>
            <a:ext cx="10820400" cy="1822904"/>
          </a:xfrm>
        </p:spPr>
        <p:txBody>
          <a:bodyPr>
            <a:normAutofit/>
          </a:bodyPr>
          <a:lstStyle/>
          <a:p>
            <a:r>
              <a:rPr lang="zh-TW" altLang="en-US" sz="5400" dirty="0"/>
              <a:t>小伙子</a:t>
            </a:r>
            <a:r>
              <a:rPr lang="en-US" altLang="zh-TW" sz="5400" dirty="0"/>
              <a:t>.N</a:t>
            </a:r>
            <a:endParaRPr lang="zh-TW" altLang="en-US" sz="5400" dirty="0"/>
          </a:p>
        </p:txBody>
      </p:sp>
      <p:sp>
        <p:nvSpPr>
          <p:cNvPr id="5" name="標題 1"/>
          <p:cNvSpPr txBox="1"/>
          <p:nvPr/>
        </p:nvSpPr>
        <p:spPr>
          <a:xfrm>
            <a:off x="19068" y="971721"/>
            <a:ext cx="12172932" cy="2268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altLang="zh-TW" sz="3600" dirty="0"/>
          </a:p>
        </p:txBody>
      </p:sp>
      <p:sp>
        <p:nvSpPr>
          <p:cNvPr id="3" name="標題 1"/>
          <p:cNvSpPr txBox="1"/>
          <p:nvPr/>
        </p:nvSpPr>
        <p:spPr>
          <a:xfrm>
            <a:off x="-19068" y="525747"/>
            <a:ext cx="12211068" cy="2268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600" dirty="0"/>
              <a:t>嘿</a:t>
            </a:r>
            <a:r>
              <a:rPr lang="en-US" altLang="zh-TW" sz="3600" dirty="0"/>
              <a:t>! __________</a:t>
            </a:r>
            <a:r>
              <a:rPr lang="zh-TW" altLang="en-US" sz="3600" dirty="0"/>
              <a:t>，你干</a:t>
            </a:r>
            <a:r>
              <a:rPr lang="zh-CN" altLang="zh-TW" sz="3600" dirty="0"/>
              <a:t>得</a:t>
            </a:r>
            <a:r>
              <a:rPr lang="en-US" altLang="zh-CN" sz="3600" dirty="0"/>
              <a:t>/</a:t>
            </a:r>
            <a:r>
              <a:rPr lang="zh-CN" altLang="en-US" sz="3600" dirty="0"/>
              <a:t>的</a:t>
            </a:r>
            <a:r>
              <a:rPr lang="zh-TW" altLang="en-US" sz="3600" dirty="0"/>
              <a:t>不错喔</a:t>
            </a:r>
            <a:r>
              <a:rPr lang="en-US" altLang="zh-TW" sz="3600" dirty="0"/>
              <a:t>!</a:t>
            </a:r>
            <a:endParaRPr lang="en-US" altLang="zh-TW" sz="3600" dirty="0"/>
          </a:p>
        </p:txBody>
      </p:sp>
      <p:pic>
        <p:nvPicPr>
          <p:cNvPr id="35842" name="Picture 2" descr="干得好图片-干得好素材-干得好插画-摄图新视界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1877" y="2559880"/>
            <a:ext cx="5994083" cy="4004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/>
          <p:cNvSpPr txBox="1"/>
          <p:nvPr/>
        </p:nvSpPr>
        <p:spPr>
          <a:xfrm>
            <a:off x="19068" y="971721"/>
            <a:ext cx="12172932" cy="2268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altLang="zh-TW" sz="3600" dirty="0"/>
          </a:p>
        </p:txBody>
      </p:sp>
      <p:sp>
        <p:nvSpPr>
          <p:cNvPr id="6" name="標題 1"/>
          <p:cNvSpPr txBox="1"/>
          <p:nvPr/>
        </p:nvSpPr>
        <p:spPr>
          <a:xfrm>
            <a:off x="695334" y="0"/>
            <a:ext cx="10820400" cy="18229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5400" dirty="0"/>
              <a:t>小伙子  </a:t>
            </a:r>
            <a:r>
              <a:rPr lang="en-US" altLang="zh-TW" sz="5400" dirty="0"/>
              <a:t>VS</a:t>
            </a:r>
            <a:r>
              <a:rPr lang="zh-TW" altLang="en-US" sz="5400" dirty="0"/>
              <a:t> 男孩子、少年</a:t>
            </a:r>
            <a:endParaRPr lang="zh-TW" altLang="en-US" sz="5400" dirty="0"/>
          </a:p>
        </p:txBody>
      </p:sp>
      <p:sp>
        <p:nvSpPr>
          <p:cNvPr id="7" name="標題 1"/>
          <p:cNvSpPr txBox="1"/>
          <p:nvPr/>
        </p:nvSpPr>
        <p:spPr>
          <a:xfrm>
            <a:off x="-234306" y="1535631"/>
            <a:ext cx="5354946" cy="18229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5400" dirty="0"/>
              <a:t>强调有活力</a:t>
            </a:r>
            <a:endParaRPr lang="zh-TW" altLang="en-US" sz="5400" dirty="0"/>
          </a:p>
        </p:txBody>
      </p:sp>
      <p:sp>
        <p:nvSpPr>
          <p:cNvPr id="8" name="標題 1"/>
          <p:cNvSpPr txBox="1"/>
          <p:nvPr/>
        </p:nvSpPr>
        <p:spPr>
          <a:xfrm>
            <a:off x="6498921" y="1535631"/>
            <a:ext cx="5354946" cy="18229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5400" dirty="0"/>
              <a:t>强调年龄</a:t>
            </a:r>
            <a:endParaRPr lang="zh-TW" altLang="en-US" sz="5400" dirty="0"/>
          </a:p>
        </p:txBody>
      </p:sp>
      <p:pic>
        <p:nvPicPr>
          <p:cNvPr id="3074" name="Picture 2" descr="跳躍圖案素材| PNG和向量圖| 透明背景圖片| 免費下载- Pngtree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7" y="3322321"/>
            <a:ext cx="3429000" cy="3267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不同年龄的男子矢量素材(EPS/AI/PNG)_dowebok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22" r="53986"/>
          <a:stretch>
            <a:fillRect/>
          </a:stretch>
        </p:blipFill>
        <p:spPr bwMode="auto">
          <a:xfrm>
            <a:off x="7688545" y="2899209"/>
            <a:ext cx="2942810" cy="4846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/>
          <p:cNvSpPr txBox="1"/>
          <p:nvPr/>
        </p:nvSpPr>
        <p:spPr>
          <a:xfrm>
            <a:off x="19068" y="971721"/>
            <a:ext cx="12172932" cy="2268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altLang="zh-TW" sz="3600" dirty="0"/>
          </a:p>
        </p:txBody>
      </p:sp>
      <p:sp>
        <p:nvSpPr>
          <p:cNvPr id="3" name="標題 1"/>
          <p:cNvSpPr txBox="1"/>
          <p:nvPr/>
        </p:nvSpPr>
        <p:spPr>
          <a:xfrm>
            <a:off x="-19068" y="525747"/>
            <a:ext cx="12211068" cy="2268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TW" sz="3600" dirty="0"/>
              <a:t>________</a:t>
            </a:r>
            <a:r>
              <a:rPr lang="zh-TW" altLang="en-US" sz="3600" dirty="0"/>
              <a:t>，您的文件在这里</a:t>
            </a:r>
            <a:endParaRPr lang="en-US" altLang="zh-TW" sz="3600" dirty="0"/>
          </a:p>
        </p:txBody>
      </p:sp>
      <p:pic>
        <p:nvPicPr>
          <p:cNvPr id="2050" name="Picture 2" descr="B端产品工作台设计详解| 人人都是产品经理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40" y="2415018"/>
            <a:ext cx="9385944" cy="4380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標題 1"/>
          <p:cNvSpPr txBox="1"/>
          <p:nvPr/>
        </p:nvSpPr>
        <p:spPr>
          <a:xfrm>
            <a:off x="1564014" y="563814"/>
            <a:ext cx="5354946" cy="18229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200" dirty="0"/>
              <a:t>先生</a:t>
            </a:r>
            <a:endParaRPr lang="zh-TW" alt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/>
          <p:cNvSpPr txBox="1"/>
          <p:nvPr/>
        </p:nvSpPr>
        <p:spPr>
          <a:xfrm>
            <a:off x="19068" y="971721"/>
            <a:ext cx="12172932" cy="2268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altLang="zh-TW" sz="3600" dirty="0"/>
          </a:p>
        </p:txBody>
      </p:sp>
      <p:sp>
        <p:nvSpPr>
          <p:cNvPr id="3" name="標題 1"/>
          <p:cNvSpPr txBox="1"/>
          <p:nvPr/>
        </p:nvSpPr>
        <p:spPr>
          <a:xfrm>
            <a:off x="-19068" y="525747"/>
            <a:ext cx="12211068" cy="2268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TW" sz="3600" dirty="0"/>
              <a:t>________</a:t>
            </a:r>
            <a:r>
              <a:rPr lang="zh-TW" altLang="en-US" sz="3600" dirty="0"/>
              <a:t>，你需要帮忙吗</a:t>
            </a:r>
            <a:r>
              <a:rPr lang="en-US" altLang="zh-TW" sz="3600" dirty="0"/>
              <a:t>?</a:t>
            </a:r>
            <a:endParaRPr lang="en-US" altLang="zh-TW" sz="3600" dirty="0"/>
          </a:p>
        </p:txBody>
      </p:sp>
      <p:pic>
        <p:nvPicPr>
          <p:cNvPr id="4098" name="Picture 2" descr="你是好人，還是濫好人？不懂兩件事，害慘了自己、輸掉了專業| 經理人月刊| LINE TODAY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6590" y="2569845"/>
            <a:ext cx="6134100" cy="409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/>
          <p:cNvSpPr txBox="1"/>
          <p:nvPr/>
        </p:nvSpPr>
        <p:spPr>
          <a:xfrm>
            <a:off x="1564014" y="563814"/>
            <a:ext cx="5354946" cy="18229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200" dirty="0"/>
              <a:t>小伙子</a:t>
            </a:r>
            <a:endParaRPr lang="zh-TW" alt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u="sng" dirty="0"/>
              <a:t>可</a:t>
            </a:r>
            <a:r>
              <a:rPr lang="zh-TW" altLang="en-US" dirty="0"/>
              <a:t> </a:t>
            </a:r>
            <a:r>
              <a:rPr lang="en-US" altLang="zh-TW" dirty="0"/>
              <a:t>ADV.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表示强调</a:t>
            </a:r>
            <a:r>
              <a:rPr lang="en-US" altLang="zh-TW" dirty="0"/>
              <a:t>	(N.</a:t>
            </a:r>
            <a:r>
              <a:rPr lang="zh-TW" altLang="en-US" dirty="0"/>
              <a:t> </a:t>
            </a:r>
            <a:r>
              <a:rPr lang="en-US" altLang="zh-TW" dirty="0"/>
              <a:t>+</a:t>
            </a:r>
            <a:r>
              <a:rPr lang="zh-TW" altLang="en-US" dirty="0"/>
              <a:t> 可 </a:t>
            </a:r>
            <a:r>
              <a:rPr lang="en-US" altLang="zh-TW" dirty="0"/>
              <a:t>+ _______)</a:t>
            </a:r>
            <a:endParaRPr lang="en-US" altLang="zh-TW" dirty="0"/>
          </a:p>
          <a:p>
            <a:r>
              <a:rPr lang="zh-TW" altLang="en-US" dirty="0"/>
              <a:t>加强句子的</a:t>
            </a:r>
            <a:r>
              <a:rPr lang="zh-TW" altLang="en-US" b="1" u="sng" dirty="0"/>
              <a:t>语气</a:t>
            </a:r>
            <a:endParaRPr lang="en-US" altLang="zh-TW" b="1" u="sng" dirty="0"/>
          </a:p>
          <a:p>
            <a:r>
              <a:rPr lang="zh-TW" altLang="en-US" dirty="0"/>
              <a:t>没有意思</a:t>
            </a:r>
            <a:endParaRPr lang="en-US" altLang="zh-TW" dirty="0"/>
          </a:p>
          <a:p>
            <a:pPr marL="0" indent="0">
              <a:buNone/>
            </a:pPr>
            <a:endParaRPr lang="en-US" altLang="zh-TW" dirty="0"/>
          </a:p>
          <a:p>
            <a:r>
              <a:rPr lang="zh-TW" altLang="en-US" sz="3600" dirty="0"/>
              <a:t>可</a:t>
            </a:r>
            <a:r>
              <a:rPr lang="en-US" altLang="zh-TW" sz="3600" dirty="0"/>
              <a:t>_</a:t>
            </a:r>
            <a:r>
              <a:rPr lang="en-US" altLang="zh-TW" sz="3600" u="sng" dirty="0"/>
              <a:t>ADJ.</a:t>
            </a:r>
            <a:r>
              <a:rPr lang="en-US" altLang="zh-TW" sz="3600" dirty="0"/>
              <a:t>_</a:t>
            </a:r>
            <a:r>
              <a:rPr lang="zh-TW" altLang="en-US" sz="3600" dirty="0"/>
              <a:t>了</a:t>
            </a:r>
            <a:endParaRPr lang="en-US" altLang="zh-TW" sz="3600" dirty="0"/>
          </a:p>
          <a:p>
            <a:r>
              <a:rPr lang="zh-TW" altLang="en-US" dirty="0"/>
              <a:t>这家店的便当好吃。</a:t>
            </a:r>
            <a:endParaRPr lang="en-US" altLang="zh-TW" dirty="0"/>
          </a:p>
          <a:p>
            <a:r>
              <a:rPr lang="zh-TW" altLang="en-US" dirty="0"/>
              <a:t>这家店的便当</a:t>
            </a:r>
            <a:r>
              <a:rPr lang="zh-TW" altLang="en-US" dirty="0">
                <a:solidFill>
                  <a:schemeClr val="accent6"/>
                </a:solidFill>
              </a:rPr>
              <a:t>很</a:t>
            </a:r>
            <a:r>
              <a:rPr lang="zh-TW" altLang="en-US" dirty="0"/>
              <a:t>好吃。</a:t>
            </a:r>
            <a:endParaRPr lang="en-US" altLang="zh-TW" dirty="0"/>
          </a:p>
          <a:p>
            <a:r>
              <a:rPr lang="zh-TW" altLang="en-US" dirty="0"/>
              <a:t>这家店的便当</a:t>
            </a:r>
            <a:r>
              <a:rPr lang="zh-TW" altLang="en-US" dirty="0">
                <a:solidFill>
                  <a:srgbClr val="FF0000"/>
                </a:solidFill>
              </a:rPr>
              <a:t>可</a:t>
            </a:r>
            <a:r>
              <a:rPr lang="zh-TW" altLang="en-US" dirty="0"/>
              <a:t>好吃</a:t>
            </a:r>
            <a:r>
              <a:rPr lang="zh-TW" altLang="en-US" dirty="0">
                <a:solidFill>
                  <a:schemeClr val="accent4"/>
                </a:solidFill>
              </a:rPr>
              <a:t>了</a:t>
            </a:r>
            <a:r>
              <a:rPr lang="zh-TW" altLang="en-US" dirty="0"/>
              <a:t>。</a:t>
            </a:r>
            <a:endParaRPr lang="en-US" altLang="zh-TW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/>
          <p:cNvSpPr txBox="1"/>
          <p:nvPr/>
        </p:nvSpPr>
        <p:spPr>
          <a:xfrm>
            <a:off x="19068" y="971721"/>
            <a:ext cx="12172932" cy="2268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altLang="zh-TW" sz="3600" dirty="0"/>
          </a:p>
        </p:txBody>
      </p:sp>
      <p:sp>
        <p:nvSpPr>
          <p:cNvPr id="3" name="標題 1"/>
          <p:cNvSpPr txBox="1"/>
          <p:nvPr/>
        </p:nvSpPr>
        <p:spPr>
          <a:xfrm>
            <a:off x="-19068" y="525747"/>
            <a:ext cx="12211068" cy="2268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TW" sz="3600" dirty="0"/>
              <a:t>________!</a:t>
            </a:r>
            <a:r>
              <a:rPr lang="zh-TW" altLang="en-US" sz="3600" dirty="0"/>
              <a:t>走路小心点啊</a:t>
            </a:r>
            <a:r>
              <a:rPr lang="en-US" altLang="zh-TW" sz="3600" dirty="0"/>
              <a:t>!</a:t>
            </a:r>
            <a:endParaRPr lang="en-US" altLang="zh-TW" sz="3600" dirty="0"/>
          </a:p>
        </p:txBody>
      </p:sp>
      <p:pic>
        <p:nvPicPr>
          <p:cNvPr id="5122" name="Picture 2" descr="過馬路別滑手機！新北市首創「會說話的紅綠燈」 提醒行人勿當低頭族－ 國王車訊KingAutos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6606" y="2972352"/>
            <a:ext cx="5379720" cy="3799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老人驚訝地驚呼雙手舉到頭上向量圖形及更多老年人圖片- 老年人, 設計圖, 辯論- iSto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5839" y="3205070"/>
            <a:ext cx="2976562" cy="3443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/>
          <p:cNvSpPr txBox="1"/>
          <p:nvPr/>
        </p:nvSpPr>
        <p:spPr>
          <a:xfrm>
            <a:off x="1945014" y="748734"/>
            <a:ext cx="5354946" cy="18229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200" dirty="0"/>
              <a:t>小伙子</a:t>
            </a:r>
            <a:endParaRPr lang="zh-TW" alt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u="sng" dirty="0"/>
              <a:t>报名</a:t>
            </a:r>
            <a:r>
              <a:rPr lang="zh-TW" altLang="en-US" dirty="0"/>
              <a:t> </a:t>
            </a:r>
            <a:r>
              <a:rPr lang="en-US" altLang="zh-TW" dirty="0"/>
              <a:t>V.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41684" y="1556084"/>
            <a:ext cx="10908632" cy="5181599"/>
          </a:xfrm>
        </p:spPr>
        <p:txBody>
          <a:bodyPr>
            <a:normAutofit/>
          </a:bodyPr>
          <a:lstStyle/>
          <a:p>
            <a:r>
              <a:rPr lang="zh-TW" altLang="en-US" dirty="0"/>
              <a:t>投考或参加活动时填写个人资料的手续。</a:t>
            </a:r>
            <a:endParaRPr lang="en-US" altLang="zh-TW" dirty="0"/>
          </a:p>
          <a:p>
            <a:endParaRPr lang="en-US" altLang="zh-TW" dirty="0"/>
          </a:p>
          <a:p>
            <a:r>
              <a:rPr lang="zh-TW" altLang="en-US" u="sng" dirty="0"/>
              <a:t> 谁 </a:t>
            </a:r>
            <a:r>
              <a:rPr lang="zh-TW" altLang="en-US" dirty="0"/>
              <a:t> </a:t>
            </a:r>
            <a:r>
              <a:rPr lang="zh-TW" altLang="en-US" b="1" dirty="0">
                <a:solidFill>
                  <a:srgbClr val="FF0000"/>
                </a:solidFill>
              </a:rPr>
              <a:t>报名</a:t>
            </a:r>
            <a:r>
              <a:rPr lang="zh-TW" altLang="en-US" dirty="0"/>
              <a:t> </a:t>
            </a:r>
            <a:r>
              <a:rPr lang="zh-TW" altLang="en-US" u="sng" dirty="0"/>
              <a:t> 什么  </a:t>
            </a:r>
            <a:r>
              <a:rPr lang="en-US" altLang="zh-TW" u="sng" dirty="0"/>
              <a:t>(</a:t>
            </a:r>
            <a:r>
              <a:rPr lang="zh-TW" altLang="en-US" u="sng" dirty="0"/>
              <a:t>考试</a:t>
            </a:r>
            <a:r>
              <a:rPr lang="en-US" altLang="zh-TW" u="sng" dirty="0"/>
              <a:t>/</a:t>
            </a:r>
            <a:r>
              <a:rPr lang="zh-TW" altLang="en-US" u="sng" dirty="0"/>
              <a:t>活动</a:t>
            </a:r>
            <a:r>
              <a:rPr lang="en-US" altLang="zh-TW" u="sng" dirty="0"/>
              <a:t>)</a:t>
            </a:r>
            <a:endParaRPr lang="en-US" altLang="zh-TW" u="sng" dirty="0"/>
          </a:p>
          <a:p>
            <a:endParaRPr lang="en-US" altLang="zh-TW" u="sng" dirty="0"/>
          </a:p>
          <a:p>
            <a:r>
              <a:rPr lang="zh-TW" altLang="en-US" dirty="0">
                <a:hlinkClick r:id="rId1"/>
              </a:rPr>
              <a:t>世界上最奇葩的</a:t>
            </a:r>
            <a:r>
              <a:rPr lang="en-US" altLang="zh-TW" dirty="0">
                <a:hlinkClick r:id="rId1"/>
              </a:rPr>
              <a:t>14</a:t>
            </a:r>
            <a:r>
              <a:rPr lang="zh-TW" altLang="en-US" dirty="0">
                <a:hlinkClick r:id="rId1"/>
              </a:rPr>
              <a:t>种运动</a:t>
            </a:r>
            <a:r>
              <a:rPr lang="en-US" altLang="zh-TW" dirty="0">
                <a:hlinkClick r:id="rId1"/>
              </a:rPr>
              <a:t>|</a:t>
            </a:r>
            <a:r>
              <a:rPr lang="zh-TW" altLang="en-US" dirty="0">
                <a:hlinkClick r:id="rId1"/>
              </a:rPr>
              <a:t>界面新闻 </a:t>
            </a:r>
            <a:r>
              <a:rPr lang="en-US" altLang="zh-TW" dirty="0">
                <a:hlinkClick r:id="rId1"/>
              </a:rPr>
              <a:t>· </a:t>
            </a:r>
            <a:r>
              <a:rPr lang="zh-TW" altLang="en-US" dirty="0">
                <a:hlinkClick r:id="rId1"/>
              </a:rPr>
              <a:t>体育 </a:t>
            </a:r>
            <a:r>
              <a:rPr lang="en-US" altLang="zh-TW" dirty="0">
                <a:hlinkClick r:id="rId1"/>
              </a:rPr>
              <a:t>(jiemian.com)</a:t>
            </a:r>
            <a:endParaRPr lang="en-US" altLang="zh-TW" dirty="0"/>
          </a:p>
          <a:p>
            <a:r>
              <a:rPr lang="zh-TW" altLang="en-US" dirty="0"/>
              <a:t>鸵鸟赛跑</a:t>
            </a:r>
            <a:r>
              <a:rPr lang="en-US" altLang="zh-TW" dirty="0"/>
              <a:t>/</a:t>
            </a:r>
            <a:r>
              <a:rPr lang="zh-TW" altLang="en-US" dirty="0"/>
              <a:t>国际象棋拳击比赛</a:t>
            </a:r>
            <a:r>
              <a:rPr lang="en-US" altLang="zh-TW" dirty="0"/>
              <a:t>/</a:t>
            </a:r>
            <a:r>
              <a:rPr lang="zh-TW" altLang="en-US" dirty="0"/>
              <a:t>水下曲棍球</a:t>
            </a:r>
            <a:r>
              <a:rPr lang="en-US" altLang="zh-TW" dirty="0"/>
              <a:t>/</a:t>
            </a:r>
            <a:r>
              <a:rPr lang="zh-TW" altLang="en-US" dirty="0"/>
              <a:t>掰脚趾大赛</a:t>
            </a:r>
            <a:endParaRPr lang="en-US" altLang="zh-TW" dirty="0"/>
          </a:p>
          <a:p>
            <a:r>
              <a:rPr lang="zh-TW" altLang="en-US" dirty="0"/>
              <a:t>铁铲比赛</a:t>
            </a:r>
            <a:r>
              <a:rPr lang="en-US" altLang="zh-TW" dirty="0"/>
              <a:t>/</a:t>
            </a:r>
            <a:r>
              <a:rPr lang="zh-TW" altLang="en-US" dirty="0"/>
              <a:t>滑凳</a:t>
            </a:r>
            <a:r>
              <a:rPr lang="en-US" altLang="zh-TW" dirty="0"/>
              <a:t>/</a:t>
            </a:r>
            <a:r>
              <a:rPr lang="zh-TW" altLang="en-US" dirty="0"/>
              <a:t>背媳妇大赛</a:t>
            </a:r>
            <a:r>
              <a:rPr lang="en-US" altLang="zh-TW" dirty="0"/>
              <a:t>/</a:t>
            </a:r>
            <a:r>
              <a:rPr lang="zh-TW" altLang="en-US" dirty="0"/>
              <a:t>大象马球</a:t>
            </a:r>
            <a:r>
              <a:rPr lang="en-US" altLang="zh-TW" dirty="0"/>
              <a:t>/</a:t>
            </a:r>
            <a:r>
              <a:rPr lang="zh-TW" altLang="en-US" dirty="0"/>
              <a:t>单车球</a:t>
            </a:r>
            <a:endParaRPr lang="en-US" altLang="zh-TW" dirty="0"/>
          </a:p>
          <a:p>
            <a:r>
              <a:rPr lang="zh-TW" altLang="en-US" dirty="0"/>
              <a:t>犬类冲浪</a:t>
            </a:r>
            <a:r>
              <a:rPr lang="en-US" altLang="zh-TW" dirty="0"/>
              <a:t>/</a:t>
            </a:r>
            <a:r>
              <a:rPr lang="zh-TW" altLang="en-US" dirty="0"/>
              <a:t>魁地奇</a:t>
            </a:r>
            <a:r>
              <a:rPr lang="en-US" altLang="zh-TW" dirty="0"/>
              <a:t>/Zorbing/</a:t>
            </a:r>
            <a:r>
              <a:rPr lang="zh-TW" altLang="en-US" dirty="0"/>
              <a:t>滚奶酪运动</a:t>
            </a:r>
            <a:r>
              <a:rPr lang="en-US" altLang="zh-TW" dirty="0"/>
              <a:t>/</a:t>
            </a:r>
            <a:r>
              <a:rPr lang="zh-TW" altLang="en-US" dirty="0"/>
              <a:t>藤球</a:t>
            </a:r>
            <a:endParaRPr lang="en-US" altLang="zh-TW" dirty="0"/>
          </a:p>
          <a:p>
            <a:endParaRPr lang="en-US" altLang="zh-TW" dirty="0"/>
          </a:p>
          <a:p>
            <a:r>
              <a:rPr lang="zh-TW" altLang="en-US" dirty="0"/>
              <a:t>你想报名哪三项活动？为什么？</a:t>
            </a:r>
            <a:r>
              <a:rPr lang="en-US" altLang="zh-TW" dirty="0"/>
              <a:t>(</a:t>
            </a:r>
            <a:r>
              <a:rPr lang="zh-TW" altLang="en-US" dirty="0"/>
              <a:t>用</a:t>
            </a:r>
            <a:r>
              <a:rPr lang="en-US" altLang="zh-TW" dirty="0"/>
              <a:t>“</a:t>
            </a:r>
            <a:r>
              <a:rPr lang="zh-TW" altLang="en-US" dirty="0"/>
              <a:t>拿</a:t>
            </a:r>
            <a:r>
              <a:rPr lang="en-US" altLang="zh-TW" dirty="0"/>
              <a:t>…</a:t>
            </a:r>
            <a:r>
              <a:rPr lang="zh-TW" altLang="en-US" dirty="0"/>
              <a:t>来说</a:t>
            </a:r>
            <a:r>
              <a:rPr lang="en-US" altLang="zh-TW" dirty="0"/>
              <a:t>)</a:t>
            </a:r>
            <a:endParaRPr lang="en-US" altLang="zh-TW" dirty="0"/>
          </a:p>
          <a:p>
            <a:endParaRPr lang="zh-TW" altLang="en-US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u="sng" dirty="0"/>
              <a:t>报名</a:t>
            </a:r>
            <a:r>
              <a:rPr lang="zh-TW" altLang="en-US" dirty="0"/>
              <a:t> </a:t>
            </a:r>
            <a:r>
              <a:rPr lang="en-US" altLang="zh-TW" dirty="0"/>
              <a:t>V.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41684" y="1556084"/>
            <a:ext cx="10908632" cy="5181599"/>
          </a:xfrm>
        </p:spPr>
        <p:txBody>
          <a:bodyPr>
            <a:normAutofit/>
          </a:bodyPr>
          <a:lstStyle/>
          <a:p>
            <a:r>
              <a:rPr lang="zh-TW" altLang="en-US" sz="4000" dirty="0"/>
              <a:t>她报名了去中国的留学团，大概两个月后回来。</a:t>
            </a:r>
            <a:endParaRPr lang="en-US" altLang="zh-TW" sz="4000" dirty="0"/>
          </a:p>
        </p:txBody>
      </p:sp>
      <p:pic>
        <p:nvPicPr>
          <p:cNvPr id="4" name="Picture 4" descr="西進讀書去！是什麼原因讓台灣學生掀起「中國留學熱」？ | DailyView 網路溫度計| LINE TODAY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9039" y="2926898"/>
            <a:ext cx="7973921" cy="3565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u="sng" dirty="0"/>
              <a:t>报名</a:t>
            </a:r>
            <a:r>
              <a:rPr lang="zh-TW" altLang="en-US" dirty="0"/>
              <a:t> </a:t>
            </a:r>
            <a:r>
              <a:rPr lang="en-US" altLang="zh-TW" dirty="0"/>
              <a:t>V.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41684" y="1556084"/>
            <a:ext cx="10908632" cy="5181599"/>
          </a:xfrm>
        </p:spPr>
        <p:txBody>
          <a:bodyPr>
            <a:normAutofit/>
          </a:bodyPr>
          <a:lstStyle/>
          <a:p>
            <a:r>
              <a:rPr lang="zh-TW" altLang="en-US" sz="4000" dirty="0"/>
              <a:t>她</a:t>
            </a:r>
            <a:r>
              <a:rPr lang="en-US" altLang="zh-TW" sz="4000" dirty="0"/>
              <a:t>__________</a:t>
            </a:r>
            <a:r>
              <a:rPr lang="zh-TW" altLang="en-US" sz="4000" dirty="0"/>
              <a:t>，整个寒假过得很充实。</a:t>
            </a:r>
            <a:endParaRPr lang="en-US" altLang="zh-TW" sz="4000" dirty="0"/>
          </a:p>
        </p:txBody>
      </p:sp>
      <p:pic>
        <p:nvPicPr>
          <p:cNvPr id="5" name="Picture 2" descr="小金金的生活日記: 第一次行程表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1537" y="2543649"/>
            <a:ext cx="5945810" cy="4194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9068" y="-385705"/>
            <a:ext cx="10820400" cy="1822904"/>
          </a:xfrm>
        </p:spPr>
        <p:txBody>
          <a:bodyPr>
            <a:normAutofit/>
          </a:bodyPr>
          <a:lstStyle/>
          <a:p>
            <a:r>
              <a:rPr lang="zh-TW" altLang="en-US" sz="5400" b="1" u="sng" dirty="0"/>
              <a:t>传真 </a:t>
            </a:r>
            <a:r>
              <a:rPr lang="en-US" altLang="zh-TW" sz="5400" dirty="0"/>
              <a:t>V.</a:t>
            </a:r>
            <a:endParaRPr lang="zh-TW" altLang="en-US" sz="5400" dirty="0"/>
          </a:p>
        </p:txBody>
      </p:sp>
      <p:sp>
        <p:nvSpPr>
          <p:cNvPr id="5" name="標題 1"/>
          <p:cNvSpPr txBox="1"/>
          <p:nvPr/>
        </p:nvSpPr>
        <p:spPr>
          <a:xfrm>
            <a:off x="19068" y="971721"/>
            <a:ext cx="12172932" cy="2268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altLang="zh-TW" sz="3600" dirty="0"/>
          </a:p>
        </p:txBody>
      </p:sp>
      <p:sp>
        <p:nvSpPr>
          <p:cNvPr id="3" name="標題 1"/>
          <p:cNvSpPr txBox="1"/>
          <p:nvPr/>
        </p:nvSpPr>
        <p:spPr>
          <a:xfrm>
            <a:off x="19068" y="525747"/>
            <a:ext cx="12153864" cy="2268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600" dirty="0"/>
              <a:t>她把表格填写好后，传真给了办公室。</a:t>
            </a:r>
            <a:endParaRPr lang="en-US" altLang="zh-TW" sz="3600" dirty="0"/>
          </a:p>
        </p:txBody>
      </p:sp>
      <p:pic>
        <p:nvPicPr>
          <p:cNvPr id="9218" name="Picture 2" descr="不可思議，為什麼日本還有那麼多人愛用傳真機？｜天下雜誌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4031" y="2951841"/>
            <a:ext cx="5568152" cy="3729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標題 1"/>
          <p:cNvSpPr txBox="1"/>
          <p:nvPr/>
        </p:nvSpPr>
        <p:spPr>
          <a:xfrm>
            <a:off x="336884" y="3240599"/>
            <a:ext cx="5759116" cy="2268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3600" dirty="0"/>
              <a:t>____</a:t>
            </a:r>
            <a:r>
              <a:rPr lang="zh-TW" altLang="en-US" sz="3600" dirty="0"/>
              <a:t>传真</a:t>
            </a:r>
            <a:r>
              <a:rPr lang="en-US" altLang="zh-TW" sz="3600" dirty="0"/>
              <a:t>+ </a:t>
            </a:r>
            <a:r>
              <a:rPr lang="zh-TW" altLang="en-US" sz="3600" dirty="0"/>
              <a:t>给</a:t>
            </a:r>
            <a:r>
              <a:rPr lang="en-US" altLang="zh-TW" sz="3600" dirty="0"/>
              <a:t>/</a:t>
            </a:r>
            <a:r>
              <a:rPr lang="zh-TW" altLang="en-US" sz="3600" dirty="0"/>
              <a:t>去</a:t>
            </a:r>
            <a:r>
              <a:rPr lang="en-US" altLang="zh-TW" sz="3600" dirty="0"/>
              <a:t>/</a:t>
            </a:r>
            <a:r>
              <a:rPr lang="zh-TW" altLang="en-US" sz="3600" dirty="0"/>
              <a:t>到 </a:t>
            </a:r>
            <a:r>
              <a:rPr lang="en-US" altLang="zh-TW" sz="3600" dirty="0"/>
              <a:t>_____</a:t>
            </a:r>
            <a:endParaRPr lang="en-US" altLang="zh-TW" sz="3600"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u="sng" dirty="0"/>
              <a:t>传真</a:t>
            </a:r>
            <a:r>
              <a:rPr lang="zh-TW" altLang="en-US" dirty="0"/>
              <a:t> </a:t>
            </a:r>
            <a:r>
              <a:rPr lang="en-US" altLang="zh-TW" dirty="0"/>
              <a:t>V.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33137" y="1556084"/>
            <a:ext cx="11325726" cy="5181599"/>
          </a:xfrm>
        </p:spPr>
        <p:txBody>
          <a:bodyPr>
            <a:normAutofit/>
          </a:bodyPr>
          <a:lstStyle/>
          <a:p>
            <a:r>
              <a:rPr lang="zh-TW" altLang="en-US" sz="4000" dirty="0"/>
              <a:t>因为设备的进步，现在已经没多少人用传真机了。</a:t>
            </a:r>
            <a:endParaRPr lang="en-US" altLang="zh-TW" sz="4000" dirty="0"/>
          </a:p>
        </p:txBody>
      </p:sp>
      <p:pic>
        <p:nvPicPr>
          <p:cNvPr id="5" name="Picture 2" descr="What's your fax number at USDOT? It's 2020 - Side-Eyes Chloe | Make a Meme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047" y="2406157"/>
            <a:ext cx="3621906" cy="408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-274320"/>
            <a:ext cx="10820400" cy="1822904"/>
          </a:xfrm>
        </p:spPr>
        <p:txBody>
          <a:bodyPr>
            <a:normAutofit/>
          </a:bodyPr>
          <a:lstStyle/>
          <a:p>
            <a:r>
              <a:rPr lang="zh-TW" altLang="en-US" sz="5400" b="1" u="sng" dirty="0"/>
              <a:t>参观 </a:t>
            </a:r>
            <a:r>
              <a:rPr lang="en-US" altLang="zh-TW" sz="5400" dirty="0"/>
              <a:t>V.</a:t>
            </a:r>
            <a:endParaRPr lang="zh-TW" altLang="en-US" sz="5400" dirty="0"/>
          </a:p>
        </p:txBody>
      </p:sp>
      <p:sp>
        <p:nvSpPr>
          <p:cNvPr id="5" name="標題 1"/>
          <p:cNvSpPr txBox="1"/>
          <p:nvPr/>
        </p:nvSpPr>
        <p:spPr>
          <a:xfrm>
            <a:off x="19068" y="971721"/>
            <a:ext cx="12172932" cy="2268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altLang="zh-TW" sz="3600" dirty="0"/>
          </a:p>
        </p:txBody>
      </p:sp>
      <p:sp>
        <p:nvSpPr>
          <p:cNvPr id="3" name="標題 1"/>
          <p:cNvSpPr txBox="1"/>
          <p:nvPr/>
        </p:nvSpPr>
        <p:spPr>
          <a:xfrm>
            <a:off x="19068" y="971721"/>
            <a:ext cx="12211068" cy="2268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600" dirty="0"/>
              <a:t>他在旅游的时候</a:t>
            </a:r>
            <a:r>
              <a:rPr lang="en-US" altLang="zh-TW" sz="3600" dirty="0"/>
              <a:t>____________</a:t>
            </a:r>
            <a:r>
              <a:rPr lang="zh-TW" altLang="en-US" sz="3600" dirty="0"/>
              <a:t>，拍了很多照片。</a:t>
            </a:r>
            <a:endParaRPr lang="en-US" altLang="zh-TW" sz="3600" dirty="0"/>
          </a:p>
        </p:txBody>
      </p:sp>
      <p:pic>
        <p:nvPicPr>
          <p:cNvPr id="30722" name="Picture 2" descr="年轻女子旅游拍照-蓝牛仔影像-中国原创广告影像素材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4" t="18552" r="7143" b="10964"/>
          <a:stretch>
            <a:fillRect/>
          </a:stretch>
        </p:blipFill>
        <p:spPr bwMode="auto">
          <a:xfrm>
            <a:off x="5996722" y="3429000"/>
            <a:ext cx="6079957" cy="333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標題 1"/>
          <p:cNvSpPr txBox="1"/>
          <p:nvPr/>
        </p:nvSpPr>
        <p:spPr>
          <a:xfrm>
            <a:off x="336884" y="3240599"/>
            <a:ext cx="5759116" cy="2268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3600" dirty="0"/>
              <a:t>____(</a:t>
            </a:r>
            <a:r>
              <a:rPr lang="zh-TW" altLang="en-US" sz="3600" dirty="0"/>
              <a:t>去</a:t>
            </a:r>
            <a:r>
              <a:rPr lang="en-US" altLang="zh-TW" sz="3600" dirty="0"/>
              <a:t>/</a:t>
            </a:r>
            <a:r>
              <a:rPr lang="zh-TW" altLang="en-US" sz="3600" dirty="0"/>
              <a:t>来</a:t>
            </a:r>
            <a:r>
              <a:rPr lang="en-US" altLang="zh-TW" sz="3600" dirty="0"/>
              <a:t>)</a:t>
            </a:r>
            <a:r>
              <a:rPr lang="zh-TW" altLang="en-US" sz="3600" dirty="0"/>
              <a:t> </a:t>
            </a:r>
            <a:r>
              <a:rPr lang="en-US" altLang="zh-TW" sz="3600" dirty="0"/>
              <a:t>+ </a:t>
            </a:r>
            <a:r>
              <a:rPr lang="zh-TW" altLang="en-US" sz="3600" dirty="0"/>
              <a:t>参观 </a:t>
            </a:r>
            <a:r>
              <a:rPr lang="en-US" altLang="zh-TW" sz="3600" dirty="0"/>
              <a:t>_____</a:t>
            </a:r>
            <a:endParaRPr lang="en-US" altLang="zh-TW" sz="3600" dirty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u="sng" dirty="0"/>
              <a:t>参观</a:t>
            </a:r>
            <a:r>
              <a:rPr lang="zh-TW" altLang="en-US" dirty="0"/>
              <a:t> </a:t>
            </a:r>
            <a:r>
              <a:rPr lang="en-US" altLang="zh-TW" dirty="0"/>
              <a:t>V.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33137" y="1556084"/>
            <a:ext cx="11325726" cy="5181599"/>
          </a:xfrm>
        </p:spPr>
        <p:txBody>
          <a:bodyPr>
            <a:normAutofit/>
          </a:bodyPr>
          <a:lstStyle/>
          <a:p>
            <a:r>
              <a:rPr lang="zh-TW" altLang="en-US" sz="4000" dirty="0"/>
              <a:t>他在实习的第一天，</a:t>
            </a:r>
            <a:r>
              <a:rPr lang="en-US" altLang="zh-TW" sz="4000" dirty="0"/>
              <a:t>____________</a:t>
            </a:r>
            <a:r>
              <a:rPr lang="zh-TW" altLang="en-US" sz="4000" dirty="0"/>
              <a:t>，大概了解了公司的状况。</a:t>
            </a:r>
            <a:endParaRPr lang="en-US" altLang="zh-TW" sz="4000" dirty="0"/>
          </a:p>
        </p:txBody>
      </p:sp>
      <p:pic>
        <p:nvPicPr>
          <p:cNvPr id="4" name="Picture 2" descr="参观工厂图片_参观工厂素材_参观工厂高清图片_摄图网图片下载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8554" y="2794625"/>
            <a:ext cx="6095063" cy="406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22" name="Shape 214"/>
          <p:cNvSpPr/>
          <p:nvPr/>
        </p:nvSpPr>
        <p:spPr>
          <a:xfrm>
            <a:off x="2122488" y="1438275"/>
            <a:ext cx="2439670" cy="398780"/>
          </a:xfrm>
          <a:prstGeom prst="rect">
            <a:avLst/>
          </a:prstGeom>
          <a:noFill/>
          <a:ln w="12700">
            <a:noFill/>
          </a:ln>
        </p:spPr>
        <p:txBody>
          <a:bodyPr wrap="none" lIns="45719" rIns="45719">
            <a:spAutoFit/>
          </a:bodyPr>
          <a:p>
            <a:pPr eaLnBrk="1">
              <a:buNone/>
            </a:pPr>
            <a:r>
              <a:rPr lang="zh-CN" altLang="en-US" sz="2000">
                <a:latin typeface="华文细黑" pitchFamily="2" charset="-122"/>
                <a:ea typeface="华文细黑" pitchFamily="2" charset="-122"/>
                <a:sym typeface="华文细黑" pitchFamily="2" charset="-122"/>
              </a:rPr>
              <a:t>选择合适的词语填空 </a:t>
            </a:r>
            <a:endParaRPr lang="zh-CN" altLang="en-US" sz="2000">
              <a:latin typeface="华文细黑" pitchFamily="2" charset="-122"/>
              <a:ea typeface="华文细黑" pitchFamily="2" charset="-122"/>
              <a:sym typeface="华文细黑" pitchFamily="2" charset="-122"/>
            </a:endParaRPr>
          </a:p>
        </p:txBody>
      </p:sp>
      <p:grpSp>
        <p:nvGrpSpPr>
          <p:cNvPr id="30723" name="Group 219"/>
          <p:cNvGrpSpPr/>
          <p:nvPr/>
        </p:nvGrpSpPr>
        <p:grpSpPr>
          <a:xfrm>
            <a:off x="1916113" y="127000"/>
            <a:ext cx="8359776" cy="1030905"/>
            <a:chOff x="0" y="0"/>
            <a:chExt cx="8360602" cy="1030876"/>
          </a:xfrm>
        </p:grpSpPr>
        <p:grpSp>
          <p:nvGrpSpPr>
            <p:cNvPr id="30730" name="Group 217"/>
            <p:cNvGrpSpPr/>
            <p:nvPr/>
          </p:nvGrpSpPr>
          <p:grpSpPr>
            <a:xfrm>
              <a:off x="0" y="0"/>
              <a:ext cx="607420" cy="919825"/>
              <a:chOff x="0" y="0"/>
              <a:chExt cx="607419" cy="919824"/>
            </a:xfrm>
          </p:grpSpPr>
          <p:sp>
            <p:nvSpPr>
              <p:cNvPr id="30732" name="Shape 215"/>
              <p:cNvSpPr/>
              <p:nvPr/>
            </p:nvSpPr>
            <p:spPr>
              <a:xfrm>
                <a:off x="0" y="0"/>
                <a:ext cx="607420" cy="919825"/>
              </a:xfrm>
              <a:custGeom>
                <a:avLst/>
                <a:gdLst/>
                <a:ahLst/>
                <a:cxnLst>
                  <a:cxn ang="0">
                    <a:pos x="303710" y="459913"/>
                  </a:cxn>
                  <a:cxn ang="5898240">
                    <a:pos x="303710" y="459913"/>
                  </a:cxn>
                  <a:cxn ang="11796480">
                    <a:pos x="303710" y="459913"/>
                  </a:cxn>
                  <a:cxn ang="17694720">
                    <a:pos x="303710" y="459913"/>
                  </a:cxn>
                </a:cxnLst>
                <a:pathLst>
                  <a:path w="21600" h="21600">
                    <a:moveTo>
                      <a:pt x="10786" y="21600"/>
                    </a:moveTo>
                    <a:lnTo>
                      <a:pt x="11178" y="21600"/>
                    </a:lnTo>
                    <a:lnTo>
                      <a:pt x="11516" y="21565"/>
                    </a:lnTo>
                    <a:lnTo>
                      <a:pt x="11881" y="21495"/>
                    </a:lnTo>
                    <a:lnTo>
                      <a:pt x="12220" y="21425"/>
                    </a:lnTo>
                    <a:lnTo>
                      <a:pt x="12585" y="21319"/>
                    </a:lnTo>
                    <a:lnTo>
                      <a:pt x="12871" y="21196"/>
                    </a:lnTo>
                    <a:lnTo>
                      <a:pt x="13132" y="21056"/>
                    </a:lnTo>
                    <a:lnTo>
                      <a:pt x="13367" y="20881"/>
                    </a:lnTo>
                    <a:lnTo>
                      <a:pt x="13627" y="20722"/>
                    </a:lnTo>
                    <a:lnTo>
                      <a:pt x="13835" y="20511"/>
                    </a:lnTo>
                    <a:lnTo>
                      <a:pt x="14018" y="20318"/>
                    </a:lnTo>
                    <a:lnTo>
                      <a:pt x="14174" y="20107"/>
                    </a:lnTo>
                    <a:lnTo>
                      <a:pt x="14330" y="19879"/>
                    </a:lnTo>
                    <a:lnTo>
                      <a:pt x="14434" y="19634"/>
                    </a:lnTo>
                    <a:lnTo>
                      <a:pt x="14487" y="19370"/>
                    </a:lnTo>
                    <a:lnTo>
                      <a:pt x="14487" y="15664"/>
                    </a:lnTo>
                    <a:lnTo>
                      <a:pt x="14591" y="15454"/>
                    </a:lnTo>
                    <a:lnTo>
                      <a:pt x="14669" y="15260"/>
                    </a:lnTo>
                    <a:lnTo>
                      <a:pt x="14774" y="15050"/>
                    </a:lnTo>
                    <a:lnTo>
                      <a:pt x="15138" y="14646"/>
                    </a:lnTo>
                    <a:lnTo>
                      <a:pt x="15581" y="14242"/>
                    </a:lnTo>
                    <a:lnTo>
                      <a:pt x="16728" y="13469"/>
                    </a:lnTo>
                    <a:lnTo>
                      <a:pt x="18030" y="12591"/>
                    </a:lnTo>
                    <a:lnTo>
                      <a:pt x="18734" y="12118"/>
                    </a:lnTo>
                    <a:lnTo>
                      <a:pt x="19333" y="11573"/>
                    </a:lnTo>
                    <a:lnTo>
                      <a:pt x="19932" y="11028"/>
                    </a:lnTo>
                    <a:lnTo>
                      <a:pt x="20479" y="10396"/>
                    </a:lnTo>
                    <a:lnTo>
                      <a:pt x="20740" y="10097"/>
                    </a:lnTo>
                    <a:lnTo>
                      <a:pt x="20948" y="9729"/>
                    </a:lnTo>
                    <a:lnTo>
                      <a:pt x="21130" y="9378"/>
                    </a:lnTo>
                    <a:lnTo>
                      <a:pt x="21287" y="8974"/>
                    </a:lnTo>
                    <a:lnTo>
                      <a:pt x="21443" y="8605"/>
                    </a:lnTo>
                    <a:lnTo>
                      <a:pt x="21548" y="8166"/>
                    </a:lnTo>
                    <a:lnTo>
                      <a:pt x="21600" y="7727"/>
                    </a:lnTo>
                    <a:lnTo>
                      <a:pt x="21600" y="6884"/>
                    </a:lnTo>
                    <a:lnTo>
                      <a:pt x="21548" y="6515"/>
                    </a:lnTo>
                    <a:lnTo>
                      <a:pt x="21496" y="6182"/>
                    </a:lnTo>
                    <a:lnTo>
                      <a:pt x="21391" y="5812"/>
                    </a:lnTo>
                    <a:lnTo>
                      <a:pt x="21287" y="5479"/>
                    </a:lnTo>
                    <a:lnTo>
                      <a:pt x="21130" y="5093"/>
                    </a:lnTo>
                    <a:lnTo>
                      <a:pt x="20948" y="4760"/>
                    </a:lnTo>
                    <a:lnTo>
                      <a:pt x="20740" y="4425"/>
                    </a:lnTo>
                    <a:lnTo>
                      <a:pt x="20531" y="4127"/>
                    </a:lnTo>
                    <a:lnTo>
                      <a:pt x="20296" y="3811"/>
                    </a:lnTo>
                    <a:lnTo>
                      <a:pt x="20036" y="3513"/>
                    </a:lnTo>
                    <a:lnTo>
                      <a:pt x="19775" y="3214"/>
                    </a:lnTo>
                    <a:lnTo>
                      <a:pt x="19124" y="2634"/>
                    </a:lnTo>
                    <a:lnTo>
                      <a:pt x="18447" y="2125"/>
                    </a:lnTo>
                    <a:lnTo>
                      <a:pt x="17691" y="1669"/>
                    </a:lnTo>
                    <a:lnTo>
                      <a:pt x="16832" y="1229"/>
                    </a:lnTo>
                    <a:lnTo>
                      <a:pt x="16388" y="1054"/>
                    </a:lnTo>
                    <a:lnTo>
                      <a:pt x="15920" y="879"/>
                    </a:lnTo>
                    <a:lnTo>
                      <a:pt x="15477" y="720"/>
                    </a:lnTo>
                    <a:lnTo>
                      <a:pt x="15034" y="580"/>
                    </a:lnTo>
                    <a:lnTo>
                      <a:pt x="14539" y="439"/>
                    </a:lnTo>
                    <a:lnTo>
                      <a:pt x="14018" y="316"/>
                    </a:lnTo>
                    <a:lnTo>
                      <a:pt x="13471" y="211"/>
                    </a:lnTo>
                    <a:lnTo>
                      <a:pt x="12975" y="140"/>
                    </a:lnTo>
                    <a:lnTo>
                      <a:pt x="12428" y="71"/>
                    </a:lnTo>
                    <a:lnTo>
                      <a:pt x="11934" y="35"/>
                    </a:lnTo>
                    <a:lnTo>
                      <a:pt x="11387" y="0"/>
                    </a:lnTo>
                    <a:lnTo>
                      <a:pt x="10213" y="0"/>
                    </a:lnTo>
                    <a:lnTo>
                      <a:pt x="9666" y="35"/>
                    </a:lnTo>
                    <a:lnTo>
                      <a:pt x="9172" y="71"/>
                    </a:lnTo>
                    <a:lnTo>
                      <a:pt x="8625" y="140"/>
                    </a:lnTo>
                    <a:lnTo>
                      <a:pt x="8129" y="211"/>
                    </a:lnTo>
                    <a:lnTo>
                      <a:pt x="7582" y="316"/>
                    </a:lnTo>
                    <a:lnTo>
                      <a:pt x="7061" y="439"/>
                    </a:lnTo>
                    <a:lnTo>
                      <a:pt x="6566" y="580"/>
                    </a:lnTo>
                    <a:lnTo>
                      <a:pt x="6123" y="720"/>
                    </a:lnTo>
                    <a:lnTo>
                      <a:pt x="5680" y="879"/>
                    </a:lnTo>
                    <a:lnTo>
                      <a:pt x="5212" y="1054"/>
                    </a:lnTo>
                    <a:lnTo>
                      <a:pt x="4768" y="1229"/>
                    </a:lnTo>
                    <a:lnTo>
                      <a:pt x="3909" y="1669"/>
                    </a:lnTo>
                    <a:lnTo>
                      <a:pt x="3153" y="2125"/>
                    </a:lnTo>
                    <a:lnTo>
                      <a:pt x="2476" y="2634"/>
                    </a:lnTo>
                    <a:lnTo>
                      <a:pt x="1825" y="3214"/>
                    </a:lnTo>
                    <a:lnTo>
                      <a:pt x="1303" y="3811"/>
                    </a:lnTo>
                    <a:lnTo>
                      <a:pt x="1069" y="4127"/>
                    </a:lnTo>
                    <a:lnTo>
                      <a:pt x="860" y="4425"/>
                    </a:lnTo>
                    <a:lnTo>
                      <a:pt x="651" y="4760"/>
                    </a:lnTo>
                    <a:lnTo>
                      <a:pt x="470" y="5093"/>
                    </a:lnTo>
                    <a:lnTo>
                      <a:pt x="313" y="5479"/>
                    </a:lnTo>
                    <a:lnTo>
                      <a:pt x="209" y="5812"/>
                    </a:lnTo>
                    <a:lnTo>
                      <a:pt x="104" y="6182"/>
                    </a:lnTo>
                    <a:lnTo>
                      <a:pt x="52" y="6515"/>
                    </a:lnTo>
                    <a:lnTo>
                      <a:pt x="0" y="6884"/>
                    </a:lnTo>
                    <a:lnTo>
                      <a:pt x="0" y="7727"/>
                    </a:lnTo>
                    <a:lnTo>
                      <a:pt x="52" y="8166"/>
                    </a:lnTo>
                    <a:lnTo>
                      <a:pt x="157" y="8605"/>
                    </a:lnTo>
                    <a:lnTo>
                      <a:pt x="313" y="8974"/>
                    </a:lnTo>
                    <a:lnTo>
                      <a:pt x="470" y="9378"/>
                    </a:lnTo>
                    <a:lnTo>
                      <a:pt x="651" y="9729"/>
                    </a:lnTo>
                    <a:lnTo>
                      <a:pt x="860" y="10097"/>
                    </a:lnTo>
                    <a:lnTo>
                      <a:pt x="1121" y="10396"/>
                    </a:lnTo>
                    <a:lnTo>
                      <a:pt x="1668" y="11028"/>
                    </a:lnTo>
                    <a:lnTo>
                      <a:pt x="2267" y="11573"/>
                    </a:lnTo>
                    <a:lnTo>
                      <a:pt x="2866" y="12118"/>
                    </a:lnTo>
                    <a:lnTo>
                      <a:pt x="3570" y="12591"/>
                    </a:lnTo>
                    <a:lnTo>
                      <a:pt x="4872" y="13469"/>
                    </a:lnTo>
                    <a:lnTo>
                      <a:pt x="6019" y="14242"/>
                    </a:lnTo>
                    <a:lnTo>
                      <a:pt x="6462" y="14646"/>
                    </a:lnTo>
                    <a:lnTo>
                      <a:pt x="6826" y="15050"/>
                    </a:lnTo>
                    <a:lnTo>
                      <a:pt x="6931" y="15260"/>
                    </a:lnTo>
                    <a:lnTo>
                      <a:pt x="7009" y="15454"/>
                    </a:lnTo>
                    <a:lnTo>
                      <a:pt x="7113" y="15664"/>
                    </a:lnTo>
                    <a:lnTo>
                      <a:pt x="7113" y="19370"/>
                    </a:lnTo>
                    <a:lnTo>
                      <a:pt x="7166" y="19634"/>
                    </a:lnTo>
                    <a:lnTo>
                      <a:pt x="7270" y="19879"/>
                    </a:lnTo>
                    <a:lnTo>
                      <a:pt x="7425" y="20107"/>
                    </a:lnTo>
                    <a:lnTo>
                      <a:pt x="7582" y="20318"/>
                    </a:lnTo>
                    <a:lnTo>
                      <a:pt x="7765" y="20511"/>
                    </a:lnTo>
                    <a:lnTo>
                      <a:pt x="7973" y="20722"/>
                    </a:lnTo>
                    <a:lnTo>
                      <a:pt x="8233" y="20881"/>
                    </a:lnTo>
                    <a:lnTo>
                      <a:pt x="8468" y="21056"/>
                    </a:lnTo>
                    <a:lnTo>
                      <a:pt x="8729" y="21196"/>
                    </a:lnTo>
                    <a:lnTo>
                      <a:pt x="9015" y="21319"/>
                    </a:lnTo>
                    <a:lnTo>
                      <a:pt x="9380" y="21425"/>
                    </a:lnTo>
                    <a:lnTo>
                      <a:pt x="9719" y="21495"/>
                    </a:lnTo>
                    <a:lnTo>
                      <a:pt x="10084" y="21565"/>
                    </a:lnTo>
                    <a:lnTo>
                      <a:pt x="10422" y="21600"/>
                    </a:lnTo>
                    <a:lnTo>
                      <a:pt x="10786" y="21600"/>
                    </a:lnTo>
                    <a:close/>
                  </a:path>
                </a:pathLst>
              </a:custGeom>
              <a:solidFill>
                <a:srgbClr val="FFFFCC">
                  <a:alpha val="100000"/>
                </a:srgbClr>
              </a:solidFill>
              <a:ln w="57150" cap="flat" cmpd="sng">
                <a:solidFill>
                  <a:srgbClr val="000000">
                    <a:alpha val="100000"/>
                  </a:srgb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30733" name="Shape 216"/>
              <p:cNvSpPr/>
              <p:nvPr/>
            </p:nvSpPr>
            <p:spPr>
              <a:xfrm>
                <a:off x="192699" y="403848"/>
                <a:ext cx="224224" cy="408299"/>
              </a:xfrm>
              <a:custGeom>
                <a:avLst/>
                <a:gdLst/>
                <a:ahLst/>
                <a:cxnLst>
                  <a:cxn ang="0">
                    <a:pos x="112112" y="204150"/>
                  </a:cxn>
                  <a:cxn ang="5898240">
                    <a:pos x="112112" y="204150"/>
                  </a:cxn>
                  <a:cxn ang="11796480">
                    <a:pos x="112112" y="204150"/>
                  </a:cxn>
                  <a:cxn ang="17694720">
                    <a:pos x="112112" y="204150"/>
                  </a:cxn>
                </a:cxnLst>
                <a:pathLst>
                  <a:path w="21600" h="21600">
                    <a:moveTo>
                      <a:pt x="6354" y="10918"/>
                    </a:moveTo>
                    <a:lnTo>
                      <a:pt x="4448" y="5578"/>
                    </a:lnTo>
                    <a:lnTo>
                      <a:pt x="1060" y="1305"/>
                    </a:lnTo>
                    <a:lnTo>
                      <a:pt x="0" y="235"/>
                    </a:lnTo>
                    <a:lnTo>
                      <a:pt x="4448" y="1424"/>
                    </a:lnTo>
                    <a:lnTo>
                      <a:pt x="7835" y="0"/>
                    </a:lnTo>
                    <a:lnTo>
                      <a:pt x="11647" y="1305"/>
                    </a:lnTo>
                    <a:lnTo>
                      <a:pt x="14610" y="0"/>
                    </a:lnTo>
                    <a:lnTo>
                      <a:pt x="17576" y="1186"/>
                    </a:lnTo>
                    <a:lnTo>
                      <a:pt x="21600" y="235"/>
                    </a:lnTo>
                    <a:lnTo>
                      <a:pt x="16304" y="6053"/>
                    </a:lnTo>
                    <a:lnTo>
                      <a:pt x="14822" y="10918"/>
                    </a:lnTo>
                    <a:moveTo>
                      <a:pt x="778" y="14359"/>
                    </a:moveTo>
                    <a:lnTo>
                      <a:pt x="20681" y="14359"/>
                    </a:lnTo>
                    <a:lnTo>
                      <a:pt x="20681" y="16852"/>
                    </a:lnTo>
                    <a:lnTo>
                      <a:pt x="778" y="16814"/>
                    </a:lnTo>
                    <a:lnTo>
                      <a:pt x="778" y="19226"/>
                    </a:lnTo>
                    <a:lnTo>
                      <a:pt x="20681" y="19304"/>
                    </a:lnTo>
                    <a:lnTo>
                      <a:pt x="20752" y="21600"/>
                    </a:lnTo>
                    <a:lnTo>
                      <a:pt x="848" y="21600"/>
                    </a:lnTo>
                  </a:path>
                </a:pathLst>
              </a:custGeom>
              <a:noFill/>
              <a:ln w="57150" cap="flat" cmpd="sng">
                <a:solidFill>
                  <a:srgbClr val="000000">
                    <a:alpha val="100000"/>
                  </a:srgb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</p:grpSp>
        <p:sp>
          <p:nvSpPr>
            <p:cNvPr id="30731" name="Shape 218"/>
            <p:cNvSpPr/>
            <p:nvPr/>
          </p:nvSpPr>
          <p:spPr>
            <a:xfrm>
              <a:off x="573891" y="325411"/>
              <a:ext cx="7786711" cy="705465"/>
            </a:xfrm>
            <a:prstGeom prst="rect">
              <a:avLst/>
            </a:prstGeom>
            <a:noFill/>
            <a:ln w="12700">
              <a:noFill/>
            </a:ln>
          </p:spPr>
          <p:txBody>
            <a:bodyPr lIns="45719" tIns="45719" rIns="45719" bIns="45719">
              <a:spAutoFit/>
            </a:bodyPr>
            <a:p>
              <a:pPr eaLnBrk="1">
                <a:buNone/>
              </a:pPr>
              <a:r>
                <a:rPr lang="zh-CN" altLang="en-US" sz="4000">
                  <a:solidFill>
                    <a:srgbClr val="A6A6A6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黑体" panose="02010609060101010101" pitchFamily="49" charset="-122"/>
                </a:rPr>
                <a:t>练习</a:t>
              </a:r>
              <a:endParaRPr lang="zh-CN" altLang="en-US" sz="4000">
                <a:solidFill>
                  <a:srgbClr val="A6A6A6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endParaRPr>
            </a:p>
          </p:txBody>
        </p:sp>
      </p:grpSp>
      <p:sp>
        <p:nvSpPr>
          <p:cNvPr id="220" name="Shape 220"/>
          <p:cNvSpPr/>
          <p:nvPr/>
        </p:nvSpPr>
        <p:spPr>
          <a:xfrm>
            <a:off x="4106863" y="1841500"/>
            <a:ext cx="648970" cy="429895"/>
          </a:xfrm>
          <a:prstGeom prst="rect">
            <a:avLst/>
          </a:prstGeom>
          <a:noFill/>
          <a:ln w="12700">
            <a:noFill/>
          </a:ln>
        </p:spPr>
        <p:txBody>
          <a:bodyPr wrap="none" lIns="45719" rIns="45719">
            <a:spAutoFit/>
          </a:bodyPr>
          <a:p>
            <a:pPr eaLnBrk="1">
              <a:buNone/>
            </a:pPr>
            <a:r>
              <a:rPr lang="zh-CN" altLang="en-US" sz="2200">
                <a:latin typeface="华文细黑" pitchFamily="2" charset="-122"/>
                <a:ea typeface="华文细黑" pitchFamily="2" charset="-122"/>
                <a:sym typeface="华文细黑" pitchFamily="2" charset="-122"/>
              </a:rPr>
              <a:t>郊区</a:t>
            </a:r>
            <a:endParaRPr lang="zh-CN" altLang="en-US" sz="2200">
              <a:latin typeface="华文细黑" pitchFamily="2" charset="-122"/>
              <a:ea typeface="华文细黑" pitchFamily="2" charset="-122"/>
              <a:sym typeface="华文细黑" pitchFamily="2" charset="-122"/>
            </a:endParaRPr>
          </a:p>
        </p:txBody>
      </p:sp>
      <p:sp>
        <p:nvSpPr>
          <p:cNvPr id="221" name="Shape 221"/>
          <p:cNvSpPr/>
          <p:nvPr/>
        </p:nvSpPr>
        <p:spPr>
          <a:xfrm>
            <a:off x="3005138" y="1846263"/>
            <a:ext cx="648970" cy="429895"/>
          </a:xfrm>
          <a:prstGeom prst="rect">
            <a:avLst/>
          </a:prstGeom>
          <a:noFill/>
          <a:ln w="12700">
            <a:noFill/>
          </a:ln>
        </p:spPr>
        <p:txBody>
          <a:bodyPr wrap="none" lIns="45719" rIns="45719">
            <a:spAutoFit/>
          </a:bodyPr>
          <a:p>
            <a:pPr eaLnBrk="1">
              <a:buNone/>
            </a:pPr>
            <a:r>
              <a:rPr lang="zh-CN" altLang="en-US" sz="2200">
                <a:latin typeface="华文细黑" pitchFamily="2" charset="-122"/>
                <a:ea typeface="华文细黑" pitchFamily="2" charset="-122"/>
                <a:sym typeface="华文细黑" pitchFamily="2" charset="-122"/>
              </a:rPr>
              <a:t>参观</a:t>
            </a:r>
            <a:endParaRPr lang="zh-CN" altLang="en-US" sz="2200">
              <a:latin typeface="华文细黑" pitchFamily="2" charset="-122"/>
              <a:ea typeface="华文细黑" pitchFamily="2" charset="-122"/>
              <a:sym typeface="华文细黑" pitchFamily="2" charset="-122"/>
            </a:endParaRPr>
          </a:p>
        </p:txBody>
      </p:sp>
      <p:sp>
        <p:nvSpPr>
          <p:cNvPr id="222" name="Shape 222"/>
          <p:cNvSpPr/>
          <p:nvPr/>
        </p:nvSpPr>
        <p:spPr>
          <a:xfrm>
            <a:off x="5219700" y="1852613"/>
            <a:ext cx="648970" cy="429895"/>
          </a:xfrm>
          <a:prstGeom prst="rect">
            <a:avLst/>
          </a:prstGeom>
          <a:noFill/>
          <a:ln w="12700">
            <a:noFill/>
          </a:ln>
        </p:spPr>
        <p:txBody>
          <a:bodyPr wrap="none" lIns="45719" rIns="45719">
            <a:spAutoFit/>
          </a:bodyPr>
          <a:p>
            <a:pPr eaLnBrk="1">
              <a:buNone/>
            </a:pPr>
            <a:r>
              <a:rPr lang="zh-CN" altLang="en-US" sz="2200">
                <a:latin typeface="华文细黑" pitchFamily="2" charset="-122"/>
                <a:ea typeface="华文细黑" pitchFamily="2" charset="-122"/>
                <a:sym typeface="华文细黑" pitchFamily="2" charset="-122"/>
              </a:rPr>
              <a:t>原谅</a:t>
            </a:r>
            <a:endParaRPr lang="zh-CN" altLang="en-US" sz="2200">
              <a:latin typeface="华文细黑" pitchFamily="2" charset="-122"/>
              <a:ea typeface="华文细黑" pitchFamily="2" charset="-122"/>
              <a:sym typeface="华文细黑" pitchFamily="2" charset="-122"/>
            </a:endParaRPr>
          </a:p>
        </p:txBody>
      </p:sp>
      <p:sp>
        <p:nvSpPr>
          <p:cNvPr id="223" name="Shape 223"/>
          <p:cNvSpPr/>
          <p:nvPr/>
        </p:nvSpPr>
        <p:spPr>
          <a:xfrm>
            <a:off x="2146300" y="2477453"/>
            <a:ext cx="8261985" cy="429895"/>
          </a:xfrm>
          <a:prstGeom prst="rect">
            <a:avLst/>
          </a:prstGeom>
          <a:noFill/>
          <a:ln w="12700">
            <a:noFill/>
          </a:ln>
        </p:spPr>
        <p:txBody>
          <a:bodyPr wrap="none" lIns="45719" rIns="45719" anchor="ctr" anchorCtr="0">
            <a:spAutoFit/>
          </a:bodyPr>
          <a:p>
            <a:pPr eaLnBrk="1">
              <a:buNone/>
            </a:pPr>
            <a:r>
              <a:rPr lang="en-US" altLang="zh-CN" sz="2200">
                <a:latin typeface="Calibri" panose="020F0702030404030204" charset="0"/>
              </a:rPr>
              <a:t>1.</a:t>
            </a:r>
            <a:r>
              <a:rPr lang="zh-CN" altLang="en-US" sz="2200">
                <a:latin typeface="Calibri" panose="020F0702030404030204" charset="0"/>
              </a:rPr>
              <a:t>虽然得到别人的</a:t>
            </a:r>
            <a:r>
              <a:rPr lang="en-US" altLang="zh-CN" sz="2200">
                <a:latin typeface="Calibri" panose="020F0702030404030204" charset="0"/>
              </a:rPr>
              <a:t>_____</a:t>
            </a:r>
            <a:r>
              <a:rPr lang="zh-CN" altLang="en-US" sz="2200">
                <a:latin typeface="Calibri" panose="020F0702030404030204" charset="0"/>
              </a:rPr>
              <a:t>很容易，但要重新让别人再相信你却很难。</a:t>
            </a:r>
            <a:endParaRPr lang="zh-CN" altLang="en-US" sz="2200">
              <a:latin typeface="Calibri" panose="020F0702030404030204" charset="0"/>
            </a:endParaRPr>
          </a:p>
        </p:txBody>
      </p:sp>
      <p:sp>
        <p:nvSpPr>
          <p:cNvPr id="224" name="Shape 224"/>
          <p:cNvSpPr/>
          <p:nvPr/>
        </p:nvSpPr>
        <p:spPr>
          <a:xfrm>
            <a:off x="2146300" y="3123407"/>
            <a:ext cx="8125460" cy="768350"/>
          </a:xfrm>
          <a:prstGeom prst="rect">
            <a:avLst/>
          </a:prstGeom>
          <a:noFill/>
          <a:ln w="12700">
            <a:noFill/>
          </a:ln>
        </p:spPr>
        <p:txBody>
          <a:bodyPr wrap="none" lIns="45719" rIns="45719" anchor="ctr" anchorCtr="0">
            <a:spAutoFit/>
          </a:bodyPr>
          <a:p>
            <a:pPr eaLnBrk="1">
              <a:buNone/>
            </a:pPr>
            <a:r>
              <a:rPr lang="en-US" altLang="zh-CN" sz="2200">
                <a:latin typeface="Calibri" panose="020F0702030404030204" charset="0"/>
              </a:rPr>
              <a:t>2.</a:t>
            </a:r>
            <a:r>
              <a:rPr lang="zh-CN" altLang="en-US" sz="2200">
                <a:latin typeface="Calibri" panose="020F0702030404030204" charset="0"/>
              </a:rPr>
              <a:t>各位朋友大家好！欢迎来到美丽的海南，这几天就由我带着大家</a:t>
            </a:r>
            <a:endParaRPr lang="zh-CN" altLang="en-US" sz="2200">
              <a:latin typeface="Calibri" panose="020F0702030404030204" charset="0"/>
            </a:endParaRPr>
          </a:p>
          <a:p>
            <a:pPr eaLnBrk="1">
              <a:buNone/>
            </a:pPr>
            <a:r>
              <a:rPr lang="zh-CN" altLang="en-US" sz="2200">
                <a:latin typeface="Calibri" panose="020F0702030404030204" charset="0"/>
              </a:rPr>
              <a:t>   </a:t>
            </a:r>
            <a:r>
              <a:rPr lang="en-US" altLang="zh-CN" sz="2200">
                <a:latin typeface="Calibri" panose="020F0702030404030204" charset="0"/>
              </a:rPr>
              <a:t>_____</a:t>
            </a:r>
            <a:r>
              <a:rPr lang="zh-CN" altLang="en-US" sz="2200">
                <a:latin typeface="Calibri" panose="020F0702030404030204" charset="0"/>
              </a:rPr>
              <a:t>。</a:t>
            </a:r>
            <a:endParaRPr lang="zh-CN" altLang="en-US" sz="2200">
              <a:latin typeface="Calibri" panose="020F0702030404030204" charset="0"/>
            </a:endParaRPr>
          </a:p>
        </p:txBody>
      </p:sp>
      <p:sp>
        <p:nvSpPr>
          <p:cNvPr id="225" name="Shape 225"/>
          <p:cNvSpPr/>
          <p:nvPr/>
        </p:nvSpPr>
        <p:spPr>
          <a:xfrm>
            <a:off x="2165350" y="4031457"/>
            <a:ext cx="7703185" cy="768350"/>
          </a:xfrm>
          <a:prstGeom prst="rect">
            <a:avLst/>
          </a:prstGeom>
          <a:noFill/>
          <a:ln w="12700">
            <a:noFill/>
          </a:ln>
        </p:spPr>
        <p:txBody>
          <a:bodyPr wrap="none" lIns="45719" rIns="45719" anchor="ctr" anchorCtr="0">
            <a:spAutoFit/>
          </a:bodyPr>
          <a:p>
            <a:pPr eaLnBrk="1">
              <a:buNone/>
            </a:pPr>
            <a:r>
              <a:rPr lang="en-US" altLang="zh-CN" sz="2200">
                <a:latin typeface="Calibri" panose="020F0702030404030204" charset="0"/>
              </a:rPr>
              <a:t>3.</a:t>
            </a:r>
            <a:r>
              <a:rPr lang="zh-CN" altLang="en-US" sz="2200">
                <a:latin typeface="Calibri" panose="020F0702030404030204" charset="0"/>
              </a:rPr>
              <a:t>现在城市里越来越多的人喜欢到</a:t>
            </a:r>
            <a:r>
              <a:rPr lang="en-US" altLang="zh-CN" sz="2200">
                <a:latin typeface="Calibri" panose="020F0702030404030204" charset="0"/>
              </a:rPr>
              <a:t>_____</a:t>
            </a:r>
            <a:r>
              <a:rPr lang="zh-CN" altLang="en-US" sz="2200">
                <a:latin typeface="Calibri" panose="020F0702030404030204" charset="0"/>
              </a:rPr>
              <a:t>过周末。他们想找一个</a:t>
            </a:r>
            <a:endParaRPr lang="zh-CN" altLang="en-US" sz="2200">
              <a:latin typeface="Calibri" panose="020F0702030404030204" charset="0"/>
            </a:endParaRPr>
          </a:p>
          <a:p>
            <a:pPr eaLnBrk="1">
              <a:buNone/>
            </a:pPr>
            <a:r>
              <a:rPr lang="zh-CN" altLang="en-US" sz="2200">
                <a:latin typeface="Calibri" panose="020F0702030404030204" charset="0"/>
              </a:rPr>
              <a:t>   空气新鲜、安静的地方好好放松一下。</a:t>
            </a:r>
            <a:endParaRPr lang="zh-CN" altLang="en-US" sz="2200">
              <a:latin typeface="Calibri" panose="020F070203040403020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fill="hold" nodeType="tmRoot"/>
      </p:par>
    </p:tnLst>
    <p:bldLst>
      <p:bldP spid="223" grpId="0" animBg="1" advAuto="1000"/>
      <p:bldP spid="224" grpId="0" animBg="1" advAuto="1000"/>
      <p:bldP spid="225" grpId="0" animBg="1" advAuto="100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482" name="Shape 231"/>
          <p:cNvSpPr/>
          <p:nvPr/>
        </p:nvSpPr>
        <p:spPr>
          <a:xfrm>
            <a:off x="2595563" y="487363"/>
            <a:ext cx="8072437" cy="706755"/>
          </a:xfrm>
          <a:prstGeom prst="rect">
            <a:avLst/>
          </a:prstGeom>
          <a:noFill/>
          <a:ln w="12700">
            <a:noFill/>
          </a:ln>
        </p:spPr>
        <p:txBody>
          <a:bodyPr lIns="45719" rIns="45719">
            <a:spAutoFit/>
          </a:bodyPr>
          <a:p>
            <a:pPr eaLnBrk="1">
              <a:buNone/>
            </a:pPr>
            <a:r>
              <a:rPr lang="zh-CN" altLang="en-US" sz="4000">
                <a:solidFill>
                  <a:srgbClr val="A6A6A6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课文</a:t>
            </a:r>
            <a:endParaRPr lang="zh-CN" altLang="en-US" sz="4000">
              <a:solidFill>
                <a:srgbClr val="A6A6A6"/>
              </a:solidFill>
              <a:latin typeface="黑体" panose="02010609060101010101" pitchFamily="49" charset="-122"/>
              <a:ea typeface="黑体" panose="02010609060101010101" pitchFamily="49" charset="-122"/>
              <a:sym typeface="黑体" panose="02010609060101010101" pitchFamily="49" charset="-122"/>
            </a:endParaRPr>
          </a:p>
        </p:txBody>
      </p:sp>
      <p:grpSp>
        <p:nvGrpSpPr>
          <p:cNvPr id="20483" name="Group 234"/>
          <p:cNvGrpSpPr/>
          <p:nvPr/>
        </p:nvGrpSpPr>
        <p:grpSpPr>
          <a:xfrm>
            <a:off x="1811338" y="228600"/>
            <a:ext cx="608012" cy="919163"/>
            <a:chOff x="0" y="0"/>
            <a:chExt cx="607419" cy="919824"/>
          </a:xfrm>
        </p:grpSpPr>
        <p:sp>
          <p:nvSpPr>
            <p:cNvPr id="20486" name="Shape 232"/>
            <p:cNvSpPr/>
            <p:nvPr/>
          </p:nvSpPr>
          <p:spPr>
            <a:xfrm>
              <a:off x="0" y="0"/>
              <a:ext cx="607420" cy="919825"/>
            </a:xfrm>
            <a:custGeom>
              <a:avLst/>
              <a:gdLst/>
              <a:ahLst/>
              <a:cxnLst>
                <a:cxn ang="0">
                  <a:pos x="303710" y="459913"/>
                </a:cxn>
                <a:cxn ang="5898240">
                  <a:pos x="303710" y="459913"/>
                </a:cxn>
                <a:cxn ang="11796480">
                  <a:pos x="303710" y="459913"/>
                </a:cxn>
                <a:cxn ang="17694720">
                  <a:pos x="303710" y="459913"/>
                </a:cxn>
              </a:cxnLst>
              <a:pathLst>
                <a:path w="21600" h="21600">
                  <a:moveTo>
                    <a:pt x="10786" y="21600"/>
                  </a:moveTo>
                  <a:lnTo>
                    <a:pt x="11178" y="21600"/>
                  </a:lnTo>
                  <a:lnTo>
                    <a:pt x="11516" y="21565"/>
                  </a:lnTo>
                  <a:lnTo>
                    <a:pt x="11881" y="21495"/>
                  </a:lnTo>
                  <a:lnTo>
                    <a:pt x="12220" y="21425"/>
                  </a:lnTo>
                  <a:lnTo>
                    <a:pt x="12585" y="21319"/>
                  </a:lnTo>
                  <a:lnTo>
                    <a:pt x="12871" y="21196"/>
                  </a:lnTo>
                  <a:lnTo>
                    <a:pt x="13132" y="21056"/>
                  </a:lnTo>
                  <a:lnTo>
                    <a:pt x="13367" y="20881"/>
                  </a:lnTo>
                  <a:lnTo>
                    <a:pt x="13627" y="20722"/>
                  </a:lnTo>
                  <a:lnTo>
                    <a:pt x="13835" y="20511"/>
                  </a:lnTo>
                  <a:lnTo>
                    <a:pt x="14018" y="20318"/>
                  </a:lnTo>
                  <a:lnTo>
                    <a:pt x="14174" y="20107"/>
                  </a:lnTo>
                  <a:lnTo>
                    <a:pt x="14330" y="19879"/>
                  </a:lnTo>
                  <a:lnTo>
                    <a:pt x="14434" y="19634"/>
                  </a:lnTo>
                  <a:lnTo>
                    <a:pt x="14487" y="19370"/>
                  </a:lnTo>
                  <a:lnTo>
                    <a:pt x="14487" y="15664"/>
                  </a:lnTo>
                  <a:lnTo>
                    <a:pt x="14591" y="15454"/>
                  </a:lnTo>
                  <a:lnTo>
                    <a:pt x="14669" y="15260"/>
                  </a:lnTo>
                  <a:lnTo>
                    <a:pt x="14774" y="15050"/>
                  </a:lnTo>
                  <a:lnTo>
                    <a:pt x="15138" y="14646"/>
                  </a:lnTo>
                  <a:lnTo>
                    <a:pt x="15581" y="14242"/>
                  </a:lnTo>
                  <a:lnTo>
                    <a:pt x="16728" y="13469"/>
                  </a:lnTo>
                  <a:lnTo>
                    <a:pt x="18030" y="12591"/>
                  </a:lnTo>
                  <a:lnTo>
                    <a:pt x="18734" y="12118"/>
                  </a:lnTo>
                  <a:lnTo>
                    <a:pt x="19333" y="11573"/>
                  </a:lnTo>
                  <a:lnTo>
                    <a:pt x="19932" y="11028"/>
                  </a:lnTo>
                  <a:lnTo>
                    <a:pt x="20479" y="10396"/>
                  </a:lnTo>
                  <a:lnTo>
                    <a:pt x="20740" y="10097"/>
                  </a:lnTo>
                  <a:lnTo>
                    <a:pt x="20948" y="9729"/>
                  </a:lnTo>
                  <a:lnTo>
                    <a:pt x="21130" y="9378"/>
                  </a:lnTo>
                  <a:lnTo>
                    <a:pt x="21287" y="8974"/>
                  </a:lnTo>
                  <a:lnTo>
                    <a:pt x="21443" y="8605"/>
                  </a:lnTo>
                  <a:lnTo>
                    <a:pt x="21548" y="8166"/>
                  </a:lnTo>
                  <a:lnTo>
                    <a:pt x="21600" y="7727"/>
                  </a:lnTo>
                  <a:lnTo>
                    <a:pt x="21600" y="6884"/>
                  </a:lnTo>
                  <a:lnTo>
                    <a:pt x="21548" y="6515"/>
                  </a:lnTo>
                  <a:lnTo>
                    <a:pt x="21496" y="6182"/>
                  </a:lnTo>
                  <a:lnTo>
                    <a:pt x="21391" y="5812"/>
                  </a:lnTo>
                  <a:lnTo>
                    <a:pt x="21287" y="5479"/>
                  </a:lnTo>
                  <a:lnTo>
                    <a:pt x="21130" y="5093"/>
                  </a:lnTo>
                  <a:lnTo>
                    <a:pt x="20948" y="4760"/>
                  </a:lnTo>
                  <a:lnTo>
                    <a:pt x="20740" y="4425"/>
                  </a:lnTo>
                  <a:lnTo>
                    <a:pt x="20531" y="4127"/>
                  </a:lnTo>
                  <a:lnTo>
                    <a:pt x="20296" y="3811"/>
                  </a:lnTo>
                  <a:lnTo>
                    <a:pt x="20036" y="3513"/>
                  </a:lnTo>
                  <a:lnTo>
                    <a:pt x="19775" y="3214"/>
                  </a:lnTo>
                  <a:lnTo>
                    <a:pt x="19124" y="2634"/>
                  </a:lnTo>
                  <a:lnTo>
                    <a:pt x="18447" y="2125"/>
                  </a:lnTo>
                  <a:lnTo>
                    <a:pt x="17691" y="1669"/>
                  </a:lnTo>
                  <a:lnTo>
                    <a:pt x="16832" y="1229"/>
                  </a:lnTo>
                  <a:lnTo>
                    <a:pt x="16388" y="1054"/>
                  </a:lnTo>
                  <a:lnTo>
                    <a:pt x="15920" y="879"/>
                  </a:lnTo>
                  <a:lnTo>
                    <a:pt x="15477" y="720"/>
                  </a:lnTo>
                  <a:lnTo>
                    <a:pt x="15034" y="580"/>
                  </a:lnTo>
                  <a:lnTo>
                    <a:pt x="14539" y="439"/>
                  </a:lnTo>
                  <a:lnTo>
                    <a:pt x="14018" y="316"/>
                  </a:lnTo>
                  <a:lnTo>
                    <a:pt x="13471" y="211"/>
                  </a:lnTo>
                  <a:lnTo>
                    <a:pt x="12975" y="140"/>
                  </a:lnTo>
                  <a:lnTo>
                    <a:pt x="12428" y="71"/>
                  </a:lnTo>
                  <a:lnTo>
                    <a:pt x="11934" y="35"/>
                  </a:lnTo>
                  <a:lnTo>
                    <a:pt x="11387" y="0"/>
                  </a:lnTo>
                  <a:lnTo>
                    <a:pt x="10213" y="0"/>
                  </a:lnTo>
                  <a:lnTo>
                    <a:pt x="9666" y="35"/>
                  </a:lnTo>
                  <a:lnTo>
                    <a:pt x="9172" y="71"/>
                  </a:lnTo>
                  <a:lnTo>
                    <a:pt x="8625" y="140"/>
                  </a:lnTo>
                  <a:lnTo>
                    <a:pt x="8129" y="211"/>
                  </a:lnTo>
                  <a:lnTo>
                    <a:pt x="7582" y="316"/>
                  </a:lnTo>
                  <a:lnTo>
                    <a:pt x="7061" y="439"/>
                  </a:lnTo>
                  <a:lnTo>
                    <a:pt x="6566" y="580"/>
                  </a:lnTo>
                  <a:lnTo>
                    <a:pt x="6123" y="720"/>
                  </a:lnTo>
                  <a:lnTo>
                    <a:pt x="5680" y="879"/>
                  </a:lnTo>
                  <a:lnTo>
                    <a:pt x="5212" y="1054"/>
                  </a:lnTo>
                  <a:lnTo>
                    <a:pt x="4768" y="1229"/>
                  </a:lnTo>
                  <a:lnTo>
                    <a:pt x="3909" y="1669"/>
                  </a:lnTo>
                  <a:lnTo>
                    <a:pt x="3153" y="2125"/>
                  </a:lnTo>
                  <a:lnTo>
                    <a:pt x="2476" y="2634"/>
                  </a:lnTo>
                  <a:lnTo>
                    <a:pt x="1825" y="3214"/>
                  </a:lnTo>
                  <a:lnTo>
                    <a:pt x="1303" y="3811"/>
                  </a:lnTo>
                  <a:lnTo>
                    <a:pt x="1069" y="4127"/>
                  </a:lnTo>
                  <a:lnTo>
                    <a:pt x="860" y="4425"/>
                  </a:lnTo>
                  <a:lnTo>
                    <a:pt x="651" y="4760"/>
                  </a:lnTo>
                  <a:lnTo>
                    <a:pt x="470" y="5093"/>
                  </a:lnTo>
                  <a:lnTo>
                    <a:pt x="313" y="5479"/>
                  </a:lnTo>
                  <a:lnTo>
                    <a:pt x="209" y="5812"/>
                  </a:lnTo>
                  <a:lnTo>
                    <a:pt x="104" y="6182"/>
                  </a:lnTo>
                  <a:lnTo>
                    <a:pt x="52" y="6515"/>
                  </a:lnTo>
                  <a:lnTo>
                    <a:pt x="0" y="6884"/>
                  </a:lnTo>
                  <a:lnTo>
                    <a:pt x="0" y="7727"/>
                  </a:lnTo>
                  <a:lnTo>
                    <a:pt x="52" y="8166"/>
                  </a:lnTo>
                  <a:lnTo>
                    <a:pt x="157" y="8605"/>
                  </a:lnTo>
                  <a:lnTo>
                    <a:pt x="313" y="8974"/>
                  </a:lnTo>
                  <a:lnTo>
                    <a:pt x="470" y="9378"/>
                  </a:lnTo>
                  <a:lnTo>
                    <a:pt x="651" y="9729"/>
                  </a:lnTo>
                  <a:lnTo>
                    <a:pt x="860" y="10097"/>
                  </a:lnTo>
                  <a:lnTo>
                    <a:pt x="1121" y="10396"/>
                  </a:lnTo>
                  <a:lnTo>
                    <a:pt x="1668" y="11028"/>
                  </a:lnTo>
                  <a:lnTo>
                    <a:pt x="2267" y="11573"/>
                  </a:lnTo>
                  <a:lnTo>
                    <a:pt x="2866" y="12118"/>
                  </a:lnTo>
                  <a:lnTo>
                    <a:pt x="3570" y="12591"/>
                  </a:lnTo>
                  <a:lnTo>
                    <a:pt x="4872" y="13469"/>
                  </a:lnTo>
                  <a:lnTo>
                    <a:pt x="6019" y="14242"/>
                  </a:lnTo>
                  <a:lnTo>
                    <a:pt x="6462" y="14646"/>
                  </a:lnTo>
                  <a:lnTo>
                    <a:pt x="6826" y="15050"/>
                  </a:lnTo>
                  <a:lnTo>
                    <a:pt x="6931" y="15260"/>
                  </a:lnTo>
                  <a:lnTo>
                    <a:pt x="7009" y="15454"/>
                  </a:lnTo>
                  <a:lnTo>
                    <a:pt x="7113" y="15664"/>
                  </a:lnTo>
                  <a:lnTo>
                    <a:pt x="7113" y="19370"/>
                  </a:lnTo>
                  <a:lnTo>
                    <a:pt x="7166" y="19634"/>
                  </a:lnTo>
                  <a:lnTo>
                    <a:pt x="7270" y="19879"/>
                  </a:lnTo>
                  <a:lnTo>
                    <a:pt x="7425" y="20107"/>
                  </a:lnTo>
                  <a:lnTo>
                    <a:pt x="7582" y="20318"/>
                  </a:lnTo>
                  <a:lnTo>
                    <a:pt x="7765" y="20511"/>
                  </a:lnTo>
                  <a:lnTo>
                    <a:pt x="7973" y="20722"/>
                  </a:lnTo>
                  <a:lnTo>
                    <a:pt x="8233" y="20881"/>
                  </a:lnTo>
                  <a:lnTo>
                    <a:pt x="8468" y="21056"/>
                  </a:lnTo>
                  <a:lnTo>
                    <a:pt x="8729" y="21196"/>
                  </a:lnTo>
                  <a:lnTo>
                    <a:pt x="9015" y="21319"/>
                  </a:lnTo>
                  <a:lnTo>
                    <a:pt x="9380" y="21425"/>
                  </a:lnTo>
                  <a:lnTo>
                    <a:pt x="9719" y="21495"/>
                  </a:lnTo>
                  <a:lnTo>
                    <a:pt x="10084" y="21565"/>
                  </a:lnTo>
                  <a:lnTo>
                    <a:pt x="10422" y="21600"/>
                  </a:lnTo>
                  <a:lnTo>
                    <a:pt x="10786" y="21600"/>
                  </a:lnTo>
                  <a:close/>
                </a:path>
              </a:pathLst>
            </a:custGeom>
            <a:solidFill>
              <a:srgbClr val="FFFFCC">
                <a:alpha val="100000"/>
              </a:srgbClr>
            </a:solidFill>
            <a:ln w="57150" cap="flat" cmpd="sng">
              <a:solidFill>
                <a:srgbClr val="000000">
                  <a:alpha val="10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0487" name="Shape 233"/>
            <p:cNvSpPr/>
            <p:nvPr/>
          </p:nvSpPr>
          <p:spPr>
            <a:xfrm>
              <a:off x="192699" y="403848"/>
              <a:ext cx="224224" cy="408299"/>
            </a:xfrm>
            <a:custGeom>
              <a:avLst/>
              <a:gdLst/>
              <a:ahLst/>
              <a:cxnLst>
                <a:cxn ang="0">
                  <a:pos x="112112" y="204150"/>
                </a:cxn>
                <a:cxn ang="5898240">
                  <a:pos x="112112" y="204150"/>
                </a:cxn>
                <a:cxn ang="11796480">
                  <a:pos x="112112" y="204150"/>
                </a:cxn>
                <a:cxn ang="17694720">
                  <a:pos x="112112" y="204150"/>
                </a:cxn>
              </a:cxnLst>
              <a:pathLst>
                <a:path w="21600" h="21600">
                  <a:moveTo>
                    <a:pt x="6354" y="10918"/>
                  </a:moveTo>
                  <a:lnTo>
                    <a:pt x="4448" y="5578"/>
                  </a:lnTo>
                  <a:lnTo>
                    <a:pt x="1060" y="1305"/>
                  </a:lnTo>
                  <a:lnTo>
                    <a:pt x="0" y="235"/>
                  </a:lnTo>
                  <a:lnTo>
                    <a:pt x="4448" y="1424"/>
                  </a:lnTo>
                  <a:lnTo>
                    <a:pt x="7835" y="0"/>
                  </a:lnTo>
                  <a:lnTo>
                    <a:pt x="11647" y="1305"/>
                  </a:lnTo>
                  <a:lnTo>
                    <a:pt x="14610" y="0"/>
                  </a:lnTo>
                  <a:lnTo>
                    <a:pt x="17576" y="1186"/>
                  </a:lnTo>
                  <a:lnTo>
                    <a:pt x="21600" y="235"/>
                  </a:lnTo>
                  <a:lnTo>
                    <a:pt x="16304" y="6053"/>
                  </a:lnTo>
                  <a:lnTo>
                    <a:pt x="14822" y="10918"/>
                  </a:lnTo>
                  <a:moveTo>
                    <a:pt x="778" y="14359"/>
                  </a:moveTo>
                  <a:lnTo>
                    <a:pt x="20681" y="14359"/>
                  </a:lnTo>
                  <a:lnTo>
                    <a:pt x="20681" y="16852"/>
                  </a:lnTo>
                  <a:lnTo>
                    <a:pt x="778" y="16814"/>
                  </a:lnTo>
                  <a:lnTo>
                    <a:pt x="778" y="19226"/>
                  </a:lnTo>
                  <a:lnTo>
                    <a:pt x="20681" y="19304"/>
                  </a:lnTo>
                  <a:lnTo>
                    <a:pt x="20752" y="21600"/>
                  </a:lnTo>
                  <a:lnTo>
                    <a:pt x="848" y="21600"/>
                  </a:lnTo>
                </a:path>
              </a:pathLst>
            </a:custGeom>
            <a:noFill/>
            <a:ln w="57150" cap="flat" cmpd="sng">
              <a:solidFill>
                <a:srgbClr val="000000">
                  <a:alpha val="10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</p:grpSp>
      <p:sp>
        <p:nvSpPr>
          <p:cNvPr id="235" name="Shape 235"/>
          <p:cNvSpPr/>
          <p:nvPr/>
        </p:nvSpPr>
        <p:spPr>
          <a:xfrm>
            <a:off x="1605915" y="1447800"/>
            <a:ext cx="10300970" cy="3538220"/>
          </a:xfrm>
          <a:prstGeom prst="rect">
            <a:avLst/>
          </a:prstGeom>
          <a:ln w="12700">
            <a:miter lim="400000"/>
          </a:ln>
          <a:effectLst>
            <a:outerShdw blurRad="38100" dist="20000" dir="7020000" rotWithShape="0">
              <a:srgbClr val="FFFFFF">
                <a:alpha val="38000"/>
              </a:srgbClr>
            </a:outerShdw>
          </a:effectLst>
        </p:spPr>
        <p:txBody>
          <a:bodyPr wrap="none" lIns="45719" rIns="45719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2000">
                <a:latin typeface="华文细黑"/>
                <a:ea typeface="华文细黑"/>
                <a:cs typeface="华文细黑"/>
                <a:sym typeface="华文细黑"/>
              </a:defRPr>
            </a:pPr>
            <a:r>
              <a: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细黑"/>
                <a:ea typeface="华文细黑"/>
                <a:cs typeface="华文细黑"/>
                <a:sym typeface="华文细黑"/>
              </a:rPr>
              <a:t>说一说：</a:t>
            </a:r>
            <a:endParaRPr kumimoji="0" sz="3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华文细黑"/>
              <a:ea typeface="华文细黑"/>
              <a:cs typeface="华文细黑"/>
              <a:sym typeface="华文细黑"/>
            </a:endParaRP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2000">
                <a:latin typeface="华文细黑"/>
                <a:ea typeface="华文细黑"/>
                <a:cs typeface="华文细黑"/>
                <a:sym typeface="华文细黑"/>
              </a:defRPr>
            </a:pPr>
            <a:endParaRPr kumimoji="0" sz="3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华文细黑"/>
              <a:ea typeface="华文细黑"/>
              <a:cs typeface="华文细黑"/>
              <a:sym typeface="华文细黑"/>
            </a:endParaRP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2000">
                <a:latin typeface="华文细黑"/>
                <a:ea typeface="华文细黑"/>
                <a:cs typeface="华文细黑"/>
                <a:sym typeface="华文细黑"/>
              </a:defRPr>
            </a:pPr>
            <a:endParaRPr kumimoji="0" sz="3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华文细黑"/>
              <a:ea typeface="华文细黑"/>
              <a:cs typeface="华文细黑"/>
              <a:sym typeface="华文细黑"/>
            </a:endParaRPr>
          </a:p>
          <a:p>
            <a:pPr marL="457200" marR="0" lvl="0" indent="-45720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AutoNum type="arabicPeriod"/>
              <a:defRPr sz="2000">
                <a:latin typeface="华文细黑"/>
                <a:ea typeface="华文细黑"/>
                <a:cs typeface="华文细黑"/>
                <a:sym typeface="华文细黑"/>
              </a:defRPr>
            </a:pPr>
            <a:r>
              <a: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细黑"/>
                <a:ea typeface="华文细黑"/>
                <a:cs typeface="华文细黑"/>
                <a:sym typeface="华文细黑"/>
              </a:rPr>
              <a:t>王老板怎么介绍自己的成功经验的？</a:t>
            </a:r>
            <a:endParaRPr kumimoji="0" sz="3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华文细黑"/>
              <a:ea typeface="华文细黑"/>
              <a:cs typeface="华文细黑"/>
              <a:sym typeface="华文细黑"/>
            </a:endParaRP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2000">
                <a:latin typeface="华文细黑"/>
                <a:ea typeface="华文细黑"/>
                <a:cs typeface="华文细黑"/>
                <a:sym typeface="华文细黑"/>
              </a:defRPr>
            </a:pPr>
            <a:endParaRPr kumimoji="0" sz="3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华文细黑"/>
              <a:ea typeface="华文细黑"/>
              <a:cs typeface="华文细黑"/>
              <a:sym typeface="华文细黑"/>
            </a:endParaRPr>
          </a:p>
          <a:p>
            <a:pPr marL="457200" marR="0" lvl="0" indent="-45720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AutoNum type="arabicPeriod" startAt="2"/>
              <a:defRPr sz="2000">
                <a:latin typeface="华文细黑"/>
                <a:ea typeface="华文细黑"/>
                <a:cs typeface="华文细黑"/>
                <a:sym typeface="华文细黑"/>
              </a:defRPr>
            </a:pPr>
            <a:r>
              <a: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细黑"/>
                <a:ea typeface="华文细黑"/>
                <a:cs typeface="华文细黑"/>
                <a:sym typeface="华文细黑"/>
              </a:rPr>
              <a:t>根据王老板的回答，说说他赚这么多钱的原因是什么？</a:t>
            </a:r>
            <a:endParaRPr kumimoji="0" sz="3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华文细黑"/>
              <a:ea typeface="华文细黑"/>
              <a:cs typeface="华文细黑"/>
              <a:sym typeface="华文细黑"/>
            </a:endParaRP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2000">
                <a:latin typeface="华文细黑"/>
                <a:ea typeface="华文细黑"/>
                <a:cs typeface="华文细黑"/>
                <a:sym typeface="华文细黑"/>
              </a:defRPr>
            </a:pPr>
            <a:endParaRPr kumimoji="0" sz="3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华文细黑"/>
              <a:ea typeface="华文细黑"/>
              <a:cs typeface="华文细黑"/>
              <a:sym typeface="华文细黑"/>
            </a:endParaRPr>
          </a:p>
        </p:txBody>
      </p:sp>
    </p:spTree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6" name="Shape 160"/>
          <p:cNvSpPr/>
          <p:nvPr/>
        </p:nvSpPr>
        <p:spPr>
          <a:xfrm>
            <a:off x="2595563" y="487363"/>
            <a:ext cx="8072437" cy="706755"/>
          </a:xfrm>
          <a:prstGeom prst="rect">
            <a:avLst/>
          </a:prstGeom>
          <a:noFill/>
          <a:ln w="12700">
            <a:noFill/>
          </a:ln>
        </p:spPr>
        <p:txBody>
          <a:bodyPr lIns="45719" rIns="45719">
            <a:spAutoFit/>
          </a:bodyPr>
          <a:p>
            <a:pPr eaLnBrk="1">
              <a:buNone/>
            </a:pPr>
            <a:r>
              <a:rPr lang="zh-CN" altLang="en-US" sz="4000">
                <a:solidFill>
                  <a:srgbClr val="A6A6A6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语言点</a:t>
            </a:r>
            <a:endParaRPr lang="zh-CN" altLang="en-US" sz="4000">
              <a:solidFill>
                <a:srgbClr val="A6A6A6"/>
              </a:solidFill>
              <a:latin typeface="黑体" panose="02010609060101010101" pitchFamily="49" charset="-122"/>
              <a:ea typeface="黑体" panose="02010609060101010101" pitchFamily="49" charset="-122"/>
              <a:sym typeface="黑体" panose="02010609060101010101" pitchFamily="49" charset="-122"/>
            </a:endParaRPr>
          </a:p>
        </p:txBody>
      </p:sp>
      <p:grpSp>
        <p:nvGrpSpPr>
          <p:cNvPr id="6147" name="Group 163"/>
          <p:cNvGrpSpPr/>
          <p:nvPr/>
        </p:nvGrpSpPr>
        <p:grpSpPr>
          <a:xfrm>
            <a:off x="1811338" y="228600"/>
            <a:ext cx="608012" cy="919163"/>
            <a:chOff x="0" y="0"/>
            <a:chExt cx="607419" cy="919824"/>
          </a:xfrm>
        </p:grpSpPr>
        <p:sp>
          <p:nvSpPr>
            <p:cNvPr id="6152" name="Shape 161"/>
            <p:cNvSpPr/>
            <p:nvPr/>
          </p:nvSpPr>
          <p:spPr>
            <a:xfrm>
              <a:off x="0" y="0"/>
              <a:ext cx="607420" cy="919825"/>
            </a:xfrm>
            <a:custGeom>
              <a:avLst/>
              <a:gdLst/>
              <a:ahLst/>
              <a:cxnLst>
                <a:cxn ang="0">
                  <a:pos x="303710" y="459913"/>
                </a:cxn>
                <a:cxn ang="5898240">
                  <a:pos x="303710" y="459913"/>
                </a:cxn>
                <a:cxn ang="11796480">
                  <a:pos x="303710" y="459913"/>
                </a:cxn>
                <a:cxn ang="17694720">
                  <a:pos x="303710" y="459913"/>
                </a:cxn>
              </a:cxnLst>
              <a:pathLst>
                <a:path w="21600" h="21600">
                  <a:moveTo>
                    <a:pt x="10786" y="21600"/>
                  </a:moveTo>
                  <a:lnTo>
                    <a:pt x="11178" y="21600"/>
                  </a:lnTo>
                  <a:lnTo>
                    <a:pt x="11516" y="21565"/>
                  </a:lnTo>
                  <a:lnTo>
                    <a:pt x="11881" y="21495"/>
                  </a:lnTo>
                  <a:lnTo>
                    <a:pt x="12220" y="21425"/>
                  </a:lnTo>
                  <a:lnTo>
                    <a:pt x="12585" y="21319"/>
                  </a:lnTo>
                  <a:lnTo>
                    <a:pt x="12871" y="21196"/>
                  </a:lnTo>
                  <a:lnTo>
                    <a:pt x="13132" y="21056"/>
                  </a:lnTo>
                  <a:lnTo>
                    <a:pt x="13367" y="20881"/>
                  </a:lnTo>
                  <a:lnTo>
                    <a:pt x="13627" y="20722"/>
                  </a:lnTo>
                  <a:lnTo>
                    <a:pt x="13835" y="20511"/>
                  </a:lnTo>
                  <a:lnTo>
                    <a:pt x="14018" y="20318"/>
                  </a:lnTo>
                  <a:lnTo>
                    <a:pt x="14174" y="20107"/>
                  </a:lnTo>
                  <a:lnTo>
                    <a:pt x="14330" y="19879"/>
                  </a:lnTo>
                  <a:lnTo>
                    <a:pt x="14434" y="19634"/>
                  </a:lnTo>
                  <a:lnTo>
                    <a:pt x="14487" y="19370"/>
                  </a:lnTo>
                  <a:lnTo>
                    <a:pt x="14487" y="15664"/>
                  </a:lnTo>
                  <a:lnTo>
                    <a:pt x="14591" y="15454"/>
                  </a:lnTo>
                  <a:lnTo>
                    <a:pt x="14669" y="15260"/>
                  </a:lnTo>
                  <a:lnTo>
                    <a:pt x="14774" y="15050"/>
                  </a:lnTo>
                  <a:lnTo>
                    <a:pt x="15138" y="14646"/>
                  </a:lnTo>
                  <a:lnTo>
                    <a:pt x="15581" y="14242"/>
                  </a:lnTo>
                  <a:lnTo>
                    <a:pt x="16728" y="13469"/>
                  </a:lnTo>
                  <a:lnTo>
                    <a:pt x="18030" y="12591"/>
                  </a:lnTo>
                  <a:lnTo>
                    <a:pt x="18734" y="12118"/>
                  </a:lnTo>
                  <a:lnTo>
                    <a:pt x="19333" y="11573"/>
                  </a:lnTo>
                  <a:lnTo>
                    <a:pt x="19932" y="11028"/>
                  </a:lnTo>
                  <a:lnTo>
                    <a:pt x="20479" y="10396"/>
                  </a:lnTo>
                  <a:lnTo>
                    <a:pt x="20740" y="10097"/>
                  </a:lnTo>
                  <a:lnTo>
                    <a:pt x="20948" y="9729"/>
                  </a:lnTo>
                  <a:lnTo>
                    <a:pt x="21130" y="9378"/>
                  </a:lnTo>
                  <a:lnTo>
                    <a:pt x="21287" y="8974"/>
                  </a:lnTo>
                  <a:lnTo>
                    <a:pt x="21443" y="8605"/>
                  </a:lnTo>
                  <a:lnTo>
                    <a:pt x="21548" y="8166"/>
                  </a:lnTo>
                  <a:lnTo>
                    <a:pt x="21600" y="7727"/>
                  </a:lnTo>
                  <a:lnTo>
                    <a:pt x="21600" y="6884"/>
                  </a:lnTo>
                  <a:lnTo>
                    <a:pt x="21548" y="6515"/>
                  </a:lnTo>
                  <a:lnTo>
                    <a:pt x="21496" y="6182"/>
                  </a:lnTo>
                  <a:lnTo>
                    <a:pt x="21391" y="5812"/>
                  </a:lnTo>
                  <a:lnTo>
                    <a:pt x="21287" y="5479"/>
                  </a:lnTo>
                  <a:lnTo>
                    <a:pt x="21130" y="5093"/>
                  </a:lnTo>
                  <a:lnTo>
                    <a:pt x="20948" y="4760"/>
                  </a:lnTo>
                  <a:lnTo>
                    <a:pt x="20740" y="4425"/>
                  </a:lnTo>
                  <a:lnTo>
                    <a:pt x="20531" y="4127"/>
                  </a:lnTo>
                  <a:lnTo>
                    <a:pt x="20296" y="3811"/>
                  </a:lnTo>
                  <a:lnTo>
                    <a:pt x="20036" y="3513"/>
                  </a:lnTo>
                  <a:lnTo>
                    <a:pt x="19775" y="3214"/>
                  </a:lnTo>
                  <a:lnTo>
                    <a:pt x="19124" y="2634"/>
                  </a:lnTo>
                  <a:lnTo>
                    <a:pt x="18447" y="2125"/>
                  </a:lnTo>
                  <a:lnTo>
                    <a:pt x="17691" y="1669"/>
                  </a:lnTo>
                  <a:lnTo>
                    <a:pt x="16832" y="1229"/>
                  </a:lnTo>
                  <a:lnTo>
                    <a:pt x="16388" y="1054"/>
                  </a:lnTo>
                  <a:lnTo>
                    <a:pt x="15920" y="879"/>
                  </a:lnTo>
                  <a:lnTo>
                    <a:pt x="15477" y="720"/>
                  </a:lnTo>
                  <a:lnTo>
                    <a:pt x="15034" y="580"/>
                  </a:lnTo>
                  <a:lnTo>
                    <a:pt x="14539" y="439"/>
                  </a:lnTo>
                  <a:lnTo>
                    <a:pt x="14018" y="316"/>
                  </a:lnTo>
                  <a:lnTo>
                    <a:pt x="13471" y="211"/>
                  </a:lnTo>
                  <a:lnTo>
                    <a:pt x="12975" y="140"/>
                  </a:lnTo>
                  <a:lnTo>
                    <a:pt x="12428" y="71"/>
                  </a:lnTo>
                  <a:lnTo>
                    <a:pt x="11934" y="35"/>
                  </a:lnTo>
                  <a:lnTo>
                    <a:pt x="11387" y="0"/>
                  </a:lnTo>
                  <a:lnTo>
                    <a:pt x="10213" y="0"/>
                  </a:lnTo>
                  <a:lnTo>
                    <a:pt x="9666" y="35"/>
                  </a:lnTo>
                  <a:lnTo>
                    <a:pt x="9172" y="71"/>
                  </a:lnTo>
                  <a:lnTo>
                    <a:pt x="8625" y="140"/>
                  </a:lnTo>
                  <a:lnTo>
                    <a:pt x="8129" y="211"/>
                  </a:lnTo>
                  <a:lnTo>
                    <a:pt x="7582" y="316"/>
                  </a:lnTo>
                  <a:lnTo>
                    <a:pt x="7061" y="439"/>
                  </a:lnTo>
                  <a:lnTo>
                    <a:pt x="6566" y="580"/>
                  </a:lnTo>
                  <a:lnTo>
                    <a:pt x="6123" y="720"/>
                  </a:lnTo>
                  <a:lnTo>
                    <a:pt x="5680" y="879"/>
                  </a:lnTo>
                  <a:lnTo>
                    <a:pt x="5212" y="1054"/>
                  </a:lnTo>
                  <a:lnTo>
                    <a:pt x="4768" y="1229"/>
                  </a:lnTo>
                  <a:lnTo>
                    <a:pt x="3909" y="1669"/>
                  </a:lnTo>
                  <a:lnTo>
                    <a:pt x="3153" y="2125"/>
                  </a:lnTo>
                  <a:lnTo>
                    <a:pt x="2476" y="2634"/>
                  </a:lnTo>
                  <a:lnTo>
                    <a:pt x="1825" y="3214"/>
                  </a:lnTo>
                  <a:lnTo>
                    <a:pt x="1303" y="3811"/>
                  </a:lnTo>
                  <a:lnTo>
                    <a:pt x="1069" y="4127"/>
                  </a:lnTo>
                  <a:lnTo>
                    <a:pt x="860" y="4425"/>
                  </a:lnTo>
                  <a:lnTo>
                    <a:pt x="651" y="4760"/>
                  </a:lnTo>
                  <a:lnTo>
                    <a:pt x="470" y="5093"/>
                  </a:lnTo>
                  <a:lnTo>
                    <a:pt x="313" y="5479"/>
                  </a:lnTo>
                  <a:lnTo>
                    <a:pt x="209" y="5812"/>
                  </a:lnTo>
                  <a:lnTo>
                    <a:pt x="104" y="6182"/>
                  </a:lnTo>
                  <a:lnTo>
                    <a:pt x="52" y="6515"/>
                  </a:lnTo>
                  <a:lnTo>
                    <a:pt x="0" y="6884"/>
                  </a:lnTo>
                  <a:lnTo>
                    <a:pt x="0" y="7727"/>
                  </a:lnTo>
                  <a:lnTo>
                    <a:pt x="52" y="8166"/>
                  </a:lnTo>
                  <a:lnTo>
                    <a:pt x="157" y="8605"/>
                  </a:lnTo>
                  <a:lnTo>
                    <a:pt x="313" y="8974"/>
                  </a:lnTo>
                  <a:lnTo>
                    <a:pt x="470" y="9378"/>
                  </a:lnTo>
                  <a:lnTo>
                    <a:pt x="651" y="9729"/>
                  </a:lnTo>
                  <a:lnTo>
                    <a:pt x="860" y="10097"/>
                  </a:lnTo>
                  <a:lnTo>
                    <a:pt x="1121" y="10396"/>
                  </a:lnTo>
                  <a:lnTo>
                    <a:pt x="1668" y="11028"/>
                  </a:lnTo>
                  <a:lnTo>
                    <a:pt x="2267" y="11573"/>
                  </a:lnTo>
                  <a:lnTo>
                    <a:pt x="2866" y="12118"/>
                  </a:lnTo>
                  <a:lnTo>
                    <a:pt x="3570" y="12591"/>
                  </a:lnTo>
                  <a:lnTo>
                    <a:pt x="4872" y="13469"/>
                  </a:lnTo>
                  <a:lnTo>
                    <a:pt x="6019" y="14242"/>
                  </a:lnTo>
                  <a:lnTo>
                    <a:pt x="6462" y="14646"/>
                  </a:lnTo>
                  <a:lnTo>
                    <a:pt x="6826" y="15050"/>
                  </a:lnTo>
                  <a:lnTo>
                    <a:pt x="6931" y="15260"/>
                  </a:lnTo>
                  <a:lnTo>
                    <a:pt x="7009" y="15454"/>
                  </a:lnTo>
                  <a:lnTo>
                    <a:pt x="7113" y="15664"/>
                  </a:lnTo>
                  <a:lnTo>
                    <a:pt x="7113" y="19370"/>
                  </a:lnTo>
                  <a:lnTo>
                    <a:pt x="7166" y="19634"/>
                  </a:lnTo>
                  <a:lnTo>
                    <a:pt x="7270" y="19879"/>
                  </a:lnTo>
                  <a:lnTo>
                    <a:pt x="7425" y="20107"/>
                  </a:lnTo>
                  <a:lnTo>
                    <a:pt x="7582" y="20318"/>
                  </a:lnTo>
                  <a:lnTo>
                    <a:pt x="7765" y="20511"/>
                  </a:lnTo>
                  <a:lnTo>
                    <a:pt x="7973" y="20722"/>
                  </a:lnTo>
                  <a:lnTo>
                    <a:pt x="8233" y="20881"/>
                  </a:lnTo>
                  <a:lnTo>
                    <a:pt x="8468" y="21056"/>
                  </a:lnTo>
                  <a:lnTo>
                    <a:pt x="8729" y="21196"/>
                  </a:lnTo>
                  <a:lnTo>
                    <a:pt x="9015" y="21319"/>
                  </a:lnTo>
                  <a:lnTo>
                    <a:pt x="9380" y="21425"/>
                  </a:lnTo>
                  <a:lnTo>
                    <a:pt x="9719" y="21495"/>
                  </a:lnTo>
                  <a:lnTo>
                    <a:pt x="10084" y="21565"/>
                  </a:lnTo>
                  <a:lnTo>
                    <a:pt x="10422" y="21600"/>
                  </a:lnTo>
                  <a:lnTo>
                    <a:pt x="10786" y="21600"/>
                  </a:lnTo>
                  <a:close/>
                </a:path>
              </a:pathLst>
            </a:custGeom>
            <a:solidFill>
              <a:srgbClr val="FFFFCC">
                <a:alpha val="100000"/>
              </a:srgbClr>
            </a:solidFill>
            <a:ln w="57150" cap="flat" cmpd="sng">
              <a:solidFill>
                <a:srgbClr val="000000">
                  <a:alpha val="10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6153" name="Shape 162"/>
            <p:cNvSpPr/>
            <p:nvPr/>
          </p:nvSpPr>
          <p:spPr>
            <a:xfrm>
              <a:off x="192699" y="403848"/>
              <a:ext cx="224224" cy="408299"/>
            </a:xfrm>
            <a:custGeom>
              <a:avLst/>
              <a:gdLst/>
              <a:ahLst/>
              <a:cxnLst>
                <a:cxn ang="0">
                  <a:pos x="112112" y="204150"/>
                </a:cxn>
                <a:cxn ang="5898240">
                  <a:pos x="112112" y="204150"/>
                </a:cxn>
                <a:cxn ang="11796480">
                  <a:pos x="112112" y="204150"/>
                </a:cxn>
                <a:cxn ang="17694720">
                  <a:pos x="112112" y="204150"/>
                </a:cxn>
              </a:cxnLst>
              <a:pathLst>
                <a:path w="21600" h="21600">
                  <a:moveTo>
                    <a:pt x="6354" y="10918"/>
                  </a:moveTo>
                  <a:lnTo>
                    <a:pt x="4448" y="5578"/>
                  </a:lnTo>
                  <a:lnTo>
                    <a:pt x="1060" y="1305"/>
                  </a:lnTo>
                  <a:lnTo>
                    <a:pt x="0" y="235"/>
                  </a:lnTo>
                  <a:lnTo>
                    <a:pt x="4448" y="1424"/>
                  </a:lnTo>
                  <a:lnTo>
                    <a:pt x="7835" y="0"/>
                  </a:lnTo>
                  <a:lnTo>
                    <a:pt x="11647" y="1305"/>
                  </a:lnTo>
                  <a:lnTo>
                    <a:pt x="14610" y="0"/>
                  </a:lnTo>
                  <a:lnTo>
                    <a:pt x="17576" y="1186"/>
                  </a:lnTo>
                  <a:lnTo>
                    <a:pt x="21600" y="235"/>
                  </a:lnTo>
                  <a:lnTo>
                    <a:pt x="16304" y="6053"/>
                  </a:lnTo>
                  <a:lnTo>
                    <a:pt x="14822" y="10918"/>
                  </a:lnTo>
                  <a:moveTo>
                    <a:pt x="778" y="14359"/>
                  </a:moveTo>
                  <a:lnTo>
                    <a:pt x="20681" y="14359"/>
                  </a:lnTo>
                  <a:lnTo>
                    <a:pt x="20681" y="16852"/>
                  </a:lnTo>
                  <a:lnTo>
                    <a:pt x="778" y="16814"/>
                  </a:lnTo>
                  <a:lnTo>
                    <a:pt x="778" y="19226"/>
                  </a:lnTo>
                  <a:lnTo>
                    <a:pt x="20681" y="19304"/>
                  </a:lnTo>
                  <a:lnTo>
                    <a:pt x="20752" y="21600"/>
                  </a:lnTo>
                  <a:lnTo>
                    <a:pt x="848" y="21600"/>
                  </a:lnTo>
                </a:path>
              </a:pathLst>
            </a:custGeom>
            <a:noFill/>
            <a:ln w="57150" cap="flat" cmpd="sng">
              <a:solidFill>
                <a:srgbClr val="000000">
                  <a:alpha val="10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</p:grpSp>
      <p:sp>
        <p:nvSpPr>
          <p:cNvPr id="164" name="Shape 164"/>
          <p:cNvSpPr/>
          <p:nvPr/>
        </p:nvSpPr>
        <p:spPr>
          <a:xfrm>
            <a:off x="5486400" y="1280002"/>
            <a:ext cx="616585" cy="645160"/>
          </a:xfrm>
          <a:prstGeom prst="rect">
            <a:avLst/>
          </a:prstGeom>
          <a:noFill/>
          <a:ln w="12700">
            <a:noFill/>
          </a:ln>
        </p:spPr>
        <p:txBody>
          <a:bodyPr wrap="none" lIns="45719" rIns="45719" anchor="ctr" anchorCtr="0">
            <a:spAutoFit/>
          </a:bodyPr>
          <a:p>
            <a:pPr eaLnBrk="1">
              <a:buNone/>
            </a:pPr>
            <a:r>
              <a:rPr lang="zh-CN" altLang="en-US" sz="3600">
                <a:solidFill>
                  <a:srgbClr val="FF0000"/>
                </a:solidFill>
                <a:latin typeface="Calibri" panose="020F0702030404030204" charset="0"/>
              </a:rPr>
              <a:t>可</a:t>
            </a:r>
            <a:r>
              <a:rPr lang="zh-CN" altLang="en-US" sz="2400">
                <a:solidFill>
                  <a:srgbClr val="FF0000"/>
                </a:solidFill>
                <a:latin typeface="Calibri" panose="020F0702030404030204" charset="0"/>
              </a:rPr>
              <a:t> </a:t>
            </a:r>
            <a:endParaRPr lang="zh-CN" altLang="en-US" sz="2400">
              <a:solidFill>
                <a:srgbClr val="FF0000"/>
              </a:solidFill>
              <a:latin typeface="Calibri" panose="020F0702030404030204" charset="0"/>
            </a:endParaRPr>
          </a:p>
        </p:txBody>
      </p:sp>
      <p:sp>
        <p:nvSpPr>
          <p:cNvPr id="165" name="Shape 165"/>
          <p:cNvSpPr/>
          <p:nvPr/>
        </p:nvSpPr>
        <p:spPr>
          <a:xfrm>
            <a:off x="2362200" y="2529206"/>
            <a:ext cx="7731125" cy="583565"/>
          </a:xfrm>
          <a:prstGeom prst="rect">
            <a:avLst/>
          </a:prstGeom>
          <a:noFill/>
          <a:ln w="12700">
            <a:noFill/>
          </a:ln>
        </p:spPr>
        <p:txBody>
          <a:bodyPr lIns="45719" rIns="45719" anchor="ctr" anchorCtr="0">
            <a:spAutoFit/>
          </a:bodyPr>
          <a:p>
            <a:pPr eaLnBrk="1">
              <a:buNone/>
            </a:pPr>
            <a:r>
              <a:rPr lang="en-US" altLang="zh-CN" sz="3200">
                <a:latin typeface="华文细黑" pitchFamily="2" charset="-122"/>
                <a:ea typeface="华文细黑" pitchFamily="2" charset="-122"/>
                <a:sym typeface="华文细黑" pitchFamily="2" charset="-122"/>
              </a:rPr>
              <a:t>1.</a:t>
            </a:r>
            <a:r>
              <a:rPr lang="zh-CN" altLang="en-US" sz="3200">
                <a:latin typeface="Calibri" panose="020F0702030404030204" charset="0"/>
              </a:rPr>
              <a:t>这</a:t>
            </a:r>
            <a:r>
              <a:rPr lang="zh-CN" altLang="en-US" sz="3200">
                <a:solidFill>
                  <a:srgbClr val="FF0000"/>
                </a:solidFill>
                <a:latin typeface="Calibri" panose="020F0702030404030204" charset="0"/>
              </a:rPr>
              <a:t>可</a:t>
            </a:r>
            <a:r>
              <a:rPr lang="zh-CN" altLang="en-US" sz="3200">
                <a:latin typeface="Calibri" panose="020F0702030404030204" charset="0"/>
              </a:rPr>
              <a:t>是个大问题，我也不太清楚。</a:t>
            </a:r>
            <a:endParaRPr lang="zh-CN" altLang="en-US" sz="3200">
              <a:latin typeface="Calibri" panose="020F0702030404030204" charset="0"/>
            </a:endParaRPr>
          </a:p>
        </p:txBody>
      </p:sp>
      <p:sp>
        <p:nvSpPr>
          <p:cNvPr id="166" name="Shape 166"/>
          <p:cNvSpPr/>
          <p:nvPr/>
        </p:nvSpPr>
        <p:spPr>
          <a:xfrm>
            <a:off x="2362200" y="3762693"/>
            <a:ext cx="7467600" cy="1076325"/>
          </a:xfrm>
          <a:prstGeom prst="rect">
            <a:avLst/>
          </a:prstGeom>
          <a:noFill/>
          <a:ln w="12700">
            <a:noFill/>
          </a:ln>
        </p:spPr>
        <p:txBody>
          <a:bodyPr lIns="45719" rIns="45719" anchor="ctr" anchorCtr="0">
            <a:spAutoFit/>
          </a:bodyPr>
          <a:p>
            <a:pPr eaLnBrk="1">
              <a:buNone/>
            </a:pPr>
            <a:r>
              <a:rPr lang="en-US" altLang="zh-CN" sz="3200">
                <a:latin typeface="华文细黑" pitchFamily="2" charset="-122"/>
                <a:ea typeface="华文细黑" pitchFamily="2" charset="-122"/>
                <a:sym typeface="华文细黑" pitchFamily="2" charset="-122"/>
              </a:rPr>
              <a:t>2.</a:t>
            </a:r>
            <a:r>
              <a:rPr lang="zh-CN" altLang="en-US" sz="3200">
                <a:latin typeface="Calibri" panose="020F0702030404030204" charset="0"/>
              </a:rPr>
              <a:t>下个星期就要去大使馆办签证了，我的身份证却过期</a:t>
            </a:r>
            <a:r>
              <a:rPr lang="zh-CN" altLang="en-US" sz="3200">
                <a:latin typeface="Calibri" panose="020F0702030404030204" charset="0"/>
              </a:rPr>
              <a:t>了，这</a:t>
            </a:r>
            <a:r>
              <a:rPr lang="zh-CN" altLang="en-US" sz="3200">
                <a:solidFill>
                  <a:srgbClr val="FF0000"/>
                </a:solidFill>
                <a:latin typeface="Calibri" panose="020F0702030404030204" charset="0"/>
              </a:rPr>
              <a:t>可</a:t>
            </a:r>
            <a:r>
              <a:rPr lang="zh-CN" altLang="en-US" sz="3200">
                <a:latin typeface="Calibri" panose="020F0702030404030204" charset="0"/>
              </a:rPr>
              <a:t>怎么办？</a:t>
            </a:r>
            <a:endParaRPr lang="zh-CN" altLang="en-US" sz="3200">
              <a:latin typeface="Calibri" panose="020F0702030404030204" charset="0"/>
            </a:endParaRPr>
          </a:p>
        </p:txBody>
      </p:sp>
      <p:sp>
        <p:nvSpPr>
          <p:cNvPr id="167" name="Shape 167"/>
          <p:cNvSpPr/>
          <p:nvPr/>
        </p:nvSpPr>
        <p:spPr>
          <a:xfrm>
            <a:off x="2362200" y="5489258"/>
            <a:ext cx="7467600" cy="1076325"/>
          </a:xfrm>
          <a:prstGeom prst="rect">
            <a:avLst/>
          </a:prstGeom>
          <a:noFill/>
          <a:ln w="12700">
            <a:noFill/>
          </a:ln>
        </p:spPr>
        <p:txBody>
          <a:bodyPr lIns="45719" rIns="45719" anchor="ctr" anchorCtr="0">
            <a:spAutoFit/>
          </a:bodyPr>
          <a:p>
            <a:pPr eaLnBrk="1">
              <a:buNone/>
            </a:pPr>
            <a:r>
              <a:rPr lang="en-US" altLang="zh-CN" sz="3200">
                <a:latin typeface="华文细黑" pitchFamily="2" charset="-122"/>
                <a:ea typeface="华文细黑" pitchFamily="2" charset="-122"/>
                <a:sym typeface="华文细黑" pitchFamily="2" charset="-122"/>
              </a:rPr>
              <a:t>3. </a:t>
            </a:r>
            <a:r>
              <a:rPr lang="zh-CN" altLang="en-US" sz="3200">
                <a:latin typeface="Calibri" panose="020F0702030404030204" charset="0"/>
              </a:rPr>
              <a:t>我办了一张那个理发店的会员卡，理发</a:t>
            </a:r>
            <a:r>
              <a:rPr lang="zh-CN" altLang="en-US" sz="3200">
                <a:solidFill>
                  <a:srgbClr val="FF0000"/>
                </a:solidFill>
                <a:latin typeface="Calibri" panose="020F0702030404030204" charset="0"/>
              </a:rPr>
              <a:t>可</a:t>
            </a:r>
            <a:r>
              <a:rPr lang="zh-CN" altLang="en-US" sz="3200">
                <a:latin typeface="Calibri" panose="020F0702030404030204" charset="0"/>
              </a:rPr>
              <a:t>节约了不少钱。</a:t>
            </a:r>
            <a:endParaRPr lang="zh-CN" altLang="en-US" sz="3200">
              <a:latin typeface="Calibri" panose="020F070203040403020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fill="hold" nodeType="tmRoot"/>
      </p:par>
    </p:tnLst>
    <p:bldLst>
      <p:bldP spid="164" grpId="0" animBg="1" advAuto="1000"/>
      <p:bldP spid="165" grpId="0" animBg="1" advAuto="1000"/>
      <p:bldP spid="166" grpId="0" animBg="1" advAuto="1000"/>
      <p:bldP spid="167" grpId="0" animBg="1" advAuto="100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1506" name="Group 242"/>
          <p:cNvGrpSpPr/>
          <p:nvPr/>
        </p:nvGrpSpPr>
        <p:grpSpPr>
          <a:xfrm>
            <a:off x="1024573" y="144145"/>
            <a:ext cx="8699501" cy="1012879"/>
            <a:chOff x="0" y="0"/>
            <a:chExt cx="8698937" cy="1013607"/>
          </a:xfrm>
        </p:grpSpPr>
        <p:sp>
          <p:nvSpPr>
            <p:cNvPr id="21514" name="Shape 238"/>
            <p:cNvSpPr/>
            <p:nvPr/>
          </p:nvSpPr>
          <p:spPr>
            <a:xfrm>
              <a:off x="626507" y="307615"/>
              <a:ext cx="8072430" cy="705992"/>
            </a:xfrm>
            <a:prstGeom prst="rect">
              <a:avLst/>
            </a:prstGeom>
            <a:noFill/>
            <a:ln w="12700">
              <a:noFill/>
            </a:ln>
          </p:spPr>
          <p:txBody>
            <a:bodyPr lIns="45719" tIns="45719" rIns="45719" bIns="45719">
              <a:spAutoFit/>
            </a:bodyPr>
            <a:p>
              <a:pPr eaLnBrk="1">
                <a:buNone/>
              </a:pPr>
              <a:r>
                <a:rPr lang="zh-CN" altLang="en-US" sz="4000">
                  <a:solidFill>
                    <a:srgbClr val="A6A6A6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黑体" panose="02010609060101010101" pitchFamily="49" charset="-122"/>
                </a:rPr>
                <a:t>课文（二）</a:t>
              </a:r>
              <a:endParaRPr lang="zh-CN" altLang="en-US" sz="4000">
                <a:solidFill>
                  <a:srgbClr val="A6A6A6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endParaRPr>
            </a:p>
          </p:txBody>
        </p:sp>
        <p:grpSp>
          <p:nvGrpSpPr>
            <p:cNvPr id="21515" name="Group 241"/>
            <p:cNvGrpSpPr/>
            <p:nvPr/>
          </p:nvGrpSpPr>
          <p:grpSpPr>
            <a:xfrm>
              <a:off x="0" y="0"/>
              <a:ext cx="607420" cy="919825"/>
              <a:chOff x="0" y="0"/>
              <a:chExt cx="607419" cy="919824"/>
            </a:xfrm>
          </p:grpSpPr>
          <p:sp>
            <p:nvSpPr>
              <p:cNvPr id="21516" name="Shape 239"/>
              <p:cNvSpPr/>
              <p:nvPr/>
            </p:nvSpPr>
            <p:spPr>
              <a:xfrm>
                <a:off x="0" y="0"/>
                <a:ext cx="607420" cy="919825"/>
              </a:xfrm>
              <a:custGeom>
                <a:avLst/>
                <a:gdLst/>
                <a:ahLst/>
                <a:cxnLst>
                  <a:cxn ang="0">
                    <a:pos x="303710" y="459913"/>
                  </a:cxn>
                  <a:cxn ang="5898240">
                    <a:pos x="303710" y="459913"/>
                  </a:cxn>
                  <a:cxn ang="11796480">
                    <a:pos x="303710" y="459913"/>
                  </a:cxn>
                  <a:cxn ang="17694720">
                    <a:pos x="303710" y="459913"/>
                  </a:cxn>
                </a:cxnLst>
                <a:pathLst>
                  <a:path w="21600" h="21600">
                    <a:moveTo>
                      <a:pt x="10786" y="21600"/>
                    </a:moveTo>
                    <a:lnTo>
                      <a:pt x="11178" y="21600"/>
                    </a:lnTo>
                    <a:lnTo>
                      <a:pt x="11516" y="21565"/>
                    </a:lnTo>
                    <a:lnTo>
                      <a:pt x="11881" y="21495"/>
                    </a:lnTo>
                    <a:lnTo>
                      <a:pt x="12220" y="21425"/>
                    </a:lnTo>
                    <a:lnTo>
                      <a:pt x="12585" y="21319"/>
                    </a:lnTo>
                    <a:lnTo>
                      <a:pt x="12871" y="21196"/>
                    </a:lnTo>
                    <a:lnTo>
                      <a:pt x="13132" y="21056"/>
                    </a:lnTo>
                    <a:lnTo>
                      <a:pt x="13367" y="20881"/>
                    </a:lnTo>
                    <a:lnTo>
                      <a:pt x="13627" y="20722"/>
                    </a:lnTo>
                    <a:lnTo>
                      <a:pt x="13835" y="20511"/>
                    </a:lnTo>
                    <a:lnTo>
                      <a:pt x="14018" y="20318"/>
                    </a:lnTo>
                    <a:lnTo>
                      <a:pt x="14174" y="20107"/>
                    </a:lnTo>
                    <a:lnTo>
                      <a:pt x="14330" y="19879"/>
                    </a:lnTo>
                    <a:lnTo>
                      <a:pt x="14434" y="19634"/>
                    </a:lnTo>
                    <a:lnTo>
                      <a:pt x="14487" y="19370"/>
                    </a:lnTo>
                    <a:lnTo>
                      <a:pt x="14487" y="15664"/>
                    </a:lnTo>
                    <a:lnTo>
                      <a:pt x="14591" y="15454"/>
                    </a:lnTo>
                    <a:lnTo>
                      <a:pt x="14669" y="15260"/>
                    </a:lnTo>
                    <a:lnTo>
                      <a:pt x="14774" y="15050"/>
                    </a:lnTo>
                    <a:lnTo>
                      <a:pt x="15138" y="14646"/>
                    </a:lnTo>
                    <a:lnTo>
                      <a:pt x="15581" y="14242"/>
                    </a:lnTo>
                    <a:lnTo>
                      <a:pt x="16728" y="13469"/>
                    </a:lnTo>
                    <a:lnTo>
                      <a:pt x="18030" y="12591"/>
                    </a:lnTo>
                    <a:lnTo>
                      <a:pt x="18734" y="12118"/>
                    </a:lnTo>
                    <a:lnTo>
                      <a:pt x="19333" y="11573"/>
                    </a:lnTo>
                    <a:lnTo>
                      <a:pt x="19932" y="11028"/>
                    </a:lnTo>
                    <a:lnTo>
                      <a:pt x="20479" y="10396"/>
                    </a:lnTo>
                    <a:lnTo>
                      <a:pt x="20740" y="10097"/>
                    </a:lnTo>
                    <a:lnTo>
                      <a:pt x="20948" y="9729"/>
                    </a:lnTo>
                    <a:lnTo>
                      <a:pt x="21130" y="9378"/>
                    </a:lnTo>
                    <a:lnTo>
                      <a:pt x="21287" y="8974"/>
                    </a:lnTo>
                    <a:lnTo>
                      <a:pt x="21443" y="8605"/>
                    </a:lnTo>
                    <a:lnTo>
                      <a:pt x="21548" y="8166"/>
                    </a:lnTo>
                    <a:lnTo>
                      <a:pt x="21600" y="7727"/>
                    </a:lnTo>
                    <a:lnTo>
                      <a:pt x="21600" y="6884"/>
                    </a:lnTo>
                    <a:lnTo>
                      <a:pt x="21548" y="6515"/>
                    </a:lnTo>
                    <a:lnTo>
                      <a:pt x="21496" y="6182"/>
                    </a:lnTo>
                    <a:lnTo>
                      <a:pt x="21391" y="5812"/>
                    </a:lnTo>
                    <a:lnTo>
                      <a:pt x="21287" y="5479"/>
                    </a:lnTo>
                    <a:lnTo>
                      <a:pt x="21130" y="5093"/>
                    </a:lnTo>
                    <a:lnTo>
                      <a:pt x="20948" y="4760"/>
                    </a:lnTo>
                    <a:lnTo>
                      <a:pt x="20740" y="4425"/>
                    </a:lnTo>
                    <a:lnTo>
                      <a:pt x="20531" y="4127"/>
                    </a:lnTo>
                    <a:lnTo>
                      <a:pt x="20296" y="3811"/>
                    </a:lnTo>
                    <a:lnTo>
                      <a:pt x="20036" y="3513"/>
                    </a:lnTo>
                    <a:lnTo>
                      <a:pt x="19775" y="3214"/>
                    </a:lnTo>
                    <a:lnTo>
                      <a:pt x="19124" y="2634"/>
                    </a:lnTo>
                    <a:lnTo>
                      <a:pt x="18447" y="2125"/>
                    </a:lnTo>
                    <a:lnTo>
                      <a:pt x="17691" y="1669"/>
                    </a:lnTo>
                    <a:lnTo>
                      <a:pt x="16832" y="1229"/>
                    </a:lnTo>
                    <a:lnTo>
                      <a:pt x="16388" y="1054"/>
                    </a:lnTo>
                    <a:lnTo>
                      <a:pt x="15920" y="879"/>
                    </a:lnTo>
                    <a:lnTo>
                      <a:pt x="15477" y="720"/>
                    </a:lnTo>
                    <a:lnTo>
                      <a:pt x="15034" y="580"/>
                    </a:lnTo>
                    <a:lnTo>
                      <a:pt x="14539" y="439"/>
                    </a:lnTo>
                    <a:lnTo>
                      <a:pt x="14018" y="316"/>
                    </a:lnTo>
                    <a:lnTo>
                      <a:pt x="13471" y="211"/>
                    </a:lnTo>
                    <a:lnTo>
                      <a:pt x="12975" y="140"/>
                    </a:lnTo>
                    <a:lnTo>
                      <a:pt x="12428" y="71"/>
                    </a:lnTo>
                    <a:lnTo>
                      <a:pt x="11934" y="35"/>
                    </a:lnTo>
                    <a:lnTo>
                      <a:pt x="11387" y="0"/>
                    </a:lnTo>
                    <a:lnTo>
                      <a:pt x="10213" y="0"/>
                    </a:lnTo>
                    <a:lnTo>
                      <a:pt x="9666" y="35"/>
                    </a:lnTo>
                    <a:lnTo>
                      <a:pt x="9172" y="71"/>
                    </a:lnTo>
                    <a:lnTo>
                      <a:pt x="8625" y="140"/>
                    </a:lnTo>
                    <a:lnTo>
                      <a:pt x="8129" y="211"/>
                    </a:lnTo>
                    <a:lnTo>
                      <a:pt x="7582" y="316"/>
                    </a:lnTo>
                    <a:lnTo>
                      <a:pt x="7061" y="439"/>
                    </a:lnTo>
                    <a:lnTo>
                      <a:pt x="6566" y="580"/>
                    </a:lnTo>
                    <a:lnTo>
                      <a:pt x="6123" y="720"/>
                    </a:lnTo>
                    <a:lnTo>
                      <a:pt x="5680" y="879"/>
                    </a:lnTo>
                    <a:lnTo>
                      <a:pt x="5212" y="1054"/>
                    </a:lnTo>
                    <a:lnTo>
                      <a:pt x="4768" y="1229"/>
                    </a:lnTo>
                    <a:lnTo>
                      <a:pt x="3909" y="1669"/>
                    </a:lnTo>
                    <a:lnTo>
                      <a:pt x="3153" y="2125"/>
                    </a:lnTo>
                    <a:lnTo>
                      <a:pt x="2476" y="2634"/>
                    </a:lnTo>
                    <a:lnTo>
                      <a:pt x="1825" y="3214"/>
                    </a:lnTo>
                    <a:lnTo>
                      <a:pt x="1303" y="3811"/>
                    </a:lnTo>
                    <a:lnTo>
                      <a:pt x="1069" y="4127"/>
                    </a:lnTo>
                    <a:lnTo>
                      <a:pt x="860" y="4425"/>
                    </a:lnTo>
                    <a:lnTo>
                      <a:pt x="651" y="4760"/>
                    </a:lnTo>
                    <a:lnTo>
                      <a:pt x="470" y="5093"/>
                    </a:lnTo>
                    <a:lnTo>
                      <a:pt x="313" y="5479"/>
                    </a:lnTo>
                    <a:lnTo>
                      <a:pt x="209" y="5812"/>
                    </a:lnTo>
                    <a:lnTo>
                      <a:pt x="104" y="6182"/>
                    </a:lnTo>
                    <a:lnTo>
                      <a:pt x="52" y="6515"/>
                    </a:lnTo>
                    <a:lnTo>
                      <a:pt x="0" y="6884"/>
                    </a:lnTo>
                    <a:lnTo>
                      <a:pt x="0" y="7727"/>
                    </a:lnTo>
                    <a:lnTo>
                      <a:pt x="52" y="8166"/>
                    </a:lnTo>
                    <a:lnTo>
                      <a:pt x="157" y="8605"/>
                    </a:lnTo>
                    <a:lnTo>
                      <a:pt x="313" y="8974"/>
                    </a:lnTo>
                    <a:lnTo>
                      <a:pt x="470" y="9378"/>
                    </a:lnTo>
                    <a:lnTo>
                      <a:pt x="651" y="9729"/>
                    </a:lnTo>
                    <a:lnTo>
                      <a:pt x="860" y="10097"/>
                    </a:lnTo>
                    <a:lnTo>
                      <a:pt x="1121" y="10396"/>
                    </a:lnTo>
                    <a:lnTo>
                      <a:pt x="1668" y="11028"/>
                    </a:lnTo>
                    <a:lnTo>
                      <a:pt x="2267" y="11573"/>
                    </a:lnTo>
                    <a:lnTo>
                      <a:pt x="2866" y="12118"/>
                    </a:lnTo>
                    <a:lnTo>
                      <a:pt x="3570" y="12591"/>
                    </a:lnTo>
                    <a:lnTo>
                      <a:pt x="4872" y="13469"/>
                    </a:lnTo>
                    <a:lnTo>
                      <a:pt x="6019" y="14242"/>
                    </a:lnTo>
                    <a:lnTo>
                      <a:pt x="6462" y="14646"/>
                    </a:lnTo>
                    <a:lnTo>
                      <a:pt x="6826" y="15050"/>
                    </a:lnTo>
                    <a:lnTo>
                      <a:pt x="6931" y="15260"/>
                    </a:lnTo>
                    <a:lnTo>
                      <a:pt x="7009" y="15454"/>
                    </a:lnTo>
                    <a:lnTo>
                      <a:pt x="7113" y="15664"/>
                    </a:lnTo>
                    <a:lnTo>
                      <a:pt x="7113" y="19370"/>
                    </a:lnTo>
                    <a:lnTo>
                      <a:pt x="7166" y="19634"/>
                    </a:lnTo>
                    <a:lnTo>
                      <a:pt x="7270" y="19879"/>
                    </a:lnTo>
                    <a:lnTo>
                      <a:pt x="7425" y="20107"/>
                    </a:lnTo>
                    <a:lnTo>
                      <a:pt x="7582" y="20318"/>
                    </a:lnTo>
                    <a:lnTo>
                      <a:pt x="7765" y="20511"/>
                    </a:lnTo>
                    <a:lnTo>
                      <a:pt x="7973" y="20722"/>
                    </a:lnTo>
                    <a:lnTo>
                      <a:pt x="8233" y="20881"/>
                    </a:lnTo>
                    <a:lnTo>
                      <a:pt x="8468" y="21056"/>
                    </a:lnTo>
                    <a:lnTo>
                      <a:pt x="8729" y="21196"/>
                    </a:lnTo>
                    <a:lnTo>
                      <a:pt x="9015" y="21319"/>
                    </a:lnTo>
                    <a:lnTo>
                      <a:pt x="9380" y="21425"/>
                    </a:lnTo>
                    <a:lnTo>
                      <a:pt x="9719" y="21495"/>
                    </a:lnTo>
                    <a:lnTo>
                      <a:pt x="10084" y="21565"/>
                    </a:lnTo>
                    <a:lnTo>
                      <a:pt x="10422" y="21600"/>
                    </a:lnTo>
                    <a:lnTo>
                      <a:pt x="10786" y="21600"/>
                    </a:lnTo>
                    <a:close/>
                  </a:path>
                </a:pathLst>
              </a:custGeom>
              <a:solidFill>
                <a:srgbClr val="FFFFCC">
                  <a:alpha val="100000"/>
                </a:srgbClr>
              </a:solidFill>
              <a:ln w="57150" cap="flat" cmpd="sng">
                <a:solidFill>
                  <a:srgbClr val="000000">
                    <a:alpha val="100000"/>
                  </a:srgb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1517" name="Shape 240"/>
              <p:cNvSpPr/>
              <p:nvPr/>
            </p:nvSpPr>
            <p:spPr>
              <a:xfrm>
                <a:off x="192699" y="403848"/>
                <a:ext cx="224224" cy="408299"/>
              </a:xfrm>
              <a:custGeom>
                <a:avLst/>
                <a:gdLst/>
                <a:ahLst/>
                <a:cxnLst>
                  <a:cxn ang="0">
                    <a:pos x="112112" y="204150"/>
                  </a:cxn>
                  <a:cxn ang="5898240">
                    <a:pos x="112112" y="204150"/>
                  </a:cxn>
                  <a:cxn ang="11796480">
                    <a:pos x="112112" y="204150"/>
                  </a:cxn>
                  <a:cxn ang="17694720">
                    <a:pos x="112112" y="204150"/>
                  </a:cxn>
                </a:cxnLst>
                <a:pathLst>
                  <a:path w="21600" h="21600">
                    <a:moveTo>
                      <a:pt x="6354" y="10918"/>
                    </a:moveTo>
                    <a:lnTo>
                      <a:pt x="4448" y="5578"/>
                    </a:lnTo>
                    <a:lnTo>
                      <a:pt x="1060" y="1305"/>
                    </a:lnTo>
                    <a:lnTo>
                      <a:pt x="0" y="235"/>
                    </a:lnTo>
                    <a:lnTo>
                      <a:pt x="4448" y="1424"/>
                    </a:lnTo>
                    <a:lnTo>
                      <a:pt x="7835" y="0"/>
                    </a:lnTo>
                    <a:lnTo>
                      <a:pt x="11647" y="1305"/>
                    </a:lnTo>
                    <a:lnTo>
                      <a:pt x="14610" y="0"/>
                    </a:lnTo>
                    <a:lnTo>
                      <a:pt x="17576" y="1186"/>
                    </a:lnTo>
                    <a:lnTo>
                      <a:pt x="21600" y="235"/>
                    </a:lnTo>
                    <a:lnTo>
                      <a:pt x="16304" y="6053"/>
                    </a:lnTo>
                    <a:lnTo>
                      <a:pt x="14822" y="10918"/>
                    </a:lnTo>
                    <a:moveTo>
                      <a:pt x="778" y="14359"/>
                    </a:moveTo>
                    <a:lnTo>
                      <a:pt x="20681" y="14359"/>
                    </a:lnTo>
                    <a:lnTo>
                      <a:pt x="20681" y="16852"/>
                    </a:lnTo>
                    <a:lnTo>
                      <a:pt x="778" y="16814"/>
                    </a:lnTo>
                    <a:lnTo>
                      <a:pt x="778" y="19226"/>
                    </a:lnTo>
                    <a:lnTo>
                      <a:pt x="20681" y="19304"/>
                    </a:lnTo>
                    <a:lnTo>
                      <a:pt x="20752" y="21600"/>
                    </a:lnTo>
                    <a:lnTo>
                      <a:pt x="848" y="21600"/>
                    </a:lnTo>
                  </a:path>
                </a:pathLst>
              </a:custGeom>
              <a:noFill/>
              <a:ln w="57150" cap="flat" cmpd="sng">
                <a:solidFill>
                  <a:srgbClr val="000000">
                    <a:alpha val="100000"/>
                  </a:srgb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</p:grpSp>
      </p:grpSp>
      <p:sp>
        <p:nvSpPr>
          <p:cNvPr id="243" name="Shape 243"/>
          <p:cNvSpPr/>
          <p:nvPr/>
        </p:nvSpPr>
        <p:spPr>
          <a:xfrm>
            <a:off x="4419600" y="602933"/>
            <a:ext cx="4357370" cy="460375"/>
          </a:xfrm>
          <a:prstGeom prst="rect">
            <a:avLst/>
          </a:prstGeom>
          <a:noFill/>
          <a:ln w="12700">
            <a:noFill/>
          </a:ln>
        </p:spPr>
        <p:txBody>
          <a:bodyPr wrap="none" lIns="45719" rIns="45719" anchor="ctr" anchorCtr="0">
            <a:spAutoFit/>
          </a:bodyPr>
          <a:p>
            <a:pPr eaLnBrk="1">
              <a:buNone/>
            </a:pPr>
            <a:r>
              <a:rPr lang="zh-CN" altLang="en-US" sz="2400">
                <a:latin typeface="华文细黑" pitchFamily="2" charset="-122"/>
                <a:ea typeface="华文细黑" pitchFamily="2" charset="-122"/>
                <a:sym typeface="华文细黑" pitchFamily="2" charset="-122"/>
              </a:rPr>
              <a:t>王老板告诉李进自己成功的经验</a:t>
            </a:r>
            <a:endParaRPr lang="zh-CN" altLang="en-US" sz="2400">
              <a:latin typeface="华文细黑" pitchFamily="2" charset="-122"/>
              <a:ea typeface="华文细黑" pitchFamily="2" charset="-122"/>
              <a:sym typeface="华文细黑" pitchFamily="2" charset="-122"/>
            </a:endParaRPr>
          </a:p>
        </p:txBody>
      </p:sp>
      <p:sp>
        <p:nvSpPr>
          <p:cNvPr id="244" name="Shape 244"/>
          <p:cNvSpPr/>
          <p:nvPr/>
        </p:nvSpPr>
        <p:spPr>
          <a:xfrm>
            <a:off x="2065655" y="1407160"/>
            <a:ext cx="8192770" cy="768350"/>
          </a:xfrm>
          <a:prstGeom prst="rect">
            <a:avLst/>
          </a:prstGeom>
          <a:ln>
            <a:solidFill>
              <a:srgbClr val="4A7EBB"/>
            </a:solidFill>
          </a:ln>
          <a:effectLst>
            <a:outerShdw blurRad="38100" dist="20000" dir="5400000" rotWithShape="0">
              <a:srgbClr val="FFFFFF">
                <a:alpha val="38000"/>
              </a:srgbClr>
            </a:outerShdw>
          </a:effectLst>
        </p:spPr>
        <p:txBody>
          <a:bodyPr wrap="none" lIns="45719" rIns="45719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2200">
                <a:latin typeface="华文细黑"/>
                <a:ea typeface="华文细黑"/>
                <a:cs typeface="华文细黑"/>
                <a:sym typeface="华文细黑"/>
              </a:defRPr>
            </a:pPr>
            <a:r>
              <a:rPr kumimoji="0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细黑"/>
                <a:ea typeface="华文细黑"/>
                <a:cs typeface="华文细黑"/>
                <a:sym typeface="华文细黑"/>
              </a:rPr>
              <a:t>李    进：谢谢您带我参观您的公司。在参观过程中我很激动，有个</a:t>
            </a:r>
            <a:endParaRPr kumimoji="0" sz="2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华文细黑"/>
              <a:ea typeface="华文细黑"/>
              <a:cs typeface="华文细黑"/>
              <a:sym typeface="华文细黑"/>
            </a:endParaRP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2200">
                <a:latin typeface="华文细黑"/>
                <a:ea typeface="华文细黑"/>
                <a:cs typeface="华文细黑"/>
                <a:sym typeface="华文细黑"/>
              </a:defRPr>
            </a:pPr>
            <a:r>
              <a:rPr kumimoji="0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细黑"/>
                <a:ea typeface="华文细黑"/>
                <a:cs typeface="华文细黑"/>
                <a:sym typeface="华文细黑"/>
              </a:rPr>
              <a:t>                问题一直想问您。</a:t>
            </a:r>
            <a:endParaRPr kumimoji="0" sz="2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华文细黑"/>
              <a:ea typeface="华文细黑"/>
              <a:cs typeface="华文细黑"/>
              <a:sym typeface="华文细黑"/>
            </a:endParaRPr>
          </a:p>
        </p:txBody>
      </p:sp>
      <p:sp>
        <p:nvSpPr>
          <p:cNvPr id="245" name="Shape 245"/>
          <p:cNvSpPr/>
          <p:nvPr/>
        </p:nvSpPr>
        <p:spPr>
          <a:xfrm>
            <a:off x="2078038" y="2175510"/>
            <a:ext cx="8277225" cy="429895"/>
          </a:xfrm>
          <a:prstGeom prst="rect">
            <a:avLst/>
          </a:prstGeom>
          <a:ln>
            <a:solidFill>
              <a:srgbClr val="BE4B48"/>
            </a:solidFill>
          </a:ln>
          <a:effectLst>
            <a:outerShdw blurRad="38100" dist="20000" dir="5400000" rotWithShape="0">
              <a:srgbClr val="FFFFFF">
                <a:alpha val="38000"/>
              </a:srgbClr>
            </a:outerShdw>
          </a:effectLst>
        </p:spPr>
        <p:txBody>
          <a:bodyPr lIns="45719" rIns="45719">
            <a:spAutoFit/>
          </a:bodyPr>
          <a:lstStyle>
            <a:lvl1pPr>
              <a:defRPr sz="2200">
                <a:latin typeface="华文细黑"/>
                <a:ea typeface="华文细黑"/>
                <a:cs typeface="华文细黑"/>
                <a:sym typeface="华文细黑"/>
              </a:defRPr>
            </a:lvl1pPr>
          </a:lstStyle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细黑"/>
                <a:ea typeface="华文细黑"/>
                <a:cs typeface="华文细黑"/>
                <a:sym typeface="华文细黑"/>
              </a:rPr>
              <a:t>王老板：好啊！小伙子，咱们一边吃</a:t>
            </a:r>
            <a:r>
              <a:rPr kumimoji="0" lang="zh-CN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细黑"/>
                <a:ea typeface="华文细黑"/>
                <a:cs typeface="华文细黑"/>
                <a:sym typeface="华文细黑"/>
              </a:rPr>
              <a:t>西瓜</a:t>
            </a:r>
            <a:r>
              <a:rPr kumimoji="0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细黑"/>
                <a:ea typeface="华文细黑"/>
                <a:cs typeface="华文细黑"/>
                <a:sym typeface="华文细黑"/>
              </a:rPr>
              <a:t>，一边聊。</a:t>
            </a:r>
            <a:endParaRPr kumimoji="0" sz="2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华文细黑"/>
              <a:ea typeface="华文细黑"/>
              <a:cs typeface="华文细黑"/>
              <a:sym typeface="华文细黑"/>
            </a:endParaRPr>
          </a:p>
        </p:txBody>
      </p:sp>
      <p:sp>
        <p:nvSpPr>
          <p:cNvPr id="246" name="Shape 246"/>
          <p:cNvSpPr/>
          <p:nvPr/>
        </p:nvSpPr>
        <p:spPr>
          <a:xfrm>
            <a:off x="2065655" y="2613660"/>
            <a:ext cx="8276590" cy="1106805"/>
          </a:xfrm>
          <a:prstGeom prst="rect">
            <a:avLst/>
          </a:prstGeom>
          <a:ln>
            <a:solidFill>
              <a:srgbClr val="4A7EBB"/>
            </a:solidFill>
          </a:ln>
          <a:effectLst>
            <a:outerShdw blurRad="38100" dist="20000" dir="5400000" rotWithShape="0">
              <a:srgbClr val="FFFFFF">
                <a:alpha val="38000"/>
              </a:srgbClr>
            </a:outerShdw>
          </a:effectLst>
        </p:spPr>
        <p:txBody>
          <a:bodyPr wrap="square" lIns="45719" rIns="45719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2200">
                <a:latin typeface="华文细黑"/>
                <a:ea typeface="华文细黑"/>
                <a:cs typeface="华文细黑"/>
                <a:sym typeface="华文细黑"/>
              </a:defRPr>
            </a:pPr>
            <a:r>
              <a:rPr kumimoji="0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细黑"/>
                <a:ea typeface="华文细黑"/>
                <a:cs typeface="华文细黑"/>
                <a:sym typeface="华文细黑"/>
              </a:rPr>
              <a:t>李    进：您从大学毕业开始工作，到现在才十年时间，怎么给公司</a:t>
            </a:r>
            <a:endParaRPr kumimoji="0" sz="2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华文细黑"/>
              <a:ea typeface="华文细黑"/>
              <a:cs typeface="华文细黑"/>
              <a:sym typeface="华文细黑"/>
            </a:endParaRP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2200">
                <a:latin typeface="华文细黑"/>
                <a:ea typeface="华文细黑"/>
                <a:cs typeface="华文细黑"/>
                <a:sym typeface="华文细黑"/>
              </a:defRPr>
            </a:pPr>
            <a:r>
              <a:rPr kumimoji="0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细黑"/>
                <a:ea typeface="华文细黑"/>
                <a:cs typeface="华文细黑"/>
                <a:sym typeface="华文细黑"/>
              </a:rPr>
              <a:t>                赚了这么多钱？这让我非常吃惊。我想向您学习一下成功</a:t>
            </a:r>
            <a:endParaRPr kumimoji="0" sz="2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华文细黑"/>
              <a:ea typeface="华文细黑"/>
              <a:cs typeface="华文细黑"/>
              <a:sym typeface="华文细黑"/>
            </a:endParaRP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2200">
                <a:latin typeface="华文细黑"/>
                <a:ea typeface="华文细黑"/>
                <a:cs typeface="华文细黑"/>
                <a:sym typeface="华文细黑"/>
              </a:defRPr>
            </a:pPr>
            <a:r>
              <a:rPr kumimoji="0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细黑"/>
                <a:ea typeface="华文细黑"/>
                <a:cs typeface="华文细黑"/>
                <a:sym typeface="华文细黑"/>
              </a:rPr>
              <a:t>                的经验。</a:t>
            </a:r>
            <a:endParaRPr kumimoji="0" sz="2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华文细黑"/>
              <a:ea typeface="华文细黑"/>
              <a:cs typeface="华文细黑"/>
              <a:sym typeface="华文细黑"/>
            </a:endParaRPr>
          </a:p>
        </p:txBody>
      </p:sp>
      <p:sp>
        <p:nvSpPr>
          <p:cNvPr id="247" name="Shape 247"/>
          <p:cNvSpPr/>
          <p:nvPr/>
        </p:nvSpPr>
        <p:spPr>
          <a:xfrm>
            <a:off x="2070100" y="3752215"/>
            <a:ext cx="8192770" cy="1445260"/>
          </a:xfrm>
          <a:prstGeom prst="rect">
            <a:avLst/>
          </a:prstGeom>
          <a:ln>
            <a:solidFill>
              <a:srgbClr val="BE4B48"/>
            </a:solidFill>
          </a:ln>
          <a:effectLst>
            <a:outerShdw blurRad="38100" dist="20000" dir="5400000" rotWithShape="0">
              <a:srgbClr val="FFFFFF">
                <a:alpha val="38000"/>
              </a:srgbClr>
            </a:outerShdw>
          </a:effectLst>
        </p:spPr>
        <p:txBody>
          <a:bodyPr wrap="none" lIns="45719" rIns="45719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2200">
                <a:latin typeface="华文细黑"/>
                <a:ea typeface="华文细黑"/>
                <a:cs typeface="华文细黑"/>
                <a:sym typeface="华文细黑"/>
              </a:defRPr>
            </a:pPr>
            <a:r>
              <a:rPr kumimoji="0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细黑"/>
                <a:ea typeface="华文细黑"/>
                <a:cs typeface="华文细黑"/>
                <a:sym typeface="华文细黑"/>
              </a:rPr>
              <a:t>王老板：这个问题以前一个记者也问过我。做生意时虽然会遇到各</a:t>
            </a:r>
            <a:endParaRPr kumimoji="0" sz="2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华文细黑"/>
              <a:ea typeface="华文细黑"/>
              <a:cs typeface="华文细黑"/>
              <a:sym typeface="华文细黑"/>
            </a:endParaRP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2200">
                <a:latin typeface="华文细黑"/>
                <a:ea typeface="华文细黑"/>
                <a:cs typeface="华文细黑"/>
                <a:sym typeface="华文细黑"/>
              </a:defRPr>
            </a:pPr>
            <a:r>
              <a:rPr kumimoji="0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细黑"/>
                <a:ea typeface="华文细黑"/>
                <a:cs typeface="华文细黑"/>
                <a:sym typeface="华文细黑"/>
              </a:rPr>
              <a:t>                种压力和困难，但是大家的机会都是相同的。你看，这里</a:t>
            </a:r>
            <a:endParaRPr kumimoji="0" sz="2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华文细黑"/>
              <a:ea typeface="华文细黑"/>
              <a:cs typeface="华文细黑"/>
              <a:sym typeface="华文细黑"/>
            </a:endParaRP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2200">
                <a:latin typeface="华文细黑"/>
                <a:ea typeface="华文细黑"/>
                <a:cs typeface="华文细黑"/>
                <a:sym typeface="华文细黑"/>
              </a:defRPr>
            </a:pPr>
            <a:r>
              <a:rPr kumimoji="0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细黑"/>
                <a:ea typeface="华文细黑"/>
                <a:cs typeface="华文细黑"/>
                <a:sym typeface="华文细黑"/>
              </a:rPr>
              <a:t>                有三块大小不同的西瓜，我们用西瓜的大小代表钱的多少</a:t>
            </a:r>
            <a:endParaRPr kumimoji="0" sz="2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华文细黑"/>
              <a:ea typeface="华文细黑"/>
              <a:cs typeface="华文细黑"/>
              <a:sym typeface="华文细黑"/>
            </a:endParaRP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2200">
                <a:latin typeface="华文细黑"/>
                <a:ea typeface="华文细黑"/>
                <a:cs typeface="华文细黑"/>
                <a:sym typeface="华文细黑"/>
              </a:defRPr>
            </a:pPr>
            <a:r>
              <a:rPr kumimoji="0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细黑"/>
                <a:ea typeface="华文细黑"/>
                <a:cs typeface="华文细黑"/>
                <a:sym typeface="华文细黑"/>
              </a:rPr>
              <a:t>                ，要是我们一起开始吃，你会先选哪块？</a:t>
            </a:r>
            <a:endParaRPr kumimoji="0" sz="2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华文细黑"/>
              <a:ea typeface="华文细黑"/>
              <a:cs typeface="华文细黑"/>
              <a:sym typeface="华文细黑"/>
            </a:endParaRPr>
          </a:p>
        </p:txBody>
      </p:sp>
      <p:sp>
        <p:nvSpPr>
          <p:cNvPr id="248" name="Shape 248"/>
          <p:cNvSpPr/>
          <p:nvPr/>
        </p:nvSpPr>
        <p:spPr>
          <a:xfrm>
            <a:off x="2065338" y="5176838"/>
            <a:ext cx="8277225" cy="768350"/>
          </a:xfrm>
          <a:prstGeom prst="rect">
            <a:avLst/>
          </a:prstGeom>
          <a:ln>
            <a:solidFill>
              <a:srgbClr val="4A7EBB"/>
            </a:solidFill>
          </a:ln>
          <a:effectLst>
            <a:outerShdw blurRad="38100" dist="20000" dir="5400000" rotWithShape="0">
              <a:srgbClr val="FFFFFF">
                <a:alpha val="38000"/>
              </a:srgbClr>
            </a:outerShdw>
          </a:effectLst>
        </p:spPr>
        <p:txBody>
          <a:bodyPr lIns="45719" rIns="45719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2200">
                <a:latin typeface="华文细黑"/>
                <a:ea typeface="华文细黑"/>
                <a:cs typeface="华文细黑"/>
                <a:sym typeface="华文细黑"/>
              </a:defRPr>
            </a:pPr>
            <a:r>
              <a:rPr kumimoji="0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细黑"/>
                <a:ea typeface="华文细黑"/>
                <a:cs typeface="华文细黑"/>
                <a:sym typeface="华文细黑"/>
              </a:rPr>
              <a:t>李    进：我肯定先吃最大的一块了，难道您会先吃小的，放弃吃大</a:t>
            </a:r>
            <a:endParaRPr kumimoji="0" sz="2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华文细黑"/>
              <a:ea typeface="华文细黑"/>
              <a:cs typeface="华文细黑"/>
              <a:sym typeface="华文细黑"/>
            </a:endParaRP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2200">
                <a:latin typeface="华文细黑"/>
                <a:ea typeface="华文细黑"/>
                <a:cs typeface="华文细黑"/>
                <a:sym typeface="华文细黑"/>
              </a:defRPr>
            </a:pPr>
            <a:r>
              <a:rPr kumimoji="0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细黑"/>
                <a:ea typeface="华文细黑"/>
                <a:cs typeface="华文细黑"/>
                <a:sym typeface="华文细黑"/>
              </a:rPr>
              <a:t>                块的机会吗？</a:t>
            </a:r>
            <a:endParaRPr kumimoji="0" sz="2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华文细黑"/>
              <a:ea typeface="华文细黑"/>
              <a:cs typeface="华文细黑"/>
              <a:sym typeface="华文细黑"/>
            </a:endParaRPr>
          </a:p>
        </p:txBody>
      </p:sp>
      <p:sp>
        <p:nvSpPr>
          <p:cNvPr id="249" name="Shape 249"/>
          <p:cNvSpPr/>
          <p:nvPr/>
        </p:nvSpPr>
        <p:spPr>
          <a:xfrm>
            <a:off x="2062480" y="5751195"/>
            <a:ext cx="8280400" cy="1106805"/>
          </a:xfrm>
          <a:prstGeom prst="rect">
            <a:avLst/>
          </a:prstGeom>
          <a:ln>
            <a:solidFill>
              <a:srgbClr val="BE4B48"/>
            </a:solidFill>
          </a:ln>
          <a:effectLst>
            <a:outerShdw blurRad="38100" dist="20000" dir="5400000" rotWithShape="0">
              <a:srgbClr val="FFFFFF">
                <a:alpha val="38000"/>
              </a:srgbClr>
            </a:outerShdw>
          </a:effectLst>
        </p:spPr>
        <p:txBody>
          <a:bodyPr lIns="45719" rIns="45719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2200">
                <a:latin typeface="华文细黑"/>
                <a:ea typeface="华文细黑"/>
                <a:cs typeface="华文细黑"/>
                <a:sym typeface="华文细黑"/>
              </a:defRPr>
            </a:pPr>
            <a:r>
              <a:rPr kumimoji="0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细黑"/>
                <a:ea typeface="华文细黑"/>
                <a:cs typeface="华文细黑"/>
                <a:sym typeface="华文细黑"/>
              </a:rPr>
              <a:t>王老板：我会先吃最小的一块，因为在你没吃完最大的那块时，我 </a:t>
            </a:r>
            <a:endParaRPr kumimoji="0" sz="2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华文细黑"/>
              <a:ea typeface="华文细黑"/>
              <a:cs typeface="华文细黑"/>
              <a:sym typeface="华文细黑"/>
            </a:endParaRP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2200">
                <a:latin typeface="华文细黑"/>
                <a:ea typeface="华文细黑"/>
                <a:cs typeface="华文细黑"/>
                <a:sym typeface="华文细黑"/>
              </a:defRPr>
            </a:pPr>
            <a:r>
              <a:rPr kumimoji="0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细黑"/>
                <a:ea typeface="华文细黑"/>
                <a:cs typeface="华文细黑"/>
                <a:sym typeface="华文细黑"/>
              </a:rPr>
              <a:t>                还有时间再多吃一块，最后一定比你吃的西瓜多。听完我 </a:t>
            </a:r>
            <a:endParaRPr kumimoji="0" sz="2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华文细黑"/>
              <a:ea typeface="华文细黑"/>
              <a:cs typeface="华文细黑"/>
              <a:sym typeface="华文细黑"/>
            </a:endParaRP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2200">
                <a:latin typeface="华文细黑"/>
                <a:ea typeface="华文细黑"/>
                <a:cs typeface="华文细黑"/>
                <a:sym typeface="华文细黑"/>
              </a:defRPr>
            </a:pPr>
            <a:r>
              <a:rPr kumimoji="0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细黑"/>
                <a:ea typeface="华文细黑"/>
                <a:cs typeface="华文细黑"/>
                <a:sym typeface="华文细黑"/>
              </a:rPr>
              <a:t>                的回答，恐怕你已经知道我的答案了吧。</a:t>
            </a:r>
            <a:endParaRPr kumimoji="0" sz="2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华文细黑"/>
              <a:ea typeface="华文细黑"/>
              <a:cs typeface="华文细黑"/>
              <a:sym typeface="华文细黑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fill="hold" nodeType="tmRoot"/>
      </p:par>
    </p:tnLst>
    <p:bldLst>
      <p:bldP spid="243" grpId="0" animBg="1" advAuto="1000"/>
      <p:bldP spid="244" grpId="0" animBg="1" advAuto="1000"/>
      <p:bldP spid="245" grpId="0" animBg="1" advAuto="1000"/>
      <p:bldP spid="246" grpId="0" animBg="1" advAuto="1000"/>
      <p:bldP spid="247" grpId="0" animBg="1" advAuto="1000"/>
      <p:bldP spid="248" grpId="0" animBg="1" advAuto="1000"/>
      <p:bldP spid="249" grpId="0" animBg="1" advAuto="100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4578" name="Shape 139"/>
          <p:cNvSpPr/>
          <p:nvPr/>
        </p:nvSpPr>
        <p:spPr>
          <a:xfrm>
            <a:off x="2514600" y="487363"/>
            <a:ext cx="7786688" cy="706755"/>
          </a:xfrm>
          <a:prstGeom prst="rect">
            <a:avLst/>
          </a:prstGeom>
          <a:noFill/>
          <a:ln w="12700">
            <a:noFill/>
          </a:ln>
        </p:spPr>
        <p:txBody>
          <a:bodyPr lIns="45719" rIns="45719">
            <a:spAutoFit/>
          </a:bodyPr>
          <a:p>
            <a:pPr eaLnBrk="1">
              <a:buNone/>
            </a:pPr>
            <a:r>
              <a:rPr lang="zh-CN" altLang="en-US" sz="4000">
                <a:solidFill>
                  <a:srgbClr val="A6A6A6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练习</a:t>
            </a:r>
            <a:endParaRPr lang="zh-CN" altLang="en-US" sz="4000">
              <a:solidFill>
                <a:srgbClr val="A6A6A6"/>
              </a:solidFill>
              <a:latin typeface="黑体" panose="02010609060101010101" pitchFamily="49" charset="-122"/>
              <a:ea typeface="黑体" panose="02010609060101010101" pitchFamily="49" charset="-122"/>
              <a:sym typeface="黑体" panose="02010609060101010101" pitchFamily="49" charset="-122"/>
            </a:endParaRPr>
          </a:p>
        </p:txBody>
      </p:sp>
      <p:grpSp>
        <p:nvGrpSpPr>
          <p:cNvPr id="24579" name="Group 142"/>
          <p:cNvGrpSpPr/>
          <p:nvPr/>
        </p:nvGrpSpPr>
        <p:grpSpPr>
          <a:xfrm>
            <a:off x="1811338" y="228600"/>
            <a:ext cx="608012" cy="919163"/>
            <a:chOff x="0" y="0"/>
            <a:chExt cx="607419" cy="919824"/>
          </a:xfrm>
        </p:grpSpPr>
        <p:sp>
          <p:nvSpPr>
            <p:cNvPr id="24596" name="Shape 140"/>
            <p:cNvSpPr/>
            <p:nvPr/>
          </p:nvSpPr>
          <p:spPr>
            <a:xfrm>
              <a:off x="0" y="0"/>
              <a:ext cx="607420" cy="919825"/>
            </a:xfrm>
            <a:custGeom>
              <a:avLst/>
              <a:gdLst/>
              <a:ahLst/>
              <a:cxnLst>
                <a:cxn ang="0">
                  <a:pos x="303710" y="459913"/>
                </a:cxn>
                <a:cxn ang="5898240">
                  <a:pos x="303710" y="459913"/>
                </a:cxn>
                <a:cxn ang="11796480">
                  <a:pos x="303710" y="459913"/>
                </a:cxn>
                <a:cxn ang="17694720">
                  <a:pos x="303710" y="459913"/>
                </a:cxn>
              </a:cxnLst>
              <a:pathLst>
                <a:path w="21600" h="21600">
                  <a:moveTo>
                    <a:pt x="10786" y="21600"/>
                  </a:moveTo>
                  <a:lnTo>
                    <a:pt x="11178" y="21600"/>
                  </a:lnTo>
                  <a:lnTo>
                    <a:pt x="11516" y="21565"/>
                  </a:lnTo>
                  <a:lnTo>
                    <a:pt x="11881" y="21495"/>
                  </a:lnTo>
                  <a:lnTo>
                    <a:pt x="12220" y="21425"/>
                  </a:lnTo>
                  <a:lnTo>
                    <a:pt x="12585" y="21319"/>
                  </a:lnTo>
                  <a:lnTo>
                    <a:pt x="12871" y="21196"/>
                  </a:lnTo>
                  <a:lnTo>
                    <a:pt x="13132" y="21056"/>
                  </a:lnTo>
                  <a:lnTo>
                    <a:pt x="13367" y="20881"/>
                  </a:lnTo>
                  <a:lnTo>
                    <a:pt x="13627" y="20722"/>
                  </a:lnTo>
                  <a:lnTo>
                    <a:pt x="13835" y="20511"/>
                  </a:lnTo>
                  <a:lnTo>
                    <a:pt x="14018" y="20318"/>
                  </a:lnTo>
                  <a:lnTo>
                    <a:pt x="14174" y="20107"/>
                  </a:lnTo>
                  <a:lnTo>
                    <a:pt x="14330" y="19879"/>
                  </a:lnTo>
                  <a:lnTo>
                    <a:pt x="14434" y="19634"/>
                  </a:lnTo>
                  <a:lnTo>
                    <a:pt x="14487" y="19370"/>
                  </a:lnTo>
                  <a:lnTo>
                    <a:pt x="14487" y="15664"/>
                  </a:lnTo>
                  <a:lnTo>
                    <a:pt x="14591" y="15454"/>
                  </a:lnTo>
                  <a:lnTo>
                    <a:pt x="14669" y="15260"/>
                  </a:lnTo>
                  <a:lnTo>
                    <a:pt x="14774" y="15050"/>
                  </a:lnTo>
                  <a:lnTo>
                    <a:pt x="15138" y="14646"/>
                  </a:lnTo>
                  <a:lnTo>
                    <a:pt x="15581" y="14242"/>
                  </a:lnTo>
                  <a:lnTo>
                    <a:pt x="16728" y="13469"/>
                  </a:lnTo>
                  <a:lnTo>
                    <a:pt x="18030" y="12591"/>
                  </a:lnTo>
                  <a:lnTo>
                    <a:pt x="18734" y="12118"/>
                  </a:lnTo>
                  <a:lnTo>
                    <a:pt x="19333" y="11573"/>
                  </a:lnTo>
                  <a:lnTo>
                    <a:pt x="19932" y="11028"/>
                  </a:lnTo>
                  <a:lnTo>
                    <a:pt x="20479" y="10396"/>
                  </a:lnTo>
                  <a:lnTo>
                    <a:pt x="20740" y="10097"/>
                  </a:lnTo>
                  <a:lnTo>
                    <a:pt x="20948" y="9729"/>
                  </a:lnTo>
                  <a:lnTo>
                    <a:pt x="21130" y="9378"/>
                  </a:lnTo>
                  <a:lnTo>
                    <a:pt x="21287" y="8974"/>
                  </a:lnTo>
                  <a:lnTo>
                    <a:pt x="21443" y="8605"/>
                  </a:lnTo>
                  <a:lnTo>
                    <a:pt x="21548" y="8166"/>
                  </a:lnTo>
                  <a:lnTo>
                    <a:pt x="21600" y="7727"/>
                  </a:lnTo>
                  <a:lnTo>
                    <a:pt x="21600" y="6884"/>
                  </a:lnTo>
                  <a:lnTo>
                    <a:pt x="21548" y="6515"/>
                  </a:lnTo>
                  <a:lnTo>
                    <a:pt x="21496" y="6182"/>
                  </a:lnTo>
                  <a:lnTo>
                    <a:pt x="21391" y="5812"/>
                  </a:lnTo>
                  <a:lnTo>
                    <a:pt x="21287" y="5479"/>
                  </a:lnTo>
                  <a:lnTo>
                    <a:pt x="21130" y="5093"/>
                  </a:lnTo>
                  <a:lnTo>
                    <a:pt x="20948" y="4760"/>
                  </a:lnTo>
                  <a:lnTo>
                    <a:pt x="20740" y="4425"/>
                  </a:lnTo>
                  <a:lnTo>
                    <a:pt x="20531" y="4127"/>
                  </a:lnTo>
                  <a:lnTo>
                    <a:pt x="20296" y="3811"/>
                  </a:lnTo>
                  <a:lnTo>
                    <a:pt x="20036" y="3513"/>
                  </a:lnTo>
                  <a:lnTo>
                    <a:pt x="19775" y="3214"/>
                  </a:lnTo>
                  <a:lnTo>
                    <a:pt x="19124" y="2634"/>
                  </a:lnTo>
                  <a:lnTo>
                    <a:pt x="18447" y="2125"/>
                  </a:lnTo>
                  <a:lnTo>
                    <a:pt x="17691" y="1669"/>
                  </a:lnTo>
                  <a:lnTo>
                    <a:pt x="16832" y="1229"/>
                  </a:lnTo>
                  <a:lnTo>
                    <a:pt x="16388" y="1054"/>
                  </a:lnTo>
                  <a:lnTo>
                    <a:pt x="15920" y="879"/>
                  </a:lnTo>
                  <a:lnTo>
                    <a:pt x="15477" y="720"/>
                  </a:lnTo>
                  <a:lnTo>
                    <a:pt x="15034" y="580"/>
                  </a:lnTo>
                  <a:lnTo>
                    <a:pt x="14539" y="439"/>
                  </a:lnTo>
                  <a:lnTo>
                    <a:pt x="14018" y="316"/>
                  </a:lnTo>
                  <a:lnTo>
                    <a:pt x="13471" y="211"/>
                  </a:lnTo>
                  <a:lnTo>
                    <a:pt x="12975" y="140"/>
                  </a:lnTo>
                  <a:lnTo>
                    <a:pt x="12428" y="71"/>
                  </a:lnTo>
                  <a:lnTo>
                    <a:pt x="11934" y="35"/>
                  </a:lnTo>
                  <a:lnTo>
                    <a:pt x="11387" y="0"/>
                  </a:lnTo>
                  <a:lnTo>
                    <a:pt x="10213" y="0"/>
                  </a:lnTo>
                  <a:lnTo>
                    <a:pt x="9666" y="35"/>
                  </a:lnTo>
                  <a:lnTo>
                    <a:pt x="9172" y="71"/>
                  </a:lnTo>
                  <a:lnTo>
                    <a:pt x="8625" y="140"/>
                  </a:lnTo>
                  <a:lnTo>
                    <a:pt x="8129" y="211"/>
                  </a:lnTo>
                  <a:lnTo>
                    <a:pt x="7582" y="316"/>
                  </a:lnTo>
                  <a:lnTo>
                    <a:pt x="7061" y="439"/>
                  </a:lnTo>
                  <a:lnTo>
                    <a:pt x="6566" y="580"/>
                  </a:lnTo>
                  <a:lnTo>
                    <a:pt x="6123" y="720"/>
                  </a:lnTo>
                  <a:lnTo>
                    <a:pt x="5680" y="879"/>
                  </a:lnTo>
                  <a:lnTo>
                    <a:pt x="5212" y="1054"/>
                  </a:lnTo>
                  <a:lnTo>
                    <a:pt x="4768" y="1229"/>
                  </a:lnTo>
                  <a:lnTo>
                    <a:pt x="3909" y="1669"/>
                  </a:lnTo>
                  <a:lnTo>
                    <a:pt x="3153" y="2125"/>
                  </a:lnTo>
                  <a:lnTo>
                    <a:pt x="2476" y="2634"/>
                  </a:lnTo>
                  <a:lnTo>
                    <a:pt x="1825" y="3214"/>
                  </a:lnTo>
                  <a:lnTo>
                    <a:pt x="1303" y="3811"/>
                  </a:lnTo>
                  <a:lnTo>
                    <a:pt x="1069" y="4127"/>
                  </a:lnTo>
                  <a:lnTo>
                    <a:pt x="860" y="4425"/>
                  </a:lnTo>
                  <a:lnTo>
                    <a:pt x="651" y="4760"/>
                  </a:lnTo>
                  <a:lnTo>
                    <a:pt x="470" y="5093"/>
                  </a:lnTo>
                  <a:lnTo>
                    <a:pt x="313" y="5479"/>
                  </a:lnTo>
                  <a:lnTo>
                    <a:pt x="209" y="5812"/>
                  </a:lnTo>
                  <a:lnTo>
                    <a:pt x="104" y="6182"/>
                  </a:lnTo>
                  <a:lnTo>
                    <a:pt x="52" y="6515"/>
                  </a:lnTo>
                  <a:lnTo>
                    <a:pt x="0" y="6884"/>
                  </a:lnTo>
                  <a:lnTo>
                    <a:pt x="0" y="7727"/>
                  </a:lnTo>
                  <a:lnTo>
                    <a:pt x="52" y="8166"/>
                  </a:lnTo>
                  <a:lnTo>
                    <a:pt x="157" y="8605"/>
                  </a:lnTo>
                  <a:lnTo>
                    <a:pt x="313" y="8974"/>
                  </a:lnTo>
                  <a:lnTo>
                    <a:pt x="470" y="9378"/>
                  </a:lnTo>
                  <a:lnTo>
                    <a:pt x="651" y="9729"/>
                  </a:lnTo>
                  <a:lnTo>
                    <a:pt x="860" y="10097"/>
                  </a:lnTo>
                  <a:lnTo>
                    <a:pt x="1121" y="10396"/>
                  </a:lnTo>
                  <a:lnTo>
                    <a:pt x="1668" y="11028"/>
                  </a:lnTo>
                  <a:lnTo>
                    <a:pt x="2267" y="11573"/>
                  </a:lnTo>
                  <a:lnTo>
                    <a:pt x="2866" y="12118"/>
                  </a:lnTo>
                  <a:lnTo>
                    <a:pt x="3570" y="12591"/>
                  </a:lnTo>
                  <a:lnTo>
                    <a:pt x="4872" y="13469"/>
                  </a:lnTo>
                  <a:lnTo>
                    <a:pt x="6019" y="14242"/>
                  </a:lnTo>
                  <a:lnTo>
                    <a:pt x="6462" y="14646"/>
                  </a:lnTo>
                  <a:lnTo>
                    <a:pt x="6826" y="15050"/>
                  </a:lnTo>
                  <a:lnTo>
                    <a:pt x="6931" y="15260"/>
                  </a:lnTo>
                  <a:lnTo>
                    <a:pt x="7009" y="15454"/>
                  </a:lnTo>
                  <a:lnTo>
                    <a:pt x="7113" y="15664"/>
                  </a:lnTo>
                  <a:lnTo>
                    <a:pt x="7113" y="19370"/>
                  </a:lnTo>
                  <a:lnTo>
                    <a:pt x="7166" y="19634"/>
                  </a:lnTo>
                  <a:lnTo>
                    <a:pt x="7270" y="19879"/>
                  </a:lnTo>
                  <a:lnTo>
                    <a:pt x="7425" y="20107"/>
                  </a:lnTo>
                  <a:lnTo>
                    <a:pt x="7582" y="20318"/>
                  </a:lnTo>
                  <a:lnTo>
                    <a:pt x="7765" y="20511"/>
                  </a:lnTo>
                  <a:lnTo>
                    <a:pt x="7973" y="20722"/>
                  </a:lnTo>
                  <a:lnTo>
                    <a:pt x="8233" y="20881"/>
                  </a:lnTo>
                  <a:lnTo>
                    <a:pt x="8468" y="21056"/>
                  </a:lnTo>
                  <a:lnTo>
                    <a:pt x="8729" y="21196"/>
                  </a:lnTo>
                  <a:lnTo>
                    <a:pt x="9015" y="21319"/>
                  </a:lnTo>
                  <a:lnTo>
                    <a:pt x="9380" y="21425"/>
                  </a:lnTo>
                  <a:lnTo>
                    <a:pt x="9719" y="21495"/>
                  </a:lnTo>
                  <a:lnTo>
                    <a:pt x="10084" y="21565"/>
                  </a:lnTo>
                  <a:lnTo>
                    <a:pt x="10422" y="21600"/>
                  </a:lnTo>
                  <a:lnTo>
                    <a:pt x="10786" y="21600"/>
                  </a:lnTo>
                  <a:close/>
                </a:path>
              </a:pathLst>
            </a:custGeom>
            <a:solidFill>
              <a:srgbClr val="FFFFCC">
                <a:alpha val="100000"/>
              </a:srgbClr>
            </a:solidFill>
            <a:ln w="57150" cap="flat" cmpd="sng">
              <a:solidFill>
                <a:srgbClr val="000000">
                  <a:alpha val="10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4597" name="Shape 141"/>
            <p:cNvSpPr/>
            <p:nvPr/>
          </p:nvSpPr>
          <p:spPr>
            <a:xfrm>
              <a:off x="192699" y="403848"/>
              <a:ext cx="224224" cy="408299"/>
            </a:xfrm>
            <a:custGeom>
              <a:avLst/>
              <a:gdLst/>
              <a:ahLst/>
              <a:cxnLst>
                <a:cxn ang="0">
                  <a:pos x="112112" y="204150"/>
                </a:cxn>
                <a:cxn ang="5898240">
                  <a:pos x="112112" y="204150"/>
                </a:cxn>
                <a:cxn ang="11796480">
                  <a:pos x="112112" y="204150"/>
                </a:cxn>
                <a:cxn ang="17694720">
                  <a:pos x="112112" y="204150"/>
                </a:cxn>
              </a:cxnLst>
              <a:pathLst>
                <a:path w="21600" h="21600">
                  <a:moveTo>
                    <a:pt x="6354" y="10918"/>
                  </a:moveTo>
                  <a:lnTo>
                    <a:pt x="4448" y="5578"/>
                  </a:lnTo>
                  <a:lnTo>
                    <a:pt x="1060" y="1305"/>
                  </a:lnTo>
                  <a:lnTo>
                    <a:pt x="0" y="235"/>
                  </a:lnTo>
                  <a:lnTo>
                    <a:pt x="4448" y="1424"/>
                  </a:lnTo>
                  <a:lnTo>
                    <a:pt x="7835" y="0"/>
                  </a:lnTo>
                  <a:lnTo>
                    <a:pt x="11647" y="1305"/>
                  </a:lnTo>
                  <a:lnTo>
                    <a:pt x="14610" y="0"/>
                  </a:lnTo>
                  <a:lnTo>
                    <a:pt x="17576" y="1186"/>
                  </a:lnTo>
                  <a:lnTo>
                    <a:pt x="21600" y="235"/>
                  </a:lnTo>
                  <a:lnTo>
                    <a:pt x="16304" y="6053"/>
                  </a:lnTo>
                  <a:lnTo>
                    <a:pt x="14822" y="10918"/>
                  </a:lnTo>
                  <a:moveTo>
                    <a:pt x="778" y="14359"/>
                  </a:moveTo>
                  <a:lnTo>
                    <a:pt x="20681" y="14359"/>
                  </a:lnTo>
                  <a:lnTo>
                    <a:pt x="20681" y="16852"/>
                  </a:lnTo>
                  <a:lnTo>
                    <a:pt x="778" y="16814"/>
                  </a:lnTo>
                  <a:lnTo>
                    <a:pt x="778" y="19226"/>
                  </a:lnTo>
                  <a:lnTo>
                    <a:pt x="20681" y="19304"/>
                  </a:lnTo>
                  <a:lnTo>
                    <a:pt x="20752" y="21600"/>
                  </a:lnTo>
                  <a:lnTo>
                    <a:pt x="848" y="21600"/>
                  </a:lnTo>
                </a:path>
              </a:pathLst>
            </a:custGeom>
            <a:noFill/>
            <a:ln w="57150" cap="flat" cmpd="sng">
              <a:solidFill>
                <a:srgbClr val="000000">
                  <a:alpha val="10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</p:grpSp>
      <p:sp>
        <p:nvSpPr>
          <p:cNvPr id="24580" name="Shape 143"/>
          <p:cNvSpPr/>
          <p:nvPr/>
        </p:nvSpPr>
        <p:spPr>
          <a:xfrm>
            <a:off x="2525713" y="1360488"/>
            <a:ext cx="5424170" cy="398780"/>
          </a:xfrm>
          <a:prstGeom prst="rect">
            <a:avLst/>
          </a:prstGeom>
          <a:noFill/>
          <a:ln w="12700">
            <a:noFill/>
          </a:ln>
        </p:spPr>
        <p:txBody>
          <a:bodyPr wrap="none" lIns="45719" rIns="45719">
            <a:spAutoFit/>
          </a:bodyPr>
          <a:p>
            <a:pPr eaLnBrk="1">
              <a:buNone/>
            </a:pPr>
            <a:r>
              <a:rPr lang="zh-CN" altLang="en-US" sz="2000"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将下列词语的汉字、拼音、英文解释正确连接：</a:t>
            </a:r>
            <a:endParaRPr lang="zh-CN" altLang="en-US" sz="2000">
              <a:latin typeface="黑体" panose="02010609060101010101" pitchFamily="49" charset="-122"/>
              <a:ea typeface="黑体" panose="02010609060101010101" pitchFamily="49" charset="-122"/>
              <a:sym typeface="黑体" panose="02010609060101010101" pitchFamily="49" charset="-122"/>
            </a:endParaRPr>
          </a:p>
        </p:txBody>
      </p:sp>
      <p:sp>
        <p:nvSpPr>
          <p:cNvPr id="24581" name="Shape 144"/>
          <p:cNvSpPr/>
          <p:nvPr/>
        </p:nvSpPr>
        <p:spPr>
          <a:xfrm>
            <a:off x="6559550" y="2641600"/>
            <a:ext cx="2263775" cy="398780"/>
          </a:xfrm>
          <a:prstGeom prst="rect">
            <a:avLst/>
          </a:prstGeom>
          <a:noFill/>
          <a:ln w="12700">
            <a:noFill/>
          </a:ln>
        </p:spPr>
        <p:txBody>
          <a:bodyPr wrap="none" lIns="45719" rIns="45719">
            <a:spAutoFit/>
          </a:bodyPr>
          <a:p>
            <a:pPr eaLnBrk="1">
              <a:buNone/>
            </a:pPr>
            <a:r>
              <a:rPr lang="en-US" altLang="zh-CN" sz="2000">
                <a:latin typeface="华文细黑" pitchFamily="2" charset="-122"/>
                <a:ea typeface="华文细黑" pitchFamily="2" charset="-122"/>
                <a:sym typeface="华文细黑" pitchFamily="2" charset="-122"/>
              </a:rPr>
              <a:t>adj. disappointed</a:t>
            </a:r>
            <a:endParaRPr lang="en-US" altLang="zh-CN" sz="2000">
              <a:latin typeface="华文细黑" pitchFamily="2" charset="-122"/>
              <a:ea typeface="华文细黑" pitchFamily="2" charset="-122"/>
              <a:sym typeface="华文细黑" pitchFamily="2" charset="-122"/>
            </a:endParaRPr>
          </a:p>
        </p:txBody>
      </p:sp>
      <p:sp>
        <p:nvSpPr>
          <p:cNvPr id="24582" name="Shape 145"/>
          <p:cNvSpPr/>
          <p:nvPr/>
        </p:nvSpPr>
        <p:spPr>
          <a:xfrm>
            <a:off x="2586038" y="2649538"/>
            <a:ext cx="598170" cy="398780"/>
          </a:xfrm>
          <a:prstGeom prst="rect">
            <a:avLst/>
          </a:prstGeom>
          <a:noFill/>
          <a:ln w="12700">
            <a:noFill/>
          </a:ln>
        </p:spPr>
        <p:txBody>
          <a:bodyPr wrap="none" lIns="45719" rIns="45719">
            <a:spAutoFit/>
          </a:bodyPr>
          <a:p>
            <a:pPr eaLnBrk="1">
              <a:buNone/>
            </a:pPr>
            <a:r>
              <a:rPr lang="zh-CN" altLang="en-US" sz="2000">
                <a:latin typeface="华文细黑" pitchFamily="2" charset="-122"/>
                <a:ea typeface="华文细黑" pitchFamily="2" charset="-122"/>
                <a:sym typeface="华文细黑" pitchFamily="2" charset="-122"/>
              </a:rPr>
              <a:t>失望</a:t>
            </a:r>
            <a:endParaRPr lang="zh-CN" altLang="en-US" sz="2000">
              <a:latin typeface="华文细黑" pitchFamily="2" charset="-122"/>
              <a:ea typeface="华文细黑" pitchFamily="2" charset="-122"/>
              <a:sym typeface="华文细黑" pitchFamily="2" charset="-122"/>
            </a:endParaRPr>
          </a:p>
        </p:txBody>
      </p:sp>
      <p:sp>
        <p:nvSpPr>
          <p:cNvPr id="24583" name="Shape 146"/>
          <p:cNvSpPr/>
          <p:nvPr/>
        </p:nvSpPr>
        <p:spPr>
          <a:xfrm>
            <a:off x="6575425" y="3416300"/>
            <a:ext cx="2287905" cy="398780"/>
          </a:xfrm>
          <a:prstGeom prst="rect">
            <a:avLst/>
          </a:prstGeom>
          <a:noFill/>
          <a:ln w="12700">
            <a:noFill/>
          </a:ln>
        </p:spPr>
        <p:txBody>
          <a:bodyPr wrap="none" lIns="45719" rIns="45719">
            <a:spAutoFit/>
          </a:bodyPr>
          <a:p>
            <a:pPr eaLnBrk="1">
              <a:buNone/>
            </a:pPr>
            <a:r>
              <a:rPr lang="en-US" altLang="zh-CN" sz="2000">
                <a:latin typeface="华文细黑" pitchFamily="2" charset="-122"/>
                <a:ea typeface="华文细黑" pitchFamily="2" charset="-122"/>
                <a:sym typeface="华文细黑" pitchFamily="2" charset="-122"/>
              </a:rPr>
              <a:t>n. suburb, outskirts</a:t>
            </a:r>
            <a:endParaRPr lang="en-US" altLang="zh-CN" sz="2000">
              <a:latin typeface="华文细黑" pitchFamily="2" charset="-122"/>
              <a:ea typeface="华文细黑" pitchFamily="2" charset="-122"/>
              <a:sym typeface="华文细黑" pitchFamily="2" charset="-122"/>
            </a:endParaRPr>
          </a:p>
        </p:txBody>
      </p:sp>
      <p:sp>
        <p:nvSpPr>
          <p:cNvPr id="24584" name="Shape 147"/>
          <p:cNvSpPr/>
          <p:nvPr/>
        </p:nvSpPr>
        <p:spPr>
          <a:xfrm>
            <a:off x="2586038" y="3429000"/>
            <a:ext cx="598170" cy="398780"/>
          </a:xfrm>
          <a:prstGeom prst="rect">
            <a:avLst/>
          </a:prstGeom>
          <a:noFill/>
          <a:ln w="12700">
            <a:noFill/>
          </a:ln>
        </p:spPr>
        <p:txBody>
          <a:bodyPr wrap="none" lIns="45719" rIns="45719">
            <a:spAutoFit/>
          </a:bodyPr>
          <a:p>
            <a:pPr eaLnBrk="1">
              <a:buNone/>
            </a:pPr>
            <a:r>
              <a:rPr lang="zh-CN" altLang="en-US" sz="2000">
                <a:latin typeface="华文细黑" pitchFamily="2" charset="-122"/>
                <a:ea typeface="华文细黑" pitchFamily="2" charset="-122"/>
                <a:sym typeface="华文细黑" pitchFamily="2" charset="-122"/>
              </a:rPr>
              <a:t>郊区</a:t>
            </a:r>
            <a:endParaRPr lang="zh-CN" altLang="en-US" sz="2000">
              <a:latin typeface="华文细黑" pitchFamily="2" charset="-122"/>
              <a:ea typeface="华文细黑" pitchFamily="2" charset="-122"/>
              <a:sym typeface="华文细黑" pitchFamily="2" charset="-122"/>
            </a:endParaRPr>
          </a:p>
        </p:txBody>
      </p:sp>
      <p:sp>
        <p:nvSpPr>
          <p:cNvPr id="24585" name="Shape 148"/>
          <p:cNvSpPr/>
          <p:nvPr/>
        </p:nvSpPr>
        <p:spPr>
          <a:xfrm>
            <a:off x="6562725" y="4229100"/>
            <a:ext cx="1640840" cy="398780"/>
          </a:xfrm>
          <a:prstGeom prst="rect">
            <a:avLst/>
          </a:prstGeom>
          <a:noFill/>
          <a:ln w="12700">
            <a:noFill/>
          </a:ln>
        </p:spPr>
        <p:txBody>
          <a:bodyPr wrap="none" lIns="45719" rIns="45719">
            <a:spAutoFit/>
          </a:bodyPr>
          <a:p>
            <a:pPr eaLnBrk="1">
              <a:buNone/>
            </a:pPr>
            <a:r>
              <a:rPr lang="en-US" altLang="zh-CN" sz="2000">
                <a:latin typeface="华文细黑" pitchFamily="2" charset="-122"/>
                <a:ea typeface="华文细黑" pitchFamily="2" charset="-122"/>
                <a:sym typeface="华文细黑" pitchFamily="2" charset="-122"/>
              </a:rPr>
              <a:t>n. tour guide</a:t>
            </a:r>
            <a:endParaRPr lang="en-US" altLang="zh-CN" sz="2000">
              <a:latin typeface="华文细黑" pitchFamily="2" charset="-122"/>
              <a:ea typeface="华文细黑" pitchFamily="2" charset="-122"/>
              <a:sym typeface="华文细黑" pitchFamily="2" charset="-122"/>
            </a:endParaRPr>
          </a:p>
        </p:txBody>
      </p:sp>
      <p:sp>
        <p:nvSpPr>
          <p:cNvPr id="24586" name="Shape 149"/>
          <p:cNvSpPr/>
          <p:nvPr/>
        </p:nvSpPr>
        <p:spPr>
          <a:xfrm>
            <a:off x="2573338" y="4237038"/>
            <a:ext cx="598170" cy="398780"/>
          </a:xfrm>
          <a:prstGeom prst="rect">
            <a:avLst/>
          </a:prstGeom>
          <a:noFill/>
          <a:ln w="12700">
            <a:noFill/>
          </a:ln>
        </p:spPr>
        <p:txBody>
          <a:bodyPr wrap="none" lIns="45719" rIns="45719">
            <a:spAutoFit/>
          </a:bodyPr>
          <a:p>
            <a:pPr eaLnBrk="1">
              <a:buNone/>
            </a:pPr>
            <a:r>
              <a:rPr lang="zh-CN" altLang="en-US" sz="2000">
                <a:latin typeface="华文细黑" pitchFamily="2" charset="-122"/>
                <a:ea typeface="华文细黑" pitchFamily="2" charset="-122"/>
                <a:sym typeface="华文细黑" pitchFamily="2" charset="-122"/>
              </a:rPr>
              <a:t>导游</a:t>
            </a:r>
            <a:endParaRPr lang="zh-CN" altLang="en-US" sz="2000">
              <a:latin typeface="华文细黑" pitchFamily="2" charset="-122"/>
              <a:ea typeface="华文细黑" pitchFamily="2" charset="-122"/>
              <a:sym typeface="华文细黑" pitchFamily="2" charset="-122"/>
            </a:endParaRPr>
          </a:p>
        </p:txBody>
      </p:sp>
      <p:sp>
        <p:nvSpPr>
          <p:cNvPr id="24587" name="Shape 150"/>
          <p:cNvSpPr/>
          <p:nvPr/>
        </p:nvSpPr>
        <p:spPr>
          <a:xfrm>
            <a:off x="4125913" y="4902200"/>
            <a:ext cx="1144905" cy="398780"/>
          </a:xfrm>
          <a:prstGeom prst="rect">
            <a:avLst/>
          </a:prstGeom>
          <a:noFill/>
          <a:ln w="12700">
            <a:noFill/>
          </a:ln>
        </p:spPr>
        <p:txBody>
          <a:bodyPr wrap="none" lIns="45719" rIns="45719">
            <a:spAutoFit/>
          </a:bodyPr>
          <a:p>
            <a:pPr eaLnBrk="1">
              <a:buNone/>
            </a:pPr>
            <a:r>
              <a:rPr lang="en-US" altLang="zh-CN" sz="2000">
                <a:latin typeface="华文细黑" pitchFamily="2" charset="-122"/>
                <a:ea typeface="华文细黑" pitchFamily="2" charset="-122"/>
                <a:sym typeface="华文细黑" pitchFamily="2" charset="-122"/>
              </a:rPr>
              <a:t>shīwàng</a:t>
            </a:r>
            <a:endParaRPr lang="en-US" altLang="zh-CN" sz="2000">
              <a:latin typeface="华文细黑" pitchFamily="2" charset="-122"/>
              <a:ea typeface="华文细黑" pitchFamily="2" charset="-122"/>
              <a:sym typeface="华文细黑" pitchFamily="2" charset="-122"/>
            </a:endParaRPr>
          </a:p>
        </p:txBody>
      </p:sp>
      <p:sp>
        <p:nvSpPr>
          <p:cNvPr id="24588" name="Shape 151"/>
          <p:cNvSpPr/>
          <p:nvPr/>
        </p:nvSpPr>
        <p:spPr>
          <a:xfrm>
            <a:off x="4121150" y="5645150"/>
            <a:ext cx="859790" cy="398780"/>
          </a:xfrm>
          <a:prstGeom prst="rect">
            <a:avLst/>
          </a:prstGeom>
          <a:noFill/>
          <a:ln w="12700">
            <a:noFill/>
          </a:ln>
        </p:spPr>
        <p:txBody>
          <a:bodyPr wrap="none" lIns="45719" rIns="45719">
            <a:spAutoFit/>
          </a:bodyPr>
          <a:p>
            <a:pPr eaLnBrk="1">
              <a:buNone/>
            </a:pPr>
            <a:r>
              <a:rPr lang="en-US" altLang="zh-CN" sz="2000">
                <a:latin typeface="华文细黑" pitchFamily="2" charset="-122"/>
                <a:ea typeface="华文细黑" pitchFamily="2" charset="-122"/>
                <a:sym typeface="华文细黑" pitchFamily="2" charset="-122"/>
              </a:rPr>
              <a:t>jiāoqū</a:t>
            </a:r>
            <a:endParaRPr lang="en-US" altLang="zh-CN" sz="2000">
              <a:latin typeface="华文细黑" pitchFamily="2" charset="-122"/>
              <a:ea typeface="华文细黑" pitchFamily="2" charset="-122"/>
              <a:sym typeface="华文细黑" pitchFamily="2" charset="-122"/>
            </a:endParaRPr>
          </a:p>
        </p:txBody>
      </p:sp>
      <p:sp>
        <p:nvSpPr>
          <p:cNvPr id="24589" name="Shape 152"/>
          <p:cNvSpPr/>
          <p:nvPr/>
        </p:nvSpPr>
        <p:spPr>
          <a:xfrm>
            <a:off x="4114800" y="2679700"/>
            <a:ext cx="1053465" cy="398780"/>
          </a:xfrm>
          <a:prstGeom prst="rect">
            <a:avLst/>
          </a:prstGeom>
          <a:noFill/>
          <a:ln w="12700">
            <a:noFill/>
          </a:ln>
        </p:spPr>
        <p:txBody>
          <a:bodyPr wrap="none" lIns="45719" rIns="45719">
            <a:spAutoFit/>
          </a:bodyPr>
          <a:p>
            <a:pPr eaLnBrk="1">
              <a:buNone/>
            </a:pPr>
            <a:r>
              <a:rPr lang="en-US" altLang="zh-CN" sz="2000">
                <a:latin typeface="华文细黑" pitchFamily="2" charset="-122"/>
                <a:ea typeface="华文细黑" pitchFamily="2" charset="-122"/>
                <a:sym typeface="华文细黑" pitchFamily="2" charset="-122"/>
              </a:rPr>
              <a:t>dǎoyóu</a:t>
            </a:r>
            <a:endParaRPr lang="en-US" altLang="zh-CN" sz="2000">
              <a:latin typeface="华文细黑" pitchFamily="2" charset="-122"/>
              <a:ea typeface="华文细黑" pitchFamily="2" charset="-122"/>
              <a:sym typeface="华文细黑" pitchFamily="2" charset="-122"/>
            </a:endParaRPr>
          </a:p>
        </p:txBody>
      </p:sp>
      <p:sp>
        <p:nvSpPr>
          <p:cNvPr id="24590" name="Shape 153"/>
          <p:cNvSpPr/>
          <p:nvPr/>
        </p:nvSpPr>
        <p:spPr>
          <a:xfrm>
            <a:off x="6550025" y="4914900"/>
            <a:ext cx="1071880" cy="398780"/>
          </a:xfrm>
          <a:prstGeom prst="rect">
            <a:avLst/>
          </a:prstGeom>
          <a:noFill/>
          <a:ln w="12700">
            <a:noFill/>
          </a:ln>
        </p:spPr>
        <p:txBody>
          <a:bodyPr wrap="none" lIns="45719" rIns="45719">
            <a:spAutoFit/>
          </a:bodyPr>
          <a:p>
            <a:pPr eaLnBrk="1">
              <a:buNone/>
            </a:pPr>
            <a:r>
              <a:rPr lang="en-US" altLang="zh-CN" sz="2000">
                <a:latin typeface="华文细黑" pitchFamily="2" charset="-122"/>
                <a:ea typeface="华文细黑" pitchFamily="2" charset="-122"/>
                <a:sym typeface="华文细黑" pitchFamily="2" charset="-122"/>
              </a:rPr>
              <a:t>n. polite</a:t>
            </a:r>
            <a:endParaRPr lang="en-US" altLang="zh-CN" sz="2000">
              <a:latin typeface="华文细黑" pitchFamily="2" charset="-122"/>
              <a:ea typeface="华文细黑" pitchFamily="2" charset="-122"/>
              <a:sym typeface="华文细黑" pitchFamily="2" charset="-122"/>
            </a:endParaRPr>
          </a:p>
        </p:txBody>
      </p:sp>
      <p:sp>
        <p:nvSpPr>
          <p:cNvPr id="24591" name="Shape 154"/>
          <p:cNvSpPr/>
          <p:nvPr/>
        </p:nvSpPr>
        <p:spPr>
          <a:xfrm>
            <a:off x="2560638" y="4922838"/>
            <a:ext cx="598170" cy="398780"/>
          </a:xfrm>
          <a:prstGeom prst="rect">
            <a:avLst/>
          </a:prstGeom>
          <a:noFill/>
          <a:ln w="12700">
            <a:noFill/>
          </a:ln>
        </p:spPr>
        <p:txBody>
          <a:bodyPr wrap="none" lIns="45719" rIns="45719">
            <a:spAutoFit/>
          </a:bodyPr>
          <a:p>
            <a:pPr eaLnBrk="1">
              <a:buNone/>
            </a:pPr>
            <a:r>
              <a:rPr lang="zh-CN" altLang="en-US" sz="2000">
                <a:latin typeface="华文细黑" pitchFamily="2" charset="-122"/>
                <a:ea typeface="华文细黑" pitchFamily="2" charset="-122"/>
                <a:sym typeface="华文细黑" pitchFamily="2" charset="-122"/>
              </a:rPr>
              <a:t>礼貌</a:t>
            </a:r>
            <a:endParaRPr lang="zh-CN" altLang="en-US" sz="2000">
              <a:latin typeface="华文细黑" pitchFamily="2" charset="-122"/>
              <a:ea typeface="华文细黑" pitchFamily="2" charset="-122"/>
              <a:sym typeface="华文细黑" pitchFamily="2" charset="-122"/>
            </a:endParaRPr>
          </a:p>
        </p:txBody>
      </p:sp>
      <p:sp>
        <p:nvSpPr>
          <p:cNvPr id="24592" name="Shape 155"/>
          <p:cNvSpPr/>
          <p:nvPr/>
        </p:nvSpPr>
        <p:spPr>
          <a:xfrm>
            <a:off x="4102100" y="3403600"/>
            <a:ext cx="810260" cy="398780"/>
          </a:xfrm>
          <a:prstGeom prst="rect">
            <a:avLst/>
          </a:prstGeom>
          <a:noFill/>
          <a:ln w="12700">
            <a:noFill/>
          </a:ln>
        </p:spPr>
        <p:txBody>
          <a:bodyPr wrap="none" lIns="45719" rIns="45719">
            <a:spAutoFit/>
          </a:bodyPr>
          <a:p>
            <a:pPr eaLnBrk="1">
              <a:buNone/>
            </a:pPr>
            <a:r>
              <a:rPr lang="en-US" altLang="zh-CN" sz="2000">
                <a:latin typeface="华文细黑" pitchFamily="2" charset="-122"/>
                <a:ea typeface="华文细黑" pitchFamily="2" charset="-122"/>
                <a:sym typeface="华文细黑" pitchFamily="2" charset="-122"/>
              </a:rPr>
              <a:t>lǐmào</a:t>
            </a:r>
            <a:endParaRPr lang="en-US" altLang="zh-CN" sz="2000">
              <a:latin typeface="华文细黑" pitchFamily="2" charset="-122"/>
              <a:ea typeface="华文细黑" pitchFamily="2" charset="-122"/>
              <a:sym typeface="华文细黑" pitchFamily="2" charset="-122"/>
            </a:endParaRPr>
          </a:p>
        </p:txBody>
      </p:sp>
      <p:sp>
        <p:nvSpPr>
          <p:cNvPr id="24593" name="Shape 156"/>
          <p:cNvSpPr/>
          <p:nvPr/>
        </p:nvSpPr>
        <p:spPr>
          <a:xfrm>
            <a:off x="6575425" y="5600700"/>
            <a:ext cx="1531620" cy="398780"/>
          </a:xfrm>
          <a:prstGeom prst="rect">
            <a:avLst/>
          </a:prstGeom>
          <a:noFill/>
          <a:ln w="12700">
            <a:noFill/>
          </a:ln>
        </p:spPr>
        <p:txBody>
          <a:bodyPr wrap="none" lIns="45719" rIns="45719">
            <a:spAutoFit/>
          </a:bodyPr>
          <a:p>
            <a:pPr eaLnBrk="1">
              <a:buNone/>
            </a:pPr>
            <a:r>
              <a:rPr lang="en-US" altLang="zh-CN" sz="2000">
                <a:latin typeface="华文细黑" pitchFamily="2" charset="-122"/>
                <a:ea typeface="华文细黑" pitchFamily="2" charset="-122"/>
                <a:sym typeface="华文细黑" pitchFamily="2" charset="-122"/>
              </a:rPr>
              <a:t>v. to forgive</a:t>
            </a:r>
            <a:endParaRPr lang="en-US" altLang="zh-CN" sz="2000">
              <a:latin typeface="华文细黑" pitchFamily="2" charset="-122"/>
              <a:ea typeface="华文细黑" pitchFamily="2" charset="-122"/>
              <a:sym typeface="华文细黑" pitchFamily="2" charset="-122"/>
            </a:endParaRPr>
          </a:p>
        </p:txBody>
      </p:sp>
      <p:sp>
        <p:nvSpPr>
          <p:cNvPr id="24594" name="Shape 157"/>
          <p:cNvSpPr/>
          <p:nvPr/>
        </p:nvSpPr>
        <p:spPr>
          <a:xfrm>
            <a:off x="2586038" y="5608638"/>
            <a:ext cx="598170" cy="398780"/>
          </a:xfrm>
          <a:prstGeom prst="rect">
            <a:avLst/>
          </a:prstGeom>
          <a:noFill/>
          <a:ln w="12700">
            <a:noFill/>
          </a:ln>
        </p:spPr>
        <p:txBody>
          <a:bodyPr wrap="none" lIns="45719" rIns="45719">
            <a:spAutoFit/>
          </a:bodyPr>
          <a:p>
            <a:pPr eaLnBrk="1">
              <a:buNone/>
            </a:pPr>
            <a:r>
              <a:rPr lang="zh-CN" altLang="en-US" sz="2000">
                <a:latin typeface="华文细黑" pitchFamily="2" charset="-122"/>
                <a:ea typeface="华文细黑" pitchFamily="2" charset="-122"/>
                <a:sym typeface="华文细黑" pitchFamily="2" charset="-122"/>
              </a:rPr>
              <a:t>原谅</a:t>
            </a:r>
            <a:endParaRPr lang="zh-CN" altLang="en-US" sz="2000">
              <a:latin typeface="华文细黑" pitchFamily="2" charset="-122"/>
              <a:ea typeface="华文细黑" pitchFamily="2" charset="-122"/>
              <a:sym typeface="华文细黑" pitchFamily="2" charset="-122"/>
            </a:endParaRPr>
          </a:p>
        </p:txBody>
      </p:sp>
      <p:sp>
        <p:nvSpPr>
          <p:cNvPr id="24595" name="Shape 158"/>
          <p:cNvSpPr/>
          <p:nvPr/>
        </p:nvSpPr>
        <p:spPr>
          <a:xfrm>
            <a:off x="4127500" y="4191000"/>
            <a:ext cx="1309370" cy="398780"/>
          </a:xfrm>
          <a:prstGeom prst="rect">
            <a:avLst/>
          </a:prstGeom>
          <a:noFill/>
          <a:ln w="12700">
            <a:noFill/>
          </a:ln>
        </p:spPr>
        <p:txBody>
          <a:bodyPr wrap="none" lIns="45719" rIns="45719">
            <a:spAutoFit/>
          </a:bodyPr>
          <a:p>
            <a:pPr eaLnBrk="1">
              <a:buNone/>
            </a:pPr>
            <a:r>
              <a:rPr lang="en-US" altLang="zh-CN" sz="2000">
                <a:latin typeface="华文细黑" pitchFamily="2" charset="-122"/>
                <a:ea typeface="华文细黑" pitchFamily="2" charset="-122"/>
                <a:sym typeface="华文细黑" pitchFamily="2" charset="-122"/>
              </a:rPr>
              <a:t>yuánliàng</a:t>
            </a:r>
            <a:endParaRPr lang="en-US" altLang="zh-CN" sz="2000">
              <a:latin typeface="华文细黑" pitchFamily="2" charset="-122"/>
              <a:ea typeface="华文细黑" pitchFamily="2" charset="-122"/>
              <a:sym typeface="华文细黑" pitchFamily="2" charset="-122"/>
            </a:endParaRPr>
          </a:p>
        </p:txBody>
      </p:sp>
    </p:spTree>
  </p:cSld>
  <p:clrMapOvr>
    <a:masterClrMapping/>
  </p:clrMapOvr>
  <p:transition spd="slow"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-274320"/>
            <a:ext cx="10820400" cy="1822904"/>
          </a:xfrm>
        </p:spPr>
        <p:txBody>
          <a:bodyPr>
            <a:normAutofit/>
          </a:bodyPr>
          <a:lstStyle/>
          <a:p>
            <a:r>
              <a:rPr lang="zh-TW" altLang="en-US" sz="5400" b="1" u="sng" dirty="0"/>
              <a:t>失望 </a:t>
            </a:r>
            <a:r>
              <a:rPr lang="en-US" altLang="zh-TW" sz="5400" dirty="0"/>
              <a:t>V.</a:t>
            </a:r>
            <a:endParaRPr lang="zh-TW" altLang="en-US" sz="5400" dirty="0"/>
          </a:p>
        </p:txBody>
      </p:sp>
      <p:sp>
        <p:nvSpPr>
          <p:cNvPr id="5" name="標題 1"/>
          <p:cNvSpPr txBox="1"/>
          <p:nvPr/>
        </p:nvSpPr>
        <p:spPr>
          <a:xfrm>
            <a:off x="19068" y="971721"/>
            <a:ext cx="12172932" cy="2268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altLang="zh-TW" sz="3600" dirty="0"/>
          </a:p>
        </p:txBody>
      </p:sp>
      <p:sp>
        <p:nvSpPr>
          <p:cNvPr id="3" name="標題 1"/>
          <p:cNvSpPr txBox="1"/>
          <p:nvPr/>
        </p:nvSpPr>
        <p:spPr>
          <a:xfrm>
            <a:off x="19068" y="971721"/>
            <a:ext cx="12211068" cy="2268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600" dirty="0"/>
              <a:t>我这次钢琴比赛表现得不好，让妈妈对我失望了。</a:t>
            </a:r>
            <a:endParaRPr lang="en-US" altLang="zh-TW" sz="3600" dirty="0"/>
          </a:p>
        </p:txBody>
      </p:sp>
      <p:sp>
        <p:nvSpPr>
          <p:cNvPr id="4" name="標題 1"/>
          <p:cNvSpPr txBox="1"/>
          <p:nvPr/>
        </p:nvSpPr>
        <p:spPr>
          <a:xfrm>
            <a:off x="336884" y="3240599"/>
            <a:ext cx="5759116" cy="2268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3600" dirty="0"/>
              <a:t>_______</a:t>
            </a:r>
            <a:r>
              <a:rPr lang="zh-TW" altLang="en-US" sz="3600" dirty="0"/>
              <a:t> 感到失望。</a:t>
            </a:r>
            <a:endParaRPr lang="en-US" altLang="zh-TW" sz="3600" dirty="0"/>
          </a:p>
          <a:p>
            <a:endParaRPr lang="en-US" altLang="zh-TW" sz="3600" dirty="0"/>
          </a:p>
          <a:p>
            <a:r>
              <a:rPr lang="en-US" altLang="zh-TW" sz="3600" dirty="0"/>
              <a:t>_____</a:t>
            </a:r>
            <a:r>
              <a:rPr lang="zh-TW" altLang="en-US" sz="3600" dirty="0"/>
              <a:t>对</a:t>
            </a:r>
            <a:r>
              <a:rPr lang="en-US" altLang="zh-TW" sz="3600" dirty="0"/>
              <a:t>_____</a:t>
            </a:r>
            <a:r>
              <a:rPr lang="zh-TW" altLang="en-US" sz="3600" dirty="0"/>
              <a:t>失望了。</a:t>
            </a:r>
            <a:endParaRPr lang="en-US" altLang="zh-TW" sz="3600" dirty="0"/>
          </a:p>
        </p:txBody>
      </p:sp>
      <p:pic>
        <p:nvPicPr>
          <p:cNvPr id="1026" name="Picture 2" descr="令人失望、讓人感到遺憾，哪個比較不那麼糟？｜天下雜誌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3204" y="2638425"/>
            <a:ext cx="6000750" cy="401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u="sng" dirty="0"/>
              <a:t>失望</a:t>
            </a:r>
            <a:r>
              <a:rPr lang="zh-TW" altLang="en-US" dirty="0"/>
              <a:t> </a:t>
            </a:r>
            <a:r>
              <a:rPr lang="en-US" altLang="zh-TW" dirty="0"/>
              <a:t>V.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33137" y="1556084"/>
            <a:ext cx="11325726" cy="5181599"/>
          </a:xfrm>
        </p:spPr>
        <p:txBody>
          <a:bodyPr>
            <a:normAutofit/>
          </a:bodyPr>
          <a:lstStyle/>
          <a:p>
            <a:r>
              <a:rPr lang="zh-TW" altLang="en-US" sz="4000" dirty="0"/>
              <a:t>他</a:t>
            </a:r>
            <a:r>
              <a:rPr lang="en-US" altLang="zh-TW" sz="4000" dirty="0"/>
              <a:t>_______________</a:t>
            </a:r>
            <a:r>
              <a:rPr lang="zh-TW" altLang="en-US" sz="4000" dirty="0"/>
              <a:t>，因为他本来以为这次机会会改变一切。</a:t>
            </a:r>
            <a:endParaRPr lang="en-US" altLang="zh-TW" sz="4000" dirty="0"/>
          </a:p>
        </p:txBody>
      </p:sp>
      <p:pic>
        <p:nvPicPr>
          <p:cNvPr id="1028" name="Picture 4" descr="商策X-EVENTS » 面對失敗好挫折？三招幫你重振士氣！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0" y="2881647"/>
            <a:ext cx="5715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他错过了商机，感到十分</a:t>
            </a:r>
            <a:r>
              <a:rPr lang="zh-CN" altLang="en-US"/>
              <a:t>失望。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/>
              <a:t>他对自己感到</a:t>
            </a:r>
            <a:r>
              <a:rPr lang="zh-CN" altLang="en-US"/>
              <a:t>失望。</a:t>
            </a:r>
            <a:endParaRPr lang="zh-CN" altLang="en-US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原谅我图片-原谅我素材-包图网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375" y="2106160"/>
            <a:ext cx="4568741" cy="4568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-274320"/>
            <a:ext cx="10820400" cy="1822904"/>
          </a:xfrm>
        </p:spPr>
        <p:txBody>
          <a:bodyPr>
            <a:normAutofit/>
          </a:bodyPr>
          <a:lstStyle/>
          <a:p>
            <a:r>
              <a:rPr lang="zh-TW" altLang="en-US" sz="5400" b="1" u="sng" dirty="0"/>
              <a:t>原谅 </a:t>
            </a:r>
            <a:r>
              <a:rPr lang="en-US" altLang="zh-TW" sz="5400" dirty="0"/>
              <a:t>V.</a:t>
            </a:r>
            <a:endParaRPr lang="zh-TW" altLang="en-US" sz="5400" dirty="0"/>
          </a:p>
        </p:txBody>
      </p:sp>
      <p:sp>
        <p:nvSpPr>
          <p:cNvPr id="5" name="標題 1"/>
          <p:cNvSpPr txBox="1"/>
          <p:nvPr/>
        </p:nvSpPr>
        <p:spPr>
          <a:xfrm>
            <a:off x="19068" y="971721"/>
            <a:ext cx="12172932" cy="2268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altLang="zh-TW" sz="3600" dirty="0"/>
          </a:p>
        </p:txBody>
      </p:sp>
      <p:sp>
        <p:nvSpPr>
          <p:cNvPr id="3" name="標題 1"/>
          <p:cNvSpPr txBox="1"/>
          <p:nvPr/>
        </p:nvSpPr>
        <p:spPr>
          <a:xfrm>
            <a:off x="19068" y="971721"/>
            <a:ext cx="12211068" cy="2268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600" dirty="0"/>
              <a:t>他做了不对的事，</a:t>
            </a:r>
            <a:r>
              <a:rPr lang="en-US" altLang="zh-TW" sz="3600" dirty="0"/>
              <a:t>_____________</a:t>
            </a:r>
            <a:r>
              <a:rPr lang="zh-TW" altLang="en-US" sz="3600" dirty="0"/>
              <a:t>。</a:t>
            </a:r>
            <a:endParaRPr lang="en-US" altLang="zh-TW" sz="3600" dirty="0"/>
          </a:p>
        </p:txBody>
      </p:sp>
      <p:sp>
        <p:nvSpPr>
          <p:cNvPr id="4" name="標題 1"/>
          <p:cNvSpPr txBox="1"/>
          <p:nvPr/>
        </p:nvSpPr>
        <p:spPr>
          <a:xfrm>
            <a:off x="336884" y="3240599"/>
            <a:ext cx="5759116" cy="2268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3600" dirty="0"/>
              <a:t>_______</a:t>
            </a:r>
            <a:r>
              <a:rPr lang="zh-TW" altLang="en-US" sz="3600" dirty="0"/>
              <a:t> 原谅 </a:t>
            </a:r>
            <a:r>
              <a:rPr lang="en-US" altLang="zh-TW" sz="3600" dirty="0"/>
              <a:t>______</a:t>
            </a:r>
            <a:r>
              <a:rPr lang="zh-TW" altLang="en-US" sz="3600" dirty="0"/>
              <a:t>。</a:t>
            </a:r>
            <a:endParaRPr lang="en-US" altLang="zh-TW" sz="3600" dirty="0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8674" name="Shape 194"/>
          <p:cNvSpPr/>
          <p:nvPr/>
        </p:nvSpPr>
        <p:spPr>
          <a:xfrm>
            <a:off x="2595563" y="487363"/>
            <a:ext cx="8072437" cy="706755"/>
          </a:xfrm>
          <a:prstGeom prst="rect">
            <a:avLst/>
          </a:prstGeom>
          <a:noFill/>
          <a:ln w="12700">
            <a:noFill/>
          </a:ln>
        </p:spPr>
        <p:txBody>
          <a:bodyPr lIns="45719" rIns="45719">
            <a:spAutoFit/>
          </a:bodyPr>
          <a:p>
            <a:pPr eaLnBrk="1">
              <a:buNone/>
            </a:pPr>
            <a:r>
              <a:rPr lang="zh-CN" altLang="en-US" sz="4000">
                <a:solidFill>
                  <a:srgbClr val="A6A6A6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课文</a:t>
            </a:r>
            <a:endParaRPr lang="zh-CN" altLang="en-US" sz="4000">
              <a:solidFill>
                <a:srgbClr val="A6A6A6"/>
              </a:solidFill>
              <a:latin typeface="黑体" panose="02010609060101010101" pitchFamily="49" charset="-122"/>
              <a:ea typeface="黑体" panose="02010609060101010101" pitchFamily="49" charset="-122"/>
              <a:sym typeface="黑体" panose="02010609060101010101" pitchFamily="49" charset="-122"/>
            </a:endParaRPr>
          </a:p>
        </p:txBody>
      </p:sp>
      <p:grpSp>
        <p:nvGrpSpPr>
          <p:cNvPr id="28675" name="Group 197"/>
          <p:cNvGrpSpPr/>
          <p:nvPr/>
        </p:nvGrpSpPr>
        <p:grpSpPr>
          <a:xfrm>
            <a:off x="1811338" y="228600"/>
            <a:ext cx="608012" cy="919163"/>
            <a:chOff x="0" y="0"/>
            <a:chExt cx="607419" cy="919824"/>
          </a:xfrm>
        </p:grpSpPr>
        <p:sp>
          <p:nvSpPr>
            <p:cNvPr id="28678" name="Shape 195"/>
            <p:cNvSpPr/>
            <p:nvPr/>
          </p:nvSpPr>
          <p:spPr>
            <a:xfrm>
              <a:off x="0" y="0"/>
              <a:ext cx="607420" cy="919825"/>
            </a:xfrm>
            <a:custGeom>
              <a:avLst/>
              <a:gdLst/>
              <a:ahLst/>
              <a:cxnLst>
                <a:cxn ang="0">
                  <a:pos x="303710" y="459913"/>
                </a:cxn>
                <a:cxn ang="5898240">
                  <a:pos x="303710" y="459913"/>
                </a:cxn>
                <a:cxn ang="11796480">
                  <a:pos x="303710" y="459913"/>
                </a:cxn>
                <a:cxn ang="17694720">
                  <a:pos x="303710" y="459913"/>
                </a:cxn>
              </a:cxnLst>
              <a:pathLst>
                <a:path w="21600" h="21600">
                  <a:moveTo>
                    <a:pt x="10786" y="21600"/>
                  </a:moveTo>
                  <a:lnTo>
                    <a:pt x="11178" y="21600"/>
                  </a:lnTo>
                  <a:lnTo>
                    <a:pt x="11516" y="21565"/>
                  </a:lnTo>
                  <a:lnTo>
                    <a:pt x="11881" y="21495"/>
                  </a:lnTo>
                  <a:lnTo>
                    <a:pt x="12220" y="21425"/>
                  </a:lnTo>
                  <a:lnTo>
                    <a:pt x="12585" y="21319"/>
                  </a:lnTo>
                  <a:lnTo>
                    <a:pt x="12871" y="21196"/>
                  </a:lnTo>
                  <a:lnTo>
                    <a:pt x="13132" y="21056"/>
                  </a:lnTo>
                  <a:lnTo>
                    <a:pt x="13367" y="20881"/>
                  </a:lnTo>
                  <a:lnTo>
                    <a:pt x="13627" y="20722"/>
                  </a:lnTo>
                  <a:lnTo>
                    <a:pt x="13835" y="20511"/>
                  </a:lnTo>
                  <a:lnTo>
                    <a:pt x="14018" y="20318"/>
                  </a:lnTo>
                  <a:lnTo>
                    <a:pt x="14174" y="20107"/>
                  </a:lnTo>
                  <a:lnTo>
                    <a:pt x="14330" y="19879"/>
                  </a:lnTo>
                  <a:lnTo>
                    <a:pt x="14434" y="19634"/>
                  </a:lnTo>
                  <a:lnTo>
                    <a:pt x="14487" y="19370"/>
                  </a:lnTo>
                  <a:lnTo>
                    <a:pt x="14487" y="15664"/>
                  </a:lnTo>
                  <a:lnTo>
                    <a:pt x="14591" y="15454"/>
                  </a:lnTo>
                  <a:lnTo>
                    <a:pt x="14669" y="15260"/>
                  </a:lnTo>
                  <a:lnTo>
                    <a:pt x="14774" y="15050"/>
                  </a:lnTo>
                  <a:lnTo>
                    <a:pt x="15138" y="14646"/>
                  </a:lnTo>
                  <a:lnTo>
                    <a:pt x="15581" y="14242"/>
                  </a:lnTo>
                  <a:lnTo>
                    <a:pt x="16728" y="13469"/>
                  </a:lnTo>
                  <a:lnTo>
                    <a:pt x="18030" y="12591"/>
                  </a:lnTo>
                  <a:lnTo>
                    <a:pt x="18734" y="12118"/>
                  </a:lnTo>
                  <a:lnTo>
                    <a:pt x="19333" y="11573"/>
                  </a:lnTo>
                  <a:lnTo>
                    <a:pt x="19932" y="11028"/>
                  </a:lnTo>
                  <a:lnTo>
                    <a:pt x="20479" y="10396"/>
                  </a:lnTo>
                  <a:lnTo>
                    <a:pt x="20740" y="10097"/>
                  </a:lnTo>
                  <a:lnTo>
                    <a:pt x="20948" y="9729"/>
                  </a:lnTo>
                  <a:lnTo>
                    <a:pt x="21130" y="9378"/>
                  </a:lnTo>
                  <a:lnTo>
                    <a:pt x="21287" y="8974"/>
                  </a:lnTo>
                  <a:lnTo>
                    <a:pt x="21443" y="8605"/>
                  </a:lnTo>
                  <a:lnTo>
                    <a:pt x="21548" y="8166"/>
                  </a:lnTo>
                  <a:lnTo>
                    <a:pt x="21600" y="7727"/>
                  </a:lnTo>
                  <a:lnTo>
                    <a:pt x="21600" y="6884"/>
                  </a:lnTo>
                  <a:lnTo>
                    <a:pt x="21548" y="6515"/>
                  </a:lnTo>
                  <a:lnTo>
                    <a:pt x="21496" y="6182"/>
                  </a:lnTo>
                  <a:lnTo>
                    <a:pt x="21391" y="5812"/>
                  </a:lnTo>
                  <a:lnTo>
                    <a:pt x="21287" y="5479"/>
                  </a:lnTo>
                  <a:lnTo>
                    <a:pt x="21130" y="5093"/>
                  </a:lnTo>
                  <a:lnTo>
                    <a:pt x="20948" y="4760"/>
                  </a:lnTo>
                  <a:lnTo>
                    <a:pt x="20740" y="4425"/>
                  </a:lnTo>
                  <a:lnTo>
                    <a:pt x="20531" y="4127"/>
                  </a:lnTo>
                  <a:lnTo>
                    <a:pt x="20296" y="3811"/>
                  </a:lnTo>
                  <a:lnTo>
                    <a:pt x="20036" y="3513"/>
                  </a:lnTo>
                  <a:lnTo>
                    <a:pt x="19775" y="3214"/>
                  </a:lnTo>
                  <a:lnTo>
                    <a:pt x="19124" y="2634"/>
                  </a:lnTo>
                  <a:lnTo>
                    <a:pt x="18447" y="2125"/>
                  </a:lnTo>
                  <a:lnTo>
                    <a:pt x="17691" y="1669"/>
                  </a:lnTo>
                  <a:lnTo>
                    <a:pt x="16832" y="1229"/>
                  </a:lnTo>
                  <a:lnTo>
                    <a:pt x="16388" y="1054"/>
                  </a:lnTo>
                  <a:lnTo>
                    <a:pt x="15920" y="879"/>
                  </a:lnTo>
                  <a:lnTo>
                    <a:pt x="15477" y="720"/>
                  </a:lnTo>
                  <a:lnTo>
                    <a:pt x="15034" y="580"/>
                  </a:lnTo>
                  <a:lnTo>
                    <a:pt x="14539" y="439"/>
                  </a:lnTo>
                  <a:lnTo>
                    <a:pt x="14018" y="316"/>
                  </a:lnTo>
                  <a:lnTo>
                    <a:pt x="13471" y="211"/>
                  </a:lnTo>
                  <a:lnTo>
                    <a:pt x="12975" y="140"/>
                  </a:lnTo>
                  <a:lnTo>
                    <a:pt x="12428" y="71"/>
                  </a:lnTo>
                  <a:lnTo>
                    <a:pt x="11934" y="35"/>
                  </a:lnTo>
                  <a:lnTo>
                    <a:pt x="11387" y="0"/>
                  </a:lnTo>
                  <a:lnTo>
                    <a:pt x="10213" y="0"/>
                  </a:lnTo>
                  <a:lnTo>
                    <a:pt x="9666" y="35"/>
                  </a:lnTo>
                  <a:lnTo>
                    <a:pt x="9172" y="71"/>
                  </a:lnTo>
                  <a:lnTo>
                    <a:pt x="8625" y="140"/>
                  </a:lnTo>
                  <a:lnTo>
                    <a:pt x="8129" y="211"/>
                  </a:lnTo>
                  <a:lnTo>
                    <a:pt x="7582" y="316"/>
                  </a:lnTo>
                  <a:lnTo>
                    <a:pt x="7061" y="439"/>
                  </a:lnTo>
                  <a:lnTo>
                    <a:pt x="6566" y="580"/>
                  </a:lnTo>
                  <a:lnTo>
                    <a:pt x="6123" y="720"/>
                  </a:lnTo>
                  <a:lnTo>
                    <a:pt x="5680" y="879"/>
                  </a:lnTo>
                  <a:lnTo>
                    <a:pt x="5212" y="1054"/>
                  </a:lnTo>
                  <a:lnTo>
                    <a:pt x="4768" y="1229"/>
                  </a:lnTo>
                  <a:lnTo>
                    <a:pt x="3909" y="1669"/>
                  </a:lnTo>
                  <a:lnTo>
                    <a:pt x="3153" y="2125"/>
                  </a:lnTo>
                  <a:lnTo>
                    <a:pt x="2476" y="2634"/>
                  </a:lnTo>
                  <a:lnTo>
                    <a:pt x="1825" y="3214"/>
                  </a:lnTo>
                  <a:lnTo>
                    <a:pt x="1303" y="3811"/>
                  </a:lnTo>
                  <a:lnTo>
                    <a:pt x="1069" y="4127"/>
                  </a:lnTo>
                  <a:lnTo>
                    <a:pt x="860" y="4425"/>
                  </a:lnTo>
                  <a:lnTo>
                    <a:pt x="651" y="4760"/>
                  </a:lnTo>
                  <a:lnTo>
                    <a:pt x="470" y="5093"/>
                  </a:lnTo>
                  <a:lnTo>
                    <a:pt x="313" y="5479"/>
                  </a:lnTo>
                  <a:lnTo>
                    <a:pt x="209" y="5812"/>
                  </a:lnTo>
                  <a:lnTo>
                    <a:pt x="104" y="6182"/>
                  </a:lnTo>
                  <a:lnTo>
                    <a:pt x="52" y="6515"/>
                  </a:lnTo>
                  <a:lnTo>
                    <a:pt x="0" y="6884"/>
                  </a:lnTo>
                  <a:lnTo>
                    <a:pt x="0" y="7727"/>
                  </a:lnTo>
                  <a:lnTo>
                    <a:pt x="52" y="8166"/>
                  </a:lnTo>
                  <a:lnTo>
                    <a:pt x="157" y="8605"/>
                  </a:lnTo>
                  <a:lnTo>
                    <a:pt x="313" y="8974"/>
                  </a:lnTo>
                  <a:lnTo>
                    <a:pt x="470" y="9378"/>
                  </a:lnTo>
                  <a:lnTo>
                    <a:pt x="651" y="9729"/>
                  </a:lnTo>
                  <a:lnTo>
                    <a:pt x="860" y="10097"/>
                  </a:lnTo>
                  <a:lnTo>
                    <a:pt x="1121" y="10396"/>
                  </a:lnTo>
                  <a:lnTo>
                    <a:pt x="1668" y="11028"/>
                  </a:lnTo>
                  <a:lnTo>
                    <a:pt x="2267" y="11573"/>
                  </a:lnTo>
                  <a:lnTo>
                    <a:pt x="2866" y="12118"/>
                  </a:lnTo>
                  <a:lnTo>
                    <a:pt x="3570" y="12591"/>
                  </a:lnTo>
                  <a:lnTo>
                    <a:pt x="4872" y="13469"/>
                  </a:lnTo>
                  <a:lnTo>
                    <a:pt x="6019" y="14242"/>
                  </a:lnTo>
                  <a:lnTo>
                    <a:pt x="6462" y="14646"/>
                  </a:lnTo>
                  <a:lnTo>
                    <a:pt x="6826" y="15050"/>
                  </a:lnTo>
                  <a:lnTo>
                    <a:pt x="6931" y="15260"/>
                  </a:lnTo>
                  <a:lnTo>
                    <a:pt x="7009" y="15454"/>
                  </a:lnTo>
                  <a:lnTo>
                    <a:pt x="7113" y="15664"/>
                  </a:lnTo>
                  <a:lnTo>
                    <a:pt x="7113" y="19370"/>
                  </a:lnTo>
                  <a:lnTo>
                    <a:pt x="7166" y="19634"/>
                  </a:lnTo>
                  <a:lnTo>
                    <a:pt x="7270" y="19879"/>
                  </a:lnTo>
                  <a:lnTo>
                    <a:pt x="7425" y="20107"/>
                  </a:lnTo>
                  <a:lnTo>
                    <a:pt x="7582" y="20318"/>
                  </a:lnTo>
                  <a:lnTo>
                    <a:pt x="7765" y="20511"/>
                  </a:lnTo>
                  <a:lnTo>
                    <a:pt x="7973" y="20722"/>
                  </a:lnTo>
                  <a:lnTo>
                    <a:pt x="8233" y="20881"/>
                  </a:lnTo>
                  <a:lnTo>
                    <a:pt x="8468" y="21056"/>
                  </a:lnTo>
                  <a:lnTo>
                    <a:pt x="8729" y="21196"/>
                  </a:lnTo>
                  <a:lnTo>
                    <a:pt x="9015" y="21319"/>
                  </a:lnTo>
                  <a:lnTo>
                    <a:pt x="9380" y="21425"/>
                  </a:lnTo>
                  <a:lnTo>
                    <a:pt x="9719" y="21495"/>
                  </a:lnTo>
                  <a:lnTo>
                    <a:pt x="10084" y="21565"/>
                  </a:lnTo>
                  <a:lnTo>
                    <a:pt x="10422" y="21600"/>
                  </a:lnTo>
                  <a:lnTo>
                    <a:pt x="10786" y="21600"/>
                  </a:lnTo>
                  <a:close/>
                </a:path>
              </a:pathLst>
            </a:custGeom>
            <a:solidFill>
              <a:srgbClr val="FFFFCC">
                <a:alpha val="100000"/>
              </a:srgbClr>
            </a:solidFill>
            <a:ln w="57150" cap="flat" cmpd="sng">
              <a:solidFill>
                <a:srgbClr val="000000">
                  <a:alpha val="10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8679" name="Shape 196"/>
            <p:cNvSpPr/>
            <p:nvPr/>
          </p:nvSpPr>
          <p:spPr>
            <a:xfrm>
              <a:off x="192699" y="403848"/>
              <a:ext cx="224224" cy="408299"/>
            </a:xfrm>
            <a:custGeom>
              <a:avLst/>
              <a:gdLst/>
              <a:ahLst/>
              <a:cxnLst>
                <a:cxn ang="0">
                  <a:pos x="112112" y="204150"/>
                </a:cxn>
                <a:cxn ang="5898240">
                  <a:pos x="112112" y="204150"/>
                </a:cxn>
                <a:cxn ang="11796480">
                  <a:pos x="112112" y="204150"/>
                </a:cxn>
                <a:cxn ang="17694720">
                  <a:pos x="112112" y="204150"/>
                </a:cxn>
              </a:cxnLst>
              <a:pathLst>
                <a:path w="21600" h="21600">
                  <a:moveTo>
                    <a:pt x="6354" y="10918"/>
                  </a:moveTo>
                  <a:lnTo>
                    <a:pt x="4448" y="5578"/>
                  </a:lnTo>
                  <a:lnTo>
                    <a:pt x="1060" y="1305"/>
                  </a:lnTo>
                  <a:lnTo>
                    <a:pt x="0" y="235"/>
                  </a:lnTo>
                  <a:lnTo>
                    <a:pt x="4448" y="1424"/>
                  </a:lnTo>
                  <a:lnTo>
                    <a:pt x="7835" y="0"/>
                  </a:lnTo>
                  <a:lnTo>
                    <a:pt x="11647" y="1305"/>
                  </a:lnTo>
                  <a:lnTo>
                    <a:pt x="14610" y="0"/>
                  </a:lnTo>
                  <a:lnTo>
                    <a:pt x="17576" y="1186"/>
                  </a:lnTo>
                  <a:lnTo>
                    <a:pt x="21600" y="235"/>
                  </a:lnTo>
                  <a:lnTo>
                    <a:pt x="16304" y="6053"/>
                  </a:lnTo>
                  <a:lnTo>
                    <a:pt x="14822" y="10918"/>
                  </a:lnTo>
                  <a:moveTo>
                    <a:pt x="778" y="14359"/>
                  </a:moveTo>
                  <a:lnTo>
                    <a:pt x="20681" y="14359"/>
                  </a:lnTo>
                  <a:lnTo>
                    <a:pt x="20681" y="16852"/>
                  </a:lnTo>
                  <a:lnTo>
                    <a:pt x="778" y="16814"/>
                  </a:lnTo>
                  <a:lnTo>
                    <a:pt x="778" y="19226"/>
                  </a:lnTo>
                  <a:lnTo>
                    <a:pt x="20681" y="19304"/>
                  </a:lnTo>
                  <a:lnTo>
                    <a:pt x="20752" y="21600"/>
                  </a:lnTo>
                  <a:lnTo>
                    <a:pt x="848" y="21600"/>
                  </a:lnTo>
                </a:path>
              </a:pathLst>
            </a:custGeom>
            <a:noFill/>
            <a:ln w="57150" cap="flat" cmpd="sng">
              <a:solidFill>
                <a:srgbClr val="000000">
                  <a:alpha val="10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</p:grpSp>
      <p:sp>
        <p:nvSpPr>
          <p:cNvPr id="198" name="Shape 198"/>
          <p:cNvSpPr/>
          <p:nvPr/>
        </p:nvSpPr>
        <p:spPr>
          <a:xfrm>
            <a:off x="2743200" y="1447800"/>
            <a:ext cx="6845300" cy="3415030"/>
          </a:xfrm>
          <a:prstGeom prst="rect">
            <a:avLst/>
          </a:prstGeom>
          <a:ln w="12700">
            <a:miter lim="400000"/>
          </a:ln>
          <a:effectLst>
            <a:outerShdw blurRad="38100" dist="20000" dir="7020000" rotWithShape="0">
              <a:srgbClr val="FFFFFF">
                <a:alpha val="38000"/>
              </a:srgbClr>
            </a:outerShdw>
          </a:effectLst>
        </p:spPr>
        <p:txBody>
          <a:bodyPr lIns="45719" rIns="45719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2400">
                <a:latin typeface="华文细黑"/>
                <a:ea typeface="华文细黑"/>
                <a:cs typeface="华文细黑"/>
                <a:sym typeface="华文细黑"/>
              </a:defRPr>
            </a:pP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细黑"/>
                <a:ea typeface="华文细黑"/>
                <a:cs typeface="华文细黑"/>
                <a:sym typeface="华文细黑"/>
              </a:rPr>
              <a:t>回答问题：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华文细黑"/>
              <a:ea typeface="华文细黑"/>
              <a:cs typeface="华文细黑"/>
              <a:sym typeface="华文细黑"/>
            </a:endParaRP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2400">
                <a:latin typeface="华文细黑"/>
                <a:ea typeface="华文细黑"/>
                <a:cs typeface="华文细黑"/>
                <a:sym typeface="华文细黑"/>
              </a:defRPr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华文细黑"/>
              <a:ea typeface="华文细黑"/>
              <a:cs typeface="华文细黑"/>
              <a:sym typeface="华文细黑"/>
            </a:endParaRP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2400">
                <a:latin typeface="华文细黑"/>
                <a:ea typeface="华文细黑"/>
                <a:cs typeface="华文细黑"/>
                <a:sym typeface="华文细黑"/>
              </a:defRPr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华文细黑"/>
              <a:ea typeface="华文细黑"/>
              <a:cs typeface="华文细黑"/>
              <a:sym typeface="华文细黑"/>
            </a:endParaRPr>
          </a:p>
          <a:p>
            <a:pPr marL="457200" marR="0" lvl="0" indent="-45720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AutoNum type="arabicPeriod"/>
              <a:defRPr sz="2400">
                <a:latin typeface="华文细黑"/>
                <a:ea typeface="华文细黑"/>
                <a:cs typeface="华文细黑"/>
                <a:sym typeface="华文细黑"/>
              </a:defRPr>
            </a:pP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细黑"/>
                <a:ea typeface="华文细黑"/>
                <a:cs typeface="华文细黑"/>
                <a:sym typeface="华文细黑"/>
              </a:rPr>
              <a:t> 小林放假后本来有什么打算？他可能因为什么事情改变计划？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华文细黑"/>
              <a:ea typeface="华文细黑"/>
              <a:cs typeface="华文细黑"/>
              <a:sym typeface="华文细黑"/>
            </a:endParaRP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2400">
                <a:latin typeface="华文细黑"/>
                <a:ea typeface="华文细黑"/>
                <a:cs typeface="华文细黑"/>
                <a:sym typeface="华文细黑"/>
              </a:defRPr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华文细黑"/>
              <a:ea typeface="华文细黑"/>
              <a:cs typeface="华文细黑"/>
              <a:sym typeface="华文细黑"/>
            </a:endParaRP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2400">
                <a:latin typeface="华文细黑"/>
                <a:ea typeface="华文细黑"/>
                <a:cs typeface="华文细黑"/>
                <a:sym typeface="华文细黑"/>
              </a:defRPr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华文细黑"/>
              <a:ea typeface="华文细黑"/>
              <a:cs typeface="华文细黑"/>
              <a:sym typeface="华文细黑"/>
            </a:endParaRP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2400">
                <a:latin typeface="华文细黑"/>
                <a:ea typeface="华文细黑"/>
                <a:cs typeface="华文细黑"/>
                <a:sym typeface="华文细黑"/>
              </a:defRPr>
            </a:pP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细黑"/>
                <a:ea typeface="华文细黑"/>
                <a:cs typeface="华文细黑"/>
                <a:sym typeface="华文细黑"/>
              </a:rPr>
              <a:t>2.　小李和小林两个人对“拒绝别人”有哪些不同  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华文细黑"/>
              <a:ea typeface="华文细黑"/>
              <a:cs typeface="华文细黑"/>
              <a:sym typeface="华文细黑"/>
            </a:endParaRP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2400">
                <a:latin typeface="华文细黑"/>
                <a:ea typeface="华文细黑"/>
                <a:cs typeface="华文细黑"/>
                <a:sym typeface="华文细黑"/>
              </a:defRPr>
            </a:pP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细黑"/>
                <a:ea typeface="华文细黑"/>
                <a:cs typeface="华文细黑"/>
                <a:sym typeface="华文细黑"/>
              </a:rPr>
              <a:t>        的理解？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华文细黑"/>
              <a:ea typeface="华文细黑"/>
              <a:cs typeface="华文细黑"/>
              <a:sym typeface="华文细黑"/>
            </a:endParaRPr>
          </a:p>
        </p:txBody>
      </p:sp>
    </p:spTree>
  </p:cSld>
  <p:clrMapOvr>
    <a:masterClrMapping/>
  </p:clrMapOvr>
  <p:transition spd="slow"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9698" name="Group 205"/>
          <p:cNvGrpSpPr/>
          <p:nvPr/>
        </p:nvGrpSpPr>
        <p:grpSpPr>
          <a:xfrm>
            <a:off x="1811338" y="228600"/>
            <a:ext cx="8699501" cy="1012879"/>
            <a:chOff x="0" y="0"/>
            <a:chExt cx="8698937" cy="1013607"/>
          </a:xfrm>
        </p:grpSpPr>
        <p:sp>
          <p:nvSpPr>
            <p:cNvPr id="29706" name="Shape 201"/>
            <p:cNvSpPr/>
            <p:nvPr/>
          </p:nvSpPr>
          <p:spPr>
            <a:xfrm>
              <a:off x="626507" y="307615"/>
              <a:ext cx="8072430" cy="705992"/>
            </a:xfrm>
            <a:prstGeom prst="rect">
              <a:avLst/>
            </a:prstGeom>
            <a:noFill/>
            <a:ln w="12700">
              <a:noFill/>
            </a:ln>
          </p:spPr>
          <p:txBody>
            <a:bodyPr lIns="45719" tIns="45719" rIns="45719" bIns="45719">
              <a:spAutoFit/>
            </a:bodyPr>
            <a:p>
              <a:pPr eaLnBrk="1">
                <a:buNone/>
              </a:pPr>
              <a:r>
                <a:rPr lang="zh-CN" altLang="en-US" sz="4000">
                  <a:solidFill>
                    <a:srgbClr val="A6A6A6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黑体" panose="02010609060101010101" pitchFamily="49" charset="-122"/>
                </a:rPr>
                <a:t>课文（三）</a:t>
              </a:r>
              <a:endParaRPr lang="zh-CN" altLang="en-US" sz="4000">
                <a:solidFill>
                  <a:srgbClr val="A6A6A6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endParaRPr>
            </a:p>
          </p:txBody>
        </p:sp>
        <p:grpSp>
          <p:nvGrpSpPr>
            <p:cNvPr id="29707" name="Group 204"/>
            <p:cNvGrpSpPr/>
            <p:nvPr/>
          </p:nvGrpSpPr>
          <p:grpSpPr>
            <a:xfrm>
              <a:off x="0" y="0"/>
              <a:ext cx="607420" cy="919825"/>
              <a:chOff x="0" y="0"/>
              <a:chExt cx="607419" cy="919824"/>
            </a:xfrm>
          </p:grpSpPr>
          <p:sp>
            <p:nvSpPr>
              <p:cNvPr id="29708" name="Shape 202"/>
              <p:cNvSpPr/>
              <p:nvPr/>
            </p:nvSpPr>
            <p:spPr>
              <a:xfrm>
                <a:off x="0" y="0"/>
                <a:ext cx="607420" cy="919825"/>
              </a:xfrm>
              <a:custGeom>
                <a:avLst/>
                <a:gdLst/>
                <a:ahLst/>
                <a:cxnLst>
                  <a:cxn ang="0">
                    <a:pos x="303710" y="459913"/>
                  </a:cxn>
                  <a:cxn ang="5898240">
                    <a:pos x="303710" y="459913"/>
                  </a:cxn>
                  <a:cxn ang="11796480">
                    <a:pos x="303710" y="459913"/>
                  </a:cxn>
                  <a:cxn ang="17694720">
                    <a:pos x="303710" y="459913"/>
                  </a:cxn>
                </a:cxnLst>
                <a:pathLst>
                  <a:path w="21600" h="21600">
                    <a:moveTo>
                      <a:pt x="10786" y="21600"/>
                    </a:moveTo>
                    <a:lnTo>
                      <a:pt x="11178" y="21600"/>
                    </a:lnTo>
                    <a:lnTo>
                      <a:pt x="11516" y="21565"/>
                    </a:lnTo>
                    <a:lnTo>
                      <a:pt x="11881" y="21495"/>
                    </a:lnTo>
                    <a:lnTo>
                      <a:pt x="12220" y="21425"/>
                    </a:lnTo>
                    <a:lnTo>
                      <a:pt x="12585" y="21319"/>
                    </a:lnTo>
                    <a:lnTo>
                      <a:pt x="12871" y="21196"/>
                    </a:lnTo>
                    <a:lnTo>
                      <a:pt x="13132" y="21056"/>
                    </a:lnTo>
                    <a:lnTo>
                      <a:pt x="13367" y="20881"/>
                    </a:lnTo>
                    <a:lnTo>
                      <a:pt x="13627" y="20722"/>
                    </a:lnTo>
                    <a:lnTo>
                      <a:pt x="13835" y="20511"/>
                    </a:lnTo>
                    <a:lnTo>
                      <a:pt x="14018" y="20318"/>
                    </a:lnTo>
                    <a:lnTo>
                      <a:pt x="14174" y="20107"/>
                    </a:lnTo>
                    <a:lnTo>
                      <a:pt x="14330" y="19879"/>
                    </a:lnTo>
                    <a:lnTo>
                      <a:pt x="14434" y="19634"/>
                    </a:lnTo>
                    <a:lnTo>
                      <a:pt x="14487" y="19370"/>
                    </a:lnTo>
                    <a:lnTo>
                      <a:pt x="14487" y="15664"/>
                    </a:lnTo>
                    <a:lnTo>
                      <a:pt x="14591" y="15454"/>
                    </a:lnTo>
                    <a:lnTo>
                      <a:pt x="14669" y="15260"/>
                    </a:lnTo>
                    <a:lnTo>
                      <a:pt x="14774" y="15050"/>
                    </a:lnTo>
                    <a:lnTo>
                      <a:pt x="15138" y="14646"/>
                    </a:lnTo>
                    <a:lnTo>
                      <a:pt x="15581" y="14242"/>
                    </a:lnTo>
                    <a:lnTo>
                      <a:pt x="16728" y="13469"/>
                    </a:lnTo>
                    <a:lnTo>
                      <a:pt x="18030" y="12591"/>
                    </a:lnTo>
                    <a:lnTo>
                      <a:pt x="18734" y="12118"/>
                    </a:lnTo>
                    <a:lnTo>
                      <a:pt x="19333" y="11573"/>
                    </a:lnTo>
                    <a:lnTo>
                      <a:pt x="19932" y="11028"/>
                    </a:lnTo>
                    <a:lnTo>
                      <a:pt x="20479" y="10396"/>
                    </a:lnTo>
                    <a:lnTo>
                      <a:pt x="20740" y="10097"/>
                    </a:lnTo>
                    <a:lnTo>
                      <a:pt x="20948" y="9729"/>
                    </a:lnTo>
                    <a:lnTo>
                      <a:pt x="21130" y="9378"/>
                    </a:lnTo>
                    <a:lnTo>
                      <a:pt x="21287" y="8974"/>
                    </a:lnTo>
                    <a:lnTo>
                      <a:pt x="21443" y="8605"/>
                    </a:lnTo>
                    <a:lnTo>
                      <a:pt x="21548" y="8166"/>
                    </a:lnTo>
                    <a:lnTo>
                      <a:pt x="21600" y="7727"/>
                    </a:lnTo>
                    <a:lnTo>
                      <a:pt x="21600" y="6884"/>
                    </a:lnTo>
                    <a:lnTo>
                      <a:pt x="21548" y="6515"/>
                    </a:lnTo>
                    <a:lnTo>
                      <a:pt x="21496" y="6182"/>
                    </a:lnTo>
                    <a:lnTo>
                      <a:pt x="21391" y="5812"/>
                    </a:lnTo>
                    <a:lnTo>
                      <a:pt x="21287" y="5479"/>
                    </a:lnTo>
                    <a:lnTo>
                      <a:pt x="21130" y="5093"/>
                    </a:lnTo>
                    <a:lnTo>
                      <a:pt x="20948" y="4760"/>
                    </a:lnTo>
                    <a:lnTo>
                      <a:pt x="20740" y="4425"/>
                    </a:lnTo>
                    <a:lnTo>
                      <a:pt x="20531" y="4127"/>
                    </a:lnTo>
                    <a:lnTo>
                      <a:pt x="20296" y="3811"/>
                    </a:lnTo>
                    <a:lnTo>
                      <a:pt x="20036" y="3513"/>
                    </a:lnTo>
                    <a:lnTo>
                      <a:pt x="19775" y="3214"/>
                    </a:lnTo>
                    <a:lnTo>
                      <a:pt x="19124" y="2634"/>
                    </a:lnTo>
                    <a:lnTo>
                      <a:pt x="18447" y="2125"/>
                    </a:lnTo>
                    <a:lnTo>
                      <a:pt x="17691" y="1669"/>
                    </a:lnTo>
                    <a:lnTo>
                      <a:pt x="16832" y="1229"/>
                    </a:lnTo>
                    <a:lnTo>
                      <a:pt x="16388" y="1054"/>
                    </a:lnTo>
                    <a:lnTo>
                      <a:pt x="15920" y="879"/>
                    </a:lnTo>
                    <a:lnTo>
                      <a:pt x="15477" y="720"/>
                    </a:lnTo>
                    <a:lnTo>
                      <a:pt x="15034" y="580"/>
                    </a:lnTo>
                    <a:lnTo>
                      <a:pt x="14539" y="439"/>
                    </a:lnTo>
                    <a:lnTo>
                      <a:pt x="14018" y="316"/>
                    </a:lnTo>
                    <a:lnTo>
                      <a:pt x="13471" y="211"/>
                    </a:lnTo>
                    <a:lnTo>
                      <a:pt x="12975" y="140"/>
                    </a:lnTo>
                    <a:lnTo>
                      <a:pt x="12428" y="71"/>
                    </a:lnTo>
                    <a:lnTo>
                      <a:pt x="11934" y="35"/>
                    </a:lnTo>
                    <a:lnTo>
                      <a:pt x="11387" y="0"/>
                    </a:lnTo>
                    <a:lnTo>
                      <a:pt x="10213" y="0"/>
                    </a:lnTo>
                    <a:lnTo>
                      <a:pt x="9666" y="35"/>
                    </a:lnTo>
                    <a:lnTo>
                      <a:pt x="9172" y="71"/>
                    </a:lnTo>
                    <a:lnTo>
                      <a:pt x="8625" y="140"/>
                    </a:lnTo>
                    <a:lnTo>
                      <a:pt x="8129" y="211"/>
                    </a:lnTo>
                    <a:lnTo>
                      <a:pt x="7582" y="316"/>
                    </a:lnTo>
                    <a:lnTo>
                      <a:pt x="7061" y="439"/>
                    </a:lnTo>
                    <a:lnTo>
                      <a:pt x="6566" y="580"/>
                    </a:lnTo>
                    <a:lnTo>
                      <a:pt x="6123" y="720"/>
                    </a:lnTo>
                    <a:lnTo>
                      <a:pt x="5680" y="879"/>
                    </a:lnTo>
                    <a:lnTo>
                      <a:pt x="5212" y="1054"/>
                    </a:lnTo>
                    <a:lnTo>
                      <a:pt x="4768" y="1229"/>
                    </a:lnTo>
                    <a:lnTo>
                      <a:pt x="3909" y="1669"/>
                    </a:lnTo>
                    <a:lnTo>
                      <a:pt x="3153" y="2125"/>
                    </a:lnTo>
                    <a:lnTo>
                      <a:pt x="2476" y="2634"/>
                    </a:lnTo>
                    <a:lnTo>
                      <a:pt x="1825" y="3214"/>
                    </a:lnTo>
                    <a:lnTo>
                      <a:pt x="1303" y="3811"/>
                    </a:lnTo>
                    <a:lnTo>
                      <a:pt x="1069" y="4127"/>
                    </a:lnTo>
                    <a:lnTo>
                      <a:pt x="860" y="4425"/>
                    </a:lnTo>
                    <a:lnTo>
                      <a:pt x="651" y="4760"/>
                    </a:lnTo>
                    <a:lnTo>
                      <a:pt x="470" y="5093"/>
                    </a:lnTo>
                    <a:lnTo>
                      <a:pt x="313" y="5479"/>
                    </a:lnTo>
                    <a:lnTo>
                      <a:pt x="209" y="5812"/>
                    </a:lnTo>
                    <a:lnTo>
                      <a:pt x="104" y="6182"/>
                    </a:lnTo>
                    <a:lnTo>
                      <a:pt x="52" y="6515"/>
                    </a:lnTo>
                    <a:lnTo>
                      <a:pt x="0" y="6884"/>
                    </a:lnTo>
                    <a:lnTo>
                      <a:pt x="0" y="7727"/>
                    </a:lnTo>
                    <a:lnTo>
                      <a:pt x="52" y="8166"/>
                    </a:lnTo>
                    <a:lnTo>
                      <a:pt x="157" y="8605"/>
                    </a:lnTo>
                    <a:lnTo>
                      <a:pt x="313" y="8974"/>
                    </a:lnTo>
                    <a:lnTo>
                      <a:pt x="470" y="9378"/>
                    </a:lnTo>
                    <a:lnTo>
                      <a:pt x="651" y="9729"/>
                    </a:lnTo>
                    <a:lnTo>
                      <a:pt x="860" y="10097"/>
                    </a:lnTo>
                    <a:lnTo>
                      <a:pt x="1121" y="10396"/>
                    </a:lnTo>
                    <a:lnTo>
                      <a:pt x="1668" y="11028"/>
                    </a:lnTo>
                    <a:lnTo>
                      <a:pt x="2267" y="11573"/>
                    </a:lnTo>
                    <a:lnTo>
                      <a:pt x="2866" y="12118"/>
                    </a:lnTo>
                    <a:lnTo>
                      <a:pt x="3570" y="12591"/>
                    </a:lnTo>
                    <a:lnTo>
                      <a:pt x="4872" y="13469"/>
                    </a:lnTo>
                    <a:lnTo>
                      <a:pt x="6019" y="14242"/>
                    </a:lnTo>
                    <a:lnTo>
                      <a:pt x="6462" y="14646"/>
                    </a:lnTo>
                    <a:lnTo>
                      <a:pt x="6826" y="15050"/>
                    </a:lnTo>
                    <a:lnTo>
                      <a:pt x="6931" y="15260"/>
                    </a:lnTo>
                    <a:lnTo>
                      <a:pt x="7009" y="15454"/>
                    </a:lnTo>
                    <a:lnTo>
                      <a:pt x="7113" y="15664"/>
                    </a:lnTo>
                    <a:lnTo>
                      <a:pt x="7113" y="19370"/>
                    </a:lnTo>
                    <a:lnTo>
                      <a:pt x="7166" y="19634"/>
                    </a:lnTo>
                    <a:lnTo>
                      <a:pt x="7270" y="19879"/>
                    </a:lnTo>
                    <a:lnTo>
                      <a:pt x="7425" y="20107"/>
                    </a:lnTo>
                    <a:lnTo>
                      <a:pt x="7582" y="20318"/>
                    </a:lnTo>
                    <a:lnTo>
                      <a:pt x="7765" y="20511"/>
                    </a:lnTo>
                    <a:lnTo>
                      <a:pt x="7973" y="20722"/>
                    </a:lnTo>
                    <a:lnTo>
                      <a:pt x="8233" y="20881"/>
                    </a:lnTo>
                    <a:lnTo>
                      <a:pt x="8468" y="21056"/>
                    </a:lnTo>
                    <a:lnTo>
                      <a:pt x="8729" y="21196"/>
                    </a:lnTo>
                    <a:lnTo>
                      <a:pt x="9015" y="21319"/>
                    </a:lnTo>
                    <a:lnTo>
                      <a:pt x="9380" y="21425"/>
                    </a:lnTo>
                    <a:lnTo>
                      <a:pt x="9719" y="21495"/>
                    </a:lnTo>
                    <a:lnTo>
                      <a:pt x="10084" y="21565"/>
                    </a:lnTo>
                    <a:lnTo>
                      <a:pt x="10422" y="21600"/>
                    </a:lnTo>
                    <a:lnTo>
                      <a:pt x="10786" y="21600"/>
                    </a:lnTo>
                    <a:close/>
                  </a:path>
                </a:pathLst>
              </a:custGeom>
              <a:solidFill>
                <a:srgbClr val="FFFFCC">
                  <a:alpha val="100000"/>
                </a:srgbClr>
              </a:solidFill>
              <a:ln w="57150" cap="flat" cmpd="sng">
                <a:solidFill>
                  <a:srgbClr val="000000">
                    <a:alpha val="100000"/>
                  </a:srgb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9709" name="Shape 203"/>
              <p:cNvSpPr/>
              <p:nvPr/>
            </p:nvSpPr>
            <p:spPr>
              <a:xfrm>
                <a:off x="192699" y="403848"/>
                <a:ext cx="224224" cy="408299"/>
              </a:xfrm>
              <a:custGeom>
                <a:avLst/>
                <a:gdLst/>
                <a:ahLst/>
                <a:cxnLst>
                  <a:cxn ang="0">
                    <a:pos x="112112" y="204150"/>
                  </a:cxn>
                  <a:cxn ang="5898240">
                    <a:pos x="112112" y="204150"/>
                  </a:cxn>
                  <a:cxn ang="11796480">
                    <a:pos x="112112" y="204150"/>
                  </a:cxn>
                  <a:cxn ang="17694720">
                    <a:pos x="112112" y="204150"/>
                  </a:cxn>
                </a:cxnLst>
                <a:pathLst>
                  <a:path w="21600" h="21600">
                    <a:moveTo>
                      <a:pt x="6354" y="10918"/>
                    </a:moveTo>
                    <a:lnTo>
                      <a:pt x="4448" y="5578"/>
                    </a:lnTo>
                    <a:lnTo>
                      <a:pt x="1060" y="1305"/>
                    </a:lnTo>
                    <a:lnTo>
                      <a:pt x="0" y="235"/>
                    </a:lnTo>
                    <a:lnTo>
                      <a:pt x="4448" y="1424"/>
                    </a:lnTo>
                    <a:lnTo>
                      <a:pt x="7835" y="0"/>
                    </a:lnTo>
                    <a:lnTo>
                      <a:pt x="11647" y="1305"/>
                    </a:lnTo>
                    <a:lnTo>
                      <a:pt x="14610" y="0"/>
                    </a:lnTo>
                    <a:lnTo>
                      <a:pt x="17576" y="1186"/>
                    </a:lnTo>
                    <a:lnTo>
                      <a:pt x="21600" y="235"/>
                    </a:lnTo>
                    <a:lnTo>
                      <a:pt x="16304" y="6053"/>
                    </a:lnTo>
                    <a:lnTo>
                      <a:pt x="14822" y="10918"/>
                    </a:lnTo>
                    <a:moveTo>
                      <a:pt x="778" y="14359"/>
                    </a:moveTo>
                    <a:lnTo>
                      <a:pt x="20681" y="14359"/>
                    </a:lnTo>
                    <a:lnTo>
                      <a:pt x="20681" y="16852"/>
                    </a:lnTo>
                    <a:lnTo>
                      <a:pt x="778" y="16814"/>
                    </a:lnTo>
                    <a:lnTo>
                      <a:pt x="778" y="19226"/>
                    </a:lnTo>
                    <a:lnTo>
                      <a:pt x="20681" y="19304"/>
                    </a:lnTo>
                    <a:lnTo>
                      <a:pt x="20752" y="21600"/>
                    </a:lnTo>
                    <a:lnTo>
                      <a:pt x="848" y="21600"/>
                    </a:lnTo>
                  </a:path>
                </a:pathLst>
              </a:custGeom>
              <a:noFill/>
              <a:ln w="57150" cap="flat" cmpd="sng">
                <a:solidFill>
                  <a:srgbClr val="000000">
                    <a:alpha val="100000"/>
                  </a:srgb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</p:grpSp>
      </p:grpSp>
      <p:sp>
        <p:nvSpPr>
          <p:cNvPr id="206" name="Shape 206"/>
          <p:cNvSpPr/>
          <p:nvPr/>
        </p:nvSpPr>
        <p:spPr>
          <a:xfrm>
            <a:off x="4419600" y="1233488"/>
            <a:ext cx="3138170" cy="460375"/>
          </a:xfrm>
          <a:prstGeom prst="rect">
            <a:avLst/>
          </a:prstGeom>
          <a:noFill/>
          <a:ln w="12700">
            <a:noFill/>
          </a:ln>
        </p:spPr>
        <p:txBody>
          <a:bodyPr wrap="none" lIns="45719" rIns="45719" anchor="ctr" anchorCtr="0">
            <a:spAutoFit/>
          </a:bodyPr>
          <a:p>
            <a:pPr eaLnBrk="1">
              <a:buNone/>
            </a:pPr>
            <a:r>
              <a:rPr lang="zh-CN" altLang="en-US" sz="2400">
                <a:latin typeface="华文细黑" pitchFamily="2" charset="-122"/>
                <a:ea typeface="华文细黑" pitchFamily="2" charset="-122"/>
                <a:sym typeface="华文细黑" pitchFamily="2" charset="-122"/>
              </a:rPr>
              <a:t>小林不好意思拒绝朋友</a:t>
            </a:r>
            <a:endParaRPr lang="zh-CN" altLang="en-US" sz="2400">
              <a:latin typeface="华文细黑" pitchFamily="2" charset="-122"/>
              <a:ea typeface="华文细黑" pitchFamily="2" charset="-122"/>
              <a:sym typeface="华文细黑" pitchFamily="2" charset="-122"/>
            </a:endParaRPr>
          </a:p>
        </p:txBody>
      </p:sp>
      <p:sp>
        <p:nvSpPr>
          <p:cNvPr id="207" name="Shape 207"/>
          <p:cNvSpPr/>
          <p:nvPr/>
        </p:nvSpPr>
        <p:spPr>
          <a:xfrm>
            <a:off x="2082800" y="1797050"/>
            <a:ext cx="7913370" cy="768350"/>
          </a:xfrm>
          <a:prstGeom prst="rect">
            <a:avLst/>
          </a:prstGeom>
          <a:ln>
            <a:solidFill>
              <a:srgbClr val="4A7EBB"/>
            </a:solidFill>
          </a:ln>
          <a:effectLst>
            <a:outerShdw blurRad="38100" dist="20000" dir="5400000" rotWithShape="0">
              <a:srgbClr val="FFFFFF">
                <a:alpha val="38000"/>
              </a:srgbClr>
            </a:outerShdw>
          </a:effectLst>
        </p:spPr>
        <p:txBody>
          <a:bodyPr wrap="none" lIns="45719" rIns="45719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2200">
                <a:latin typeface="华文细黑"/>
                <a:ea typeface="华文细黑"/>
                <a:cs typeface="华文细黑"/>
                <a:sym typeface="华文细黑"/>
              </a:defRPr>
            </a:pPr>
            <a:r>
              <a:rPr kumimoji="0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细黑"/>
                <a:ea typeface="华文细黑"/>
                <a:cs typeface="华文细黑"/>
                <a:sym typeface="华文细黑"/>
              </a:rPr>
              <a:t>小林：今年放假我又回不了家了，这次我父母又要失望了。你有</a:t>
            </a:r>
            <a:endParaRPr kumimoji="0" sz="2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华文细黑"/>
              <a:ea typeface="华文细黑"/>
              <a:cs typeface="华文细黑"/>
              <a:sym typeface="华文细黑"/>
            </a:endParaRP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2200">
                <a:latin typeface="华文细黑"/>
                <a:ea typeface="华文细黑"/>
                <a:cs typeface="华文细黑"/>
                <a:sym typeface="华文细黑"/>
              </a:defRPr>
            </a:pPr>
            <a:r>
              <a:rPr kumimoji="0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细黑"/>
                <a:ea typeface="华文细黑"/>
                <a:cs typeface="华文细黑"/>
                <a:sym typeface="华文细黑"/>
              </a:rPr>
              <a:t>            什么计划？</a:t>
            </a:r>
            <a:endParaRPr kumimoji="0" sz="2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华文细黑"/>
              <a:ea typeface="华文细黑"/>
              <a:cs typeface="华文细黑"/>
              <a:sym typeface="华文细黑"/>
            </a:endParaRPr>
          </a:p>
        </p:txBody>
      </p:sp>
      <p:sp>
        <p:nvSpPr>
          <p:cNvPr id="208" name="Shape 208"/>
          <p:cNvSpPr/>
          <p:nvPr/>
        </p:nvSpPr>
        <p:spPr>
          <a:xfrm>
            <a:off x="2078038" y="2565400"/>
            <a:ext cx="8277225" cy="768350"/>
          </a:xfrm>
          <a:prstGeom prst="rect">
            <a:avLst/>
          </a:prstGeom>
          <a:ln>
            <a:solidFill>
              <a:srgbClr val="BE4B48"/>
            </a:solidFill>
          </a:ln>
          <a:effectLst>
            <a:outerShdw blurRad="38100" dist="20000" dir="5400000" rotWithShape="0">
              <a:srgbClr val="FFFFFF">
                <a:alpha val="38000"/>
              </a:srgbClr>
            </a:outerShdw>
          </a:effectLst>
        </p:spPr>
        <p:txBody>
          <a:bodyPr lIns="45719" rIns="45719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2200">
                <a:latin typeface="华文细黑"/>
                <a:ea typeface="华文细黑"/>
                <a:cs typeface="华文细黑"/>
                <a:sym typeface="华文细黑"/>
              </a:defRPr>
            </a:pPr>
            <a:r>
              <a:rPr kumimoji="0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细黑"/>
                <a:ea typeface="华文细黑"/>
                <a:cs typeface="华文细黑"/>
                <a:sym typeface="华文细黑"/>
              </a:rPr>
              <a:t>小李：我计划去郊区住一个月。你不是已经买好火车票了吗？你到</a:t>
            </a:r>
            <a:endParaRPr kumimoji="0" sz="2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华文细黑"/>
              <a:ea typeface="华文细黑"/>
              <a:cs typeface="华文细黑"/>
              <a:sym typeface="华文细黑"/>
            </a:endParaRP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2200">
                <a:latin typeface="华文细黑"/>
                <a:ea typeface="华文细黑"/>
                <a:cs typeface="华文细黑"/>
                <a:sym typeface="华文细黑"/>
              </a:defRPr>
            </a:pPr>
            <a:r>
              <a:rPr kumimoji="0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细黑"/>
                <a:ea typeface="华文细黑"/>
                <a:cs typeface="华文细黑"/>
                <a:sym typeface="华文细黑"/>
              </a:rPr>
              <a:t>            底怎么打算的呀？</a:t>
            </a:r>
            <a:endParaRPr kumimoji="0" sz="2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华文细黑"/>
              <a:ea typeface="华文细黑"/>
              <a:cs typeface="华文细黑"/>
              <a:sym typeface="华文细黑"/>
            </a:endParaRPr>
          </a:p>
        </p:txBody>
      </p:sp>
      <p:sp>
        <p:nvSpPr>
          <p:cNvPr id="209" name="Shape 209"/>
          <p:cNvSpPr/>
          <p:nvPr/>
        </p:nvSpPr>
        <p:spPr>
          <a:xfrm>
            <a:off x="2070100" y="3308350"/>
            <a:ext cx="8192770" cy="768350"/>
          </a:xfrm>
          <a:prstGeom prst="rect">
            <a:avLst/>
          </a:prstGeom>
          <a:ln>
            <a:solidFill>
              <a:srgbClr val="4A7EBB"/>
            </a:solidFill>
          </a:ln>
          <a:effectLst>
            <a:outerShdw blurRad="38100" dist="20000" dir="5400000" rotWithShape="0">
              <a:srgbClr val="FFFFFF">
                <a:alpha val="38000"/>
              </a:srgbClr>
            </a:outerShdw>
          </a:effectLst>
        </p:spPr>
        <p:txBody>
          <a:bodyPr wrap="none" lIns="45719" rIns="45719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2200">
                <a:latin typeface="华文细黑"/>
                <a:ea typeface="华文细黑"/>
                <a:cs typeface="华文细黑"/>
                <a:sym typeface="华文细黑"/>
              </a:defRPr>
            </a:pPr>
            <a:r>
              <a:rPr kumimoji="0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细黑"/>
                <a:ea typeface="华文细黑"/>
                <a:cs typeface="华文细黑"/>
                <a:sym typeface="华文细黑"/>
              </a:rPr>
              <a:t>小林：昨天一个外地的好朋友打电话说要来旅游，让我当导游，我</a:t>
            </a:r>
            <a:endParaRPr kumimoji="0" sz="2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华文细黑"/>
              <a:ea typeface="华文细黑"/>
              <a:cs typeface="华文细黑"/>
              <a:sym typeface="华文细黑"/>
            </a:endParaRP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2200">
                <a:latin typeface="华文细黑"/>
                <a:ea typeface="华文细黑"/>
                <a:cs typeface="华文细黑"/>
                <a:sym typeface="华文细黑"/>
              </a:defRPr>
            </a:pPr>
            <a:r>
              <a:rPr kumimoji="0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细黑"/>
                <a:ea typeface="华文细黑"/>
                <a:cs typeface="华文细黑"/>
                <a:sym typeface="华文细黑"/>
              </a:rPr>
              <a:t>            实在不好意思拒绝。</a:t>
            </a:r>
            <a:endParaRPr kumimoji="0" sz="2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华文细黑"/>
              <a:ea typeface="华文细黑"/>
              <a:cs typeface="华文细黑"/>
              <a:sym typeface="华文细黑"/>
            </a:endParaRPr>
          </a:p>
        </p:txBody>
      </p:sp>
      <p:sp>
        <p:nvSpPr>
          <p:cNvPr id="210" name="Shape 210"/>
          <p:cNvSpPr/>
          <p:nvPr/>
        </p:nvSpPr>
        <p:spPr>
          <a:xfrm>
            <a:off x="2057400" y="4040188"/>
            <a:ext cx="7913370" cy="1106805"/>
          </a:xfrm>
          <a:prstGeom prst="rect">
            <a:avLst/>
          </a:prstGeom>
          <a:ln>
            <a:solidFill>
              <a:srgbClr val="BE4B48"/>
            </a:solidFill>
          </a:ln>
          <a:effectLst>
            <a:outerShdw blurRad="38100" dist="20000" dir="5400000" rotWithShape="0">
              <a:srgbClr val="FFFFFF">
                <a:alpha val="38000"/>
              </a:srgbClr>
            </a:outerShdw>
          </a:effectLst>
        </p:spPr>
        <p:txBody>
          <a:bodyPr wrap="none" lIns="45719" rIns="45719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2200">
                <a:latin typeface="华文细黑"/>
                <a:ea typeface="华文细黑"/>
                <a:cs typeface="华文细黑"/>
                <a:sym typeface="华文细黑"/>
              </a:defRPr>
            </a:pPr>
            <a:r>
              <a:rPr kumimoji="0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细黑"/>
                <a:ea typeface="华文细黑"/>
                <a:cs typeface="华文细黑"/>
                <a:sym typeface="华文细黑"/>
              </a:rPr>
              <a:t>小李：其实拒绝并不代表不愿意帮忙。遇到解决不了的问题或者</a:t>
            </a:r>
            <a:endParaRPr kumimoji="0" sz="2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华文细黑"/>
              <a:ea typeface="华文细黑"/>
              <a:cs typeface="华文细黑"/>
              <a:sym typeface="华文细黑"/>
            </a:endParaRP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2200">
                <a:latin typeface="华文细黑"/>
                <a:ea typeface="华文细黑"/>
                <a:cs typeface="华文细黑"/>
                <a:sym typeface="华文细黑"/>
              </a:defRPr>
            </a:pPr>
            <a:r>
              <a:rPr kumimoji="0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细黑"/>
                <a:ea typeface="华文细黑"/>
                <a:cs typeface="华文细黑"/>
                <a:sym typeface="华文细黑"/>
              </a:rPr>
              <a:t>            无法完成的任务时，拒绝正好说明你对朋友负责。这也是</a:t>
            </a:r>
            <a:endParaRPr kumimoji="0" sz="2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华文细黑"/>
              <a:ea typeface="华文细黑"/>
              <a:cs typeface="华文细黑"/>
              <a:sym typeface="华文细黑"/>
            </a:endParaRP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2200">
                <a:latin typeface="华文细黑"/>
                <a:ea typeface="华文细黑"/>
                <a:cs typeface="华文细黑"/>
                <a:sym typeface="华文细黑"/>
              </a:defRPr>
            </a:pPr>
            <a:r>
              <a:rPr kumimoji="0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细黑"/>
                <a:ea typeface="华文细黑"/>
                <a:cs typeface="华文细黑"/>
                <a:sym typeface="华文细黑"/>
              </a:rPr>
              <a:t>            对你父母负责的态度。</a:t>
            </a:r>
            <a:endParaRPr kumimoji="0" sz="2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华文细黑"/>
              <a:ea typeface="华文细黑"/>
              <a:cs typeface="华文细黑"/>
              <a:sym typeface="华文细黑"/>
            </a:endParaRPr>
          </a:p>
        </p:txBody>
      </p:sp>
      <p:sp>
        <p:nvSpPr>
          <p:cNvPr id="211" name="Shape 211"/>
          <p:cNvSpPr/>
          <p:nvPr/>
        </p:nvSpPr>
        <p:spPr>
          <a:xfrm>
            <a:off x="2065338" y="5054600"/>
            <a:ext cx="8277225" cy="768350"/>
          </a:xfrm>
          <a:prstGeom prst="rect">
            <a:avLst/>
          </a:prstGeom>
          <a:ln>
            <a:solidFill>
              <a:srgbClr val="4A7EBB"/>
            </a:solidFill>
          </a:ln>
          <a:effectLst>
            <a:outerShdw blurRad="38100" dist="20000" dir="5400000" rotWithShape="0">
              <a:srgbClr val="FFFFFF">
                <a:alpha val="38000"/>
              </a:srgbClr>
            </a:outerShdw>
          </a:effectLst>
        </p:spPr>
        <p:txBody>
          <a:bodyPr lIns="45719" rIns="45719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2200">
                <a:latin typeface="华文细黑"/>
                <a:ea typeface="华文细黑"/>
                <a:cs typeface="华文细黑"/>
                <a:sym typeface="华文细黑"/>
              </a:defRPr>
            </a:pPr>
            <a:r>
              <a:rPr kumimoji="0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细黑"/>
                <a:ea typeface="华文细黑"/>
                <a:cs typeface="华文细黑"/>
                <a:sym typeface="华文细黑"/>
              </a:rPr>
              <a:t>小林：既然别人找你帮忙，说明他真的很需要我的帮忙。我担心要</a:t>
            </a:r>
            <a:endParaRPr kumimoji="0" sz="2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华文细黑"/>
              <a:ea typeface="华文细黑"/>
              <a:cs typeface="华文细黑"/>
              <a:sym typeface="华文细黑"/>
            </a:endParaRP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2200">
                <a:latin typeface="华文细黑"/>
                <a:ea typeface="华文细黑"/>
                <a:cs typeface="华文细黑"/>
                <a:sym typeface="华文细黑"/>
              </a:defRPr>
            </a:pPr>
            <a:r>
              <a:rPr kumimoji="0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细黑"/>
                <a:ea typeface="华文细黑"/>
                <a:cs typeface="华文细黑"/>
                <a:sym typeface="华文细黑"/>
              </a:rPr>
              <a:t>            是说“不”的话，会让他误会和伤心。</a:t>
            </a:r>
            <a:endParaRPr kumimoji="0" sz="2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华文细黑"/>
              <a:ea typeface="华文细黑"/>
              <a:cs typeface="华文细黑"/>
              <a:sym typeface="华文细黑"/>
            </a:endParaRPr>
          </a:p>
        </p:txBody>
      </p:sp>
      <p:sp>
        <p:nvSpPr>
          <p:cNvPr id="212" name="Shape 212"/>
          <p:cNvSpPr/>
          <p:nvPr/>
        </p:nvSpPr>
        <p:spPr>
          <a:xfrm>
            <a:off x="2063750" y="5803900"/>
            <a:ext cx="8280400" cy="768350"/>
          </a:xfrm>
          <a:prstGeom prst="rect">
            <a:avLst/>
          </a:prstGeom>
          <a:ln>
            <a:solidFill>
              <a:srgbClr val="BE4B48"/>
            </a:solidFill>
          </a:ln>
          <a:effectLst>
            <a:outerShdw blurRad="38100" dist="20000" dir="5400000" rotWithShape="0">
              <a:srgbClr val="FFFFFF">
                <a:alpha val="38000"/>
              </a:srgbClr>
            </a:outerShdw>
          </a:effectLst>
        </p:spPr>
        <p:txBody>
          <a:bodyPr lIns="45719" rIns="45719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2200">
                <a:latin typeface="华文细黑"/>
                <a:ea typeface="华文细黑"/>
                <a:cs typeface="华文细黑"/>
                <a:sym typeface="华文细黑"/>
              </a:defRPr>
            </a:pPr>
            <a:r>
              <a:rPr kumimoji="0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细黑"/>
                <a:ea typeface="华文细黑"/>
                <a:cs typeface="华文细黑"/>
                <a:sym typeface="华文细黑"/>
              </a:rPr>
              <a:t>小李：别担心！如果你用一个既合适又礼貌的方法告诉朋友，他一</a:t>
            </a:r>
            <a:endParaRPr kumimoji="0" sz="2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华文细黑"/>
              <a:ea typeface="华文细黑"/>
              <a:cs typeface="华文细黑"/>
              <a:sym typeface="华文细黑"/>
            </a:endParaRP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2200">
                <a:latin typeface="华文细黑"/>
                <a:ea typeface="华文细黑"/>
                <a:cs typeface="华文细黑"/>
                <a:sym typeface="华文细黑"/>
              </a:defRPr>
            </a:pPr>
            <a:r>
              <a:rPr kumimoji="0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细黑"/>
                <a:ea typeface="华文细黑"/>
                <a:cs typeface="华文细黑"/>
                <a:sym typeface="华文细黑"/>
              </a:rPr>
              <a:t>            定会原谅你的。</a:t>
            </a:r>
            <a:endParaRPr kumimoji="0" sz="2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华文细黑"/>
              <a:ea typeface="华文细黑"/>
              <a:cs typeface="华文细黑"/>
              <a:sym typeface="华文细黑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fill="hold" nodeType="tmRoot"/>
      </p:par>
    </p:tnLst>
    <p:bldLst>
      <p:bldP spid="206" grpId="0" animBg="1" advAuto="1000"/>
      <p:bldP spid="207" grpId="0" animBg="1" advAuto="1000"/>
      <p:bldP spid="208" grpId="0" animBg="1" advAuto="1000"/>
      <p:bldP spid="209" grpId="0" animBg="1" advAuto="1000"/>
      <p:bldP spid="210" grpId="0" animBg="1" advAuto="1000"/>
      <p:bldP spid="211" grpId="0" animBg="1" advAuto="1000"/>
      <p:bldP spid="212" grpId="0" animBg="1" advAuto="100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4818" name="Shape 147"/>
          <p:cNvSpPr/>
          <p:nvPr/>
        </p:nvSpPr>
        <p:spPr>
          <a:xfrm>
            <a:off x="2514600" y="487363"/>
            <a:ext cx="7786688" cy="706755"/>
          </a:xfrm>
          <a:prstGeom prst="rect">
            <a:avLst/>
          </a:prstGeom>
          <a:noFill/>
          <a:ln w="12700">
            <a:noFill/>
          </a:ln>
        </p:spPr>
        <p:txBody>
          <a:bodyPr lIns="45719" rIns="45719">
            <a:spAutoFit/>
          </a:bodyPr>
          <a:p>
            <a:pPr eaLnBrk="1">
              <a:buNone/>
            </a:pPr>
            <a:r>
              <a:rPr lang="zh-CN" altLang="en-US" sz="4000">
                <a:solidFill>
                  <a:srgbClr val="A6A6A6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练习</a:t>
            </a:r>
            <a:endParaRPr lang="zh-CN" altLang="en-US" sz="4000">
              <a:solidFill>
                <a:srgbClr val="A6A6A6"/>
              </a:solidFill>
              <a:latin typeface="黑体" panose="02010609060101010101" pitchFamily="49" charset="-122"/>
              <a:ea typeface="黑体" panose="02010609060101010101" pitchFamily="49" charset="-122"/>
              <a:sym typeface="黑体" panose="02010609060101010101" pitchFamily="49" charset="-122"/>
            </a:endParaRPr>
          </a:p>
        </p:txBody>
      </p:sp>
      <p:grpSp>
        <p:nvGrpSpPr>
          <p:cNvPr id="34819" name="Group 150"/>
          <p:cNvGrpSpPr/>
          <p:nvPr/>
        </p:nvGrpSpPr>
        <p:grpSpPr>
          <a:xfrm>
            <a:off x="1811338" y="228600"/>
            <a:ext cx="608012" cy="919163"/>
            <a:chOff x="0" y="0"/>
            <a:chExt cx="607419" cy="919824"/>
          </a:xfrm>
        </p:grpSpPr>
        <p:sp>
          <p:nvSpPr>
            <p:cNvPr id="34836" name="Shape 148"/>
            <p:cNvSpPr/>
            <p:nvPr/>
          </p:nvSpPr>
          <p:spPr>
            <a:xfrm>
              <a:off x="0" y="0"/>
              <a:ext cx="607420" cy="919825"/>
            </a:xfrm>
            <a:custGeom>
              <a:avLst/>
              <a:gdLst/>
              <a:ahLst/>
              <a:cxnLst>
                <a:cxn ang="0">
                  <a:pos x="303710" y="459913"/>
                </a:cxn>
                <a:cxn ang="5898240">
                  <a:pos x="303710" y="459913"/>
                </a:cxn>
                <a:cxn ang="11796480">
                  <a:pos x="303710" y="459913"/>
                </a:cxn>
                <a:cxn ang="17694720">
                  <a:pos x="303710" y="459913"/>
                </a:cxn>
              </a:cxnLst>
              <a:pathLst>
                <a:path w="21600" h="21600">
                  <a:moveTo>
                    <a:pt x="10786" y="21600"/>
                  </a:moveTo>
                  <a:lnTo>
                    <a:pt x="11178" y="21600"/>
                  </a:lnTo>
                  <a:lnTo>
                    <a:pt x="11516" y="21565"/>
                  </a:lnTo>
                  <a:lnTo>
                    <a:pt x="11881" y="21495"/>
                  </a:lnTo>
                  <a:lnTo>
                    <a:pt x="12220" y="21425"/>
                  </a:lnTo>
                  <a:lnTo>
                    <a:pt x="12585" y="21319"/>
                  </a:lnTo>
                  <a:lnTo>
                    <a:pt x="12871" y="21196"/>
                  </a:lnTo>
                  <a:lnTo>
                    <a:pt x="13132" y="21056"/>
                  </a:lnTo>
                  <a:lnTo>
                    <a:pt x="13367" y="20881"/>
                  </a:lnTo>
                  <a:lnTo>
                    <a:pt x="13627" y="20722"/>
                  </a:lnTo>
                  <a:lnTo>
                    <a:pt x="13835" y="20511"/>
                  </a:lnTo>
                  <a:lnTo>
                    <a:pt x="14018" y="20318"/>
                  </a:lnTo>
                  <a:lnTo>
                    <a:pt x="14174" y="20107"/>
                  </a:lnTo>
                  <a:lnTo>
                    <a:pt x="14330" y="19879"/>
                  </a:lnTo>
                  <a:lnTo>
                    <a:pt x="14434" y="19634"/>
                  </a:lnTo>
                  <a:lnTo>
                    <a:pt x="14487" y="19370"/>
                  </a:lnTo>
                  <a:lnTo>
                    <a:pt x="14487" y="15664"/>
                  </a:lnTo>
                  <a:lnTo>
                    <a:pt x="14591" y="15454"/>
                  </a:lnTo>
                  <a:lnTo>
                    <a:pt x="14669" y="15260"/>
                  </a:lnTo>
                  <a:lnTo>
                    <a:pt x="14774" y="15050"/>
                  </a:lnTo>
                  <a:lnTo>
                    <a:pt x="15138" y="14646"/>
                  </a:lnTo>
                  <a:lnTo>
                    <a:pt x="15581" y="14242"/>
                  </a:lnTo>
                  <a:lnTo>
                    <a:pt x="16728" y="13469"/>
                  </a:lnTo>
                  <a:lnTo>
                    <a:pt x="18030" y="12591"/>
                  </a:lnTo>
                  <a:lnTo>
                    <a:pt x="18734" y="12118"/>
                  </a:lnTo>
                  <a:lnTo>
                    <a:pt x="19333" y="11573"/>
                  </a:lnTo>
                  <a:lnTo>
                    <a:pt x="19932" y="11028"/>
                  </a:lnTo>
                  <a:lnTo>
                    <a:pt x="20479" y="10396"/>
                  </a:lnTo>
                  <a:lnTo>
                    <a:pt x="20740" y="10097"/>
                  </a:lnTo>
                  <a:lnTo>
                    <a:pt x="20948" y="9729"/>
                  </a:lnTo>
                  <a:lnTo>
                    <a:pt x="21130" y="9378"/>
                  </a:lnTo>
                  <a:lnTo>
                    <a:pt x="21287" y="8974"/>
                  </a:lnTo>
                  <a:lnTo>
                    <a:pt x="21443" y="8605"/>
                  </a:lnTo>
                  <a:lnTo>
                    <a:pt x="21548" y="8166"/>
                  </a:lnTo>
                  <a:lnTo>
                    <a:pt x="21600" y="7727"/>
                  </a:lnTo>
                  <a:lnTo>
                    <a:pt x="21600" y="6884"/>
                  </a:lnTo>
                  <a:lnTo>
                    <a:pt x="21548" y="6515"/>
                  </a:lnTo>
                  <a:lnTo>
                    <a:pt x="21496" y="6182"/>
                  </a:lnTo>
                  <a:lnTo>
                    <a:pt x="21391" y="5812"/>
                  </a:lnTo>
                  <a:lnTo>
                    <a:pt x="21287" y="5479"/>
                  </a:lnTo>
                  <a:lnTo>
                    <a:pt x="21130" y="5093"/>
                  </a:lnTo>
                  <a:lnTo>
                    <a:pt x="20948" y="4760"/>
                  </a:lnTo>
                  <a:lnTo>
                    <a:pt x="20740" y="4425"/>
                  </a:lnTo>
                  <a:lnTo>
                    <a:pt x="20531" y="4127"/>
                  </a:lnTo>
                  <a:lnTo>
                    <a:pt x="20296" y="3811"/>
                  </a:lnTo>
                  <a:lnTo>
                    <a:pt x="20036" y="3513"/>
                  </a:lnTo>
                  <a:lnTo>
                    <a:pt x="19775" y="3214"/>
                  </a:lnTo>
                  <a:lnTo>
                    <a:pt x="19124" y="2634"/>
                  </a:lnTo>
                  <a:lnTo>
                    <a:pt x="18447" y="2125"/>
                  </a:lnTo>
                  <a:lnTo>
                    <a:pt x="17691" y="1669"/>
                  </a:lnTo>
                  <a:lnTo>
                    <a:pt x="16832" y="1229"/>
                  </a:lnTo>
                  <a:lnTo>
                    <a:pt x="16388" y="1054"/>
                  </a:lnTo>
                  <a:lnTo>
                    <a:pt x="15920" y="879"/>
                  </a:lnTo>
                  <a:lnTo>
                    <a:pt x="15477" y="720"/>
                  </a:lnTo>
                  <a:lnTo>
                    <a:pt x="15034" y="580"/>
                  </a:lnTo>
                  <a:lnTo>
                    <a:pt x="14539" y="439"/>
                  </a:lnTo>
                  <a:lnTo>
                    <a:pt x="14018" y="316"/>
                  </a:lnTo>
                  <a:lnTo>
                    <a:pt x="13471" y="211"/>
                  </a:lnTo>
                  <a:lnTo>
                    <a:pt x="12975" y="140"/>
                  </a:lnTo>
                  <a:lnTo>
                    <a:pt x="12428" y="71"/>
                  </a:lnTo>
                  <a:lnTo>
                    <a:pt x="11934" y="35"/>
                  </a:lnTo>
                  <a:lnTo>
                    <a:pt x="11387" y="0"/>
                  </a:lnTo>
                  <a:lnTo>
                    <a:pt x="10213" y="0"/>
                  </a:lnTo>
                  <a:lnTo>
                    <a:pt x="9666" y="35"/>
                  </a:lnTo>
                  <a:lnTo>
                    <a:pt x="9172" y="71"/>
                  </a:lnTo>
                  <a:lnTo>
                    <a:pt x="8625" y="140"/>
                  </a:lnTo>
                  <a:lnTo>
                    <a:pt x="8129" y="211"/>
                  </a:lnTo>
                  <a:lnTo>
                    <a:pt x="7582" y="316"/>
                  </a:lnTo>
                  <a:lnTo>
                    <a:pt x="7061" y="439"/>
                  </a:lnTo>
                  <a:lnTo>
                    <a:pt x="6566" y="580"/>
                  </a:lnTo>
                  <a:lnTo>
                    <a:pt x="6123" y="720"/>
                  </a:lnTo>
                  <a:lnTo>
                    <a:pt x="5680" y="879"/>
                  </a:lnTo>
                  <a:lnTo>
                    <a:pt x="5212" y="1054"/>
                  </a:lnTo>
                  <a:lnTo>
                    <a:pt x="4768" y="1229"/>
                  </a:lnTo>
                  <a:lnTo>
                    <a:pt x="3909" y="1669"/>
                  </a:lnTo>
                  <a:lnTo>
                    <a:pt x="3153" y="2125"/>
                  </a:lnTo>
                  <a:lnTo>
                    <a:pt x="2476" y="2634"/>
                  </a:lnTo>
                  <a:lnTo>
                    <a:pt x="1825" y="3214"/>
                  </a:lnTo>
                  <a:lnTo>
                    <a:pt x="1303" y="3811"/>
                  </a:lnTo>
                  <a:lnTo>
                    <a:pt x="1069" y="4127"/>
                  </a:lnTo>
                  <a:lnTo>
                    <a:pt x="860" y="4425"/>
                  </a:lnTo>
                  <a:lnTo>
                    <a:pt x="651" y="4760"/>
                  </a:lnTo>
                  <a:lnTo>
                    <a:pt x="470" y="5093"/>
                  </a:lnTo>
                  <a:lnTo>
                    <a:pt x="313" y="5479"/>
                  </a:lnTo>
                  <a:lnTo>
                    <a:pt x="209" y="5812"/>
                  </a:lnTo>
                  <a:lnTo>
                    <a:pt x="104" y="6182"/>
                  </a:lnTo>
                  <a:lnTo>
                    <a:pt x="52" y="6515"/>
                  </a:lnTo>
                  <a:lnTo>
                    <a:pt x="0" y="6884"/>
                  </a:lnTo>
                  <a:lnTo>
                    <a:pt x="0" y="7727"/>
                  </a:lnTo>
                  <a:lnTo>
                    <a:pt x="52" y="8166"/>
                  </a:lnTo>
                  <a:lnTo>
                    <a:pt x="157" y="8605"/>
                  </a:lnTo>
                  <a:lnTo>
                    <a:pt x="313" y="8974"/>
                  </a:lnTo>
                  <a:lnTo>
                    <a:pt x="470" y="9378"/>
                  </a:lnTo>
                  <a:lnTo>
                    <a:pt x="651" y="9729"/>
                  </a:lnTo>
                  <a:lnTo>
                    <a:pt x="860" y="10097"/>
                  </a:lnTo>
                  <a:lnTo>
                    <a:pt x="1121" y="10396"/>
                  </a:lnTo>
                  <a:lnTo>
                    <a:pt x="1668" y="11028"/>
                  </a:lnTo>
                  <a:lnTo>
                    <a:pt x="2267" y="11573"/>
                  </a:lnTo>
                  <a:lnTo>
                    <a:pt x="2866" y="12118"/>
                  </a:lnTo>
                  <a:lnTo>
                    <a:pt x="3570" y="12591"/>
                  </a:lnTo>
                  <a:lnTo>
                    <a:pt x="4872" y="13469"/>
                  </a:lnTo>
                  <a:lnTo>
                    <a:pt x="6019" y="14242"/>
                  </a:lnTo>
                  <a:lnTo>
                    <a:pt x="6462" y="14646"/>
                  </a:lnTo>
                  <a:lnTo>
                    <a:pt x="6826" y="15050"/>
                  </a:lnTo>
                  <a:lnTo>
                    <a:pt x="6931" y="15260"/>
                  </a:lnTo>
                  <a:lnTo>
                    <a:pt x="7009" y="15454"/>
                  </a:lnTo>
                  <a:lnTo>
                    <a:pt x="7113" y="15664"/>
                  </a:lnTo>
                  <a:lnTo>
                    <a:pt x="7113" y="19370"/>
                  </a:lnTo>
                  <a:lnTo>
                    <a:pt x="7166" y="19634"/>
                  </a:lnTo>
                  <a:lnTo>
                    <a:pt x="7270" y="19879"/>
                  </a:lnTo>
                  <a:lnTo>
                    <a:pt x="7425" y="20107"/>
                  </a:lnTo>
                  <a:lnTo>
                    <a:pt x="7582" y="20318"/>
                  </a:lnTo>
                  <a:lnTo>
                    <a:pt x="7765" y="20511"/>
                  </a:lnTo>
                  <a:lnTo>
                    <a:pt x="7973" y="20722"/>
                  </a:lnTo>
                  <a:lnTo>
                    <a:pt x="8233" y="20881"/>
                  </a:lnTo>
                  <a:lnTo>
                    <a:pt x="8468" y="21056"/>
                  </a:lnTo>
                  <a:lnTo>
                    <a:pt x="8729" y="21196"/>
                  </a:lnTo>
                  <a:lnTo>
                    <a:pt x="9015" y="21319"/>
                  </a:lnTo>
                  <a:lnTo>
                    <a:pt x="9380" y="21425"/>
                  </a:lnTo>
                  <a:lnTo>
                    <a:pt x="9719" y="21495"/>
                  </a:lnTo>
                  <a:lnTo>
                    <a:pt x="10084" y="21565"/>
                  </a:lnTo>
                  <a:lnTo>
                    <a:pt x="10422" y="21600"/>
                  </a:lnTo>
                  <a:lnTo>
                    <a:pt x="10786" y="21600"/>
                  </a:lnTo>
                  <a:close/>
                </a:path>
              </a:pathLst>
            </a:custGeom>
            <a:solidFill>
              <a:srgbClr val="FFFFCC">
                <a:alpha val="100000"/>
              </a:srgbClr>
            </a:solidFill>
            <a:ln w="57150" cap="flat" cmpd="sng">
              <a:solidFill>
                <a:srgbClr val="000000">
                  <a:alpha val="10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34837" name="Shape 149"/>
            <p:cNvSpPr/>
            <p:nvPr/>
          </p:nvSpPr>
          <p:spPr>
            <a:xfrm>
              <a:off x="192699" y="403848"/>
              <a:ext cx="224224" cy="408299"/>
            </a:xfrm>
            <a:custGeom>
              <a:avLst/>
              <a:gdLst/>
              <a:ahLst/>
              <a:cxnLst>
                <a:cxn ang="0">
                  <a:pos x="112112" y="204150"/>
                </a:cxn>
                <a:cxn ang="5898240">
                  <a:pos x="112112" y="204150"/>
                </a:cxn>
                <a:cxn ang="11796480">
                  <a:pos x="112112" y="204150"/>
                </a:cxn>
                <a:cxn ang="17694720">
                  <a:pos x="112112" y="204150"/>
                </a:cxn>
              </a:cxnLst>
              <a:pathLst>
                <a:path w="21600" h="21600">
                  <a:moveTo>
                    <a:pt x="6354" y="10918"/>
                  </a:moveTo>
                  <a:lnTo>
                    <a:pt x="4448" y="5578"/>
                  </a:lnTo>
                  <a:lnTo>
                    <a:pt x="1060" y="1305"/>
                  </a:lnTo>
                  <a:lnTo>
                    <a:pt x="0" y="235"/>
                  </a:lnTo>
                  <a:lnTo>
                    <a:pt x="4448" y="1424"/>
                  </a:lnTo>
                  <a:lnTo>
                    <a:pt x="7835" y="0"/>
                  </a:lnTo>
                  <a:lnTo>
                    <a:pt x="11647" y="1305"/>
                  </a:lnTo>
                  <a:lnTo>
                    <a:pt x="14610" y="0"/>
                  </a:lnTo>
                  <a:lnTo>
                    <a:pt x="17576" y="1186"/>
                  </a:lnTo>
                  <a:lnTo>
                    <a:pt x="21600" y="235"/>
                  </a:lnTo>
                  <a:lnTo>
                    <a:pt x="16304" y="6053"/>
                  </a:lnTo>
                  <a:lnTo>
                    <a:pt x="14822" y="10918"/>
                  </a:lnTo>
                  <a:moveTo>
                    <a:pt x="778" y="14359"/>
                  </a:moveTo>
                  <a:lnTo>
                    <a:pt x="20681" y="14359"/>
                  </a:lnTo>
                  <a:lnTo>
                    <a:pt x="20681" y="16852"/>
                  </a:lnTo>
                  <a:lnTo>
                    <a:pt x="778" y="16814"/>
                  </a:lnTo>
                  <a:lnTo>
                    <a:pt x="778" y="19226"/>
                  </a:lnTo>
                  <a:lnTo>
                    <a:pt x="20681" y="19304"/>
                  </a:lnTo>
                  <a:lnTo>
                    <a:pt x="20752" y="21600"/>
                  </a:lnTo>
                  <a:lnTo>
                    <a:pt x="848" y="21600"/>
                  </a:lnTo>
                </a:path>
              </a:pathLst>
            </a:custGeom>
            <a:noFill/>
            <a:ln w="57150" cap="flat" cmpd="sng">
              <a:solidFill>
                <a:srgbClr val="000000">
                  <a:alpha val="10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</p:grpSp>
      <p:sp>
        <p:nvSpPr>
          <p:cNvPr id="34820" name="Shape 151"/>
          <p:cNvSpPr/>
          <p:nvPr/>
        </p:nvSpPr>
        <p:spPr>
          <a:xfrm>
            <a:off x="2525713" y="1360488"/>
            <a:ext cx="5424170" cy="398780"/>
          </a:xfrm>
          <a:prstGeom prst="rect">
            <a:avLst/>
          </a:prstGeom>
          <a:noFill/>
          <a:ln w="12700">
            <a:noFill/>
          </a:ln>
        </p:spPr>
        <p:txBody>
          <a:bodyPr wrap="none" lIns="45719" rIns="45719">
            <a:spAutoFit/>
          </a:bodyPr>
          <a:p>
            <a:pPr eaLnBrk="1">
              <a:buNone/>
            </a:pPr>
            <a:r>
              <a:rPr lang="zh-CN" altLang="en-US" sz="2000"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将下列词语的汉字、拼音、英文解释正确连接：</a:t>
            </a:r>
            <a:endParaRPr lang="zh-CN" altLang="en-US" sz="2000">
              <a:latin typeface="黑体" panose="02010609060101010101" pitchFamily="49" charset="-122"/>
              <a:ea typeface="黑体" panose="02010609060101010101" pitchFamily="49" charset="-122"/>
              <a:sym typeface="黑体" panose="02010609060101010101" pitchFamily="49" charset="-122"/>
            </a:endParaRPr>
          </a:p>
        </p:txBody>
      </p:sp>
      <p:sp>
        <p:nvSpPr>
          <p:cNvPr id="34821" name="Shape 152"/>
          <p:cNvSpPr/>
          <p:nvPr/>
        </p:nvSpPr>
        <p:spPr>
          <a:xfrm>
            <a:off x="6588125" y="2235200"/>
            <a:ext cx="2957830" cy="398780"/>
          </a:xfrm>
          <a:prstGeom prst="rect">
            <a:avLst/>
          </a:prstGeom>
          <a:noFill/>
          <a:ln w="12700">
            <a:noFill/>
          </a:ln>
        </p:spPr>
        <p:txBody>
          <a:bodyPr wrap="none" lIns="45719" rIns="45719">
            <a:spAutoFit/>
          </a:bodyPr>
          <a:p>
            <a:pPr eaLnBrk="1">
              <a:buNone/>
            </a:pPr>
            <a:r>
              <a:rPr lang="en-US" altLang="zh-CN" sz="2000">
                <a:latin typeface="华文细黑" pitchFamily="2" charset="-122"/>
                <a:ea typeface="华文细黑" pitchFamily="2" charset="-122"/>
                <a:sym typeface="华文细黑" pitchFamily="2" charset="-122"/>
              </a:rPr>
              <a:t>v. to show sympathy for</a:t>
            </a:r>
            <a:endParaRPr lang="en-US" altLang="zh-CN" sz="2000">
              <a:latin typeface="华文细黑" pitchFamily="2" charset="-122"/>
              <a:ea typeface="华文细黑" pitchFamily="2" charset="-122"/>
              <a:sym typeface="华文细黑" pitchFamily="2" charset="-122"/>
            </a:endParaRPr>
          </a:p>
        </p:txBody>
      </p:sp>
      <p:sp>
        <p:nvSpPr>
          <p:cNvPr id="34822" name="Shape 153"/>
          <p:cNvSpPr/>
          <p:nvPr/>
        </p:nvSpPr>
        <p:spPr>
          <a:xfrm>
            <a:off x="2624138" y="2247900"/>
            <a:ext cx="598170" cy="398780"/>
          </a:xfrm>
          <a:prstGeom prst="rect">
            <a:avLst/>
          </a:prstGeom>
          <a:noFill/>
          <a:ln w="12700">
            <a:noFill/>
          </a:ln>
        </p:spPr>
        <p:txBody>
          <a:bodyPr wrap="none" lIns="45719" rIns="45719">
            <a:spAutoFit/>
          </a:bodyPr>
          <a:p>
            <a:pPr eaLnBrk="1">
              <a:buNone/>
            </a:pPr>
            <a:r>
              <a:rPr lang="zh-CN" altLang="en-US" sz="2000">
                <a:latin typeface="华文细黑" pitchFamily="2" charset="-122"/>
                <a:ea typeface="华文细黑" pitchFamily="2" charset="-122"/>
                <a:sym typeface="华文细黑" pitchFamily="2" charset="-122"/>
              </a:rPr>
              <a:t>同情</a:t>
            </a:r>
            <a:endParaRPr lang="zh-CN" altLang="en-US" sz="2000">
              <a:latin typeface="华文细黑" pitchFamily="2" charset="-122"/>
              <a:ea typeface="华文细黑" pitchFamily="2" charset="-122"/>
              <a:sym typeface="华文细黑" pitchFamily="2" charset="-122"/>
            </a:endParaRPr>
          </a:p>
        </p:txBody>
      </p:sp>
      <p:sp>
        <p:nvSpPr>
          <p:cNvPr id="34823" name="Shape 154"/>
          <p:cNvSpPr/>
          <p:nvPr/>
        </p:nvSpPr>
        <p:spPr>
          <a:xfrm>
            <a:off x="6588125" y="2921000"/>
            <a:ext cx="4118610" cy="398780"/>
          </a:xfrm>
          <a:prstGeom prst="rect">
            <a:avLst/>
          </a:prstGeom>
          <a:noFill/>
          <a:ln w="12700">
            <a:noFill/>
          </a:ln>
        </p:spPr>
        <p:txBody>
          <a:bodyPr wrap="none" lIns="45719" rIns="45719">
            <a:spAutoFit/>
          </a:bodyPr>
          <a:p>
            <a:pPr eaLnBrk="1">
              <a:buNone/>
            </a:pPr>
            <a:r>
              <a:rPr lang="en-US" altLang="zh-CN" sz="2000">
                <a:latin typeface="华文细黑" pitchFamily="2" charset="-122"/>
                <a:ea typeface="华文细黑" pitchFamily="2" charset="-122"/>
                <a:sym typeface="华文细黑" pitchFamily="2" charset="-122"/>
              </a:rPr>
              <a:t>v. to prepare lessons before class</a:t>
            </a:r>
            <a:endParaRPr lang="en-US" altLang="zh-CN" sz="2000">
              <a:latin typeface="华文细黑" pitchFamily="2" charset="-122"/>
              <a:ea typeface="华文细黑" pitchFamily="2" charset="-122"/>
              <a:sym typeface="华文细黑" pitchFamily="2" charset="-122"/>
            </a:endParaRPr>
          </a:p>
        </p:txBody>
      </p:sp>
      <p:sp>
        <p:nvSpPr>
          <p:cNvPr id="34824" name="Shape 155"/>
          <p:cNvSpPr/>
          <p:nvPr/>
        </p:nvSpPr>
        <p:spPr>
          <a:xfrm>
            <a:off x="2624138" y="2928938"/>
            <a:ext cx="598170" cy="398780"/>
          </a:xfrm>
          <a:prstGeom prst="rect">
            <a:avLst/>
          </a:prstGeom>
          <a:noFill/>
          <a:ln w="12700">
            <a:noFill/>
          </a:ln>
        </p:spPr>
        <p:txBody>
          <a:bodyPr wrap="none" lIns="45719" rIns="45719">
            <a:spAutoFit/>
          </a:bodyPr>
          <a:p>
            <a:pPr eaLnBrk="1">
              <a:buNone/>
            </a:pPr>
            <a:r>
              <a:rPr lang="zh-CN" altLang="en-US" sz="2000">
                <a:latin typeface="华文细黑" pitchFamily="2" charset="-122"/>
                <a:ea typeface="华文细黑" pitchFamily="2" charset="-122"/>
                <a:sym typeface="华文细黑" pitchFamily="2" charset="-122"/>
              </a:rPr>
              <a:t>预习</a:t>
            </a:r>
            <a:endParaRPr lang="zh-CN" altLang="en-US" sz="2000">
              <a:latin typeface="华文细黑" pitchFamily="2" charset="-122"/>
              <a:ea typeface="华文细黑" pitchFamily="2" charset="-122"/>
              <a:sym typeface="华文细黑" pitchFamily="2" charset="-122"/>
            </a:endParaRPr>
          </a:p>
        </p:txBody>
      </p:sp>
      <p:sp>
        <p:nvSpPr>
          <p:cNvPr id="34825" name="Shape 156"/>
          <p:cNvSpPr/>
          <p:nvPr/>
        </p:nvSpPr>
        <p:spPr>
          <a:xfrm>
            <a:off x="4064000" y="5259388"/>
            <a:ext cx="1211580" cy="398780"/>
          </a:xfrm>
          <a:prstGeom prst="rect">
            <a:avLst/>
          </a:prstGeom>
          <a:noFill/>
          <a:ln w="12700">
            <a:noFill/>
          </a:ln>
        </p:spPr>
        <p:txBody>
          <a:bodyPr wrap="none" lIns="45719" rIns="45719">
            <a:spAutoFit/>
          </a:bodyPr>
          <a:p>
            <a:pPr eaLnBrk="1">
              <a:buNone/>
            </a:pPr>
            <a:r>
              <a:rPr lang="en-US" altLang="zh-CN" sz="2000">
                <a:latin typeface="华文细黑" pitchFamily="2" charset="-122"/>
                <a:ea typeface="华文细黑" pitchFamily="2" charset="-122"/>
                <a:sym typeface="华文细黑" pitchFamily="2" charset="-122"/>
              </a:rPr>
              <a:t>tóngqíng</a:t>
            </a:r>
            <a:endParaRPr lang="en-US" altLang="zh-CN" sz="2000">
              <a:latin typeface="华文细黑" pitchFamily="2" charset="-122"/>
              <a:ea typeface="华文细黑" pitchFamily="2" charset="-122"/>
              <a:sym typeface="华文细黑" pitchFamily="2" charset="-122"/>
            </a:endParaRPr>
          </a:p>
        </p:txBody>
      </p:sp>
      <p:sp>
        <p:nvSpPr>
          <p:cNvPr id="34826" name="Shape 157"/>
          <p:cNvSpPr/>
          <p:nvPr/>
        </p:nvSpPr>
        <p:spPr>
          <a:xfrm>
            <a:off x="4102100" y="2235200"/>
            <a:ext cx="553085" cy="398780"/>
          </a:xfrm>
          <a:prstGeom prst="rect">
            <a:avLst/>
          </a:prstGeom>
          <a:noFill/>
          <a:ln w="12700">
            <a:noFill/>
          </a:ln>
        </p:spPr>
        <p:txBody>
          <a:bodyPr wrap="none" lIns="45719" rIns="45719">
            <a:spAutoFit/>
          </a:bodyPr>
          <a:p>
            <a:pPr eaLnBrk="1">
              <a:buNone/>
            </a:pPr>
            <a:r>
              <a:rPr lang="en-US" altLang="zh-CN" sz="2000">
                <a:latin typeface="华文细黑" pitchFamily="2" charset="-122"/>
                <a:ea typeface="华文细黑" pitchFamily="2" charset="-122"/>
                <a:sym typeface="华文细黑" pitchFamily="2" charset="-122"/>
              </a:rPr>
              <a:t>yùxí</a:t>
            </a:r>
            <a:endParaRPr lang="en-US" altLang="zh-CN" sz="2000">
              <a:latin typeface="华文细黑" pitchFamily="2" charset="-122"/>
              <a:ea typeface="华文细黑" pitchFamily="2" charset="-122"/>
              <a:sym typeface="华文细黑" pitchFamily="2" charset="-122"/>
            </a:endParaRPr>
          </a:p>
        </p:txBody>
      </p:sp>
      <p:sp>
        <p:nvSpPr>
          <p:cNvPr id="34827" name="Shape 158"/>
          <p:cNvSpPr/>
          <p:nvPr/>
        </p:nvSpPr>
        <p:spPr>
          <a:xfrm>
            <a:off x="6578600" y="3644900"/>
            <a:ext cx="2995930" cy="398780"/>
          </a:xfrm>
          <a:prstGeom prst="rect">
            <a:avLst/>
          </a:prstGeom>
          <a:noFill/>
          <a:ln w="12700">
            <a:noFill/>
          </a:ln>
        </p:spPr>
        <p:txBody>
          <a:bodyPr wrap="none" lIns="45719" rIns="45719">
            <a:spAutoFit/>
          </a:bodyPr>
          <a:p>
            <a:pPr eaLnBrk="1">
              <a:buNone/>
            </a:pPr>
            <a:r>
              <a:rPr lang="en-US" altLang="zh-CN" sz="2000">
                <a:latin typeface="华文细黑" pitchFamily="2" charset="-122"/>
                <a:ea typeface="华文细黑" pitchFamily="2" charset="-122"/>
                <a:sym typeface="华文细黑" pitchFamily="2" charset="-122"/>
              </a:rPr>
              <a:t>n. focal point, emphasis</a:t>
            </a:r>
            <a:endParaRPr lang="en-US" altLang="zh-CN" sz="2000">
              <a:latin typeface="华文细黑" pitchFamily="2" charset="-122"/>
              <a:ea typeface="华文细黑" pitchFamily="2" charset="-122"/>
              <a:sym typeface="华文细黑" pitchFamily="2" charset="-122"/>
            </a:endParaRPr>
          </a:p>
        </p:txBody>
      </p:sp>
      <p:sp>
        <p:nvSpPr>
          <p:cNvPr id="34828" name="Shape 159"/>
          <p:cNvSpPr/>
          <p:nvPr/>
        </p:nvSpPr>
        <p:spPr>
          <a:xfrm>
            <a:off x="2605088" y="3652838"/>
            <a:ext cx="598170" cy="398780"/>
          </a:xfrm>
          <a:prstGeom prst="rect">
            <a:avLst/>
          </a:prstGeom>
          <a:noFill/>
          <a:ln w="12700">
            <a:noFill/>
          </a:ln>
        </p:spPr>
        <p:txBody>
          <a:bodyPr wrap="none" lIns="45719" rIns="45719">
            <a:spAutoFit/>
          </a:bodyPr>
          <a:p>
            <a:pPr eaLnBrk="1">
              <a:buNone/>
            </a:pPr>
            <a:r>
              <a:rPr lang="zh-CN" altLang="en-US" sz="2000">
                <a:latin typeface="华文细黑" pitchFamily="2" charset="-122"/>
                <a:ea typeface="华文细黑" pitchFamily="2" charset="-122"/>
                <a:sym typeface="华文细黑" pitchFamily="2" charset="-122"/>
              </a:rPr>
              <a:t>重点</a:t>
            </a:r>
            <a:endParaRPr lang="zh-CN" altLang="en-US" sz="2000">
              <a:latin typeface="华文细黑" pitchFamily="2" charset="-122"/>
              <a:ea typeface="华文细黑" pitchFamily="2" charset="-122"/>
              <a:sym typeface="华文细黑" pitchFamily="2" charset="-122"/>
            </a:endParaRPr>
          </a:p>
        </p:txBody>
      </p:sp>
      <p:sp>
        <p:nvSpPr>
          <p:cNvPr id="34829" name="Shape 160"/>
          <p:cNvSpPr/>
          <p:nvPr/>
        </p:nvSpPr>
        <p:spPr>
          <a:xfrm>
            <a:off x="6594475" y="4419600"/>
            <a:ext cx="2715895" cy="398780"/>
          </a:xfrm>
          <a:prstGeom prst="rect">
            <a:avLst/>
          </a:prstGeom>
          <a:noFill/>
          <a:ln w="12700">
            <a:noFill/>
          </a:ln>
        </p:spPr>
        <p:txBody>
          <a:bodyPr wrap="none" lIns="45719" rIns="45719">
            <a:spAutoFit/>
          </a:bodyPr>
          <a:p>
            <a:pPr eaLnBrk="1">
              <a:buNone/>
            </a:pPr>
            <a:r>
              <a:rPr lang="en-US" altLang="zh-CN" sz="2000">
                <a:latin typeface="华文细黑" pitchFamily="2" charset="-122"/>
                <a:ea typeface="华文细黑" pitchFamily="2" charset="-122"/>
                <a:sym typeface="华文细黑" pitchFamily="2" charset="-122"/>
              </a:rPr>
              <a:t>adj. careless, slipshod</a:t>
            </a:r>
            <a:endParaRPr lang="en-US" altLang="zh-CN" sz="2000">
              <a:latin typeface="华文细黑" pitchFamily="2" charset="-122"/>
              <a:ea typeface="华文细黑" pitchFamily="2" charset="-122"/>
              <a:sym typeface="华文细黑" pitchFamily="2" charset="-122"/>
            </a:endParaRPr>
          </a:p>
        </p:txBody>
      </p:sp>
      <p:sp>
        <p:nvSpPr>
          <p:cNvPr id="34830" name="Shape 161"/>
          <p:cNvSpPr/>
          <p:nvPr/>
        </p:nvSpPr>
        <p:spPr>
          <a:xfrm>
            <a:off x="2605088" y="4432300"/>
            <a:ext cx="598170" cy="398780"/>
          </a:xfrm>
          <a:prstGeom prst="rect">
            <a:avLst/>
          </a:prstGeom>
          <a:noFill/>
          <a:ln w="12700">
            <a:noFill/>
          </a:ln>
        </p:spPr>
        <p:txBody>
          <a:bodyPr wrap="none" lIns="45719" rIns="45719">
            <a:spAutoFit/>
          </a:bodyPr>
          <a:p>
            <a:pPr eaLnBrk="1">
              <a:buNone/>
            </a:pPr>
            <a:r>
              <a:rPr lang="zh-CN" altLang="en-US" sz="2000">
                <a:latin typeface="华文细黑" pitchFamily="2" charset="-122"/>
                <a:ea typeface="华文细黑" pitchFamily="2" charset="-122"/>
                <a:sym typeface="华文细黑" pitchFamily="2" charset="-122"/>
              </a:rPr>
              <a:t>马虎</a:t>
            </a:r>
            <a:endParaRPr lang="zh-CN" altLang="en-US" sz="2000">
              <a:latin typeface="华文细黑" pitchFamily="2" charset="-122"/>
              <a:ea typeface="华文细黑" pitchFamily="2" charset="-122"/>
              <a:sym typeface="华文细黑" pitchFamily="2" charset="-122"/>
            </a:endParaRPr>
          </a:p>
        </p:txBody>
      </p:sp>
      <p:sp>
        <p:nvSpPr>
          <p:cNvPr id="34831" name="Shape 162"/>
          <p:cNvSpPr/>
          <p:nvPr/>
        </p:nvSpPr>
        <p:spPr>
          <a:xfrm>
            <a:off x="6594475" y="5207000"/>
            <a:ext cx="2298700" cy="398780"/>
          </a:xfrm>
          <a:prstGeom prst="rect">
            <a:avLst/>
          </a:prstGeom>
          <a:noFill/>
          <a:ln w="12700">
            <a:noFill/>
          </a:ln>
        </p:spPr>
        <p:txBody>
          <a:bodyPr wrap="none" lIns="45719" rIns="45719">
            <a:spAutoFit/>
          </a:bodyPr>
          <a:p>
            <a:pPr eaLnBrk="1">
              <a:buNone/>
            </a:pPr>
            <a:r>
              <a:rPr lang="en-US" altLang="zh-CN" sz="2000">
                <a:latin typeface="华文细黑" pitchFamily="2" charset="-122"/>
                <a:ea typeface="华文细黑" pitchFamily="2" charset="-122"/>
                <a:sym typeface="华文细黑" pitchFamily="2" charset="-122"/>
              </a:rPr>
              <a:t>adj. self-confident</a:t>
            </a:r>
            <a:endParaRPr lang="en-US" altLang="zh-CN" sz="2000">
              <a:latin typeface="华文细黑" pitchFamily="2" charset="-122"/>
              <a:ea typeface="华文细黑" pitchFamily="2" charset="-122"/>
              <a:sym typeface="华文细黑" pitchFamily="2" charset="-122"/>
            </a:endParaRPr>
          </a:p>
        </p:txBody>
      </p:sp>
      <p:sp>
        <p:nvSpPr>
          <p:cNvPr id="34832" name="Shape 163"/>
          <p:cNvSpPr/>
          <p:nvPr/>
        </p:nvSpPr>
        <p:spPr>
          <a:xfrm>
            <a:off x="2605088" y="5214938"/>
            <a:ext cx="598170" cy="398780"/>
          </a:xfrm>
          <a:prstGeom prst="rect">
            <a:avLst/>
          </a:prstGeom>
          <a:noFill/>
          <a:ln w="12700">
            <a:noFill/>
          </a:ln>
        </p:spPr>
        <p:txBody>
          <a:bodyPr wrap="none" lIns="45719" rIns="45719">
            <a:spAutoFit/>
          </a:bodyPr>
          <a:p>
            <a:pPr eaLnBrk="1">
              <a:buNone/>
            </a:pPr>
            <a:r>
              <a:rPr lang="zh-CN" altLang="en-US" sz="2000">
                <a:latin typeface="华文细黑" pitchFamily="2" charset="-122"/>
                <a:ea typeface="华文细黑" pitchFamily="2" charset="-122"/>
                <a:sym typeface="华文细黑" pitchFamily="2" charset="-122"/>
              </a:rPr>
              <a:t>自信</a:t>
            </a:r>
            <a:endParaRPr lang="zh-CN" altLang="en-US" sz="2000">
              <a:latin typeface="华文细黑" pitchFamily="2" charset="-122"/>
              <a:ea typeface="华文细黑" pitchFamily="2" charset="-122"/>
              <a:sym typeface="华文细黑" pitchFamily="2" charset="-122"/>
            </a:endParaRPr>
          </a:p>
        </p:txBody>
      </p:sp>
      <p:sp>
        <p:nvSpPr>
          <p:cNvPr id="34833" name="Shape 164"/>
          <p:cNvSpPr/>
          <p:nvPr/>
        </p:nvSpPr>
        <p:spPr>
          <a:xfrm>
            <a:off x="4087813" y="2970213"/>
            <a:ext cx="1390650" cy="398780"/>
          </a:xfrm>
          <a:prstGeom prst="rect">
            <a:avLst/>
          </a:prstGeom>
          <a:noFill/>
          <a:ln w="12700">
            <a:noFill/>
          </a:ln>
        </p:spPr>
        <p:txBody>
          <a:bodyPr wrap="none" lIns="45719" rIns="45719">
            <a:spAutoFit/>
          </a:bodyPr>
          <a:p>
            <a:pPr eaLnBrk="1">
              <a:buNone/>
            </a:pPr>
            <a:r>
              <a:rPr lang="en-US" altLang="zh-CN" sz="2000">
                <a:latin typeface="华文细黑" pitchFamily="2" charset="-122"/>
                <a:ea typeface="华文细黑" pitchFamily="2" charset="-122"/>
                <a:sym typeface="华文细黑" pitchFamily="2" charset="-122"/>
              </a:rPr>
              <a:t>zhòngdiǎn</a:t>
            </a:r>
            <a:endParaRPr lang="en-US" altLang="zh-CN" sz="2000">
              <a:latin typeface="华文细黑" pitchFamily="2" charset="-122"/>
              <a:ea typeface="华文细黑" pitchFamily="2" charset="-122"/>
              <a:sym typeface="华文细黑" pitchFamily="2" charset="-122"/>
            </a:endParaRPr>
          </a:p>
        </p:txBody>
      </p:sp>
      <p:sp>
        <p:nvSpPr>
          <p:cNvPr id="34834" name="Shape 165"/>
          <p:cNvSpPr/>
          <p:nvPr/>
        </p:nvSpPr>
        <p:spPr>
          <a:xfrm>
            <a:off x="4083050" y="3738563"/>
            <a:ext cx="810895" cy="398780"/>
          </a:xfrm>
          <a:prstGeom prst="rect">
            <a:avLst/>
          </a:prstGeom>
          <a:noFill/>
          <a:ln w="12700">
            <a:noFill/>
          </a:ln>
        </p:spPr>
        <p:txBody>
          <a:bodyPr wrap="none" lIns="45719" rIns="45719">
            <a:spAutoFit/>
          </a:bodyPr>
          <a:p>
            <a:pPr eaLnBrk="1">
              <a:buNone/>
            </a:pPr>
            <a:r>
              <a:rPr lang="en-US" altLang="zh-CN" sz="2000">
                <a:latin typeface="华文细黑" pitchFamily="2" charset="-122"/>
                <a:ea typeface="华文细黑" pitchFamily="2" charset="-122"/>
                <a:sym typeface="华文细黑" pitchFamily="2" charset="-122"/>
              </a:rPr>
              <a:t>mǎhu</a:t>
            </a:r>
            <a:endParaRPr lang="en-US" altLang="zh-CN" sz="2000">
              <a:latin typeface="华文细黑" pitchFamily="2" charset="-122"/>
              <a:ea typeface="华文细黑" pitchFamily="2" charset="-122"/>
              <a:sym typeface="华文细黑" pitchFamily="2" charset="-122"/>
            </a:endParaRPr>
          </a:p>
        </p:txBody>
      </p:sp>
      <p:sp>
        <p:nvSpPr>
          <p:cNvPr id="34835" name="Shape 166"/>
          <p:cNvSpPr/>
          <p:nvPr/>
        </p:nvSpPr>
        <p:spPr>
          <a:xfrm>
            <a:off x="4083050" y="4521200"/>
            <a:ext cx="576580" cy="398780"/>
          </a:xfrm>
          <a:prstGeom prst="rect">
            <a:avLst/>
          </a:prstGeom>
          <a:noFill/>
          <a:ln w="12700">
            <a:noFill/>
          </a:ln>
        </p:spPr>
        <p:txBody>
          <a:bodyPr wrap="none" lIns="45719" rIns="45719">
            <a:spAutoFit/>
          </a:bodyPr>
          <a:p>
            <a:pPr eaLnBrk="1">
              <a:buNone/>
            </a:pPr>
            <a:r>
              <a:rPr lang="en-US" altLang="zh-CN" sz="2000">
                <a:latin typeface="华文细黑" pitchFamily="2" charset="-122"/>
                <a:ea typeface="华文细黑" pitchFamily="2" charset="-122"/>
                <a:sym typeface="华文细黑" pitchFamily="2" charset="-122"/>
              </a:rPr>
              <a:t>zìxìn</a:t>
            </a:r>
            <a:endParaRPr lang="en-US" altLang="zh-CN" sz="2000">
              <a:latin typeface="华文细黑" pitchFamily="2" charset="-122"/>
              <a:ea typeface="华文细黑" pitchFamily="2" charset="-122"/>
              <a:sym typeface="华文细黑" pitchFamily="2" charset="-122"/>
            </a:endParaRPr>
          </a:p>
        </p:txBody>
      </p:sp>
    </p:spTree>
  </p:cSld>
  <p:clrMapOvr>
    <a:masterClrMapping/>
  </p:clrMapOvr>
  <p:transition spd="slow"/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-274320"/>
            <a:ext cx="10820400" cy="1822904"/>
          </a:xfrm>
        </p:spPr>
        <p:txBody>
          <a:bodyPr>
            <a:normAutofit/>
          </a:bodyPr>
          <a:lstStyle/>
          <a:p>
            <a:r>
              <a:rPr lang="zh-TW" altLang="en-US" sz="5400" b="1" u="sng" dirty="0"/>
              <a:t>挂</a:t>
            </a:r>
            <a:r>
              <a:rPr lang="zh-TW" altLang="en-US" sz="5400" dirty="0"/>
              <a:t> </a:t>
            </a:r>
            <a:r>
              <a:rPr lang="en-US" altLang="zh-TW" sz="5400" dirty="0"/>
              <a:t>V.</a:t>
            </a:r>
            <a:endParaRPr lang="zh-TW" altLang="en-US" sz="5400" dirty="0"/>
          </a:p>
        </p:txBody>
      </p:sp>
      <p:sp>
        <p:nvSpPr>
          <p:cNvPr id="5" name="標題 1"/>
          <p:cNvSpPr txBox="1"/>
          <p:nvPr/>
        </p:nvSpPr>
        <p:spPr>
          <a:xfrm>
            <a:off x="19068" y="971721"/>
            <a:ext cx="12172932" cy="2268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altLang="zh-TW" sz="3600" dirty="0"/>
          </a:p>
        </p:txBody>
      </p:sp>
      <p:sp>
        <p:nvSpPr>
          <p:cNvPr id="3" name="標題 1"/>
          <p:cNvSpPr txBox="1"/>
          <p:nvPr/>
        </p:nvSpPr>
        <p:spPr>
          <a:xfrm>
            <a:off x="-19068" y="525747"/>
            <a:ext cx="12211068" cy="2268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600" dirty="0"/>
              <a:t>他一回家就把帽子挂到墙上，然后进房间换衣服了</a:t>
            </a:r>
            <a:endParaRPr lang="en-US" altLang="zh-TW" sz="3600" dirty="0"/>
          </a:p>
        </p:txBody>
      </p:sp>
      <p:pic>
        <p:nvPicPr>
          <p:cNvPr id="13314" name="Picture 2" descr="小禮堂日本INOMATA 日製帽子掛勾連結掛勾吊勾掛物勾塑膠耐重160g (白) | 小禮堂－樂天旗艦店直營店| 樂天市場Rakuten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1891" y="2228850"/>
            <a:ext cx="4629150" cy="462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这个假期可太无聊</a:t>
            </a:r>
            <a:r>
              <a:rPr lang="zh-CN" altLang="en-US"/>
              <a:t>了！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r>
              <a:rPr lang="zh-CN" altLang="en-US"/>
              <a:t>我买的裤子可真是太便宜</a:t>
            </a:r>
            <a:r>
              <a:rPr lang="zh-CN" altLang="en-US"/>
              <a:t>了！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坐火车去布拉格玩，可真的很</a:t>
            </a:r>
            <a:r>
              <a:rPr lang="zh-CN" altLang="en-US"/>
              <a:t>累。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我在学习中发现中文可</a:t>
            </a:r>
            <a:r>
              <a:rPr lang="zh-CN" altLang="en-US"/>
              <a:t>太难了！</a:t>
            </a:r>
            <a:endParaRPr lang="zh-CN" altLang="en-US"/>
          </a:p>
        </p:txBody>
      </p:sp>
    </p:spTree>
  </p:cSld>
  <p:clrMapOvr>
    <a:masterClrMapping/>
  </p:clrMapOvr>
  <p:transition spd="med"/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-274320"/>
            <a:ext cx="10820400" cy="1822904"/>
          </a:xfrm>
        </p:spPr>
        <p:txBody>
          <a:bodyPr>
            <a:normAutofit/>
          </a:bodyPr>
          <a:lstStyle/>
          <a:p>
            <a:r>
              <a:rPr lang="zh-TW" altLang="en-US" sz="5400" b="1" u="sng" dirty="0"/>
              <a:t>挂</a:t>
            </a:r>
            <a:r>
              <a:rPr lang="zh-TW" altLang="en-US" sz="5400" dirty="0"/>
              <a:t> </a:t>
            </a:r>
            <a:r>
              <a:rPr lang="en-US" altLang="zh-TW" sz="5400" dirty="0"/>
              <a:t>V.</a:t>
            </a:r>
            <a:endParaRPr lang="zh-TW" altLang="en-US" sz="5400" dirty="0"/>
          </a:p>
        </p:txBody>
      </p:sp>
      <p:sp>
        <p:nvSpPr>
          <p:cNvPr id="5" name="標題 1"/>
          <p:cNvSpPr txBox="1"/>
          <p:nvPr/>
        </p:nvSpPr>
        <p:spPr>
          <a:xfrm>
            <a:off x="19068" y="971721"/>
            <a:ext cx="12172932" cy="2268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altLang="zh-TW" sz="3600" dirty="0"/>
          </a:p>
        </p:txBody>
      </p:sp>
      <p:sp>
        <p:nvSpPr>
          <p:cNvPr id="3" name="標題 1"/>
          <p:cNvSpPr txBox="1"/>
          <p:nvPr/>
        </p:nvSpPr>
        <p:spPr>
          <a:xfrm>
            <a:off x="-19068" y="132682"/>
            <a:ext cx="12211068" cy="2268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600" dirty="0"/>
              <a:t>他正把洗好的衣服挂在衣架上晾干</a:t>
            </a:r>
            <a:endParaRPr lang="zh-TW" altLang="en-US" sz="3600" dirty="0"/>
          </a:p>
          <a:p>
            <a:pPr algn="ctr"/>
            <a:r>
              <a:rPr lang="en-US" altLang="zh-CN" sz="3600" dirty="0"/>
              <a:t>                                       </a:t>
            </a:r>
            <a:r>
              <a:rPr lang="zh-CN" altLang="zh-TW" sz="3600" dirty="0"/>
              <a:t>晒干</a:t>
            </a:r>
            <a:endParaRPr lang="zh-CN" altLang="zh-TW" sz="3600" dirty="0"/>
          </a:p>
        </p:txBody>
      </p:sp>
      <p:pic>
        <p:nvPicPr>
          <p:cNvPr id="14338" name="Picture 2" descr="挂衣服的女人库存照片. 图片包括有衣物, 女管家, 洗涤物, 晒衣夹, 妻子, 洗衣店, 室内, 家事- 170096584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994558"/>
            <a:ext cx="7620000" cy="507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-274320"/>
            <a:ext cx="10820400" cy="1822904"/>
          </a:xfrm>
        </p:spPr>
        <p:txBody>
          <a:bodyPr>
            <a:normAutofit/>
          </a:bodyPr>
          <a:lstStyle/>
          <a:p>
            <a:r>
              <a:rPr lang="zh-TW" altLang="en-US" sz="5400" b="1" u="sng" dirty="0"/>
              <a:t>挂</a:t>
            </a:r>
            <a:r>
              <a:rPr lang="zh-TW" altLang="en-US" sz="5400" dirty="0"/>
              <a:t> </a:t>
            </a:r>
            <a:r>
              <a:rPr lang="en-US" altLang="zh-TW" sz="5400" dirty="0"/>
              <a:t>V.</a:t>
            </a:r>
            <a:endParaRPr lang="zh-TW" altLang="en-US" sz="5400" dirty="0"/>
          </a:p>
        </p:txBody>
      </p:sp>
      <p:sp>
        <p:nvSpPr>
          <p:cNvPr id="5" name="標題 1"/>
          <p:cNvSpPr txBox="1"/>
          <p:nvPr/>
        </p:nvSpPr>
        <p:spPr>
          <a:xfrm>
            <a:off x="19068" y="971721"/>
            <a:ext cx="12172932" cy="2268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altLang="zh-TW" sz="3600" dirty="0"/>
          </a:p>
        </p:txBody>
      </p:sp>
      <p:sp>
        <p:nvSpPr>
          <p:cNvPr id="3" name="標題 1"/>
          <p:cNvSpPr txBox="1"/>
          <p:nvPr/>
        </p:nvSpPr>
        <p:spPr>
          <a:xfrm>
            <a:off x="666732" y="637132"/>
            <a:ext cx="10839468" cy="2268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600" dirty="0"/>
              <a:t>他常常会把</a:t>
            </a:r>
            <a:r>
              <a:rPr lang="en-US" altLang="zh-TW" sz="3600" dirty="0"/>
              <a:t>”</a:t>
            </a:r>
            <a:r>
              <a:rPr lang="zh-TW" altLang="en-US" sz="3600" dirty="0"/>
              <a:t>开心</a:t>
            </a:r>
            <a:r>
              <a:rPr lang="en-US" altLang="zh-TW" sz="3600" dirty="0"/>
              <a:t>”</a:t>
            </a:r>
            <a:r>
              <a:rPr lang="zh-TW" altLang="en-US" sz="3600" dirty="0"/>
              <a:t>挂在嘴边，但是有的时候他看起来真的很累</a:t>
            </a:r>
            <a:endParaRPr lang="zh-TW" altLang="en-US" sz="3600" dirty="0"/>
          </a:p>
        </p:txBody>
      </p:sp>
      <p:pic>
        <p:nvPicPr>
          <p:cNvPr id="15362" name="Picture 2" descr="心好累！單位裡「表裡不一」的人真多...-醫護非視不可專區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4323" y="2449998"/>
            <a:ext cx="8153400" cy="4266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-274320"/>
            <a:ext cx="10820400" cy="1822904"/>
          </a:xfrm>
        </p:spPr>
        <p:txBody>
          <a:bodyPr>
            <a:normAutofit/>
          </a:bodyPr>
          <a:lstStyle/>
          <a:p>
            <a:r>
              <a:rPr lang="zh-TW" altLang="en-US" sz="5400" b="1" u="sng" dirty="0"/>
              <a:t>挂</a:t>
            </a:r>
            <a:r>
              <a:rPr lang="zh-TW" altLang="en-US" sz="5400" dirty="0"/>
              <a:t> </a:t>
            </a:r>
            <a:r>
              <a:rPr lang="en-US" altLang="zh-TW" sz="5400" dirty="0"/>
              <a:t>V.</a:t>
            </a:r>
            <a:endParaRPr lang="zh-TW" altLang="en-US" sz="5400" dirty="0"/>
          </a:p>
        </p:txBody>
      </p:sp>
      <p:sp>
        <p:nvSpPr>
          <p:cNvPr id="5" name="標題 1"/>
          <p:cNvSpPr txBox="1"/>
          <p:nvPr/>
        </p:nvSpPr>
        <p:spPr>
          <a:xfrm>
            <a:off x="19068" y="971721"/>
            <a:ext cx="12172932" cy="2268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altLang="zh-TW" sz="3600" dirty="0"/>
          </a:p>
        </p:txBody>
      </p:sp>
      <p:sp>
        <p:nvSpPr>
          <p:cNvPr id="3" name="標題 1"/>
          <p:cNvSpPr txBox="1"/>
          <p:nvPr/>
        </p:nvSpPr>
        <p:spPr>
          <a:xfrm>
            <a:off x="-19068" y="525747"/>
            <a:ext cx="12211068" cy="2268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600" dirty="0"/>
              <a:t>他常常把</a:t>
            </a:r>
            <a:r>
              <a:rPr lang="en-US" altLang="zh-TW" sz="3600" dirty="0"/>
              <a:t>”</a:t>
            </a:r>
            <a:r>
              <a:rPr lang="zh-TW" altLang="en-US" sz="3600" dirty="0"/>
              <a:t>你好笨</a:t>
            </a:r>
            <a:r>
              <a:rPr lang="en-US" altLang="zh-TW" sz="3600" dirty="0"/>
              <a:t>”</a:t>
            </a:r>
            <a:r>
              <a:rPr lang="zh-TW" altLang="en-US" sz="3600" dirty="0"/>
              <a:t>挂在嘴边，有的时候让人火大</a:t>
            </a:r>
            <a:endParaRPr lang="zh-TW" altLang="en-US" sz="3600" dirty="0"/>
          </a:p>
        </p:txBody>
      </p:sp>
      <p:pic>
        <p:nvPicPr>
          <p:cNvPr id="16386" name="Picture 2" descr="火大]素材免费下载-火大图片大全-火大模板-千图网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2971" y="2924624"/>
            <a:ext cx="2629732" cy="2629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你好笨笨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8646" y="2733675"/>
            <a:ext cx="4124325" cy="412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-274320"/>
            <a:ext cx="10820400" cy="1822904"/>
          </a:xfrm>
        </p:spPr>
        <p:txBody>
          <a:bodyPr>
            <a:normAutofit/>
          </a:bodyPr>
          <a:lstStyle/>
          <a:p>
            <a:r>
              <a:rPr lang="zh-TW" altLang="en-US" sz="5400" b="1" u="sng" dirty="0"/>
              <a:t>推</a:t>
            </a:r>
            <a:r>
              <a:rPr lang="zh-TW" altLang="en-US" sz="5400" dirty="0"/>
              <a:t> </a:t>
            </a:r>
            <a:r>
              <a:rPr lang="en-US" altLang="zh-TW" sz="5400" dirty="0"/>
              <a:t>V.</a:t>
            </a:r>
            <a:endParaRPr lang="zh-TW" altLang="en-US" sz="5400" dirty="0"/>
          </a:p>
        </p:txBody>
      </p:sp>
      <p:sp>
        <p:nvSpPr>
          <p:cNvPr id="5" name="標題 1"/>
          <p:cNvSpPr txBox="1"/>
          <p:nvPr/>
        </p:nvSpPr>
        <p:spPr>
          <a:xfrm>
            <a:off x="19068" y="971721"/>
            <a:ext cx="12172932" cy="2268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altLang="zh-TW" sz="3600" dirty="0"/>
          </a:p>
        </p:txBody>
      </p:sp>
      <p:sp>
        <p:nvSpPr>
          <p:cNvPr id="3" name="標題 1"/>
          <p:cNvSpPr txBox="1"/>
          <p:nvPr/>
        </p:nvSpPr>
        <p:spPr>
          <a:xfrm>
            <a:off x="0" y="637132"/>
            <a:ext cx="12172932" cy="2268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600" dirty="0"/>
              <a:t>他决定今天先睡觉，所有的问题先推到明天再说</a:t>
            </a:r>
            <a:endParaRPr lang="zh-TW" altLang="en-US" sz="3600" dirty="0"/>
          </a:p>
        </p:txBody>
      </p:sp>
      <p:pic>
        <p:nvPicPr>
          <p:cNvPr id="6146" name="Picture 2" descr="睡觉的时候也能学习：但只在适当的条件下奏效_手机新浪网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6091" y="2460036"/>
            <a:ext cx="6000750" cy="395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4565" y="502285"/>
            <a:ext cx="10515600" cy="4789170"/>
          </a:xfrm>
        </p:spPr>
        <p:txBody>
          <a:bodyPr>
            <a:normAutofit/>
          </a:bodyPr>
          <a:p>
            <a:r>
              <a:rPr lang="zh-CN" altLang="en-US"/>
              <a:t>不能专心学习</a:t>
            </a:r>
            <a:br>
              <a:rPr lang="zh-CN" altLang="en-US"/>
            </a:br>
            <a:r>
              <a:rPr lang="zh-CN" altLang="en-US"/>
              <a:t>学习时专心不了</a:t>
            </a:r>
            <a:br>
              <a:rPr lang="zh-CN" altLang="en-US"/>
            </a:br>
            <a:br>
              <a:rPr lang="zh-CN" altLang="en-US"/>
            </a:br>
            <a:br>
              <a:rPr lang="zh-CN" altLang="en-US"/>
            </a:br>
            <a:br>
              <a:rPr lang="zh-CN" altLang="en-US"/>
            </a:br>
            <a:r>
              <a:rPr lang="zh-CN" altLang="en-US"/>
              <a:t>自律</a:t>
            </a:r>
            <a:r>
              <a:rPr lang="en-US" altLang="zh-CN"/>
              <a:t>/</a:t>
            </a:r>
            <a:r>
              <a:rPr lang="zh-CN" altLang="en-US"/>
              <a:t>拖延</a:t>
            </a:r>
            <a:endParaRPr lang="zh-CN" altLang="en-US"/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-274320"/>
            <a:ext cx="10820400" cy="1822904"/>
          </a:xfrm>
        </p:spPr>
        <p:txBody>
          <a:bodyPr>
            <a:normAutofit/>
          </a:bodyPr>
          <a:lstStyle/>
          <a:p>
            <a:r>
              <a:rPr lang="zh-TW" altLang="en-US" sz="5400" b="1" u="sng" dirty="0"/>
              <a:t>推</a:t>
            </a:r>
            <a:r>
              <a:rPr lang="zh-TW" altLang="en-US" sz="5400" dirty="0"/>
              <a:t> </a:t>
            </a:r>
            <a:r>
              <a:rPr lang="en-US" altLang="zh-TW" sz="5400" dirty="0"/>
              <a:t>V.</a:t>
            </a:r>
            <a:endParaRPr lang="zh-TW" altLang="en-US" sz="5400" dirty="0"/>
          </a:p>
        </p:txBody>
      </p:sp>
      <p:sp>
        <p:nvSpPr>
          <p:cNvPr id="5" name="標題 1"/>
          <p:cNvSpPr txBox="1"/>
          <p:nvPr/>
        </p:nvSpPr>
        <p:spPr>
          <a:xfrm>
            <a:off x="0" y="1040213"/>
            <a:ext cx="12172932" cy="2268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altLang="zh-TW" sz="3600" dirty="0"/>
          </a:p>
        </p:txBody>
      </p:sp>
      <p:sp>
        <p:nvSpPr>
          <p:cNvPr id="3" name="標題 1"/>
          <p:cNvSpPr txBox="1"/>
          <p:nvPr/>
        </p:nvSpPr>
        <p:spPr>
          <a:xfrm>
            <a:off x="0" y="637132"/>
            <a:ext cx="12172932" cy="2268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600" dirty="0"/>
              <a:t>因为新冠的问题，这个活动被</a:t>
            </a:r>
            <a:r>
              <a:rPr lang="zh-TW" altLang="en-US" sz="3600" b="1" u="sng" dirty="0"/>
              <a:t>推迟</a:t>
            </a:r>
            <a:r>
              <a:rPr lang="zh-TW" altLang="en-US" sz="3600" dirty="0"/>
              <a:t>了好久</a:t>
            </a:r>
            <a:endParaRPr lang="en-US" altLang="zh-TW" sz="3600" dirty="0"/>
          </a:p>
        </p:txBody>
      </p:sp>
      <p:pic>
        <p:nvPicPr>
          <p:cNvPr id="5122" name="Picture 2" descr="聊一聊“推迟”和“提前”的英文翻译和用法- 知乎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5152" y="2625118"/>
            <a:ext cx="5279048" cy="401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簡約月曆計劃2022年九月月曆, 桌面日曆, 月曆計劃, 行事曆向量圖案素材免費下載，PNG，EPS和AI素材下載- Pngtree |  Calendar vector, Calendar design, Calendar wallpap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4510" y="3817462"/>
            <a:ext cx="3010642" cy="3010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ShopBack 月曆｜2020 連假、節慶，分月看最仔細！ – ShopBack部落格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9299" y="2189823"/>
            <a:ext cx="238125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箭號: 向右 6"/>
          <p:cNvSpPr/>
          <p:nvPr/>
        </p:nvSpPr>
        <p:spPr>
          <a:xfrm>
            <a:off x="2243229" y="4632168"/>
            <a:ext cx="1430215" cy="9689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-274320"/>
            <a:ext cx="10820400" cy="1822904"/>
          </a:xfrm>
        </p:spPr>
        <p:txBody>
          <a:bodyPr>
            <a:normAutofit/>
          </a:bodyPr>
          <a:lstStyle/>
          <a:p>
            <a:r>
              <a:rPr lang="zh-TW" altLang="en-US" sz="5400" b="1" u="sng" dirty="0"/>
              <a:t>推</a:t>
            </a:r>
            <a:r>
              <a:rPr lang="zh-TW" altLang="en-US" sz="5400" dirty="0"/>
              <a:t> </a:t>
            </a:r>
            <a:r>
              <a:rPr lang="en-US" altLang="zh-TW" sz="5400" dirty="0"/>
              <a:t>V.</a:t>
            </a:r>
            <a:endParaRPr lang="zh-TW" altLang="en-US" sz="5400" dirty="0"/>
          </a:p>
        </p:txBody>
      </p:sp>
      <p:sp>
        <p:nvSpPr>
          <p:cNvPr id="5" name="標題 1"/>
          <p:cNvSpPr txBox="1"/>
          <p:nvPr/>
        </p:nvSpPr>
        <p:spPr>
          <a:xfrm>
            <a:off x="19068" y="971721"/>
            <a:ext cx="12172932" cy="2268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altLang="zh-TW" sz="3600" dirty="0"/>
          </a:p>
        </p:txBody>
      </p:sp>
      <p:sp>
        <p:nvSpPr>
          <p:cNvPr id="3" name="標題 1"/>
          <p:cNvSpPr txBox="1"/>
          <p:nvPr/>
        </p:nvSpPr>
        <p:spPr>
          <a:xfrm>
            <a:off x="0" y="637132"/>
            <a:ext cx="12172932" cy="2268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600" dirty="0"/>
              <a:t>他把这份工作推掉了</a:t>
            </a:r>
            <a:endParaRPr lang="zh-TW" altLang="en-US" sz="3600" dirty="0"/>
          </a:p>
        </p:txBody>
      </p:sp>
      <p:pic>
        <p:nvPicPr>
          <p:cNvPr id="3074" name="Picture 2" descr="這樣拒絕人，反而很加分：與其說「不好意思」，不如說３次「 」 - Cheers快樂工作人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3771" y="2511958"/>
            <a:ext cx="5343525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拿</a:t>
            </a:r>
            <a:r>
              <a:rPr lang="en-US" altLang="zh-TW" dirty="0"/>
              <a:t>…</a:t>
            </a:r>
            <a:r>
              <a:rPr lang="zh-TW" altLang="en-US" dirty="0"/>
              <a:t>来说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83722"/>
          </a:xfrm>
        </p:spPr>
        <p:txBody>
          <a:bodyPr>
            <a:normAutofit/>
          </a:bodyPr>
          <a:lstStyle/>
          <a:p>
            <a:r>
              <a:rPr lang="zh-TW" altLang="en-US" dirty="0"/>
              <a:t>用来引入要说明的事物或情况。</a:t>
            </a:r>
            <a:endParaRPr lang="en-US" altLang="zh-TW" dirty="0"/>
          </a:p>
          <a:p>
            <a:endParaRPr lang="en-US" altLang="zh-TW" dirty="0"/>
          </a:p>
          <a:p>
            <a:r>
              <a:rPr lang="en-US" altLang="zh-TW" dirty="0"/>
              <a:t>_________</a:t>
            </a:r>
            <a:r>
              <a:rPr lang="zh-TW" altLang="en-US" dirty="0"/>
              <a:t>，拿</a:t>
            </a:r>
            <a:r>
              <a:rPr lang="en-US" altLang="zh-TW" dirty="0"/>
              <a:t>____</a:t>
            </a:r>
            <a:r>
              <a:rPr lang="zh-TW" altLang="en-US" dirty="0"/>
              <a:t>来说，</a:t>
            </a:r>
            <a:r>
              <a:rPr lang="en-US" altLang="zh-TW" dirty="0"/>
              <a:t>__________</a:t>
            </a:r>
            <a:r>
              <a:rPr lang="zh-TW" altLang="en-US" dirty="0"/>
              <a:t>。</a:t>
            </a:r>
            <a:endParaRPr lang="en-US" altLang="zh-TW" dirty="0"/>
          </a:p>
          <a:p>
            <a:r>
              <a:rPr lang="zh-TW" altLang="en-US" dirty="0"/>
              <a:t>不按时吃饭就会胖，</a:t>
            </a:r>
            <a:r>
              <a:rPr lang="zh-TW" altLang="en-US" b="1" u="sng" dirty="0">
                <a:solidFill>
                  <a:srgbClr val="FF0000"/>
                </a:solidFill>
              </a:rPr>
              <a:t>拿</a:t>
            </a:r>
            <a:r>
              <a:rPr lang="zh-TW" altLang="en-US" dirty="0"/>
              <a:t>他</a:t>
            </a:r>
            <a:r>
              <a:rPr lang="zh-TW" altLang="en-US" b="1" u="sng" dirty="0">
                <a:solidFill>
                  <a:srgbClr val="FF0000"/>
                </a:solidFill>
              </a:rPr>
              <a:t>来说</a:t>
            </a:r>
            <a:r>
              <a:rPr lang="zh-TW" altLang="en-US" dirty="0"/>
              <a:t>，他都是觉得饿了才吃，有时候晚上九点吃，有时候下午五点吃，吃饭的时间都不固定，不管他怎么运动都瘦不下来。</a:t>
            </a:r>
            <a:endParaRPr lang="en-US" altLang="zh-TW" dirty="0"/>
          </a:p>
        </p:txBody>
      </p:sp>
      <p:sp>
        <p:nvSpPr>
          <p:cNvPr id="4" name="箭號: 圓形 3"/>
          <p:cNvSpPr/>
          <p:nvPr/>
        </p:nvSpPr>
        <p:spPr>
          <a:xfrm>
            <a:off x="3336758" y="1370178"/>
            <a:ext cx="2550695" cy="2310063"/>
          </a:xfrm>
          <a:prstGeom prst="circular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5" name="箭號: 圓形 4"/>
          <p:cNvSpPr/>
          <p:nvPr/>
        </p:nvSpPr>
        <p:spPr>
          <a:xfrm>
            <a:off x="4612105" y="2000209"/>
            <a:ext cx="4002506" cy="2310063"/>
          </a:xfrm>
          <a:prstGeom prst="circularArrow">
            <a:avLst>
              <a:gd name="adj1" fmla="val 6037"/>
              <a:gd name="adj2" fmla="val 743412"/>
              <a:gd name="adj3" fmla="val 20990589"/>
              <a:gd name="adj4" fmla="val 10800000"/>
              <a:gd name="adj5" fmla="val 1250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4" grpId="1" bldLvl="0" animBg="1"/>
      <p:bldP spid="5" grpId="0" bldLvl="0" animBg="1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到这里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拿</a:t>
            </a:r>
            <a:r>
              <a:rPr lang="en-US" altLang="zh-TW" dirty="0"/>
              <a:t>…</a:t>
            </a:r>
            <a:r>
              <a:rPr lang="zh-TW" altLang="en-US" dirty="0"/>
              <a:t>来说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83722"/>
          </a:xfrm>
        </p:spPr>
        <p:txBody>
          <a:bodyPr>
            <a:normAutofit/>
          </a:bodyPr>
          <a:lstStyle/>
          <a:p>
            <a:r>
              <a:rPr lang="zh-TW" altLang="en-US" dirty="0"/>
              <a:t>每个人学习的方式都不太一样，</a:t>
            </a:r>
            <a:r>
              <a:rPr lang="en-US" altLang="zh-TW" dirty="0"/>
              <a:t>_________</a:t>
            </a:r>
            <a:r>
              <a:rPr lang="zh-TW" altLang="en-US" dirty="0"/>
              <a:t>，他就很喜欢在上课前预习</a:t>
            </a:r>
            <a:r>
              <a:rPr lang="zh-CN" altLang="zh-TW" dirty="0"/>
              <a:t>课文</a:t>
            </a:r>
            <a:r>
              <a:rPr lang="zh-TW" altLang="en-US" dirty="0"/>
              <a:t>。</a:t>
            </a:r>
            <a:endParaRPr lang="en-US" altLang="zh-TW" dirty="0"/>
          </a:p>
        </p:txBody>
      </p:sp>
      <p:pic>
        <p:nvPicPr>
          <p:cNvPr id="6" name="Picture 5" descr="数学预习没有用？错！这才是正确方法！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2789" y="3028046"/>
            <a:ext cx="4071914" cy="3464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7170" name="Group 173"/>
          <p:cNvGrpSpPr/>
          <p:nvPr/>
        </p:nvGrpSpPr>
        <p:grpSpPr>
          <a:xfrm>
            <a:off x="1981200" y="190500"/>
            <a:ext cx="8359776" cy="993085"/>
            <a:chOff x="0" y="0"/>
            <a:chExt cx="8360602" cy="992086"/>
          </a:xfrm>
        </p:grpSpPr>
        <p:grpSp>
          <p:nvGrpSpPr>
            <p:cNvPr id="7180" name="Group 171"/>
            <p:cNvGrpSpPr/>
            <p:nvPr/>
          </p:nvGrpSpPr>
          <p:grpSpPr>
            <a:xfrm>
              <a:off x="0" y="0"/>
              <a:ext cx="607420" cy="919825"/>
              <a:chOff x="0" y="0"/>
              <a:chExt cx="607419" cy="919824"/>
            </a:xfrm>
          </p:grpSpPr>
          <p:sp>
            <p:nvSpPr>
              <p:cNvPr id="7182" name="Shape 169"/>
              <p:cNvSpPr/>
              <p:nvPr/>
            </p:nvSpPr>
            <p:spPr>
              <a:xfrm>
                <a:off x="0" y="0"/>
                <a:ext cx="607420" cy="919825"/>
              </a:xfrm>
              <a:custGeom>
                <a:avLst/>
                <a:gdLst/>
                <a:ahLst/>
                <a:cxnLst>
                  <a:cxn ang="0">
                    <a:pos x="303710" y="459913"/>
                  </a:cxn>
                  <a:cxn ang="5898240">
                    <a:pos x="303710" y="459913"/>
                  </a:cxn>
                  <a:cxn ang="11796480">
                    <a:pos x="303710" y="459913"/>
                  </a:cxn>
                  <a:cxn ang="17694720">
                    <a:pos x="303710" y="459913"/>
                  </a:cxn>
                </a:cxnLst>
                <a:pathLst>
                  <a:path w="21600" h="21600">
                    <a:moveTo>
                      <a:pt x="10786" y="21600"/>
                    </a:moveTo>
                    <a:lnTo>
                      <a:pt x="11178" y="21600"/>
                    </a:lnTo>
                    <a:lnTo>
                      <a:pt x="11516" y="21565"/>
                    </a:lnTo>
                    <a:lnTo>
                      <a:pt x="11881" y="21495"/>
                    </a:lnTo>
                    <a:lnTo>
                      <a:pt x="12220" y="21425"/>
                    </a:lnTo>
                    <a:lnTo>
                      <a:pt x="12585" y="21319"/>
                    </a:lnTo>
                    <a:lnTo>
                      <a:pt x="12871" y="21196"/>
                    </a:lnTo>
                    <a:lnTo>
                      <a:pt x="13132" y="21056"/>
                    </a:lnTo>
                    <a:lnTo>
                      <a:pt x="13367" y="20881"/>
                    </a:lnTo>
                    <a:lnTo>
                      <a:pt x="13627" y="20722"/>
                    </a:lnTo>
                    <a:lnTo>
                      <a:pt x="13835" y="20511"/>
                    </a:lnTo>
                    <a:lnTo>
                      <a:pt x="14018" y="20318"/>
                    </a:lnTo>
                    <a:lnTo>
                      <a:pt x="14174" y="20107"/>
                    </a:lnTo>
                    <a:lnTo>
                      <a:pt x="14330" y="19879"/>
                    </a:lnTo>
                    <a:lnTo>
                      <a:pt x="14434" y="19634"/>
                    </a:lnTo>
                    <a:lnTo>
                      <a:pt x="14487" y="19370"/>
                    </a:lnTo>
                    <a:lnTo>
                      <a:pt x="14487" y="15664"/>
                    </a:lnTo>
                    <a:lnTo>
                      <a:pt x="14591" y="15454"/>
                    </a:lnTo>
                    <a:lnTo>
                      <a:pt x="14669" y="15260"/>
                    </a:lnTo>
                    <a:lnTo>
                      <a:pt x="14774" y="15050"/>
                    </a:lnTo>
                    <a:lnTo>
                      <a:pt x="15138" y="14646"/>
                    </a:lnTo>
                    <a:lnTo>
                      <a:pt x="15581" y="14242"/>
                    </a:lnTo>
                    <a:lnTo>
                      <a:pt x="16728" y="13469"/>
                    </a:lnTo>
                    <a:lnTo>
                      <a:pt x="18030" y="12591"/>
                    </a:lnTo>
                    <a:lnTo>
                      <a:pt x="18734" y="12118"/>
                    </a:lnTo>
                    <a:lnTo>
                      <a:pt x="19333" y="11573"/>
                    </a:lnTo>
                    <a:lnTo>
                      <a:pt x="19932" y="11028"/>
                    </a:lnTo>
                    <a:lnTo>
                      <a:pt x="20479" y="10396"/>
                    </a:lnTo>
                    <a:lnTo>
                      <a:pt x="20740" y="10097"/>
                    </a:lnTo>
                    <a:lnTo>
                      <a:pt x="20948" y="9729"/>
                    </a:lnTo>
                    <a:lnTo>
                      <a:pt x="21130" y="9378"/>
                    </a:lnTo>
                    <a:lnTo>
                      <a:pt x="21287" y="8974"/>
                    </a:lnTo>
                    <a:lnTo>
                      <a:pt x="21443" y="8605"/>
                    </a:lnTo>
                    <a:lnTo>
                      <a:pt x="21548" y="8166"/>
                    </a:lnTo>
                    <a:lnTo>
                      <a:pt x="21600" y="7727"/>
                    </a:lnTo>
                    <a:lnTo>
                      <a:pt x="21600" y="6884"/>
                    </a:lnTo>
                    <a:lnTo>
                      <a:pt x="21548" y="6515"/>
                    </a:lnTo>
                    <a:lnTo>
                      <a:pt x="21496" y="6182"/>
                    </a:lnTo>
                    <a:lnTo>
                      <a:pt x="21391" y="5812"/>
                    </a:lnTo>
                    <a:lnTo>
                      <a:pt x="21287" y="5479"/>
                    </a:lnTo>
                    <a:lnTo>
                      <a:pt x="21130" y="5093"/>
                    </a:lnTo>
                    <a:lnTo>
                      <a:pt x="20948" y="4760"/>
                    </a:lnTo>
                    <a:lnTo>
                      <a:pt x="20740" y="4425"/>
                    </a:lnTo>
                    <a:lnTo>
                      <a:pt x="20531" y="4127"/>
                    </a:lnTo>
                    <a:lnTo>
                      <a:pt x="20296" y="3811"/>
                    </a:lnTo>
                    <a:lnTo>
                      <a:pt x="20036" y="3513"/>
                    </a:lnTo>
                    <a:lnTo>
                      <a:pt x="19775" y="3214"/>
                    </a:lnTo>
                    <a:lnTo>
                      <a:pt x="19124" y="2634"/>
                    </a:lnTo>
                    <a:lnTo>
                      <a:pt x="18447" y="2125"/>
                    </a:lnTo>
                    <a:lnTo>
                      <a:pt x="17691" y="1669"/>
                    </a:lnTo>
                    <a:lnTo>
                      <a:pt x="16832" y="1229"/>
                    </a:lnTo>
                    <a:lnTo>
                      <a:pt x="16388" y="1054"/>
                    </a:lnTo>
                    <a:lnTo>
                      <a:pt x="15920" y="879"/>
                    </a:lnTo>
                    <a:lnTo>
                      <a:pt x="15477" y="720"/>
                    </a:lnTo>
                    <a:lnTo>
                      <a:pt x="15034" y="580"/>
                    </a:lnTo>
                    <a:lnTo>
                      <a:pt x="14539" y="439"/>
                    </a:lnTo>
                    <a:lnTo>
                      <a:pt x="14018" y="316"/>
                    </a:lnTo>
                    <a:lnTo>
                      <a:pt x="13471" y="211"/>
                    </a:lnTo>
                    <a:lnTo>
                      <a:pt x="12975" y="140"/>
                    </a:lnTo>
                    <a:lnTo>
                      <a:pt x="12428" y="71"/>
                    </a:lnTo>
                    <a:lnTo>
                      <a:pt x="11934" y="35"/>
                    </a:lnTo>
                    <a:lnTo>
                      <a:pt x="11387" y="0"/>
                    </a:lnTo>
                    <a:lnTo>
                      <a:pt x="10213" y="0"/>
                    </a:lnTo>
                    <a:lnTo>
                      <a:pt x="9666" y="35"/>
                    </a:lnTo>
                    <a:lnTo>
                      <a:pt x="9172" y="71"/>
                    </a:lnTo>
                    <a:lnTo>
                      <a:pt x="8625" y="140"/>
                    </a:lnTo>
                    <a:lnTo>
                      <a:pt x="8129" y="211"/>
                    </a:lnTo>
                    <a:lnTo>
                      <a:pt x="7582" y="316"/>
                    </a:lnTo>
                    <a:lnTo>
                      <a:pt x="7061" y="439"/>
                    </a:lnTo>
                    <a:lnTo>
                      <a:pt x="6566" y="580"/>
                    </a:lnTo>
                    <a:lnTo>
                      <a:pt x="6123" y="720"/>
                    </a:lnTo>
                    <a:lnTo>
                      <a:pt x="5680" y="879"/>
                    </a:lnTo>
                    <a:lnTo>
                      <a:pt x="5212" y="1054"/>
                    </a:lnTo>
                    <a:lnTo>
                      <a:pt x="4768" y="1229"/>
                    </a:lnTo>
                    <a:lnTo>
                      <a:pt x="3909" y="1669"/>
                    </a:lnTo>
                    <a:lnTo>
                      <a:pt x="3153" y="2125"/>
                    </a:lnTo>
                    <a:lnTo>
                      <a:pt x="2476" y="2634"/>
                    </a:lnTo>
                    <a:lnTo>
                      <a:pt x="1825" y="3214"/>
                    </a:lnTo>
                    <a:lnTo>
                      <a:pt x="1303" y="3811"/>
                    </a:lnTo>
                    <a:lnTo>
                      <a:pt x="1069" y="4127"/>
                    </a:lnTo>
                    <a:lnTo>
                      <a:pt x="860" y="4425"/>
                    </a:lnTo>
                    <a:lnTo>
                      <a:pt x="651" y="4760"/>
                    </a:lnTo>
                    <a:lnTo>
                      <a:pt x="470" y="5093"/>
                    </a:lnTo>
                    <a:lnTo>
                      <a:pt x="313" y="5479"/>
                    </a:lnTo>
                    <a:lnTo>
                      <a:pt x="209" y="5812"/>
                    </a:lnTo>
                    <a:lnTo>
                      <a:pt x="104" y="6182"/>
                    </a:lnTo>
                    <a:lnTo>
                      <a:pt x="52" y="6515"/>
                    </a:lnTo>
                    <a:lnTo>
                      <a:pt x="0" y="6884"/>
                    </a:lnTo>
                    <a:lnTo>
                      <a:pt x="0" y="7727"/>
                    </a:lnTo>
                    <a:lnTo>
                      <a:pt x="52" y="8166"/>
                    </a:lnTo>
                    <a:lnTo>
                      <a:pt x="157" y="8605"/>
                    </a:lnTo>
                    <a:lnTo>
                      <a:pt x="313" y="8974"/>
                    </a:lnTo>
                    <a:lnTo>
                      <a:pt x="470" y="9378"/>
                    </a:lnTo>
                    <a:lnTo>
                      <a:pt x="651" y="9729"/>
                    </a:lnTo>
                    <a:lnTo>
                      <a:pt x="860" y="10097"/>
                    </a:lnTo>
                    <a:lnTo>
                      <a:pt x="1121" y="10396"/>
                    </a:lnTo>
                    <a:lnTo>
                      <a:pt x="1668" y="11028"/>
                    </a:lnTo>
                    <a:lnTo>
                      <a:pt x="2267" y="11573"/>
                    </a:lnTo>
                    <a:lnTo>
                      <a:pt x="2866" y="12118"/>
                    </a:lnTo>
                    <a:lnTo>
                      <a:pt x="3570" y="12591"/>
                    </a:lnTo>
                    <a:lnTo>
                      <a:pt x="4872" y="13469"/>
                    </a:lnTo>
                    <a:lnTo>
                      <a:pt x="6019" y="14242"/>
                    </a:lnTo>
                    <a:lnTo>
                      <a:pt x="6462" y="14646"/>
                    </a:lnTo>
                    <a:lnTo>
                      <a:pt x="6826" y="15050"/>
                    </a:lnTo>
                    <a:lnTo>
                      <a:pt x="6931" y="15260"/>
                    </a:lnTo>
                    <a:lnTo>
                      <a:pt x="7009" y="15454"/>
                    </a:lnTo>
                    <a:lnTo>
                      <a:pt x="7113" y="15664"/>
                    </a:lnTo>
                    <a:lnTo>
                      <a:pt x="7113" y="19370"/>
                    </a:lnTo>
                    <a:lnTo>
                      <a:pt x="7166" y="19634"/>
                    </a:lnTo>
                    <a:lnTo>
                      <a:pt x="7270" y="19879"/>
                    </a:lnTo>
                    <a:lnTo>
                      <a:pt x="7425" y="20107"/>
                    </a:lnTo>
                    <a:lnTo>
                      <a:pt x="7582" y="20318"/>
                    </a:lnTo>
                    <a:lnTo>
                      <a:pt x="7765" y="20511"/>
                    </a:lnTo>
                    <a:lnTo>
                      <a:pt x="7973" y="20722"/>
                    </a:lnTo>
                    <a:lnTo>
                      <a:pt x="8233" y="20881"/>
                    </a:lnTo>
                    <a:lnTo>
                      <a:pt x="8468" y="21056"/>
                    </a:lnTo>
                    <a:lnTo>
                      <a:pt x="8729" y="21196"/>
                    </a:lnTo>
                    <a:lnTo>
                      <a:pt x="9015" y="21319"/>
                    </a:lnTo>
                    <a:lnTo>
                      <a:pt x="9380" y="21425"/>
                    </a:lnTo>
                    <a:lnTo>
                      <a:pt x="9719" y="21495"/>
                    </a:lnTo>
                    <a:lnTo>
                      <a:pt x="10084" y="21565"/>
                    </a:lnTo>
                    <a:lnTo>
                      <a:pt x="10422" y="21600"/>
                    </a:lnTo>
                    <a:lnTo>
                      <a:pt x="10786" y="21600"/>
                    </a:lnTo>
                    <a:close/>
                  </a:path>
                </a:pathLst>
              </a:custGeom>
              <a:solidFill>
                <a:srgbClr val="FFFFCC">
                  <a:alpha val="100000"/>
                </a:srgbClr>
              </a:solidFill>
              <a:ln w="57150" cap="flat" cmpd="sng">
                <a:solidFill>
                  <a:srgbClr val="000000">
                    <a:alpha val="100000"/>
                  </a:srgb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7183" name="Shape 170"/>
              <p:cNvSpPr/>
              <p:nvPr/>
            </p:nvSpPr>
            <p:spPr>
              <a:xfrm>
                <a:off x="192699" y="403848"/>
                <a:ext cx="224224" cy="408299"/>
              </a:xfrm>
              <a:custGeom>
                <a:avLst/>
                <a:gdLst/>
                <a:ahLst/>
                <a:cxnLst>
                  <a:cxn ang="0">
                    <a:pos x="112112" y="204150"/>
                  </a:cxn>
                  <a:cxn ang="5898240">
                    <a:pos x="112112" y="204150"/>
                  </a:cxn>
                  <a:cxn ang="11796480">
                    <a:pos x="112112" y="204150"/>
                  </a:cxn>
                  <a:cxn ang="17694720">
                    <a:pos x="112112" y="204150"/>
                  </a:cxn>
                </a:cxnLst>
                <a:pathLst>
                  <a:path w="21600" h="21600">
                    <a:moveTo>
                      <a:pt x="6354" y="10918"/>
                    </a:moveTo>
                    <a:lnTo>
                      <a:pt x="4448" y="5578"/>
                    </a:lnTo>
                    <a:lnTo>
                      <a:pt x="1060" y="1305"/>
                    </a:lnTo>
                    <a:lnTo>
                      <a:pt x="0" y="235"/>
                    </a:lnTo>
                    <a:lnTo>
                      <a:pt x="4448" y="1424"/>
                    </a:lnTo>
                    <a:lnTo>
                      <a:pt x="7835" y="0"/>
                    </a:lnTo>
                    <a:lnTo>
                      <a:pt x="11647" y="1305"/>
                    </a:lnTo>
                    <a:lnTo>
                      <a:pt x="14610" y="0"/>
                    </a:lnTo>
                    <a:lnTo>
                      <a:pt x="17576" y="1186"/>
                    </a:lnTo>
                    <a:lnTo>
                      <a:pt x="21600" y="235"/>
                    </a:lnTo>
                    <a:lnTo>
                      <a:pt x="16304" y="6053"/>
                    </a:lnTo>
                    <a:lnTo>
                      <a:pt x="14822" y="10918"/>
                    </a:lnTo>
                    <a:moveTo>
                      <a:pt x="778" y="14359"/>
                    </a:moveTo>
                    <a:lnTo>
                      <a:pt x="20681" y="14359"/>
                    </a:lnTo>
                    <a:lnTo>
                      <a:pt x="20681" y="16852"/>
                    </a:lnTo>
                    <a:lnTo>
                      <a:pt x="778" y="16814"/>
                    </a:lnTo>
                    <a:lnTo>
                      <a:pt x="778" y="19226"/>
                    </a:lnTo>
                    <a:lnTo>
                      <a:pt x="20681" y="19304"/>
                    </a:lnTo>
                    <a:lnTo>
                      <a:pt x="20752" y="21600"/>
                    </a:lnTo>
                    <a:lnTo>
                      <a:pt x="848" y="21600"/>
                    </a:lnTo>
                  </a:path>
                </a:pathLst>
              </a:custGeom>
              <a:noFill/>
              <a:ln w="57150" cap="flat" cmpd="sng">
                <a:solidFill>
                  <a:srgbClr val="000000">
                    <a:alpha val="100000"/>
                  </a:srgb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</p:grpSp>
        <p:sp>
          <p:nvSpPr>
            <p:cNvPr id="7181" name="Shape 172"/>
            <p:cNvSpPr/>
            <p:nvPr/>
          </p:nvSpPr>
          <p:spPr>
            <a:xfrm>
              <a:off x="573891" y="287311"/>
              <a:ext cx="7786711" cy="704775"/>
            </a:xfrm>
            <a:prstGeom prst="rect">
              <a:avLst/>
            </a:prstGeom>
            <a:noFill/>
            <a:ln w="12700">
              <a:noFill/>
            </a:ln>
          </p:spPr>
          <p:txBody>
            <a:bodyPr lIns="45719" tIns="45719" rIns="45719" bIns="45719">
              <a:spAutoFit/>
            </a:bodyPr>
            <a:p>
              <a:pPr eaLnBrk="1">
                <a:buNone/>
              </a:pPr>
              <a:r>
                <a:rPr lang="zh-CN" altLang="en-US" sz="4000">
                  <a:solidFill>
                    <a:srgbClr val="A6A6A6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黑体" panose="02010609060101010101" pitchFamily="49" charset="-122"/>
                </a:rPr>
                <a:t>练习</a:t>
              </a:r>
              <a:endParaRPr lang="zh-CN" altLang="en-US" sz="4000">
                <a:solidFill>
                  <a:srgbClr val="A6A6A6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endParaRPr>
            </a:p>
          </p:txBody>
        </p:sp>
      </p:grpSp>
      <p:sp>
        <p:nvSpPr>
          <p:cNvPr id="7171" name="Shape 174"/>
          <p:cNvSpPr/>
          <p:nvPr/>
        </p:nvSpPr>
        <p:spPr>
          <a:xfrm>
            <a:off x="2133600" y="1862138"/>
            <a:ext cx="4919345" cy="521970"/>
          </a:xfrm>
          <a:prstGeom prst="rect">
            <a:avLst/>
          </a:prstGeom>
          <a:noFill/>
          <a:ln w="12700">
            <a:noFill/>
          </a:ln>
        </p:spPr>
        <p:txBody>
          <a:bodyPr wrap="none" lIns="45719" rIns="45719">
            <a:spAutoFit/>
          </a:bodyPr>
          <a:p>
            <a:pPr eaLnBrk="1">
              <a:buNone/>
            </a:pPr>
            <a:r>
              <a:rPr lang="en-US" altLang="zh-CN" sz="2800">
                <a:latin typeface="华文细黑" pitchFamily="2" charset="-122"/>
                <a:ea typeface="华文细黑" pitchFamily="2" charset="-122"/>
                <a:sym typeface="华文细黑" pitchFamily="2" charset="-122"/>
              </a:rPr>
              <a:t>1. </a:t>
            </a:r>
            <a:r>
              <a:rPr lang="zh-CN" altLang="en-US" sz="2800">
                <a:latin typeface="华文细黑" pitchFamily="2" charset="-122"/>
                <a:ea typeface="华文细黑" pitchFamily="2" charset="-122"/>
                <a:sym typeface="华文细黑" pitchFamily="2" charset="-122"/>
              </a:rPr>
              <a:t>他这个人可粗心了，</a:t>
            </a:r>
            <a:r>
              <a:rPr lang="en-US" altLang="zh-CN" sz="2800">
                <a:latin typeface="华文细黑" pitchFamily="2" charset="-122"/>
                <a:ea typeface="华文细黑" pitchFamily="2" charset="-122"/>
                <a:sym typeface="华文细黑" pitchFamily="2" charset="-122"/>
              </a:rPr>
              <a:t>_______</a:t>
            </a:r>
            <a:endParaRPr lang="en-US" altLang="zh-CN" sz="2800">
              <a:latin typeface="华文细黑" pitchFamily="2" charset="-122"/>
              <a:ea typeface="华文细黑" pitchFamily="2" charset="-122"/>
              <a:sym typeface="华文细黑" pitchFamily="2" charset="-122"/>
            </a:endParaRPr>
          </a:p>
        </p:txBody>
      </p:sp>
      <p:sp>
        <p:nvSpPr>
          <p:cNvPr id="175" name="Shape 175"/>
          <p:cNvSpPr/>
          <p:nvPr/>
        </p:nvSpPr>
        <p:spPr>
          <a:xfrm>
            <a:off x="2122805" y="2618105"/>
            <a:ext cx="8217535" cy="521970"/>
          </a:xfrm>
          <a:prstGeom prst="rect">
            <a:avLst/>
          </a:prstGeom>
          <a:ln w="12700">
            <a:miter lim="400000"/>
          </a:ln>
          <a:effectLst>
            <a:outerShdw blurRad="38100" dist="20000" dir="7020000" rotWithShape="0">
              <a:srgbClr val="FFFFFF">
                <a:alpha val="38000"/>
              </a:srgbClr>
            </a:outerShdw>
          </a:effectLst>
        </p:spPr>
        <p:txBody>
          <a:bodyPr wrap="square" lIns="45719" rIns="45719">
            <a:spAutoFit/>
          </a:bodyPr>
          <a:lstStyle>
            <a:lvl1pPr>
              <a:defRPr sz="2000">
                <a:latin typeface="华文细黑"/>
                <a:ea typeface="华文细黑"/>
                <a:cs typeface="华文细黑"/>
                <a:sym typeface="华文细黑"/>
              </a:defRPr>
            </a:lvl1pPr>
          </a:lstStyle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细黑"/>
                <a:ea typeface="华文细黑"/>
                <a:cs typeface="华文细黑"/>
                <a:sym typeface="华文细黑"/>
              </a:rPr>
              <a:t>2. 房间这么乱，</a:t>
            </a:r>
            <a:r>
              <a:rPr kumimoji="0" lang="zh-CN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细黑"/>
                <a:ea typeface="华文细黑"/>
                <a:cs typeface="华文细黑"/>
                <a:sym typeface="华文细黑"/>
              </a:rPr>
              <a:t>别让你妈妈看见，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细黑"/>
                <a:ea typeface="华文细黑"/>
                <a:cs typeface="华文细黑"/>
                <a:sym typeface="华文细黑"/>
              </a:rPr>
              <a:t>________</a:t>
            </a: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华文细黑"/>
              <a:ea typeface="华文细黑"/>
              <a:cs typeface="华文细黑"/>
              <a:sym typeface="华文细黑"/>
            </a:endParaRPr>
          </a:p>
        </p:txBody>
      </p:sp>
      <p:sp>
        <p:nvSpPr>
          <p:cNvPr id="176" name="Shape 176"/>
          <p:cNvSpPr/>
          <p:nvPr/>
        </p:nvSpPr>
        <p:spPr>
          <a:xfrm>
            <a:off x="2398395" y="4574540"/>
            <a:ext cx="6294755" cy="583565"/>
          </a:xfrm>
          <a:prstGeom prst="rect">
            <a:avLst/>
          </a:prstGeom>
          <a:ln w="12700">
            <a:miter lim="400000"/>
          </a:ln>
          <a:effectLst>
            <a:outerShdw blurRad="38100" dist="20000" dir="7020000" rotWithShape="0">
              <a:srgbClr val="FFFFFF">
                <a:alpha val="38000"/>
              </a:srgbClr>
            </a:outerShdw>
          </a:effectLst>
        </p:spPr>
        <p:txBody>
          <a:bodyPr wrap="none" lIns="45719" rIns="45719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2000">
                <a:latin typeface="华文细黑"/>
                <a:ea typeface="华文细黑"/>
                <a:cs typeface="华文细黑"/>
                <a:sym typeface="华文细黑"/>
              </a:defRPr>
            </a:pPr>
            <a:r>
              <a: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细黑"/>
                <a:ea typeface="华文细黑"/>
                <a:cs typeface="华文细黑"/>
                <a:sym typeface="华文细黑"/>
              </a:rPr>
              <a:t>A: 把报名表格填好给我就可以了。</a:t>
            </a:r>
            <a:endParaRPr kumimoji="0" sz="3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华文细黑"/>
              <a:ea typeface="华文细黑"/>
              <a:cs typeface="华文细黑"/>
              <a:sym typeface="华文细黑"/>
            </a:endParaRPr>
          </a:p>
        </p:txBody>
      </p:sp>
      <p:sp>
        <p:nvSpPr>
          <p:cNvPr id="7174" name="Shape 177"/>
          <p:cNvSpPr/>
          <p:nvPr/>
        </p:nvSpPr>
        <p:spPr>
          <a:xfrm>
            <a:off x="2152650" y="6029325"/>
            <a:ext cx="5349875" cy="583565"/>
          </a:xfrm>
          <a:prstGeom prst="rect">
            <a:avLst/>
          </a:prstGeom>
          <a:noFill/>
          <a:ln w="12700">
            <a:noFill/>
          </a:ln>
        </p:spPr>
        <p:txBody>
          <a:bodyPr lIns="45719" rIns="45719">
            <a:spAutoFit/>
          </a:bodyPr>
          <a:p>
            <a:pPr eaLnBrk="1">
              <a:buNone/>
            </a:pPr>
            <a:r>
              <a:rPr lang="en-US" altLang="zh-CN" sz="3200">
                <a:latin typeface="华文细黑" pitchFamily="2" charset="-122"/>
                <a:ea typeface="华文细黑" pitchFamily="2" charset="-122"/>
                <a:sym typeface="华文细黑" pitchFamily="2" charset="-122"/>
              </a:rPr>
              <a:t>C: </a:t>
            </a:r>
            <a:r>
              <a:rPr lang="zh-CN" altLang="en-US" sz="3200">
                <a:latin typeface="华文细黑" pitchFamily="2" charset="-122"/>
                <a:ea typeface="华文细黑" pitchFamily="2" charset="-122"/>
                <a:sym typeface="华文细黑" pitchFamily="2" charset="-122"/>
              </a:rPr>
              <a:t>她可会生气的。</a:t>
            </a:r>
            <a:endParaRPr lang="zh-CN" altLang="en-US" sz="3200">
              <a:latin typeface="华文细黑" pitchFamily="2" charset="-122"/>
              <a:ea typeface="华文细黑" pitchFamily="2" charset="-122"/>
              <a:sym typeface="华文细黑" pitchFamily="2" charset="-122"/>
            </a:endParaRPr>
          </a:p>
        </p:txBody>
      </p:sp>
      <p:sp>
        <p:nvSpPr>
          <p:cNvPr id="178" name="Shape 178"/>
          <p:cNvSpPr/>
          <p:nvPr/>
        </p:nvSpPr>
        <p:spPr>
          <a:xfrm>
            <a:off x="2173288" y="3380740"/>
            <a:ext cx="7941945" cy="953135"/>
          </a:xfrm>
          <a:prstGeom prst="rect">
            <a:avLst/>
          </a:prstGeom>
          <a:ln w="12700">
            <a:miter lim="400000"/>
          </a:ln>
          <a:effectLst>
            <a:outerShdw blurRad="38100" dist="20000" dir="7020000" rotWithShape="0">
              <a:srgbClr val="FFFFFF">
                <a:alpha val="38000"/>
              </a:srgbClr>
            </a:outerShdw>
          </a:effectLst>
        </p:spPr>
        <p:txBody>
          <a:bodyPr wrap="none" lIns="45719" rIns="45719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2000">
                <a:latin typeface="华文细黑"/>
                <a:ea typeface="华文细黑"/>
                <a:cs typeface="华文细黑"/>
                <a:sym typeface="华文细黑"/>
              </a:defRPr>
            </a:pP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细黑"/>
                <a:ea typeface="华文细黑"/>
                <a:cs typeface="华文细黑"/>
                <a:sym typeface="华文细黑"/>
              </a:rPr>
              <a:t>3. 表格可真多，不知道填哪个表格好，</a:t>
            </a:r>
            <a:r>
              <a:rPr kumimoji="0" lang="zh-CN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细黑"/>
                <a:ea typeface="华文细黑"/>
                <a:cs typeface="华文细黑"/>
                <a:sym typeface="华文细黑"/>
              </a:rPr>
              <a:t>你知道吗？</a:t>
            </a:r>
            <a:endParaRPr kumimoji="0" lang="zh-CN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华文细黑"/>
              <a:ea typeface="华文细黑"/>
              <a:cs typeface="华文细黑"/>
              <a:sym typeface="华文细黑"/>
            </a:endParaRP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2000">
                <a:latin typeface="华文细黑"/>
                <a:ea typeface="华文细黑"/>
                <a:cs typeface="华文细黑"/>
                <a:sym typeface="华文细黑"/>
              </a:defRPr>
            </a:pP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细黑"/>
                <a:ea typeface="华文细黑"/>
                <a:cs typeface="华文细黑"/>
                <a:sym typeface="华文细黑"/>
              </a:rPr>
              <a:t>________</a:t>
            </a: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华文细黑"/>
              <a:ea typeface="华文细黑"/>
              <a:cs typeface="华文细黑"/>
              <a:sym typeface="华文细黑"/>
            </a:endParaRPr>
          </a:p>
        </p:txBody>
      </p:sp>
      <p:sp>
        <p:nvSpPr>
          <p:cNvPr id="179" name="Shape 179"/>
          <p:cNvSpPr/>
          <p:nvPr/>
        </p:nvSpPr>
        <p:spPr>
          <a:xfrm>
            <a:off x="2228215" y="5342890"/>
            <a:ext cx="7085330" cy="583565"/>
          </a:xfrm>
          <a:prstGeom prst="rect">
            <a:avLst/>
          </a:prstGeom>
          <a:ln w="12700">
            <a:miter lim="400000"/>
          </a:ln>
          <a:effectLst>
            <a:outerShdw blurRad="38100" dist="20000" dir="7020000" rotWithShape="0">
              <a:srgbClr val="FFFFFF">
                <a:alpha val="38000"/>
              </a:srgbClr>
            </a:outerShdw>
          </a:effectLst>
        </p:spPr>
        <p:txBody>
          <a:bodyPr wrap="square" lIns="45719" rIns="45719">
            <a:spAutoFit/>
          </a:bodyPr>
          <a:lstStyle>
            <a:lvl1pPr>
              <a:defRPr sz="2000">
                <a:latin typeface="华文细黑"/>
                <a:ea typeface="华文细黑"/>
                <a:cs typeface="华文细黑"/>
                <a:sym typeface="华文细黑"/>
              </a:defRPr>
            </a:lvl1pPr>
          </a:lstStyle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细黑"/>
                <a:ea typeface="华文细黑"/>
                <a:cs typeface="华文细黑"/>
                <a:sym typeface="华文细黑"/>
              </a:rPr>
              <a:t>B: 今天去上海竟然连</a:t>
            </a:r>
            <a:r>
              <a:rPr kumimoji="0" lang="zh-CN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细黑"/>
                <a:ea typeface="华文细黑"/>
                <a:cs typeface="华文细黑"/>
                <a:sym typeface="华文细黑"/>
              </a:rPr>
              <a:t>火车票</a:t>
            </a:r>
            <a:r>
              <a: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细黑"/>
                <a:ea typeface="华文细黑"/>
                <a:cs typeface="华文细黑"/>
                <a:sym typeface="华文细黑"/>
              </a:rPr>
              <a:t>都没拿。</a:t>
            </a:r>
            <a:endParaRPr kumimoji="0" sz="3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华文细黑"/>
              <a:ea typeface="华文细黑"/>
              <a:cs typeface="华文细黑"/>
              <a:sym typeface="华文细黑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fill="hold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拿</a:t>
            </a:r>
            <a:r>
              <a:rPr lang="en-US" altLang="zh-TW" dirty="0"/>
              <a:t>…</a:t>
            </a:r>
            <a:r>
              <a:rPr lang="zh-TW" altLang="en-US" dirty="0"/>
              <a:t>来说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83722"/>
          </a:xfrm>
        </p:spPr>
        <p:txBody>
          <a:bodyPr>
            <a:normAutofit/>
          </a:bodyPr>
          <a:lstStyle/>
          <a:p>
            <a:r>
              <a:rPr lang="zh-TW" altLang="en-US" sz="2800" dirty="0"/>
              <a:t>各地的天气差别很大，</a:t>
            </a:r>
            <a:r>
              <a:rPr lang="en-US" altLang="zh-TW" sz="2800" dirty="0"/>
              <a:t>___________</a:t>
            </a:r>
            <a:r>
              <a:rPr lang="zh-TW" altLang="en-US" sz="2800" dirty="0"/>
              <a:t>，布尔诺的天气就跟罗马的不太一样。</a:t>
            </a:r>
            <a:endParaRPr lang="en-US" altLang="zh-TW" sz="2800" dirty="0"/>
          </a:p>
        </p:txBody>
      </p:sp>
      <p:pic>
        <p:nvPicPr>
          <p:cNvPr id="4" name="Picture 4" descr="捷克第二大城】摩拉維亞地區布爾諾市區景點簡介與郊區鐘乳石洞漫遊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8236" y="3457158"/>
            <a:ext cx="4244013" cy="2829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羅馬10 大歷史景點- 走訪羅馬的知名地標來一趟時空穿越之旅- Go Guid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1938" y="3457158"/>
            <a:ext cx="4246667" cy="2829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拿</a:t>
            </a:r>
            <a:r>
              <a:rPr lang="en-US" altLang="zh-TW" dirty="0"/>
              <a:t>…</a:t>
            </a:r>
            <a:r>
              <a:rPr lang="zh-TW" altLang="en-US" dirty="0"/>
              <a:t>来说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49179" y="1825625"/>
            <a:ext cx="11293642" cy="4783722"/>
          </a:xfrm>
        </p:spPr>
        <p:txBody>
          <a:bodyPr>
            <a:normAutofit/>
          </a:bodyPr>
          <a:lstStyle/>
          <a:p>
            <a:r>
              <a:rPr lang="zh-TW" altLang="en-US" sz="2800" dirty="0"/>
              <a:t>欧洲的交通很方便，</a:t>
            </a:r>
            <a:r>
              <a:rPr lang="en-US" altLang="zh-TW" sz="2800" dirty="0"/>
              <a:t>_________</a:t>
            </a:r>
            <a:r>
              <a:rPr lang="zh-TW" altLang="en-US" sz="2800" dirty="0"/>
              <a:t>，这里就有很方便的公共交通。</a:t>
            </a:r>
            <a:endParaRPr lang="en-US" altLang="zh-TW" sz="2800" dirty="0"/>
          </a:p>
        </p:txBody>
      </p:sp>
      <p:pic>
        <p:nvPicPr>
          <p:cNvPr id="6" name="Picture 2" descr="布爾諾電車- 維基百科，自由的百科全書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2557" y="2711424"/>
            <a:ext cx="5846885" cy="3897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5842" name="Shape 168"/>
          <p:cNvSpPr/>
          <p:nvPr/>
        </p:nvSpPr>
        <p:spPr>
          <a:xfrm>
            <a:off x="2595563" y="487363"/>
            <a:ext cx="8072437" cy="706755"/>
          </a:xfrm>
          <a:prstGeom prst="rect">
            <a:avLst/>
          </a:prstGeom>
          <a:noFill/>
          <a:ln w="12700">
            <a:noFill/>
          </a:ln>
        </p:spPr>
        <p:txBody>
          <a:bodyPr lIns="45719" rIns="45719">
            <a:spAutoFit/>
          </a:bodyPr>
          <a:p>
            <a:pPr eaLnBrk="1">
              <a:buNone/>
            </a:pPr>
            <a:r>
              <a:rPr lang="zh-CN" altLang="en-US" sz="4000">
                <a:solidFill>
                  <a:srgbClr val="A6A6A6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语言点</a:t>
            </a:r>
            <a:endParaRPr lang="zh-CN" altLang="en-US" sz="4000">
              <a:solidFill>
                <a:srgbClr val="A6A6A6"/>
              </a:solidFill>
              <a:latin typeface="黑体" panose="02010609060101010101" pitchFamily="49" charset="-122"/>
              <a:ea typeface="黑体" panose="02010609060101010101" pitchFamily="49" charset="-122"/>
              <a:sym typeface="黑体" panose="02010609060101010101" pitchFamily="49" charset="-122"/>
            </a:endParaRPr>
          </a:p>
        </p:txBody>
      </p:sp>
      <p:grpSp>
        <p:nvGrpSpPr>
          <p:cNvPr id="35843" name="Group 171"/>
          <p:cNvGrpSpPr/>
          <p:nvPr/>
        </p:nvGrpSpPr>
        <p:grpSpPr>
          <a:xfrm>
            <a:off x="1811338" y="228600"/>
            <a:ext cx="608012" cy="919163"/>
            <a:chOff x="0" y="0"/>
            <a:chExt cx="607419" cy="919824"/>
          </a:xfrm>
        </p:grpSpPr>
        <p:sp>
          <p:nvSpPr>
            <p:cNvPr id="35848" name="Shape 169"/>
            <p:cNvSpPr/>
            <p:nvPr/>
          </p:nvSpPr>
          <p:spPr>
            <a:xfrm>
              <a:off x="0" y="0"/>
              <a:ext cx="607420" cy="919825"/>
            </a:xfrm>
            <a:custGeom>
              <a:avLst/>
              <a:gdLst/>
              <a:ahLst/>
              <a:cxnLst>
                <a:cxn ang="0">
                  <a:pos x="303710" y="459913"/>
                </a:cxn>
                <a:cxn ang="5898240">
                  <a:pos x="303710" y="459913"/>
                </a:cxn>
                <a:cxn ang="11796480">
                  <a:pos x="303710" y="459913"/>
                </a:cxn>
                <a:cxn ang="17694720">
                  <a:pos x="303710" y="459913"/>
                </a:cxn>
              </a:cxnLst>
              <a:pathLst>
                <a:path w="21600" h="21600">
                  <a:moveTo>
                    <a:pt x="10786" y="21600"/>
                  </a:moveTo>
                  <a:lnTo>
                    <a:pt x="11178" y="21600"/>
                  </a:lnTo>
                  <a:lnTo>
                    <a:pt x="11516" y="21565"/>
                  </a:lnTo>
                  <a:lnTo>
                    <a:pt x="11881" y="21495"/>
                  </a:lnTo>
                  <a:lnTo>
                    <a:pt x="12220" y="21425"/>
                  </a:lnTo>
                  <a:lnTo>
                    <a:pt x="12585" y="21319"/>
                  </a:lnTo>
                  <a:lnTo>
                    <a:pt x="12871" y="21196"/>
                  </a:lnTo>
                  <a:lnTo>
                    <a:pt x="13132" y="21056"/>
                  </a:lnTo>
                  <a:lnTo>
                    <a:pt x="13367" y="20881"/>
                  </a:lnTo>
                  <a:lnTo>
                    <a:pt x="13627" y="20722"/>
                  </a:lnTo>
                  <a:lnTo>
                    <a:pt x="13835" y="20511"/>
                  </a:lnTo>
                  <a:lnTo>
                    <a:pt x="14018" y="20318"/>
                  </a:lnTo>
                  <a:lnTo>
                    <a:pt x="14174" y="20107"/>
                  </a:lnTo>
                  <a:lnTo>
                    <a:pt x="14330" y="19879"/>
                  </a:lnTo>
                  <a:lnTo>
                    <a:pt x="14434" y="19634"/>
                  </a:lnTo>
                  <a:lnTo>
                    <a:pt x="14487" y="19370"/>
                  </a:lnTo>
                  <a:lnTo>
                    <a:pt x="14487" y="15664"/>
                  </a:lnTo>
                  <a:lnTo>
                    <a:pt x="14591" y="15454"/>
                  </a:lnTo>
                  <a:lnTo>
                    <a:pt x="14669" y="15260"/>
                  </a:lnTo>
                  <a:lnTo>
                    <a:pt x="14774" y="15050"/>
                  </a:lnTo>
                  <a:lnTo>
                    <a:pt x="15138" y="14646"/>
                  </a:lnTo>
                  <a:lnTo>
                    <a:pt x="15581" y="14242"/>
                  </a:lnTo>
                  <a:lnTo>
                    <a:pt x="16728" y="13469"/>
                  </a:lnTo>
                  <a:lnTo>
                    <a:pt x="18030" y="12591"/>
                  </a:lnTo>
                  <a:lnTo>
                    <a:pt x="18734" y="12118"/>
                  </a:lnTo>
                  <a:lnTo>
                    <a:pt x="19333" y="11573"/>
                  </a:lnTo>
                  <a:lnTo>
                    <a:pt x="19932" y="11028"/>
                  </a:lnTo>
                  <a:lnTo>
                    <a:pt x="20479" y="10396"/>
                  </a:lnTo>
                  <a:lnTo>
                    <a:pt x="20740" y="10097"/>
                  </a:lnTo>
                  <a:lnTo>
                    <a:pt x="20948" y="9729"/>
                  </a:lnTo>
                  <a:lnTo>
                    <a:pt x="21130" y="9378"/>
                  </a:lnTo>
                  <a:lnTo>
                    <a:pt x="21287" y="8974"/>
                  </a:lnTo>
                  <a:lnTo>
                    <a:pt x="21443" y="8605"/>
                  </a:lnTo>
                  <a:lnTo>
                    <a:pt x="21548" y="8166"/>
                  </a:lnTo>
                  <a:lnTo>
                    <a:pt x="21600" y="7727"/>
                  </a:lnTo>
                  <a:lnTo>
                    <a:pt x="21600" y="6884"/>
                  </a:lnTo>
                  <a:lnTo>
                    <a:pt x="21548" y="6515"/>
                  </a:lnTo>
                  <a:lnTo>
                    <a:pt x="21496" y="6182"/>
                  </a:lnTo>
                  <a:lnTo>
                    <a:pt x="21391" y="5812"/>
                  </a:lnTo>
                  <a:lnTo>
                    <a:pt x="21287" y="5479"/>
                  </a:lnTo>
                  <a:lnTo>
                    <a:pt x="21130" y="5093"/>
                  </a:lnTo>
                  <a:lnTo>
                    <a:pt x="20948" y="4760"/>
                  </a:lnTo>
                  <a:lnTo>
                    <a:pt x="20740" y="4425"/>
                  </a:lnTo>
                  <a:lnTo>
                    <a:pt x="20531" y="4127"/>
                  </a:lnTo>
                  <a:lnTo>
                    <a:pt x="20296" y="3811"/>
                  </a:lnTo>
                  <a:lnTo>
                    <a:pt x="20036" y="3513"/>
                  </a:lnTo>
                  <a:lnTo>
                    <a:pt x="19775" y="3214"/>
                  </a:lnTo>
                  <a:lnTo>
                    <a:pt x="19124" y="2634"/>
                  </a:lnTo>
                  <a:lnTo>
                    <a:pt x="18447" y="2125"/>
                  </a:lnTo>
                  <a:lnTo>
                    <a:pt x="17691" y="1669"/>
                  </a:lnTo>
                  <a:lnTo>
                    <a:pt x="16832" y="1229"/>
                  </a:lnTo>
                  <a:lnTo>
                    <a:pt x="16388" y="1054"/>
                  </a:lnTo>
                  <a:lnTo>
                    <a:pt x="15920" y="879"/>
                  </a:lnTo>
                  <a:lnTo>
                    <a:pt x="15477" y="720"/>
                  </a:lnTo>
                  <a:lnTo>
                    <a:pt x="15034" y="580"/>
                  </a:lnTo>
                  <a:lnTo>
                    <a:pt x="14539" y="439"/>
                  </a:lnTo>
                  <a:lnTo>
                    <a:pt x="14018" y="316"/>
                  </a:lnTo>
                  <a:lnTo>
                    <a:pt x="13471" y="211"/>
                  </a:lnTo>
                  <a:lnTo>
                    <a:pt x="12975" y="140"/>
                  </a:lnTo>
                  <a:lnTo>
                    <a:pt x="12428" y="71"/>
                  </a:lnTo>
                  <a:lnTo>
                    <a:pt x="11934" y="35"/>
                  </a:lnTo>
                  <a:lnTo>
                    <a:pt x="11387" y="0"/>
                  </a:lnTo>
                  <a:lnTo>
                    <a:pt x="10213" y="0"/>
                  </a:lnTo>
                  <a:lnTo>
                    <a:pt x="9666" y="35"/>
                  </a:lnTo>
                  <a:lnTo>
                    <a:pt x="9172" y="71"/>
                  </a:lnTo>
                  <a:lnTo>
                    <a:pt x="8625" y="140"/>
                  </a:lnTo>
                  <a:lnTo>
                    <a:pt x="8129" y="211"/>
                  </a:lnTo>
                  <a:lnTo>
                    <a:pt x="7582" y="316"/>
                  </a:lnTo>
                  <a:lnTo>
                    <a:pt x="7061" y="439"/>
                  </a:lnTo>
                  <a:lnTo>
                    <a:pt x="6566" y="580"/>
                  </a:lnTo>
                  <a:lnTo>
                    <a:pt x="6123" y="720"/>
                  </a:lnTo>
                  <a:lnTo>
                    <a:pt x="5680" y="879"/>
                  </a:lnTo>
                  <a:lnTo>
                    <a:pt x="5212" y="1054"/>
                  </a:lnTo>
                  <a:lnTo>
                    <a:pt x="4768" y="1229"/>
                  </a:lnTo>
                  <a:lnTo>
                    <a:pt x="3909" y="1669"/>
                  </a:lnTo>
                  <a:lnTo>
                    <a:pt x="3153" y="2125"/>
                  </a:lnTo>
                  <a:lnTo>
                    <a:pt x="2476" y="2634"/>
                  </a:lnTo>
                  <a:lnTo>
                    <a:pt x="1825" y="3214"/>
                  </a:lnTo>
                  <a:lnTo>
                    <a:pt x="1303" y="3811"/>
                  </a:lnTo>
                  <a:lnTo>
                    <a:pt x="1069" y="4127"/>
                  </a:lnTo>
                  <a:lnTo>
                    <a:pt x="860" y="4425"/>
                  </a:lnTo>
                  <a:lnTo>
                    <a:pt x="651" y="4760"/>
                  </a:lnTo>
                  <a:lnTo>
                    <a:pt x="470" y="5093"/>
                  </a:lnTo>
                  <a:lnTo>
                    <a:pt x="313" y="5479"/>
                  </a:lnTo>
                  <a:lnTo>
                    <a:pt x="209" y="5812"/>
                  </a:lnTo>
                  <a:lnTo>
                    <a:pt x="104" y="6182"/>
                  </a:lnTo>
                  <a:lnTo>
                    <a:pt x="52" y="6515"/>
                  </a:lnTo>
                  <a:lnTo>
                    <a:pt x="0" y="6884"/>
                  </a:lnTo>
                  <a:lnTo>
                    <a:pt x="0" y="7727"/>
                  </a:lnTo>
                  <a:lnTo>
                    <a:pt x="52" y="8166"/>
                  </a:lnTo>
                  <a:lnTo>
                    <a:pt x="157" y="8605"/>
                  </a:lnTo>
                  <a:lnTo>
                    <a:pt x="313" y="8974"/>
                  </a:lnTo>
                  <a:lnTo>
                    <a:pt x="470" y="9378"/>
                  </a:lnTo>
                  <a:lnTo>
                    <a:pt x="651" y="9729"/>
                  </a:lnTo>
                  <a:lnTo>
                    <a:pt x="860" y="10097"/>
                  </a:lnTo>
                  <a:lnTo>
                    <a:pt x="1121" y="10396"/>
                  </a:lnTo>
                  <a:lnTo>
                    <a:pt x="1668" y="11028"/>
                  </a:lnTo>
                  <a:lnTo>
                    <a:pt x="2267" y="11573"/>
                  </a:lnTo>
                  <a:lnTo>
                    <a:pt x="2866" y="12118"/>
                  </a:lnTo>
                  <a:lnTo>
                    <a:pt x="3570" y="12591"/>
                  </a:lnTo>
                  <a:lnTo>
                    <a:pt x="4872" y="13469"/>
                  </a:lnTo>
                  <a:lnTo>
                    <a:pt x="6019" y="14242"/>
                  </a:lnTo>
                  <a:lnTo>
                    <a:pt x="6462" y="14646"/>
                  </a:lnTo>
                  <a:lnTo>
                    <a:pt x="6826" y="15050"/>
                  </a:lnTo>
                  <a:lnTo>
                    <a:pt x="6931" y="15260"/>
                  </a:lnTo>
                  <a:lnTo>
                    <a:pt x="7009" y="15454"/>
                  </a:lnTo>
                  <a:lnTo>
                    <a:pt x="7113" y="15664"/>
                  </a:lnTo>
                  <a:lnTo>
                    <a:pt x="7113" y="19370"/>
                  </a:lnTo>
                  <a:lnTo>
                    <a:pt x="7166" y="19634"/>
                  </a:lnTo>
                  <a:lnTo>
                    <a:pt x="7270" y="19879"/>
                  </a:lnTo>
                  <a:lnTo>
                    <a:pt x="7425" y="20107"/>
                  </a:lnTo>
                  <a:lnTo>
                    <a:pt x="7582" y="20318"/>
                  </a:lnTo>
                  <a:lnTo>
                    <a:pt x="7765" y="20511"/>
                  </a:lnTo>
                  <a:lnTo>
                    <a:pt x="7973" y="20722"/>
                  </a:lnTo>
                  <a:lnTo>
                    <a:pt x="8233" y="20881"/>
                  </a:lnTo>
                  <a:lnTo>
                    <a:pt x="8468" y="21056"/>
                  </a:lnTo>
                  <a:lnTo>
                    <a:pt x="8729" y="21196"/>
                  </a:lnTo>
                  <a:lnTo>
                    <a:pt x="9015" y="21319"/>
                  </a:lnTo>
                  <a:lnTo>
                    <a:pt x="9380" y="21425"/>
                  </a:lnTo>
                  <a:lnTo>
                    <a:pt x="9719" y="21495"/>
                  </a:lnTo>
                  <a:lnTo>
                    <a:pt x="10084" y="21565"/>
                  </a:lnTo>
                  <a:lnTo>
                    <a:pt x="10422" y="21600"/>
                  </a:lnTo>
                  <a:lnTo>
                    <a:pt x="10786" y="21600"/>
                  </a:lnTo>
                  <a:close/>
                </a:path>
              </a:pathLst>
            </a:custGeom>
            <a:solidFill>
              <a:srgbClr val="FFFFCC">
                <a:alpha val="100000"/>
              </a:srgbClr>
            </a:solidFill>
            <a:ln w="57150" cap="flat" cmpd="sng">
              <a:solidFill>
                <a:srgbClr val="000000">
                  <a:alpha val="10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35849" name="Shape 170"/>
            <p:cNvSpPr/>
            <p:nvPr/>
          </p:nvSpPr>
          <p:spPr>
            <a:xfrm>
              <a:off x="192699" y="403848"/>
              <a:ext cx="224224" cy="408299"/>
            </a:xfrm>
            <a:custGeom>
              <a:avLst/>
              <a:gdLst/>
              <a:ahLst/>
              <a:cxnLst>
                <a:cxn ang="0">
                  <a:pos x="112112" y="204150"/>
                </a:cxn>
                <a:cxn ang="5898240">
                  <a:pos x="112112" y="204150"/>
                </a:cxn>
                <a:cxn ang="11796480">
                  <a:pos x="112112" y="204150"/>
                </a:cxn>
                <a:cxn ang="17694720">
                  <a:pos x="112112" y="204150"/>
                </a:cxn>
              </a:cxnLst>
              <a:pathLst>
                <a:path w="21600" h="21600">
                  <a:moveTo>
                    <a:pt x="6354" y="10918"/>
                  </a:moveTo>
                  <a:lnTo>
                    <a:pt x="4448" y="5578"/>
                  </a:lnTo>
                  <a:lnTo>
                    <a:pt x="1060" y="1305"/>
                  </a:lnTo>
                  <a:lnTo>
                    <a:pt x="0" y="235"/>
                  </a:lnTo>
                  <a:lnTo>
                    <a:pt x="4448" y="1424"/>
                  </a:lnTo>
                  <a:lnTo>
                    <a:pt x="7835" y="0"/>
                  </a:lnTo>
                  <a:lnTo>
                    <a:pt x="11647" y="1305"/>
                  </a:lnTo>
                  <a:lnTo>
                    <a:pt x="14610" y="0"/>
                  </a:lnTo>
                  <a:lnTo>
                    <a:pt x="17576" y="1186"/>
                  </a:lnTo>
                  <a:lnTo>
                    <a:pt x="21600" y="235"/>
                  </a:lnTo>
                  <a:lnTo>
                    <a:pt x="16304" y="6053"/>
                  </a:lnTo>
                  <a:lnTo>
                    <a:pt x="14822" y="10918"/>
                  </a:lnTo>
                  <a:moveTo>
                    <a:pt x="778" y="14359"/>
                  </a:moveTo>
                  <a:lnTo>
                    <a:pt x="20681" y="14359"/>
                  </a:lnTo>
                  <a:lnTo>
                    <a:pt x="20681" y="16852"/>
                  </a:lnTo>
                  <a:lnTo>
                    <a:pt x="778" y="16814"/>
                  </a:lnTo>
                  <a:lnTo>
                    <a:pt x="778" y="19226"/>
                  </a:lnTo>
                  <a:lnTo>
                    <a:pt x="20681" y="19304"/>
                  </a:lnTo>
                  <a:lnTo>
                    <a:pt x="20752" y="21600"/>
                  </a:lnTo>
                  <a:lnTo>
                    <a:pt x="848" y="21600"/>
                  </a:lnTo>
                </a:path>
              </a:pathLst>
            </a:custGeom>
            <a:noFill/>
            <a:ln w="57150" cap="flat" cmpd="sng">
              <a:solidFill>
                <a:srgbClr val="000000">
                  <a:alpha val="10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</p:grpSp>
      <p:sp>
        <p:nvSpPr>
          <p:cNvPr id="173" name="Shape 173"/>
          <p:cNvSpPr/>
          <p:nvPr/>
        </p:nvSpPr>
        <p:spPr>
          <a:xfrm>
            <a:off x="2362200" y="1607980"/>
            <a:ext cx="8072438" cy="953135"/>
          </a:xfrm>
          <a:prstGeom prst="rect">
            <a:avLst/>
          </a:prstGeom>
          <a:noFill/>
          <a:ln w="12700">
            <a:noFill/>
          </a:ln>
        </p:spPr>
        <p:txBody>
          <a:bodyPr lIns="45719" rIns="45719" anchor="ctr" anchorCtr="0">
            <a:spAutoFit/>
          </a:bodyPr>
          <a:p>
            <a:pPr marL="294005" indent="-294005" eaLnBrk="1">
              <a:buSzPct val="100000"/>
              <a:buAutoNum type="arabicPeriod"/>
            </a:pPr>
            <a:r>
              <a:rPr lang="zh-CN" altLang="en-US" sz="2800">
                <a:latin typeface="Calibri" panose="020F0702030404030204" charset="0"/>
              </a:rPr>
              <a:t>这次招聘很多人符合公司的要求，</a:t>
            </a:r>
            <a:r>
              <a:rPr lang="zh-CN" altLang="en-US" sz="2800">
                <a:solidFill>
                  <a:srgbClr val="FF0000"/>
                </a:solidFill>
                <a:latin typeface="Calibri" panose="020F0702030404030204" charset="0"/>
              </a:rPr>
              <a:t>拿</a:t>
            </a:r>
            <a:r>
              <a:rPr lang="zh-CN" altLang="en-US" sz="2800">
                <a:latin typeface="Calibri" panose="020F0702030404030204" charset="0"/>
              </a:rPr>
              <a:t>他</a:t>
            </a:r>
            <a:r>
              <a:rPr lang="zh-CN" altLang="en-US" sz="2800">
                <a:solidFill>
                  <a:srgbClr val="FF0000"/>
                </a:solidFill>
                <a:latin typeface="Calibri" panose="020F0702030404030204" charset="0"/>
              </a:rPr>
              <a:t>来说</a:t>
            </a:r>
            <a:r>
              <a:rPr lang="zh-CN" altLang="en-US" sz="2800">
                <a:latin typeface="Calibri" panose="020F0702030404030204" charset="0"/>
              </a:rPr>
              <a:t>，他不仅专业符合职业要求，而且还有工作经验。</a:t>
            </a:r>
            <a:endParaRPr lang="zh-CN" altLang="en-US" sz="2800">
              <a:latin typeface="Calibri" panose="020F0702030404030204" charset="0"/>
            </a:endParaRPr>
          </a:p>
        </p:txBody>
      </p:sp>
      <p:sp>
        <p:nvSpPr>
          <p:cNvPr id="174" name="Shape 174"/>
          <p:cNvSpPr/>
          <p:nvPr/>
        </p:nvSpPr>
        <p:spPr>
          <a:xfrm>
            <a:off x="2362200" y="2737168"/>
            <a:ext cx="7731125" cy="1383665"/>
          </a:xfrm>
          <a:prstGeom prst="rect">
            <a:avLst/>
          </a:prstGeom>
          <a:noFill/>
          <a:ln w="12700">
            <a:noFill/>
          </a:ln>
        </p:spPr>
        <p:txBody>
          <a:bodyPr lIns="45719" rIns="45719" anchor="ctr" anchorCtr="0">
            <a:spAutoFit/>
          </a:bodyPr>
          <a:p>
            <a:pPr eaLnBrk="1">
              <a:buNone/>
            </a:pPr>
            <a:r>
              <a:rPr lang="en-US" altLang="zh-CN" sz="2800">
                <a:latin typeface="华文细黑" pitchFamily="2" charset="-122"/>
                <a:ea typeface="华文细黑" pitchFamily="2" charset="-122"/>
                <a:sym typeface="华文细黑" pitchFamily="2" charset="-122"/>
              </a:rPr>
              <a:t>2. </a:t>
            </a:r>
            <a:r>
              <a:rPr lang="zh-CN" altLang="en-US" sz="2800">
                <a:latin typeface="Calibri" panose="020F0702030404030204" charset="0"/>
              </a:rPr>
              <a:t>如果一个汉字中“氵”这个部分，说明这个字的意思很可能和水有关系，</a:t>
            </a:r>
            <a:r>
              <a:rPr lang="zh-CN" altLang="en-US" sz="2800">
                <a:solidFill>
                  <a:srgbClr val="FF0000"/>
                </a:solidFill>
                <a:latin typeface="Calibri" panose="020F0702030404030204" charset="0"/>
              </a:rPr>
              <a:t>拿</a:t>
            </a:r>
            <a:r>
              <a:rPr lang="zh-CN" altLang="en-US" sz="2800">
                <a:latin typeface="Calibri" panose="020F0702030404030204" charset="0"/>
              </a:rPr>
              <a:t>“河、流、洗、汁”这几个字</a:t>
            </a:r>
            <a:r>
              <a:rPr lang="zh-CN" altLang="en-US" sz="2800">
                <a:solidFill>
                  <a:srgbClr val="FF0000"/>
                </a:solidFill>
                <a:latin typeface="Calibri" panose="020F0702030404030204" charset="0"/>
              </a:rPr>
              <a:t>来说</a:t>
            </a:r>
            <a:r>
              <a:rPr lang="zh-CN" altLang="en-US" sz="2800">
                <a:latin typeface="Calibri" panose="020F0702030404030204" charset="0"/>
              </a:rPr>
              <a:t>，它们都跟水有关。</a:t>
            </a:r>
            <a:endParaRPr lang="zh-CN" altLang="en-US" sz="2800">
              <a:latin typeface="Calibri" panose="020F0702030404030204" charset="0"/>
            </a:endParaRPr>
          </a:p>
        </p:txBody>
      </p:sp>
      <p:sp>
        <p:nvSpPr>
          <p:cNvPr id="175" name="Shape 175"/>
          <p:cNvSpPr/>
          <p:nvPr/>
        </p:nvSpPr>
        <p:spPr>
          <a:xfrm>
            <a:off x="2387600" y="4509612"/>
            <a:ext cx="7731125" cy="1383665"/>
          </a:xfrm>
          <a:prstGeom prst="rect">
            <a:avLst/>
          </a:prstGeom>
          <a:noFill/>
          <a:ln w="12700">
            <a:noFill/>
          </a:ln>
        </p:spPr>
        <p:txBody>
          <a:bodyPr lIns="45719" rIns="45719" anchor="ctr" anchorCtr="0">
            <a:spAutoFit/>
          </a:bodyPr>
          <a:p>
            <a:pPr eaLnBrk="1">
              <a:buNone/>
            </a:pPr>
            <a:r>
              <a:rPr lang="en-US" altLang="zh-CN" sz="2800">
                <a:latin typeface="华文细黑" pitchFamily="2" charset="-122"/>
                <a:ea typeface="华文细黑" pitchFamily="2" charset="-122"/>
                <a:sym typeface="华文细黑" pitchFamily="2" charset="-122"/>
              </a:rPr>
              <a:t>3. </a:t>
            </a:r>
            <a:r>
              <a:rPr lang="zh-CN" altLang="en-US" sz="2800">
                <a:latin typeface="Calibri" panose="020F0702030404030204" charset="0"/>
              </a:rPr>
              <a:t>不要把什么事情都推到“明天”，一切从现在做起。就</a:t>
            </a:r>
            <a:r>
              <a:rPr lang="zh-CN" altLang="en-US" sz="2800">
                <a:solidFill>
                  <a:srgbClr val="FF0000"/>
                </a:solidFill>
                <a:latin typeface="Calibri" panose="020F0702030404030204" charset="0"/>
              </a:rPr>
              <a:t>拿</a:t>
            </a:r>
            <a:r>
              <a:rPr lang="zh-CN" altLang="en-US" sz="2800">
                <a:latin typeface="Calibri" panose="020F0702030404030204" charset="0"/>
              </a:rPr>
              <a:t>学汉语</a:t>
            </a:r>
            <a:r>
              <a:rPr lang="zh-CN" altLang="en-US" sz="2800">
                <a:solidFill>
                  <a:srgbClr val="FF0000"/>
                </a:solidFill>
                <a:latin typeface="Calibri" panose="020F0702030404030204" charset="0"/>
              </a:rPr>
              <a:t>来说</a:t>
            </a:r>
            <a:r>
              <a:rPr lang="zh-CN" altLang="en-US" sz="2800">
                <a:latin typeface="Calibri" panose="020F0702030404030204" charset="0"/>
              </a:rPr>
              <a:t>吧，首先要注意课前预习，找出第二天要学习的重点</a:t>
            </a:r>
            <a:r>
              <a:rPr lang="en-US" altLang="zh-CN" sz="2800">
                <a:latin typeface="Calibri" panose="020F0702030404030204" charset="0"/>
              </a:rPr>
              <a:t>.</a:t>
            </a:r>
            <a:endParaRPr lang="en-US" altLang="zh-CN" sz="2800">
              <a:latin typeface="Calibri" panose="020F070203040403020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fill="hold" nodeType="tmRoot"/>
      </p:par>
    </p:tnLst>
    <p:bldLst>
      <p:bldP spid="173" grpId="0" animBg="1" advAuto="1000"/>
      <p:bldP spid="174" grpId="0" animBg="1" advAuto="1000"/>
      <p:bldP spid="175" grpId="0" animBg="1" advAuto="1000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36866" name="Group 181"/>
          <p:cNvGrpSpPr/>
          <p:nvPr/>
        </p:nvGrpSpPr>
        <p:grpSpPr>
          <a:xfrm>
            <a:off x="1981200" y="190500"/>
            <a:ext cx="8359776" cy="993085"/>
            <a:chOff x="0" y="0"/>
            <a:chExt cx="8360602" cy="992086"/>
          </a:xfrm>
        </p:grpSpPr>
        <p:grpSp>
          <p:nvGrpSpPr>
            <p:cNvPr id="36877" name="Group 179"/>
            <p:cNvGrpSpPr/>
            <p:nvPr/>
          </p:nvGrpSpPr>
          <p:grpSpPr>
            <a:xfrm>
              <a:off x="0" y="0"/>
              <a:ext cx="607420" cy="919825"/>
              <a:chOff x="0" y="0"/>
              <a:chExt cx="607419" cy="919824"/>
            </a:xfrm>
          </p:grpSpPr>
          <p:sp>
            <p:nvSpPr>
              <p:cNvPr id="36879" name="Shape 177"/>
              <p:cNvSpPr/>
              <p:nvPr/>
            </p:nvSpPr>
            <p:spPr>
              <a:xfrm>
                <a:off x="0" y="0"/>
                <a:ext cx="607420" cy="919825"/>
              </a:xfrm>
              <a:custGeom>
                <a:avLst/>
                <a:gdLst/>
                <a:ahLst/>
                <a:cxnLst>
                  <a:cxn ang="0">
                    <a:pos x="303710" y="459913"/>
                  </a:cxn>
                  <a:cxn ang="5898240">
                    <a:pos x="303710" y="459913"/>
                  </a:cxn>
                  <a:cxn ang="11796480">
                    <a:pos x="303710" y="459913"/>
                  </a:cxn>
                  <a:cxn ang="17694720">
                    <a:pos x="303710" y="459913"/>
                  </a:cxn>
                </a:cxnLst>
                <a:pathLst>
                  <a:path w="21600" h="21600">
                    <a:moveTo>
                      <a:pt x="10786" y="21600"/>
                    </a:moveTo>
                    <a:lnTo>
                      <a:pt x="11178" y="21600"/>
                    </a:lnTo>
                    <a:lnTo>
                      <a:pt x="11516" y="21565"/>
                    </a:lnTo>
                    <a:lnTo>
                      <a:pt x="11881" y="21495"/>
                    </a:lnTo>
                    <a:lnTo>
                      <a:pt x="12220" y="21425"/>
                    </a:lnTo>
                    <a:lnTo>
                      <a:pt x="12585" y="21319"/>
                    </a:lnTo>
                    <a:lnTo>
                      <a:pt x="12871" y="21196"/>
                    </a:lnTo>
                    <a:lnTo>
                      <a:pt x="13132" y="21056"/>
                    </a:lnTo>
                    <a:lnTo>
                      <a:pt x="13367" y="20881"/>
                    </a:lnTo>
                    <a:lnTo>
                      <a:pt x="13627" y="20722"/>
                    </a:lnTo>
                    <a:lnTo>
                      <a:pt x="13835" y="20511"/>
                    </a:lnTo>
                    <a:lnTo>
                      <a:pt x="14018" y="20318"/>
                    </a:lnTo>
                    <a:lnTo>
                      <a:pt x="14174" y="20107"/>
                    </a:lnTo>
                    <a:lnTo>
                      <a:pt x="14330" y="19879"/>
                    </a:lnTo>
                    <a:lnTo>
                      <a:pt x="14434" y="19634"/>
                    </a:lnTo>
                    <a:lnTo>
                      <a:pt x="14487" y="19370"/>
                    </a:lnTo>
                    <a:lnTo>
                      <a:pt x="14487" y="15664"/>
                    </a:lnTo>
                    <a:lnTo>
                      <a:pt x="14591" y="15454"/>
                    </a:lnTo>
                    <a:lnTo>
                      <a:pt x="14669" y="15260"/>
                    </a:lnTo>
                    <a:lnTo>
                      <a:pt x="14774" y="15050"/>
                    </a:lnTo>
                    <a:lnTo>
                      <a:pt x="15138" y="14646"/>
                    </a:lnTo>
                    <a:lnTo>
                      <a:pt x="15581" y="14242"/>
                    </a:lnTo>
                    <a:lnTo>
                      <a:pt x="16728" y="13469"/>
                    </a:lnTo>
                    <a:lnTo>
                      <a:pt x="18030" y="12591"/>
                    </a:lnTo>
                    <a:lnTo>
                      <a:pt x="18734" y="12118"/>
                    </a:lnTo>
                    <a:lnTo>
                      <a:pt x="19333" y="11573"/>
                    </a:lnTo>
                    <a:lnTo>
                      <a:pt x="19932" y="11028"/>
                    </a:lnTo>
                    <a:lnTo>
                      <a:pt x="20479" y="10396"/>
                    </a:lnTo>
                    <a:lnTo>
                      <a:pt x="20740" y="10097"/>
                    </a:lnTo>
                    <a:lnTo>
                      <a:pt x="20948" y="9729"/>
                    </a:lnTo>
                    <a:lnTo>
                      <a:pt x="21130" y="9378"/>
                    </a:lnTo>
                    <a:lnTo>
                      <a:pt x="21287" y="8974"/>
                    </a:lnTo>
                    <a:lnTo>
                      <a:pt x="21443" y="8605"/>
                    </a:lnTo>
                    <a:lnTo>
                      <a:pt x="21548" y="8166"/>
                    </a:lnTo>
                    <a:lnTo>
                      <a:pt x="21600" y="7727"/>
                    </a:lnTo>
                    <a:lnTo>
                      <a:pt x="21600" y="6884"/>
                    </a:lnTo>
                    <a:lnTo>
                      <a:pt x="21548" y="6515"/>
                    </a:lnTo>
                    <a:lnTo>
                      <a:pt x="21496" y="6182"/>
                    </a:lnTo>
                    <a:lnTo>
                      <a:pt x="21391" y="5812"/>
                    </a:lnTo>
                    <a:lnTo>
                      <a:pt x="21287" y="5479"/>
                    </a:lnTo>
                    <a:lnTo>
                      <a:pt x="21130" y="5093"/>
                    </a:lnTo>
                    <a:lnTo>
                      <a:pt x="20948" y="4760"/>
                    </a:lnTo>
                    <a:lnTo>
                      <a:pt x="20740" y="4425"/>
                    </a:lnTo>
                    <a:lnTo>
                      <a:pt x="20531" y="4127"/>
                    </a:lnTo>
                    <a:lnTo>
                      <a:pt x="20296" y="3811"/>
                    </a:lnTo>
                    <a:lnTo>
                      <a:pt x="20036" y="3513"/>
                    </a:lnTo>
                    <a:lnTo>
                      <a:pt x="19775" y="3214"/>
                    </a:lnTo>
                    <a:lnTo>
                      <a:pt x="19124" y="2634"/>
                    </a:lnTo>
                    <a:lnTo>
                      <a:pt x="18447" y="2125"/>
                    </a:lnTo>
                    <a:lnTo>
                      <a:pt x="17691" y="1669"/>
                    </a:lnTo>
                    <a:lnTo>
                      <a:pt x="16832" y="1229"/>
                    </a:lnTo>
                    <a:lnTo>
                      <a:pt x="16388" y="1054"/>
                    </a:lnTo>
                    <a:lnTo>
                      <a:pt x="15920" y="879"/>
                    </a:lnTo>
                    <a:lnTo>
                      <a:pt x="15477" y="720"/>
                    </a:lnTo>
                    <a:lnTo>
                      <a:pt x="15034" y="580"/>
                    </a:lnTo>
                    <a:lnTo>
                      <a:pt x="14539" y="439"/>
                    </a:lnTo>
                    <a:lnTo>
                      <a:pt x="14018" y="316"/>
                    </a:lnTo>
                    <a:lnTo>
                      <a:pt x="13471" y="211"/>
                    </a:lnTo>
                    <a:lnTo>
                      <a:pt x="12975" y="140"/>
                    </a:lnTo>
                    <a:lnTo>
                      <a:pt x="12428" y="71"/>
                    </a:lnTo>
                    <a:lnTo>
                      <a:pt x="11934" y="35"/>
                    </a:lnTo>
                    <a:lnTo>
                      <a:pt x="11387" y="0"/>
                    </a:lnTo>
                    <a:lnTo>
                      <a:pt x="10213" y="0"/>
                    </a:lnTo>
                    <a:lnTo>
                      <a:pt x="9666" y="35"/>
                    </a:lnTo>
                    <a:lnTo>
                      <a:pt x="9172" y="71"/>
                    </a:lnTo>
                    <a:lnTo>
                      <a:pt x="8625" y="140"/>
                    </a:lnTo>
                    <a:lnTo>
                      <a:pt x="8129" y="211"/>
                    </a:lnTo>
                    <a:lnTo>
                      <a:pt x="7582" y="316"/>
                    </a:lnTo>
                    <a:lnTo>
                      <a:pt x="7061" y="439"/>
                    </a:lnTo>
                    <a:lnTo>
                      <a:pt x="6566" y="580"/>
                    </a:lnTo>
                    <a:lnTo>
                      <a:pt x="6123" y="720"/>
                    </a:lnTo>
                    <a:lnTo>
                      <a:pt x="5680" y="879"/>
                    </a:lnTo>
                    <a:lnTo>
                      <a:pt x="5212" y="1054"/>
                    </a:lnTo>
                    <a:lnTo>
                      <a:pt x="4768" y="1229"/>
                    </a:lnTo>
                    <a:lnTo>
                      <a:pt x="3909" y="1669"/>
                    </a:lnTo>
                    <a:lnTo>
                      <a:pt x="3153" y="2125"/>
                    </a:lnTo>
                    <a:lnTo>
                      <a:pt x="2476" y="2634"/>
                    </a:lnTo>
                    <a:lnTo>
                      <a:pt x="1825" y="3214"/>
                    </a:lnTo>
                    <a:lnTo>
                      <a:pt x="1303" y="3811"/>
                    </a:lnTo>
                    <a:lnTo>
                      <a:pt x="1069" y="4127"/>
                    </a:lnTo>
                    <a:lnTo>
                      <a:pt x="860" y="4425"/>
                    </a:lnTo>
                    <a:lnTo>
                      <a:pt x="651" y="4760"/>
                    </a:lnTo>
                    <a:lnTo>
                      <a:pt x="470" y="5093"/>
                    </a:lnTo>
                    <a:lnTo>
                      <a:pt x="313" y="5479"/>
                    </a:lnTo>
                    <a:lnTo>
                      <a:pt x="209" y="5812"/>
                    </a:lnTo>
                    <a:lnTo>
                      <a:pt x="104" y="6182"/>
                    </a:lnTo>
                    <a:lnTo>
                      <a:pt x="52" y="6515"/>
                    </a:lnTo>
                    <a:lnTo>
                      <a:pt x="0" y="6884"/>
                    </a:lnTo>
                    <a:lnTo>
                      <a:pt x="0" y="7727"/>
                    </a:lnTo>
                    <a:lnTo>
                      <a:pt x="52" y="8166"/>
                    </a:lnTo>
                    <a:lnTo>
                      <a:pt x="157" y="8605"/>
                    </a:lnTo>
                    <a:lnTo>
                      <a:pt x="313" y="8974"/>
                    </a:lnTo>
                    <a:lnTo>
                      <a:pt x="470" y="9378"/>
                    </a:lnTo>
                    <a:lnTo>
                      <a:pt x="651" y="9729"/>
                    </a:lnTo>
                    <a:lnTo>
                      <a:pt x="860" y="10097"/>
                    </a:lnTo>
                    <a:lnTo>
                      <a:pt x="1121" y="10396"/>
                    </a:lnTo>
                    <a:lnTo>
                      <a:pt x="1668" y="11028"/>
                    </a:lnTo>
                    <a:lnTo>
                      <a:pt x="2267" y="11573"/>
                    </a:lnTo>
                    <a:lnTo>
                      <a:pt x="2866" y="12118"/>
                    </a:lnTo>
                    <a:lnTo>
                      <a:pt x="3570" y="12591"/>
                    </a:lnTo>
                    <a:lnTo>
                      <a:pt x="4872" y="13469"/>
                    </a:lnTo>
                    <a:lnTo>
                      <a:pt x="6019" y="14242"/>
                    </a:lnTo>
                    <a:lnTo>
                      <a:pt x="6462" y="14646"/>
                    </a:lnTo>
                    <a:lnTo>
                      <a:pt x="6826" y="15050"/>
                    </a:lnTo>
                    <a:lnTo>
                      <a:pt x="6931" y="15260"/>
                    </a:lnTo>
                    <a:lnTo>
                      <a:pt x="7009" y="15454"/>
                    </a:lnTo>
                    <a:lnTo>
                      <a:pt x="7113" y="15664"/>
                    </a:lnTo>
                    <a:lnTo>
                      <a:pt x="7113" y="19370"/>
                    </a:lnTo>
                    <a:lnTo>
                      <a:pt x="7166" y="19634"/>
                    </a:lnTo>
                    <a:lnTo>
                      <a:pt x="7270" y="19879"/>
                    </a:lnTo>
                    <a:lnTo>
                      <a:pt x="7425" y="20107"/>
                    </a:lnTo>
                    <a:lnTo>
                      <a:pt x="7582" y="20318"/>
                    </a:lnTo>
                    <a:lnTo>
                      <a:pt x="7765" y="20511"/>
                    </a:lnTo>
                    <a:lnTo>
                      <a:pt x="7973" y="20722"/>
                    </a:lnTo>
                    <a:lnTo>
                      <a:pt x="8233" y="20881"/>
                    </a:lnTo>
                    <a:lnTo>
                      <a:pt x="8468" y="21056"/>
                    </a:lnTo>
                    <a:lnTo>
                      <a:pt x="8729" y="21196"/>
                    </a:lnTo>
                    <a:lnTo>
                      <a:pt x="9015" y="21319"/>
                    </a:lnTo>
                    <a:lnTo>
                      <a:pt x="9380" y="21425"/>
                    </a:lnTo>
                    <a:lnTo>
                      <a:pt x="9719" y="21495"/>
                    </a:lnTo>
                    <a:lnTo>
                      <a:pt x="10084" y="21565"/>
                    </a:lnTo>
                    <a:lnTo>
                      <a:pt x="10422" y="21600"/>
                    </a:lnTo>
                    <a:lnTo>
                      <a:pt x="10786" y="21600"/>
                    </a:lnTo>
                    <a:close/>
                  </a:path>
                </a:pathLst>
              </a:custGeom>
              <a:solidFill>
                <a:srgbClr val="FFFFCC">
                  <a:alpha val="100000"/>
                </a:srgbClr>
              </a:solidFill>
              <a:ln w="57150" cap="flat" cmpd="sng">
                <a:solidFill>
                  <a:srgbClr val="000000">
                    <a:alpha val="100000"/>
                  </a:srgb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36880" name="Shape 178"/>
              <p:cNvSpPr/>
              <p:nvPr/>
            </p:nvSpPr>
            <p:spPr>
              <a:xfrm>
                <a:off x="192699" y="403848"/>
                <a:ext cx="224224" cy="408299"/>
              </a:xfrm>
              <a:custGeom>
                <a:avLst/>
                <a:gdLst/>
                <a:ahLst/>
                <a:cxnLst>
                  <a:cxn ang="0">
                    <a:pos x="112112" y="204150"/>
                  </a:cxn>
                  <a:cxn ang="5898240">
                    <a:pos x="112112" y="204150"/>
                  </a:cxn>
                  <a:cxn ang="11796480">
                    <a:pos x="112112" y="204150"/>
                  </a:cxn>
                  <a:cxn ang="17694720">
                    <a:pos x="112112" y="204150"/>
                  </a:cxn>
                </a:cxnLst>
                <a:pathLst>
                  <a:path w="21600" h="21600">
                    <a:moveTo>
                      <a:pt x="6354" y="10918"/>
                    </a:moveTo>
                    <a:lnTo>
                      <a:pt x="4448" y="5578"/>
                    </a:lnTo>
                    <a:lnTo>
                      <a:pt x="1060" y="1305"/>
                    </a:lnTo>
                    <a:lnTo>
                      <a:pt x="0" y="235"/>
                    </a:lnTo>
                    <a:lnTo>
                      <a:pt x="4448" y="1424"/>
                    </a:lnTo>
                    <a:lnTo>
                      <a:pt x="7835" y="0"/>
                    </a:lnTo>
                    <a:lnTo>
                      <a:pt x="11647" y="1305"/>
                    </a:lnTo>
                    <a:lnTo>
                      <a:pt x="14610" y="0"/>
                    </a:lnTo>
                    <a:lnTo>
                      <a:pt x="17576" y="1186"/>
                    </a:lnTo>
                    <a:lnTo>
                      <a:pt x="21600" y="235"/>
                    </a:lnTo>
                    <a:lnTo>
                      <a:pt x="16304" y="6053"/>
                    </a:lnTo>
                    <a:lnTo>
                      <a:pt x="14822" y="10918"/>
                    </a:lnTo>
                    <a:moveTo>
                      <a:pt x="778" y="14359"/>
                    </a:moveTo>
                    <a:lnTo>
                      <a:pt x="20681" y="14359"/>
                    </a:lnTo>
                    <a:lnTo>
                      <a:pt x="20681" y="16852"/>
                    </a:lnTo>
                    <a:lnTo>
                      <a:pt x="778" y="16814"/>
                    </a:lnTo>
                    <a:lnTo>
                      <a:pt x="778" y="19226"/>
                    </a:lnTo>
                    <a:lnTo>
                      <a:pt x="20681" y="19304"/>
                    </a:lnTo>
                    <a:lnTo>
                      <a:pt x="20752" y="21600"/>
                    </a:lnTo>
                    <a:lnTo>
                      <a:pt x="848" y="21600"/>
                    </a:lnTo>
                  </a:path>
                </a:pathLst>
              </a:custGeom>
              <a:noFill/>
              <a:ln w="57150" cap="flat" cmpd="sng">
                <a:solidFill>
                  <a:srgbClr val="000000">
                    <a:alpha val="100000"/>
                  </a:srgb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</p:grpSp>
        <p:sp>
          <p:nvSpPr>
            <p:cNvPr id="36878" name="Shape 180"/>
            <p:cNvSpPr/>
            <p:nvPr/>
          </p:nvSpPr>
          <p:spPr>
            <a:xfrm>
              <a:off x="573891" y="287311"/>
              <a:ext cx="7786711" cy="704775"/>
            </a:xfrm>
            <a:prstGeom prst="rect">
              <a:avLst/>
            </a:prstGeom>
            <a:noFill/>
            <a:ln w="12700">
              <a:noFill/>
            </a:ln>
          </p:spPr>
          <p:txBody>
            <a:bodyPr lIns="45719" tIns="45719" rIns="45719" bIns="45719">
              <a:spAutoFit/>
            </a:bodyPr>
            <a:p>
              <a:pPr eaLnBrk="1">
                <a:buNone/>
              </a:pPr>
              <a:r>
                <a:rPr lang="zh-CN" altLang="en-US" sz="4000">
                  <a:solidFill>
                    <a:srgbClr val="A6A6A6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黑体" panose="02010609060101010101" pitchFamily="49" charset="-122"/>
                </a:rPr>
                <a:t>练习</a:t>
              </a:r>
              <a:endParaRPr lang="zh-CN" altLang="en-US" sz="4000">
                <a:solidFill>
                  <a:srgbClr val="A6A6A6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endParaRPr>
            </a:p>
          </p:txBody>
        </p:sp>
      </p:grpSp>
      <p:sp>
        <p:nvSpPr>
          <p:cNvPr id="36867" name="Shape 182"/>
          <p:cNvSpPr/>
          <p:nvPr/>
        </p:nvSpPr>
        <p:spPr>
          <a:xfrm>
            <a:off x="2133600" y="2173288"/>
            <a:ext cx="5448935" cy="460375"/>
          </a:xfrm>
          <a:prstGeom prst="rect">
            <a:avLst/>
          </a:prstGeom>
          <a:noFill/>
          <a:ln w="12700">
            <a:noFill/>
          </a:ln>
        </p:spPr>
        <p:txBody>
          <a:bodyPr wrap="none" lIns="45719" rIns="45719">
            <a:spAutoFit/>
          </a:bodyPr>
          <a:p>
            <a:pPr eaLnBrk="1">
              <a:buNone/>
            </a:pPr>
            <a:r>
              <a:rPr lang="en-US" altLang="zh-CN" sz="2400">
                <a:latin typeface="华文细黑" pitchFamily="2" charset="-122"/>
                <a:ea typeface="华文细黑" pitchFamily="2" charset="-122"/>
                <a:sym typeface="华文细黑" pitchFamily="2" charset="-122"/>
              </a:rPr>
              <a:t>1. </a:t>
            </a:r>
            <a:r>
              <a:rPr lang="zh-CN" altLang="en-US" sz="2400">
                <a:latin typeface="华文细黑" pitchFamily="2" charset="-122"/>
                <a:ea typeface="华文细黑" pitchFamily="2" charset="-122"/>
                <a:sym typeface="华文细黑" pitchFamily="2" charset="-122"/>
              </a:rPr>
              <a:t>有的人一遇到困难就想放弃，</a:t>
            </a:r>
            <a:r>
              <a:rPr lang="en-US" altLang="zh-CN" sz="2400">
                <a:latin typeface="华文细黑" pitchFamily="2" charset="-122"/>
                <a:ea typeface="华文细黑" pitchFamily="2" charset="-122"/>
                <a:sym typeface="华文细黑" pitchFamily="2" charset="-122"/>
              </a:rPr>
              <a:t>_______</a:t>
            </a:r>
            <a:endParaRPr lang="en-US" altLang="zh-CN" sz="2400">
              <a:latin typeface="华文细黑" pitchFamily="2" charset="-122"/>
              <a:ea typeface="华文细黑" pitchFamily="2" charset="-122"/>
              <a:sym typeface="华文细黑" pitchFamily="2" charset="-122"/>
            </a:endParaRPr>
          </a:p>
        </p:txBody>
      </p:sp>
      <p:sp>
        <p:nvSpPr>
          <p:cNvPr id="183" name="Shape 183"/>
          <p:cNvSpPr/>
          <p:nvPr/>
        </p:nvSpPr>
        <p:spPr>
          <a:xfrm>
            <a:off x="2122488" y="2617788"/>
            <a:ext cx="6337300" cy="460375"/>
          </a:xfrm>
          <a:prstGeom prst="rect">
            <a:avLst/>
          </a:prstGeom>
          <a:ln w="12700">
            <a:miter lim="400000"/>
          </a:ln>
          <a:effectLst>
            <a:outerShdw blurRad="38100" dist="20000" dir="7020000" rotWithShape="0">
              <a:srgbClr val="FFFFFF">
                <a:alpha val="38000"/>
              </a:srgbClr>
            </a:outerShdw>
          </a:effectLst>
        </p:spPr>
        <p:txBody>
          <a:bodyPr lIns="45719" rIns="45719">
            <a:spAutoFit/>
          </a:bodyPr>
          <a:lstStyle>
            <a:lvl1pPr>
              <a:defRPr sz="2000">
                <a:latin typeface="华文细黑"/>
                <a:ea typeface="华文细黑"/>
                <a:cs typeface="华文细黑"/>
                <a:sym typeface="华文细黑"/>
              </a:defRPr>
            </a:lvl1pPr>
          </a:lstStyle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细黑"/>
                <a:ea typeface="华文细黑"/>
                <a:cs typeface="华文细黑"/>
                <a:sym typeface="华文细黑"/>
              </a:rPr>
              <a:t>2. 保护环境应该从小事做起，________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华文细黑"/>
              <a:ea typeface="华文细黑"/>
              <a:cs typeface="华文细黑"/>
              <a:sym typeface="华文细黑"/>
            </a:endParaRPr>
          </a:p>
        </p:txBody>
      </p:sp>
      <p:sp>
        <p:nvSpPr>
          <p:cNvPr id="184" name="Shape 184"/>
          <p:cNvSpPr/>
          <p:nvPr/>
        </p:nvSpPr>
        <p:spPr>
          <a:xfrm>
            <a:off x="2133600" y="4003675"/>
            <a:ext cx="7181850" cy="460375"/>
          </a:xfrm>
          <a:prstGeom prst="rect">
            <a:avLst/>
          </a:prstGeom>
          <a:ln w="12700">
            <a:miter lim="400000"/>
          </a:ln>
          <a:effectLst>
            <a:outerShdw blurRad="38100" dist="20000" dir="7020000" rotWithShape="0">
              <a:srgbClr val="FFFFFF">
                <a:alpha val="38000"/>
              </a:srgbClr>
            </a:outerShdw>
          </a:effectLst>
        </p:spPr>
        <p:txBody>
          <a:bodyPr wrap="none" lIns="45719" rIns="45719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2000">
                <a:latin typeface="华文细黑"/>
                <a:ea typeface="华文细黑"/>
                <a:cs typeface="华文细黑"/>
                <a:sym typeface="华文细黑"/>
              </a:defRPr>
            </a:pP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细黑"/>
                <a:ea typeface="华文细黑"/>
                <a:cs typeface="华文细黑"/>
                <a:sym typeface="华文细黑"/>
              </a:rPr>
              <a:t>A: 就拿今天来说，我有很多事情不知道先做什么好。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华文细黑"/>
              <a:ea typeface="华文细黑"/>
              <a:cs typeface="华文细黑"/>
              <a:sym typeface="华文细黑"/>
            </a:endParaRPr>
          </a:p>
        </p:txBody>
      </p:sp>
      <p:sp>
        <p:nvSpPr>
          <p:cNvPr id="36870" name="Shape 185"/>
          <p:cNvSpPr/>
          <p:nvPr/>
        </p:nvSpPr>
        <p:spPr>
          <a:xfrm>
            <a:off x="2114550" y="5654675"/>
            <a:ext cx="9068435" cy="460375"/>
          </a:xfrm>
          <a:prstGeom prst="rect">
            <a:avLst/>
          </a:prstGeom>
          <a:noFill/>
          <a:ln w="12700">
            <a:noFill/>
          </a:ln>
        </p:spPr>
        <p:txBody>
          <a:bodyPr wrap="square" lIns="45719" rIns="45719">
            <a:spAutoFit/>
          </a:bodyPr>
          <a:p>
            <a:pPr eaLnBrk="1">
              <a:buNone/>
            </a:pPr>
            <a:r>
              <a:rPr lang="en-US" altLang="zh-CN" sz="2400">
                <a:latin typeface="华文细黑" pitchFamily="2" charset="-122"/>
                <a:ea typeface="华文细黑" pitchFamily="2" charset="-122"/>
                <a:sym typeface="华文细黑" pitchFamily="2" charset="-122"/>
              </a:rPr>
              <a:t>C: </a:t>
            </a:r>
            <a:r>
              <a:rPr lang="zh-CN" altLang="en-US" sz="2400">
                <a:latin typeface="华文细黑" pitchFamily="2" charset="-122"/>
                <a:ea typeface="华文细黑" pitchFamily="2" charset="-122"/>
                <a:sym typeface="华文细黑" pitchFamily="2" charset="-122"/>
              </a:rPr>
              <a:t>拿倒垃圾来说，倒垃圾之前做好垃圾分类</a:t>
            </a:r>
            <a:r>
              <a:rPr lang="zh-CN" altLang="en-US" sz="2400">
                <a:latin typeface="华文细黑" pitchFamily="2" charset="-122"/>
                <a:ea typeface="华文细黑" pitchFamily="2" charset="-122"/>
                <a:sym typeface="华文细黑" pitchFamily="2" charset="-122"/>
              </a:rPr>
              <a:t>就可以减少环境污染。</a:t>
            </a:r>
            <a:endParaRPr lang="zh-CN" altLang="en-US" sz="2400">
              <a:latin typeface="华文细黑" pitchFamily="2" charset="-122"/>
              <a:ea typeface="华文细黑" pitchFamily="2" charset="-122"/>
              <a:sym typeface="华文细黑" pitchFamily="2" charset="-122"/>
            </a:endParaRPr>
          </a:p>
        </p:txBody>
      </p:sp>
      <p:sp>
        <p:nvSpPr>
          <p:cNvPr id="186" name="Shape 186"/>
          <p:cNvSpPr/>
          <p:nvPr/>
        </p:nvSpPr>
        <p:spPr>
          <a:xfrm>
            <a:off x="2128838" y="3098800"/>
            <a:ext cx="6210935" cy="460375"/>
          </a:xfrm>
          <a:prstGeom prst="rect">
            <a:avLst/>
          </a:prstGeom>
          <a:ln w="12700">
            <a:miter lim="400000"/>
          </a:ln>
          <a:effectLst>
            <a:outerShdw blurRad="38100" dist="20000" dir="7020000" rotWithShape="0">
              <a:srgbClr val="FFFFFF">
                <a:alpha val="38000"/>
              </a:srgbClr>
            </a:outerShdw>
          </a:effectLst>
        </p:spPr>
        <p:txBody>
          <a:bodyPr wrap="none" lIns="45719" rIns="45719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2000">
                <a:latin typeface="华文细黑"/>
                <a:ea typeface="华文细黑"/>
                <a:cs typeface="华文细黑"/>
                <a:sym typeface="华文细黑"/>
              </a:defRPr>
            </a:pP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细黑"/>
                <a:ea typeface="华文细黑"/>
                <a:cs typeface="华文细黑"/>
                <a:sym typeface="华文细黑"/>
              </a:rPr>
              <a:t>3. 没有工作计划很容易让人手忙脚乱________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华文细黑"/>
              <a:ea typeface="华文细黑"/>
              <a:cs typeface="华文细黑"/>
              <a:sym typeface="华文细黑"/>
            </a:endParaRPr>
          </a:p>
        </p:txBody>
      </p:sp>
      <p:sp>
        <p:nvSpPr>
          <p:cNvPr id="187" name="Shape 187"/>
          <p:cNvSpPr/>
          <p:nvPr/>
        </p:nvSpPr>
        <p:spPr>
          <a:xfrm>
            <a:off x="2114550" y="4846955"/>
            <a:ext cx="8462010" cy="460375"/>
          </a:xfrm>
          <a:prstGeom prst="rect">
            <a:avLst/>
          </a:prstGeom>
          <a:ln w="12700">
            <a:miter lim="400000"/>
          </a:ln>
          <a:effectLst>
            <a:outerShdw blurRad="38100" dist="20000" dir="7020000" rotWithShape="0">
              <a:srgbClr val="FFFFFF">
                <a:alpha val="38000"/>
              </a:srgbClr>
            </a:outerShdw>
          </a:effectLst>
        </p:spPr>
        <p:txBody>
          <a:bodyPr wrap="square" lIns="45719" rIns="45719">
            <a:spAutoFit/>
          </a:bodyPr>
          <a:lstStyle>
            <a:lvl1pPr>
              <a:defRPr sz="2000">
                <a:latin typeface="华文细黑"/>
                <a:ea typeface="华文细黑"/>
                <a:cs typeface="华文细黑"/>
                <a:sym typeface="华文细黑"/>
              </a:defRPr>
            </a:lvl1pPr>
          </a:lstStyle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细黑"/>
                <a:ea typeface="华文细黑"/>
                <a:cs typeface="华文细黑"/>
                <a:sym typeface="华文细黑"/>
              </a:rPr>
              <a:t>B: 就拿小王来说吧，工作一需要加班就马上换工作。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华文细黑"/>
              <a:ea typeface="华文细黑"/>
              <a:cs typeface="华文细黑"/>
              <a:sym typeface="华文细黑"/>
            </a:endParaRPr>
          </a:p>
        </p:txBody>
      </p:sp>
      <p:sp>
        <p:nvSpPr>
          <p:cNvPr id="36876" name="Shape 191"/>
          <p:cNvSpPr/>
          <p:nvPr/>
        </p:nvSpPr>
        <p:spPr>
          <a:xfrm>
            <a:off x="2133600" y="1620838"/>
            <a:ext cx="1106170" cy="398780"/>
          </a:xfrm>
          <a:prstGeom prst="rect">
            <a:avLst/>
          </a:prstGeom>
          <a:noFill/>
          <a:ln w="12700">
            <a:noFill/>
          </a:ln>
        </p:spPr>
        <p:txBody>
          <a:bodyPr wrap="none" lIns="45719" rIns="45719">
            <a:spAutoFit/>
          </a:bodyPr>
          <a:p>
            <a:pPr eaLnBrk="1">
              <a:buNone/>
            </a:pPr>
            <a:r>
              <a:rPr lang="zh-CN" altLang="en-US" sz="2000">
                <a:latin typeface="华文细黑" pitchFamily="2" charset="-122"/>
                <a:ea typeface="华文细黑" pitchFamily="2" charset="-122"/>
                <a:sym typeface="华文细黑" pitchFamily="2" charset="-122"/>
              </a:rPr>
              <a:t>完成句子</a:t>
            </a:r>
            <a:endParaRPr lang="zh-CN" altLang="en-US" sz="2000">
              <a:latin typeface="华文细黑" pitchFamily="2" charset="-122"/>
              <a:ea typeface="华文细黑" pitchFamily="2" charset="-122"/>
              <a:sym typeface="华文细黑" pitchFamily="2" charset="-12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fill="hold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-274320"/>
            <a:ext cx="10820400" cy="1822904"/>
          </a:xfrm>
        </p:spPr>
        <p:txBody>
          <a:bodyPr>
            <a:normAutofit/>
          </a:bodyPr>
          <a:lstStyle/>
          <a:p>
            <a:r>
              <a:rPr lang="zh-TW" altLang="en-US" sz="5400" b="1" u="sng" dirty="0"/>
              <a:t>代表</a:t>
            </a:r>
            <a:r>
              <a:rPr lang="zh-TW" altLang="en-US" sz="5400" dirty="0"/>
              <a:t> </a:t>
            </a:r>
            <a:r>
              <a:rPr lang="en-US" altLang="zh-TW" sz="5400" dirty="0"/>
              <a:t>V.</a:t>
            </a:r>
            <a:endParaRPr lang="zh-TW" altLang="en-US" sz="5400" dirty="0"/>
          </a:p>
        </p:txBody>
      </p:sp>
      <p:sp>
        <p:nvSpPr>
          <p:cNvPr id="5" name="標題 1"/>
          <p:cNvSpPr txBox="1"/>
          <p:nvPr/>
        </p:nvSpPr>
        <p:spPr>
          <a:xfrm>
            <a:off x="19068" y="971721"/>
            <a:ext cx="12172932" cy="2268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altLang="zh-TW" sz="3600" dirty="0"/>
          </a:p>
        </p:txBody>
      </p:sp>
      <p:sp>
        <p:nvSpPr>
          <p:cNvPr id="3" name="標題 1"/>
          <p:cNvSpPr txBox="1"/>
          <p:nvPr/>
        </p:nvSpPr>
        <p:spPr>
          <a:xfrm>
            <a:off x="-19068" y="525747"/>
            <a:ext cx="12211068" cy="2268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600" dirty="0"/>
              <a:t>他们代表他们的国家，参加了奥运比赛。</a:t>
            </a:r>
            <a:endParaRPr lang="en-US" altLang="zh-TW" sz="3600" dirty="0"/>
          </a:p>
        </p:txBody>
      </p:sp>
      <p:pic>
        <p:nvPicPr>
          <p:cNvPr id="25602" name="Picture 2" descr="東奧開幕式進場服十大亮點報你知- 自由娛樂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8699" y="2106160"/>
            <a:ext cx="4661703" cy="4656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標題 1"/>
          <p:cNvSpPr txBox="1"/>
          <p:nvPr/>
        </p:nvSpPr>
        <p:spPr>
          <a:xfrm>
            <a:off x="346418" y="3236553"/>
            <a:ext cx="5759116" cy="2268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3600" dirty="0"/>
              <a:t>____</a:t>
            </a:r>
            <a:r>
              <a:rPr lang="zh-TW" altLang="en-US" sz="3600" dirty="0"/>
              <a:t> 代表</a:t>
            </a:r>
            <a:r>
              <a:rPr lang="en-US" altLang="zh-TW" sz="3600" dirty="0"/>
              <a:t>_____</a:t>
            </a:r>
            <a:endParaRPr lang="en-US" altLang="zh-TW" sz="3600" dirty="0"/>
          </a:p>
        </p:txBody>
      </p:sp>
      <p:sp>
        <p:nvSpPr>
          <p:cNvPr id="7" name="文字方塊 6"/>
          <p:cNvSpPr txBox="1"/>
          <p:nvPr/>
        </p:nvSpPr>
        <p:spPr>
          <a:xfrm>
            <a:off x="2957350" y="386946"/>
            <a:ext cx="625823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3200" b="0" i="0" dirty="0">
                <a:solidFill>
                  <a:srgbClr val="FF0000"/>
                </a:solidFill>
                <a:effectLst/>
                <a:latin typeface="Söhne"/>
              </a:rPr>
              <a:t>强调的是代表群体行事的角色</a:t>
            </a:r>
            <a:endParaRPr lang="zh-TW" altLang="en-US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-274320"/>
            <a:ext cx="10820400" cy="1822904"/>
          </a:xfrm>
        </p:spPr>
        <p:txBody>
          <a:bodyPr>
            <a:normAutofit/>
          </a:bodyPr>
          <a:lstStyle/>
          <a:p>
            <a:r>
              <a:rPr lang="zh-TW" altLang="en-US" sz="5400" b="1" u="sng" dirty="0"/>
              <a:t>代表</a:t>
            </a:r>
            <a:r>
              <a:rPr lang="zh-TW" altLang="en-US" sz="5400" dirty="0"/>
              <a:t> </a:t>
            </a:r>
            <a:r>
              <a:rPr lang="en-US" altLang="zh-TW" sz="5400" dirty="0"/>
              <a:t>V.</a:t>
            </a:r>
            <a:endParaRPr lang="zh-TW" altLang="en-US" sz="5400" dirty="0"/>
          </a:p>
        </p:txBody>
      </p:sp>
      <p:sp>
        <p:nvSpPr>
          <p:cNvPr id="5" name="標題 1"/>
          <p:cNvSpPr txBox="1"/>
          <p:nvPr/>
        </p:nvSpPr>
        <p:spPr>
          <a:xfrm>
            <a:off x="19068" y="971721"/>
            <a:ext cx="12172932" cy="2268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altLang="zh-TW" sz="3600" dirty="0"/>
          </a:p>
        </p:txBody>
      </p:sp>
      <p:sp>
        <p:nvSpPr>
          <p:cNvPr id="3" name="標題 1"/>
          <p:cNvSpPr txBox="1"/>
          <p:nvPr/>
        </p:nvSpPr>
        <p:spPr>
          <a:xfrm>
            <a:off x="-19068" y="525747"/>
            <a:ext cx="12211068" cy="2268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600" dirty="0"/>
              <a:t>他的律师代表他向大家表达他的观点。</a:t>
            </a:r>
            <a:endParaRPr lang="en-US" altLang="zh-TW" sz="3600" dirty="0"/>
          </a:p>
        </p:txBody>
      </p:sp>
      <p:pic>
        <p:nvPicPr>
          <p:cNvPr id="24578" name="Picture 2" descr="法院判判法司法概念矢量图插图. 动漫辩护律师或检察官角色向量例证- 插画包括有防御, 背包: 220013645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12" y="2121400"/>
            <a:ext cx="10820400" cy="4943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-274320"/>
            <a:ext cx="10820400" cy="1822904"/>
          </a:xfrm>
        </p:spPr>
        <p:txBody>
          <a:bodyPr>
            <a:normAutofit/>
          </a:bodyPr>
          <a:lstStyle/>
          <a:p>
            <a:r>
              <a:rPr lang="zh-TW" altLang="en-US" sz="5400" b="1" u="sng" dirty="0"/>
              <a:t>激动</a:t>
            </a:r>
            <a:r>
              <a:rPr lang="zh-TW" altLang="en-US" sz="5400" dirty="0"/>
              <a:t> </a:t>
            </a:r>
            <a:r>
              <a:rPr lang="en-US" altLang="zh-TW" sz="5400" dirty="0"/>
              <a:t>ADJ.</a:t>
            </a:r>
            <a:endParaRPr lang="zh-TW" altLang="en-US" sz="5400" dirty="0"/>
          </a:p>
        </p:txBody>
      </p:sp>
      <p:sp>
        <p:nvSpPr>
          <p:cNvPr id="5" name="標題 1"/>
          <p:cNvSpPr txBox="1"/>
          <p:nvPr/>
        </p:nvSpPr>
        <p:spPr>
          <a:xfrm>
            <a:off x="19068" y="971721"/>
            <a:ext cx="12172932" cy="2268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altLang="zh-TW" sz="3600" dirty="0"/>
          </a:p>
        </p:txBody>
      </p:sp>
      <p:sp>
        <p:nvSpPr>
          <p:cNvPr id="3" name="標題 1"/>
          <p:cNvSpPr txBox="1"/>
          <p:nvPr/>
        </p:nvSpPr>
        <p:spPr>
          <a:xfrm>
            <a:off x="0" y="525747"/>
            <a:ext cx="12211068" cy="2268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600" dirty="0"/>
              <a:t>当他知道自己拿到冠军后，他激动</a:t>
            </a:r>
            <a:r>
              <a:rPr lang="zh-CN" altLang="zh-TW" sz="3600" dirty="0"/>
              <a:t>得</a:t>
            </a:r>
            <a:r>
              <a:rPr lang="zh-TW" altLang="en-US" sz="3600" dirty="0"/>
              <a:t>又跳又叫。</a:t>
            </a:r>
            <a:endParaRPr lang="en-US" altLang="zh-TW" sz="3600" dirty="0"/>
          </a:p>
        </p:txBody>
      </p:sp>
      <p:pic>
        <p:nvPicPr>
          <p:cNvPr id="32770" name="Picture 2" descr="世界盃梅西封神！IG曬親吻獎盃照激動爆粗口：去他x的阿根廷| 風傳媒| LINE TODAY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0021" y="2534786"/>
            <a:ext cx="6134100" cy="408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標題 1"/>
          <p:cNvSpPr txBox="1"/>
          <p:nvPr/>
        </p:nvSpPr>
        <p:spPr>
          <a:xfrm>
            <a:off x="336884" y="3240599"/>
            <a:ext cx="5759116" cy="2268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3600" u="sng" dirty="0"/>
              <a:t> 谁  </a:t>
            </a:r>
            <a:r>
              <a:rPr lang="zh-TW" altLang="en-US" sz="3600" dirty="0">
                <a:solidFill>
                  <a:srgbClr val="FF0000"/>
                </a:solidFill>
              </a:rPr>
              <a:t>激动</a:t>
            </a:r>
            <a:r>
              <a:rPr lang="zh-CN" altLang="zh-TW" sz="3600" dirty="0">
                <a:solidFill>
                  <a:srgbClr val="FF0000"/>
                </a:solidFill>
              </a:rPr>
              <a:t>得</a:t>
            </a:r>
            <a:r>
              <a:rPr lang="zh-TW" altLang="en-US" sz="3600" dirty="0"/>
              <a:t> </a:t>
            </a:r>
            <a:r>
              <a:rPr lang="zh-TW" altLang="en-US" sz="3600" u="sng" dirty="0"/>
              <a:t> 怎么样</a:t>
            </a:r>
            <a:endParaRPr lang="en-US" altLang="zh-TW" sz="3600" u="sng" dirty="0"/>
          </a:p>
          <a:p>
            <a:endParaRPr lang="en-US" altLang="zh-TW" sz="3600" u="sng" dirty="0"/>
          </a:p>
          <a:p>
            <a:r>
              <a:rPr lang="en-US" altLang="zh-TW" sz="3600" dirty="0"/>
              <a:t>_______</a:t>
            </a:r>
            <a:r>
              <a:rPr lang="zh-TW" altLang="en-US" sz="3600" dirty="0"/>
              <a:t>  </a:t>
            </a:r>
            <a:r>
              <a:rPr lang="zh-TW" altLang="en-US" sz="3600" dirty="0">
                <a:solidFill>
                  <a:srgbClr val="FF0000"/>
                </a:solidFill>
              </a:rPr>
              <a:t>很</a:t>
            </a:r>
            <a:r>
              <a:rPr lang="en-US" altLang="zh-TW" sz="3600" dirty="0">
                <a:solidFill>
                  <a:srgbClr val="FF0000"/>
                </a:solidFill>
              </a:rPr>
              <a:t>/</a:t>
            </a:r>
            <a:r>
              <a:rPr lang="zh-TW" altLang="en-US" sz="3600" dirty="0">
                <a:solidFill>
                  <a:srgbClr val="FF0000"/>
                </a:solidFill>
              </a:rPr>
              <a:t>非常激动</a:t>
            </a:r>
            <a:endParaRPr lang="en-US" altLang="zh-TW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-274320"/>
            <a:ext cx="10820400" cy="1822904"/>
          </a:xfrm>
        </p:spPr>
        <p:txBody>
          <a:bodyPr>
            <a:normAutofit/>
          </a:bodyPr>
          <a:lstStyle/>
          <a:p>
            <a:r>
              <a:rPr lang="zh-TW" altLang="en-US" sz="5400" dirty="0"/>
              <a:t>激动</a:t>
            </a:r>
            <a:r>
              <a:rPr lang="en-US" altLang="zh-TW" sz="5400" dirty="0"/>
              <a:t>.ADJ</a:t>
            </a:r>
            <a:endParaRPr lang="zh-TW" altLang="en-US" sz="5400" dirty="0"/>
          </a:p>
        </p:txBody>
      </p:sp>
      <p:sp>
        <p:nvSpPr>
          <p:cNvPr id="5" name="標題 1"/>
          <p:cNvSpPr txBox="1"/>
          <p:nvPr/>
        </p:nvSpPr>
        <p:spPr>
          <a:xfrm>
            <a:off x="19068" y="971721"/>
            <a:ext cx="12172932" cy="2268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altLang="zh-TW" sz="3600" dirty="0"/>
          </a:p>
        </p:txBody>
      </p:sp>
      <p:sp>
        <p:nvSpPr>
          <p:cNvPr id="3" name="標題 1"/>
          <p:cNvSpPr txBox="1"/>
          <p:nvPr/>
        </p:nvSpPr>
        <p:spPr>
          <a:xfrm>
            <a:off x="0" y="525747"/>
            <a:ext cx="12211068" cy="2268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600" dirty="0"/>
              <a:t>他</a:t>
            </a:r>
            <a:r>
              <a:rPr lang="zh-CN" altLang="zh-TW" sz="3600" dirty="0"/>
              <a:t>终于</a:t>
            </a:r>
            <a:r>
              <a:rPr lang="zh-TW" altLang="en-US" sz="3600" dirty="0"/>
              <a:t>有机会参观他一直很喜欢的公司</a:t>
            </a:r>
            <a:r>
              <a:rPr lang="zh-CN" altLang="zh-TW" sz="3600" dirty="0"/>
              <a:t>了</a:t>
            </a:r>
            <a:r>
              <a:rPr lang="zh-TW" altLang="en-US" sz="3600" dirty="0"/>
              <a:t>，在参观时他一直都</a:t>
            </a:r>
            <a:r>
              <a:rPr lang="zh-CN" altLang="zh-TW" sz="3600" dirty="0"/>
              <a:t>很</a:t>
            </a:r>
            <a:r>
              <a:rPr lang="zh-TW" altLang="en-US" sz="3600" dirty="0"/>
              <a:t>激动，不停</a:t>
            </a:r>
            <a:r>
              <a:rPr lang="zh-CN" altLang="zh-TW" sz="3600" dirty="0"/>
              <a:t>地</a:t>
            </a:r>
            <a:r>
              <a:rPr lang="zh-TW" altLang="en-US" sz="3600" dirty="0"/>
              <a:t>在拍照片、问问题。</a:t>
            </a:r>
            <a:endParaRPr lang="en-US" altLang="zh-TW" sz="3600" dirty="0"/>
          </a:p>
        </p:txBody>
      </p:sp>
      <p:pic>
        <p:nvPicPr>
          <p:cNvPr id="33794" name="Picture 2" descr="一組快樂的人慶祝勝利和成功鬆散線條藝術人物的插圖-插圖素材[84941702] - PIXTA圖庫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1314" y="2237666"/>
            <a:ext cx="6105525" cy="4572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-274320"/>
            <a:ext cx="10820400" cy="1822904"/>
          </a:xfrm>
        </p:spPr>
        <p:txBody>
          <a:bodyPr>
            <a:normAutofit/>
          </a:bodyPr>
          <a:lstStyle/>
          <a:p>
            <a:r>
              <a:rPr lang="zh-TW" altLang="en-US" sz="5400" dirty="0"/>
              <a:t>激动</a:t>
            </a:r>
            <a:r>
              <a:rPr lang="en-US" altLang="zh-TW" sz="5400" dirty="0"/>
              <a:t>.ADJ</a:t>
            </a:r>
            <a:endParaRPr lang="zh-TW" altLang="en-US" sz="5400" dirty="0"/>
          </a:p>
        </p:txBody>
      </p:sp>
      <p:sp>
        <p:nvSpPr>
          <p:cNvPr id="5" name="標題 1"/>
          <p:cNvSpPr txBox="1"/>
          <p:nvPr/>
        </p:nvSpPr>
        <p:spPr>
          <a:xfrm>
            <a:off x="19068" y="971721"/>
            <a:ext cx="12172932" cy="2268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altLang="zh-TW" sz="3600" dirty="0"/>
          </a:p>
        </p:txBody>
      </p:sp>
      <p:sp>
        <p:nvSpPr>
          <p:cNvPr id="3" name="標題 1"/>
          <p:cNvSpPr txBox="1"/>
          <p:nvPr/>
        </p:nvSpPr>
        <p:spPr>
          <a:xfrm>
            <a:off x="0" y="525747"/>
            <a:ext cx="12211068" cy="2268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600" dirty="0"/>
              <a:t>看到好久不见的朋友，他激动地给了他一个大大的拥抱。</a:t>
            </a:r>
            <a:endParaRPr lang="en-US" altLang="zh-TW" sz="3600" dirty="0"/>
          </a:p>
        </p:txBody>
      </p:sp>
      <p:pic>
        <p:nvPicPr>
          <p:cNvPr id="34818" name="Picture 2" descr="女孩拥抱png图片免费下载-素材0JjgPqgqj-新图网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669" y="2348651"/>
            <a:ext cx="4344661" cy="444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35666" y="236294"/>
            <a:ext cx="10820400" cy="1822904"/>
          </a:xfrm>
        </p:spPr>
        <p:txBody>
          <a:bodyPr>
            <a:normAutofit/>
          </a:bodyPr>
          <a:lstStyle/>
          <a:p>
            <a:r>
              <a:rPr lang="zh-TW" altLang="en-US" sz="5400" b="1" u="sng" dirty="0"/>
              <a:t>马虎</a:t>
            </a:r>
            <a:r>
              <a:rPr lang="zh-TW" altLang="en-US" sz="5400" dirty="0"/>
              <a:t> </a:t>
            </a:r>
            <a:r>
              <a:rPr lang="en-US" altLang="zh-TW" sz="5400" dirty="0"/>
              <a:t>ADJ.		</a:t>
            </a:r>
            <a:endParaRPr lang="zh-TW" altLang="en-US" sz="5400" dirty="0"/>
          </a:p>
        </p:txBody>
      </p:sp>
      <p:sp>
        <p:nvSpPr>
          <p:cNvPr id="3" name="標題 1"/>
          <p:cNvSpPr txBox="1"/>
          <p:nvPr/>
        </p:nvSpPr>
        <p:spPr>
          <a:xfrm>
            <a:off x="577517" y="2059198"/>
            <a:ext cx="11036966" cy="11351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000" dirty="0"/>
              <a:t>这个翻译公司在翻译的时候特别马虎，很多地方都没有翻译对。</a:t>
            </a:r>
            <a:endParaRPr lang="en-US" altLang="zh-TW" sz="4000" dirty="0"/>
          </a:p>
        </p:txBody>
      </p:sp>
      <p:pic>
        <p:nvPicPr>
          <p:cNvPr id="20484" name="Picture 4" descr="贵阳客运段英文翻译错误离谱网友直呼叹为观止_产经资讯_嘻嘻网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12554"/>
            <a:ext cx="6096000" cy="2905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6" name="Picture 6" descr="絕對讓你笑瘋的英文標語翻譯_錯誤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9732" y="2783032"/>
            <a:ext cx="3186112" cy="4074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4900864" y="236294"/>
            <a:ext cx="729113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4000" dirty="0">
                <a:solidFill>
                  <a:srgbClr val="FF0000"/>
                </a:solidFill>
              </a:rPr>
              <a:t>做事随便、不仔细、不认真</a:t>
            </a:r>
            <a:endParaRPr lang="zh-TW" altLang="en-US"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u="sng" dirty="0"/>
              <a:t>恐怕</a:t>
            </a:r>
            <a:r>
              <a:rPr lang="zh-TW" altLang="en-US" dirty="0"/>
              <a:t> </a:t>
            </a:r>
            <a:r>
              <a:rPr lang="en-US" altLang="zh-TW" dirty="0"/>
              <a:t>V.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altLang="zh-TW" dirty="0"/>
              <a:t>V.</a:t>
            </a:r>
            <a:r>
              <a:rPr lang="zh-TW" altLang="en-US" dirty="0"/>
              <a:t>，表示</a:t>
            </a:r>
            <a:r>
              <a:rPr lang="en-US" altLang="zh-TW" dirty="0"/>
              <a:t>“</a:t>
            </a:r>
            <a:r>
              <a:rPr lang="zh-TW" altLang="en-US" dirty="0"/>
              <a:t>担心</a:t>
            </a:r>
            <a:r>
              <a:rPr lang="en-US" altLang="zh-TW" dirty="0"/>
              <a:t>”</a:t>
            </a:r>
            <a:r>
              <a:rPr lang="zh-TW" altLang="en-US" dirty="0"/>
              <a:t>。</a:t>
            </a:r>
            <a:endParaRPr lang="en-US" altLang="zh-TW" dirty="0"/>
          </a:p>
          <a:p>
            <a:pPr marL="514350" indent="-514350">
              <a:buFont typeface="+mj-lt"/>
              <a:buAutoNum type="arabicPeriod"/>
            </a:pPr>
            <a:r>
              <a:rPr lang="en-US" altLang="zh-TW" dirty="0"/>
              <a:t>ADV.</a:t>
            </a:r>
            <a:r>
              <a:rPr lang="zh-TW" altLang="en-US" dirty="0"/>
              <a:t>，表示</a:t>
            </a:r>
            <a:r>
              <a:rPr lang="en-US" altLang="zh-TW" dirty="0"/>
              <a:t>“</a:t>
            </a:r>
            <a:r>
              <a:rPr lang="zh-TW" altLang="en-US" dirty="0"/>
              <a:t>估计，而且有点儿担心</a:t>
            </a:r>
            <a:r>
              <a:rPr lang="en-US" altLang="zh-TW" dirty="0"/>
              <a:t>”</a:t>
            </a:r>
            <a:r>
              <a:rPr lang="zh-TW" altLang="en-US" dirty="0"/>
              <a:t>。</a:t>
            </a:r>
            <a:endParaRPr lang="en-US" altLang="zh-TW" dirty="0"/>
          </a:p>
          <a:p>
            <a:pPr marL="514350" indent="-514350">
              <a:buFont typeface="+mj-lt"/>
              <a:buAutoNum type="arabicPeriod"/>
            </a:pPr>
            <a:r>
              <a:rPr lang="en-US" altLang="zh-TW" dirty="0"/>
              <a:t>ADV.</a:t>
            </a:r>
            <a:r>
              <a:rPr lang="zh-TW" altLang="en-US" dirty="0"/>
              <a:t>，表示</a:t>
            </a:r>
            <a:r>
              <a:rPr lang="en-US" altLang="zh-TW" dirty="0"/>
              <a:t>“</a:t>
            </a:r>
            <a:r>
              <a:rPr lang="zh-TW" altLang="en-US" dirty="0"/>
              <a:t>估计、推测</a:t>
            </a:r>
            <a:r>
              <a:rPr lang="en-US" altLang="zh-TW" dirty="0"/>
              <a:t>”</a:t>
            </a:r>
            <a:r>
              <a:rPr lang="zh-TW" altLang="en-US" dirty="0"/>
              <a:t>，有</a:t>
            </a:r>
            <a:r>
              <a:rPr lang="en-US" altLang="zh-TW" dirty="0"/>
              <a:t>”</a:t>
            </a:r>
            <a:r>
              <a:rPr lang="zh-TW" altLang="en-US" dirty="0"/>
              <a:t>大概、或许</a:t>
            </a:r>
            <a:r>
              <a:rPr lang="en-US" altLang="zh-TW" dirty="0"/>
              <a:t>”</a:t>
            </a:r>
            <a:r>
              <a:rPr lang="zh-TW" altLang="en-US" dirty="0"/>
              <a:t>的意思。</a:t>
            </a:r>
            <a:endParaRPr lang="zh-TW" altLang="en-US" dirty="0"/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35666" y="236294"/>
            <a:ext cx="10820400" cy="1822904"/>
          </a:xfrm>
        </p:spPr>
        <p:txBody>
          <a:bodyPr>
            <a:normAutofit/>
          </a:bodyPr>
          <a:lstStyle/>
          <a:p>
            <a:r>
              <a:rPr lang="zh-TW" altLang="en-US" sz="5400" b="1" u="sng" dirty="0"/>
              <a:t>马虎</a:t>
            </a:r>
            <a:r>
              <a:rPr lang="zh-TW" altLang="en-US" sz="5400" dirty="0"/>
              <a:t> </a:t>
            </a:r>
            <a:r>
              <a:rPr lang="en-US" altLang="zh-TW" sz="5400" dirty="0"/>
              <a:t>ADJ.</a:t>
            </a:r>
            <a:endParaRPr lang="zh-TW" altLang="en-US" sz="5400" dirty="0"/>
          </a:p>
        </p:txBody>
      </p:sp>
      <p:sp>
        <p:nvSpPr>
          <p:cNvPr id="3" name="標題 1"/>
          <p:cNvSpPr txBox="1"/>
          <p:nvPr/>
        </p:nvSpPr>
        <p:spPr>
          <a:xfrm>
            <a:off x="-113278" y="2059198"/>
            <a:ext cx="12418555" cy="11351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4000" dirty="0"/>
              <a:t>他在考试的时候太马虎了，写答案的时候不小心</a:t>
            </a:r>
            <a:endParaRPr lang="en-US" altLang="zh-TW" sz="4000" dirty="0"/>
          </a:p>
          <a:p>
            <a:pPr algn="ctr"/>
            <a:r>
              <a:rPr lang="zh-TW" altLang="en-US" sz="4000" dirty="0"/>
              <a:t>把第三题的答案填到第四题，之后的答案也全填错了。</a:t>
            </a:r>
            <a:endParaRPr lang="en-US" altLang="zh-TW" sz="4000" dirty="0"/>
          </a:p>
        </p:txBody>
      </p:sp>
      <p:pic>
        <p:nvPicPr>
          <p:cNvPr id="21506" name="Picture 2" descr="如何应对孩子考试粗心马虎的问题|孩子|考试|马虎_新浪新闻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8807" y="3124200"/>
            <a:ext cx="5905500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-274320"/>
            <a:ext cx="10820400" cy="1822904"/>
          </a:xfrm>
        </p:spPr>
        <p:txBody>
          <a:bodyPr>
            <a:normAutofit/>
          </a:bodyPr>
          <a:lstStyle/>
          <a:p>
            <a:r>
              <a:rPr lang="zh-TW" altLang="en-US" sz="5400" b="1" u="sng" dirty="0"/>
              <a:t>同情</a:t>
            </a:r>
            <a:r>
              <a:rPr lang="zh-TW" altLang="en-US" sz="5400" dirty="0"/>
              <a:t> </a:t>
            </a:r>
            <a:r>
              <a:rPr lang="en-US" altLang="zh-TW" sz="5400" dirty="0"/>
              <a:t>V.</a:t>
            </a:r>
            <a:endParaRPr lang="zh-TW" altLang="en-US" sz="5400" dirty="0"/>
          </a:p>
        </p:txBody>
      </p:sp>
      <p:sp>
        <p:nvSpPr>
          <p:cNvPr id="5" name="標題 1"/>
          <p:cNvSpPr txBox="1"/>
          <p:nvPr/>
        </p:nvSpPr>
        <p:spPr>
          <a:xfrm>
            <a:off x="19068" y="971721"/>
            <a:ext cx="12172932" cy="2268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altLang="zh-TW" sz="3600" dirty="0"/>
          </a:p>
        </p:txBody>
      </p:sp>
      <p:sp>
        <p:nvSpPr>
          <p:cNvPr id="3" name="標題 1"/>
          <p:cNvSpPr txBox="1"/>
          <p:nvPr/>
        </p:nvSpPr>
        <p:spPr>
          <a:xfrm>
            <a:off x="211015" y="637132"/>
            <a:ext cx="11723077" cy="2268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600" dirty="0"/>
              <a:t>他很同情失去工作的人，时常会帮助他们找到下一份工作。</a:t>
            </a:r>
            <a:endParaRPr lang="zh-TW" altLang="en-US" sz="3600" dirty="0"/>
          </a:p>
        </p:txBody>
      </p:sp>
      <p:pic>
        <p:nvPicPr>
          <p:cNvPr id="17410" name="Picture 2" descr="同情朋友帮助构建向量例证. 插画包括有精神, 心情, 图标, 动画片, 友谊, 成人, 帮助, 关心- 232103454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066"/>
          <a:stretch>
            <a:fillRect/>
          </a:stretch>
        </p:blipFill>
        <p:spPr bwMode="auto">
          <a:xfrm>
            <a:off x="6424328" y="2287658"/>
            <a:ext cx="5509764" cy="4397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標題 1"/>
          <p:cNvSpPr txBox="1"/>
          <p:nvPr/>
        </p:nvSpPr>
        <p:spPr>
          <a:xfrm>
            <a:off x="257909" y="3325732"/>
            <a:ext cx="5908512" cy="2268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TW" sz="3600" u="sng" dirty="0"/>
              <a:t>_(</a:t>
            </a:r>
            <a:r>
              <a:rPr lang="zh-TW" altLang="en-US" sz="3600" u="sng" dirty="0"/>
              <a:t>怎么样的</a:t>
            </a:r>
            <a:r>
              <a:rPr lang="en-US" altLang="zh-TW" sz="3600" u="sng" dirty="0"/>
              <a:t>)_</a:t>
            </a:r>
            <a:r>
              <a:rPr lang="zh-TW" altLang="en-US" sz="3600" dirty="0"/>
              <a:t>同情</a:t>
            </a:r>
            <a:endParaRPr lang="en-US" altLang="zh-TW" sz="3600" dirty="0"/>
          </a:p>
          <a:p>
            <a:pPr algn="ctr"/>
            <a:endParaRPr lang="en-US" altLang="zh-TW" sz="3600" dirty="0"/>
          </a:p>
          <a:p>
            <a:pPr algn="ctr"/>
            <a:r>
              <a:rPr lang="zh-TW" altLang="en-US" sz="3600" dirty="0"/>
              <a:t>同情 </a:t>
            </a:r>
            <a:r>
              <a:rPr lang="en-US" altLang="zh-TW" sz="3600" u="sng" dirty="0"/>
              <a:t>_(</a:t>
            </a:r>
            <a:r>
              <a:rPr lang="zh-TW" altLang="en-US" sz="3600" u="sng" dirty="0"/>
              <a:t>什么</a:t>
            </a:r>
            <a:r>
              <a:rPr lang="en-US" altLang="zh-TW" sz="3600" u="sng" dirty="0"/>
              <a:t>)_</a:t>
            </a:r>
            <a:endParaRPr lang="zh-TW" altLang="en-US" sz="3600" u="sng" dirty="0"/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35666" y="236294"/>
            <a:ext cx="10820400" cy="1822904"/>
          </a:xfrm>
        </p:spPr>
        <p:txBody>
          <a:bodyPr>
            <a:normAutofit/>
          </a:bodyPr>
          <a:lstStyle/>
          <a:p>
            <a:r>
              <a:rPr lang="zh-TW" altLang="en-US" sz="5400" b="1" u="sng" dirty="0"/>
              <a:t>预习 </a:t>
            </a:r>
            <a:r>
              <a:rPr lang="en-US" altLang="zh-TW" sz="5400" dirty="0"/>
              <a:t>V.</a:t>
            </a:r>
            <a:endParaRPr lang="zh-TW" altLang="en-US" sz="5400" dirty="0"/>
          </a:p>
        </p:txBody>
      </p:sp>
      <p:sp>
        <p:nvSpPr>
          <p:cNvPr id="3" name="標題 1"/>
          <p:cNvSpPr txBox="1"/>
          <p:nvPr/>
        </p:nvSpPr>
        <p:spPr>
          <a:xfrm>
            <a:off x="-113278" y="2059198"/>
            <a:ext cx="12418555" cy="11351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4000" dirty="0"/>
              <a:t>他在上这课之前就已经把这课预习完了</a:t>
            </a:r>
            <a:endParaRPr lang="en-US" altLang="zh-TW" sz="4000" dirty="0"/>
          </a:p>
        </p:txBody>
      </p:sp>
      <p:pic>
        <p:nvPicPr>
          <p:cNvPr id="2050" name="Picture 2" descr="新课预习]素材免费下载-新课预习图片大全-新课预习模板-千图网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67" b="33730"/>
          <a:stretch>
            <a:fillRect/>
          </a:stretch>
        </p:blipFill>
        <p:spPr bwMode="auto">
          <a:xfrm>
            <a:off x="3184071" y="3091365"/>
            <a:ext cx="5823857" cy="3851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7890" name="Shape 193"/>
          <p:cNvSpPr/>
          <p:nvPr/>
        </p:nvSpPr>
        <p:spPr>
          <a:xfrm>
            <a:off x="2595563" y="487363"/>
            <a:ext cx="8072437" cy="706755"/>
          </a:xfrm>
          <a:prstGeom prst="rect">
            <a:avLst/>
          </a:prstGeom>
          <a:noFill/>
          <a:ln w="12700">
            <a:noFill/>
          </a:ln>
        </p:spPr>
        <p:txBody>
          <a:bodyPr lIns="45719" rIns="45719">
            <a:spAutoFit/>
          </a:bodyPr>
          <a:p>
            <a:pPr eaLnBrk="1">
              <a:buNone/>
            </a:pPr>
            <a:r>
              <a:rPr lang="zh-CN" altLang="en-US" sz="4000">
                <a:solidFill>
                  <a:srgbClr val="A6A6A6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课文</a:t>
            </a:r>
            <a:endParaRPr lang="zh-CN" altLang="en-US" sz="4000">
              <a:solidFill>
                <a:srgbClr val="A6A6A6"/>
              </a:solidFill>
              <a:latin typeface="黑体" panose="02010609060101010101" pitchFamily="49" charset="-122"/>
              <a:ea typeface="黑体" panose="02010609060101010101" pitchFamily="49" charset="-122"/>
              <a:sym typeface="黑体" panose="02010609060101010101" pitchFamily="49" charset="-122"/>
            </a:endParaRPr>
          </a:p>
        </p:txBody>
      </p:sp>
      <p:grpSp>
        <p:nvGrpSpPr>
          <p:cNvPr id="37891" name="Group 196"/>
          <p:cNvGrpSpPr/>
          <p:nvPr/>
        </p:nvGrpSpPr>
        <p:grpSpPr>
          <a:xfrm>
            <a:off x="1811338" y="228600"/>
            <a:ext cx="608012" cy="919163"/>
            <a:chOff x="0" y="0"/>
            <a:chExt cx="607419" cy="919824"/>
          </a:xfrm>
        </p:grpSpPr>
        <p:sp>
          <p:nvSpPr>
            <p:cNvPr id="37894" name="Shape 194"/>
            <p:cNvSpPr/>
            <p:nvPr/>
          </p:nvSpPr>
          <p:spPr>
            <a:xfrm>
              <a:off x="0" y="0"/>
              <a:ext cx="607420" cy="919825"/>
            </a:xfrm>
            <a:custGeom>
              <a:avLst/>
              <a:gdLst/>
              <a:ahLst/>
              <a:cxnLst>
                <a:cxn ang="0">
                  <a:pos x="303710" y="459913"/>
                </a:cxn>
                <a:cxn ang="5898240">
                  <a:pos x="303710" y="459913"/>
                </a:cxn>
                <a:cxn ang="11796480">
                  <a:pos x="303710" y="459913"/>
                </a:cxn>
                <a:cxn ang="17694720">
                  <a:pos x="303710" y="459913"/>
                </a:cxn>
              </a:cxnLst>
              <a:pathLst>
                <a:path w="21600" h="21600">
                  <a:moveTo>
                    <a:pt x="10786" y="21600"/>
                  </a:moveTo>
                  <a:lnTo>
                    <a:pt x="11178" y="21600"/>
                  </a:lnTo>
                  <a:lnTo>
                    <a:pt x="11516" y="21565"/>
                  </a:lnTo>
                  <a:lnTo>
                    <a:pt x="11881" y="21495"/>
                  </a:lnTo>
                  <a:lnTo>
                    <a:pt x="12220" y="21425"/>
                  </a:lnTo>
                  <a:lnTo>
                    <a:pt x="12585" y="21319"/>
                  </a:lnTo>
                  <a:lnTo>
                    <a:pt x="12871" y="21196"/>
                  </a:lnTo>
                  <a:lnTo>
                    <a:pt x="13132" y="21056"/>
                  </a:lnTo>
                  <a:lnTo>
                    <a:pt x="13367" y="20881"/>
                  </a:lnTo>
                  <a:lnTo>
                    <a:pt x="13627" y="20722"/>
                  </a:lnTo>
                  <a:lnTo>
                    <a:pt x="13835" y="20511"/>
                  </a:lnTo>
                  <a:lnTo>
                    <a:pt x="14018" y="20318"/>
                  </a:lnTo>
                  <a:lnTo>
                    <a:pt x="14174" y="20107"/>
                  </a:lnTo>
                  <a:lnTo>
                    <a:pt x="14330" y="19879"/>
                  </a:lnTo>
                  <a:lnTo>
                    <a:pt x="14434" y="19634"/>
                  </a:lnTo>
                  <a:lnTo>
                    <a:pt x="14487" y="19370"/>
                  </a:lnTo>
                  <a:lnTo>
                    <a:pt x="14487" y="15664"/>
                  </a:lnTo>
                  <a:lnTo>
                    <a:pt x="14591" y="15454"/>
                  </a:lnTo>
                  <a:lnTo>
                    <a:pt x="14669" y="15260"/>
                  </a:lnTo>
                  <a:lnTo>
                    <a:pt x="14774" y="15050"/>
                  </a:lnTo>
                  <a:lnTo>
                    <a:pt x="15138" y="14646"/>
                  </a:lnTo>
                  <a:lnTo>
                    <a:pt x="15581" y="14242"/>
                  </a:lnTo>
                  <a:lnTo>
                    <a:pt x="16728" y="13469"/>
                  </a:lnTo>
                  <a:lnTo>
                    <a:pt x="18030" y="12591"/>
                  </a:lnTo>
                  <a:lnTo>
                    <a:pt x="18734" y="12118"/>
                  </a:lnTo>
                  <a:lnTo>
                    <a:pt x="19333" y="11573"/>
                  </a:lnTo>
                  <a:lnTo>
                    <a:pt x="19932" y="11028"/>
                  </a:lnTo>
                  <a:lnTo>
                    <a:pt x="20479" y="10396"/>
                  </a:lnTo>
                  <a:lnTo>
                    <a:pt x="20740" y="10097"/>
                  </a:lnTo>
                  <a:lnTo>
                    <a:pt x="20948" y="9729"/>
                  </a:lnTo>
                  <a:lnTo>
                    <a:pt x="21130" y="9378"/>
                  </a:lnTo>
                  <a:lnTo>
                    <a:pt x="21287" y="8974"/>
                  </a:lnTo>
                  <a:lnTo>
                    <a:pt x="21443" y="8605"/>
                  </a:lnTo>
                  <a:lnTo>
                    <a:pt x="21548" y="8166"/>
                  </a:lnTo>
                  <a:lnTo>
                    <a:pt x="21600" y="7727"/>
                  </a:lnTo>
                  <a:lnTo>
                    <a:pt x="21600" y="6884"/>
                  </a:lnTo>
                  <a:lnTo>
                    <a:pt x="21548" y="6515"/>
                  </a:lnTo>
                  <a:lnTo>
                    <a:pt x="21496" y="6182"/>
                  </a:lnTo>
                  <a:lnTo>
                    <a:pt x="21391" y="5812"/>
                  </a:lnTo>
                  <a:lnTo>
                    <a:pt x="21287" y="5479"/>
                  </a:lnTo>
                  <a:lnTo>
                    <a:pt x="21130" y="5093"/>
                  </a:lnTo>
                  <a:lnTo>
                    <a:pt x="20948" y="4760"/>
                  </a:lnTo>
                  <a:lnTo>
                    <a:pt x="20740" y="4425"/>
                  </a:lnTo>
                  <a:lnTo>
                    <a:pt x="20531" y="4127"/>
                  </a:lnTo>
                  <a:lnTo>
                    <a:pt x="20296" y="3811"/>
                  </a:lnTo>
                  <a:lnTo>
                    <a:pt x="20036" y="3513"/>
                  </a:lnTo>
                  <a:lnTo>
                    <a:pt x="19775" y="3214"/>
                  </a:lnTo>
                  <a:lnTo>
                    <a:pt x="19124" y="2634"/>
                  </a:lnTo>
                  <a:lnTo>
                    <a:pt x="18447" y="2125"/>
                  </a:lnTo>
                  <a:lnTo>
                    <a:pt x="17691" y="1669"/>
                  </a:lnTo>
                  <a:lnTo>
                    <a:pt x="16832" y="1229"/>
                  </a:lnTo>
                  <a:lnTo>
                    <a:pt x="16388" y="1054"/>
                  </a:lnTo>
                  <a:lnTo>
                    <a:pt x="15920" y="879"/>
                  </a:lnTo>
                  <a:lnTo>
                    <a:pt x="15477" y="720"/>
                  </a:lnTo>
                  <a:lnTo>
                    <a:pt x="15034" y="580"/>
                  </a:lnTo>
                  <a:lnTo>
                    <a:pt x="14539" y="439"/>
                  </a:lnTo>
                  <a:lnTo>
                    <a:pt x="14018" y="316"/>
                  </a:lnTo>
                  <a:lnTo>
                    <a:pt x="13471" y="211"/>
                  </a:lnTo>
                  <a:lnTo>
                    <a:pt x="12975" y="140"/>
                  </a:lnTo>
                  <a:lnTo>
                    <a:pt x="12428" y="71"/>
                  </a:lnTo>
                  <a:lnTo>
                    <a:pt x="11934" y="35"/>
                  </a:lnTo>
                  <a:lnTo>
                    <a:pt x="11387" y="0"/>
                  </a:lnTo>
                  <a:lnTo>
                    <a:pt x="10213" y="0"/>
                  </a:lnTo>
                  <a:lnTo>
                    <a:pt x="9666" y="35"/>
                  </a:lnTo>
                  <a:lnTo>
                    <a:pt x="9172" y="71"/>
                  </a:lnTo>
                  <a:lnTo>
                    <a:pt x="8625" y="140"/>
                  </a:lnTo>
                  <a:lnTo>
                    <a:pt x="8129" y="211"/>
                  </a:lnTo>
                  <a:lnTo>
                    <a:pt x="7582" y="316"/>
                  </a:lnTo>
                  <a:lnTo>
                    <a:pt x="7061" y="439"/>
                  </a:lnTo>
                  <a:lnTo>
                    <a:pt x="6566" y="580"/>
                  </a:lnTo>
                  <a:lnTo>
                    <a:pt x="6123" y="720"/>
                  </a:lnTo>
                  <a:lnTo>
                    <a:pt x="5680" y="879"/>
                  </a:lnTo>
                  <a:lnTo>
                    <a:pt x="5212" y="1054"/>
                  </a:lnTo>
                  <a:lnTo>
                    <a:pt x="4768" y="1229"/>
                  </a:lnTo>
                  <a:lnTo>
                    <a:pt x="3909" y="1669"/>
                  </a:lnTo>
                  <a:lnTo>
                    <a:pt x="3153" y="2125"/>
                  </a:lnTo>
                  <a:lnTo>
                    <a:pt x="2476" y="2634"/>
                  </a:lnTo>
                  <a:lnTo>
                    <a:pt x="1825" y="3214"/>
                  </a:lnTo>
                  <a:lnTo>
                    <a:pt x="1303" y="3811"/>
                  </a:lnTo>
                  <a:lnTo>
                    <a:pt x="1069" y="4127"/>
                  </a:lnTo>
                  <a:lnTo>
                    <a:pt x="860" y="4425"/>
                  </a:lnTo>
                  <a:lnTo>
                    <a:pt x="651" y="4760"/>
                  </a:lnTo>
                  <a:lnTo>
                    <a:pt x="470" y="5093"/>
                  </a:lnTo>
                  <a:lnTo>
                    <a:pt x="313" y="5479"/>
                  </a:lnTo>
                  <a:lnTo>
                    <a:pt x="209" y="5812"/>
                  </a:lnTo>
                  <a:lnTo>
                    <a:pt x="104" y="6182"/>
                  </a:lnTo>
                  <a:lnTo>
                    <a:pt x="52" y="6515"/>
                  </a:lnTo>
                  <a:lnTo>
                    <a:pt x="0" y="6884"/>
                  </a:lnTo>
                  <a:lnTo>
                    <a:pt x="0" y="7727"/>
                  </a:lnTo>
                  <a:lnTo>
                    <a:pt x="52" y="8166"/>
                  </a:lnTo>
                  <a:lnTo>
                    <a:pt x="157" y="8605"/>
                  </a:lnTo>
                  <a:lnTo>
                    <a:pt x="313" y="8974"/>
                  </a:lnTo>
                  <a:lnTo>
                    <a:pt x="470" y="9378"/>
                  </a:lnTo>
                  <a:lnTo>
                    <a:pt x="651" y="9729"/>
                  </a:lnTo>
                  <a:lnTo>
                    <a:pt x="860" y="10097"/>
                  </a:lnTo>
                  <a:lnTo>
                    <a:pt x="1121" y="10396"/>
                  </a:lnTo>
                  <a:lnTo>
                    <a:pt x="1668" y="11028"/>
                  </a:lnTo>
                  <a:lnTo>
                    <a:pt x="2267" y="11573"/>
                  </a:lnTo>
                  <a:lnTo>
                    <a:pt x="2866" y="12118"/>
                  </a:lnTo>
                  <a:lnTo>
                    <a:pt x="3570" y="12591"/>
                  </a:lnTo>
                  <a:lnTo>
                    <a:pt x="4872" y="13469"/>
                  </a:lnTo>
                  <a:lnTo>
                    <a:pt x="6019" y="14242"/>
                  </a:lnTo>
                  <a:lnTo>
                    <a:pt x="6462" y="14646"/>
                  </a:lnTo>
                  <a:lnTo>
                    <a:pt x="6826" y="15050"/>
                  </a:lnTo>
                  <a:lnTo>
                    <a:pt x="6931" y="15260"/>
                  </a:lnTo>
                  <a:lnTo>
                    <a:pt x="7009" y="15454"/>
                  </a:lnTo>
                  <a:lnTo>
                    <a:pt x="7113" y="15664"/>
                  </a:lnTo>
                  <a:lnTo>
                    <a:pt x="7113" y="19370"/>
                  </a:lnTo>
                  <a:lnTo>
                    <a:pt x="7166" y="19634"/>
                  </a:lnTo>
                  <a:lnTo>
                    <a:pt x="7270" y="19879"/>
                  </a:lnTo>
                  <a:lnTo>
                    <a:pt x="7425" y="20107"/>
                  </a:lnTo>
                  <a:lnTo>
                    <a:pt x="7582" y="20318"/>
                  </a:lnTo>
                  <a:lnTo>
                    <a:pt x="7765" y="20511"/>
                  </a:lnTo>
                  <a:lnTo>
                    <a:pt x="7973" y="20722"/>
                  </a:lnTo>
                  <a:lnTo>
                    <a:pt x="8233" y="20881"/>
                  </a:lnTo>
                  <a:lnTo>
                    <a:pt x="8468" y="21056"/>
                  </a:lnTo>
                  <a:lnTo>
                    <a:pt x="8729" y="21196"/>
                  </a:lnTo>
                  <a:lnTo>
                    <a:pt x="9015" y="21319"/>
                  </a:lnTo>
                  <a:lnTo>
                    <a:pt x="9380" y="21425"/>
                  </a:lnTo>
                  <a:lnTo>
                    <a:pt x="9719" y="21495"/>
                  </a:lnTo>
                  <a:lnTo>
                    <a:pt x="10084" y="21565"/>
                  </a:lnTo>
                  <a:lnTo>
                    <a:pt x="10422" y="21600"/>
                  </a:lnTo>
                  <a:lnTo>
                    <a:pt x="10786" y="21600"/>
                  </a:lnTo>
                  <a:close/>
                </a:path>
              </a:pathLst>
            </a:custGeom>
            <a:solidFill>
              <a:srgbClr val="FFFFCC">
                <a:alpha val="100000"/>
              </a:srgbClr>
            </a:solidFill>
            <a:ln w="57150" cap="flat" cmpd="sng">
              <a:solidFill>
                <a:srgbClr val="000000">
                  <a:alpha val="10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37895" name="Shape 195"/>
            <p:cNvSpPr/>
            <p:nvPr/>
          </p:nvSpPr>
          <p:spPr>
            <a:xfrm>
              <a:off x="192699" y="403848"/>
              <a:ext cx="224224" cy="408299"/>
            </a:xfrm>
            <a:custGeom>
              <a:avLst/>
              <a:gdLst/>
              <a:ahLst/>
              <a:cxnLst>
                <a:cxn ang="0">
                  <a:pos x="112112" y="204150"/>
                </a:cxn>
                <a:cxn ang="5898240">
                  <a:pos x="112112" y="204150"/>
                </a:cxn>
                <a:cxn ang="11796480">
                  <a:pos x="112112" y="204150"/>
                </a:cxn>
                <a:cxn ang="17694720">
                  <a:pos x="112112" y="204150"/>
                </a:cxn>
              </a:cxnLst>
              <a:pathLst>
                <a:path w="21600" h="21600">
                  <a:moveTo>
                    <a:pt x="6354" y="10918"/>
                  </a:moveTo>
                  <a:lnTo>
                    <a:pt x="4448" y="5578"/>
                  </a:lnTo>
                  <a:lnTo>
                    <a:pt x="1060" y="1305"/>
                  </a:lnTo>
                  <a:lnTo>
                    <a:pt x="0" y="235"/>
                  </a:lnTo>
                  <a:lnTo>
                    <a:pt x="4448" y="1424"/>
                  </a:lnTo>
                  <a:lnTo>
                    <a:pt x="7835" y="0"/>
                  </a:lnTo>
                  <a:lnTo>
                    <a:pt x="11647" y="1305"/>
                  </a:lnTo>
                  <a:lnTo>
                    <a:pt x="14610" y="0"/>
                  </a:lnTo>
                  <a:lnTo>
                    <a:pt x="17576" y="1186"/>
                  </a:lnTo>
                  <a:lnTo>
                    <a:pt x="21600" y="235"/>
                  </a:lnTo>
                  <a:lnTo>
                    <a:pt x="16304" y="6053"/>
                  </a:lnTo>
                  <a:lnTo>
                    <a:pt x="14822" y="10918"/>
                  </a:lnTo>
                  <a:moveTo>
                    <a:pt x="778" y="14359"/>
                  </a:moveTo>
                  <a:lnTo>
                    <a:pt x="20681" y="14359"/>
                  </a:lnTo>
                  <a:lnTo>
                    <a:pt x="20681" y="16852"/>
                  </a:lnTo>
                  <a:lnTo>
                    <a:pt x="778" y="16814"/>
                  </a:lnTo>
                  <a:lnTo>
                    <a:pt x="778" y="19226"/>
                  </a:lnTo>
                  <a:lnTo>
                    <a:pt x="20681" y="19304"/>
                  </a:lnTo>
                  <a:lnTo>
                    <a:pt x="20752" y="21600"/>
                  </a:lnTo>
                  <a:lnTo>
                    <a:pt x="848" y="21600"/>
                  </a:lnTo>
                </a:path>
              </a:pathLst>
            </a:custGeom>
            <a:noFill/>
            <a:ln w="57150" cap="flat" cmpd="sng">
              <a:solidFill>
                <a:srgbClr val="000000">
                  <a:alpha val="10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</p:grpSp>
      <p:sp>
        <p:nvSpPr>
          <p:cNvPr id="197" name="Shape 197"/>
          <p:cNvSpPr/>
          <p:nvPr/>
        </p:nvSpPr>
        <p:spPr>
          <a:xfrm>
            <a:off x="647700" y="1879600"/>
            <a:ext cx="10300970" cy="3538220"/>
          </a:xfrm>
          <a:prstGeom prst="rect">
            <a:avLst/>
          </a:prstGeom>
          <a:ln w="12700">
            <a:miter lim="400000"/>
          </a:ln>
          <a:effectLst>
            <a:outerShdw blurRad="38100" dist="20000" dir="7020000" rotWithShape="0">
              <a:srgbClr val="FFFFFF">
                <a:alpha val="38000"/>
              </a:srgbClr>
            </a:outerShdw>
          </a:effectLst>
        </p:spPr>
        <p:txBody>
          <a:bodyPr wrap="none" lIns="45719" rIns="45719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2000">
                <a:latin typeface="华文细黑"/>
                <a:ea typeface="华文细黑"/>
                <a:cs typeface="华文细黑"/>
                <a:sym typeface="华文细黑"/>
              </a:defRPr>
            </a:pPr>
            <a:r>
              <a: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细黑"/>
                <a:ea typeface="华文细黑"/>
                <a:cs typeface="华文细黑"/>
                <a:sym typeface="华文细黑"/>
              </a:rPr>
              <a:t>回答问题：</a:t>
            </a:r>
            <a:endParaRPr kumimoji="0" sz="3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华文细黑"/>
              <a:ea typeface="华文细黑"/>
              <a:cs typeface="华文细黑"/>
              <a:sym typeface="华文细黑"/>
            </a:endParaRP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2000">
                <a:latin typeface="华文细黑"/>
                <a:ea typeface="华文细黑"/>
                <a:cs typeface="华文细黑"/>
                <a:sym typeface="华文细黑"/>
              </a:defRPr>
            </a:pPr>
            <a:endParaRPr kumimoji="0" sz="3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华文细黑"/>
              <a:ea typeface="华文细黑"/>
              <a:cs typeface="华文细黑"/>
              <a:sym typeface="华文细黑"/>
            </a:endParaRP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2000">
                <a:latin typeface="华文细黑"/>
                <a:ea typeface="华文细黑"/>
                <a:cs typeface="华文细黑"/>
                <a:sym typeface="华文细黑"/>
              </a:defRPr>
            </a:pPr>
            <a:endParaRPr kumimoji="0" sz="3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华文细黑"/>
              <a:ea typeface="华文细黑"/>
              <a:cs typeface="华文细黑"/>
              <a:sym typeface="华文细黑"/>
            </a:endParaRPr>
          </a:p>
          <a:p>
            <a:pPr marL="457200" marR="0" lvl="0" indent="-45720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AutoNum type="arabicPeriod"/>
              <a:defRPr sz="2000">
                <a:latin typeface="华文细黑"/>
                <a:ea typeface="华文细黑"/>
                <a:cs typeface="华文细黑"/>
                <a:sym typeface="华文细黑"/>
              </a:defRPr>
            </a:pPr>
            <a:r>
              <a: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细黑"/>
                <a:ea typeface="华文细黑"/>
                <a:cs typeface="华文细黑"/>
                <a:sym typeface="华文细黑"/>
              </a:rPr>
              <a:t>对于“有什么事情明天再说”这句话，</a:t>
            </a:r>
            <a:r>
              <a:rPr kumimoji="0" lang="zh-CN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细黑"/>
                <a:ea typeface="华文细黑"/>
                <a:cs typeface="华文细黑"/>
                <a:sym typeface="华文细黑"/>
              </a:rPr>
              <a:t>你有什么看法</a:t>
            </a:r>
            <a:r>
              <a: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细黑"/>
                <a:ea typeface="华文细黑"/>
                <a:cs typeface="华文细黑"/>
                <a:sym typeface="华文细黑"/>
              </a:rPr>
              <a:t>？</a:t>
            </a:r>
            <a:endParaRPr kumimoji="0" sz="3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华文细黑"/>
              <a:ea typeface="华文细黑"/>
              <a:cs typeface="华文细黑"/>
              <a:sym typeface="华文细黑"/>
            </a:endParaRP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2000">
                <a:latin typeface="华文细黑"/>
                <a:ea typeface="华文细黑"/>
                <a:cs typeface="华文细黑"/>
                <a:sym typeface="华文细黑"/>
              </a:defRPr>
            </a:pPr>
            <a:endParaRPr kumimoji="0" sz="3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华文细黑"/>
              <a:ea typeface="华文细黑"/>
              <a:cs typeface="华文细黑"/>
              <a:sym typeface="华文细黑"/>
            </a:endParaRP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2000">
                <a:latin typeface="华文细黑"/>
                <a:ea typeface="华文细黑"/>
                <a:cs typeface="华文细黑"/>
                <a:sym typeface="华文细黑"/>
              </a:defRPr>
            </a:pPr>
            <a:endParaRPr kumimoji="0" sz="3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华文细黑"/>
              <a:ea typeface="华文细黑"/>
              <a:cs typeface="华文细黑"/>
              <a:sym typeface="华文细黑"/>
            </a:endParaRP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2000">
                <a:latin typeface="华文细黑"/>
                <a:ea typeface="华文细黑"/>
                <a:cs typeface="华文细黑"/>
                <a:sym typeface="华文细黑"/>
              </a:defRPr>
            </a:pPr>
            <a:r>
              <a: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细黑"/>
                <a:ea typeface="华文细黑"/>
                <a:cs typeface="华文细黑"/>
                <a:sym typeface="华文细黑"/>
              </a:rPr>
              <a:t>2.    根据课文，学汉语应该注意哪些方面的问题？</a:t>
            </a:r>
            <a:endParaRPr kumimoji="0" sz="3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华文细黑"/>
              <a:ea typeface="华文细黑"/>
              <a:cs typeface="华文细黑"/>
              <a:sym typeface="华文细黑"/>
            </a:endParaRPr>
          </a:p>
        </p:txBody>
      </p:sp>
    </p:spTree>
  </p:cSld>
  <p:clrMapOvr>
    <a:masterClrMapping/>
  </p:clrMapOvr>
  <p:transition spd="slow"/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38914" name="Group 204"/>
          <p:cNvGrpSpPr/>
          <p:nvPr/>
        </p:nvGrpSpPr>
        <p:grpSpPr>
          <a:xfrm>
            <a:off x="1811338" y="228600"/>
            <a:ext cx="8699501" cy="1012879"/>
            <a:chOff x="0" y="0"/>
            <a:chExt cx="8698937" cy="1013607"/>
          </a:xfrm>
        </p:grpSpPr>
        <p:sp>
          <p:nvSpPr>
            <p:cNvPr id="38916" name="Shape 200"/>
            <p:cNvSpPr/>
            <p:nvPr/>
          </p:nvSpPr>
          <p:spPr>
            <a:xfrm>
              <a:off x="626507" y="307615"/>
              <a:ext cx="8072430" cy="705992"/>
            </a:xfrm>
            <a:prstGeom prst="rect">
              <a:avLst/>
            </a:prstGeom>
            <a:noFill/>
            <a:ln w="12700">
              <a:noFill/>
            </a:ln>
          </p:spPr>
          <p:txBody>
            <a:bodyPr lIns="45719" tIns="45719" rIns="45719" bIns="45719">
              <a:spAutoFit/>
            </a:bodyPr>
            <a:p>
              <a:pPr eaLnBrk="1">
                <a:buNone/>
              </a:pPr>
              <a:r>
                <a:rPr lang="zh-CN" altLang="en-US" sz="4000">
                  <a:solidFill>
                    <a:srgbClr val="A6A6A6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黑体" panose="02010609060101010101" pitchFamily="49" charset="-122"/>
                </a:rPr>
                <a:t>课文（四）</a:t>
              </a:r>
              <a:endParaRPr lang="zh-CN" altLang="en-US" sz="4000">
                <a:solidFill>
                  <a:srgbClr val="A6A6A6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endParaRPr>
            </a:p>
          </p:txBody>
        </p:sp>
        <p:grpSp>
          <p:nvGrpSpPr>
            <p:cNvPr id="38917" name="Group 203"/>
            <p:cNvGrpSpPr/>
            <p:nvPr/>
          </p:nvGrpSpPr>
          <p:grpSpPr>
            <a:xfrm>
              <a:off x="0" y="0"/>
              <a:ext cx="607420" cy="919825"/>
              <a:chOff x="0" y="0"/>
              <a:chExt cx="607419" cy="919824"/>
            </a:xfrm>
          </p:grpSpPr>
          <p:sp>
            <p:nvSpPr>
              <p:cNvPr id="38918" name="Shape 201"/>
              <p:cNvSpPr/>
              <p:nvPr/>
            </p:nvSpPr>
            <p:spPr>
              <a:xfrm>
                <a:off x="0" y="0"/>
                <a:ext cx="607420" cy="919825"/>
              </a:xfrm>
              <a:custGeom>
                <a:avLst/>
                <a:gdLst/>
                <a:ahLst/>
                <a:cxnLst>
                  <a:cxn ang="0">
                    <a:pos x="303710" y="459913"/>
                  </a:cxn>
                  <a:cxn ang="5898240">
                    <a:pos x="303710" y="459913"/>
                  </a:cxn>
                  <a:cxn ang="11796480">
                    <a:pos x="303710" y="459913"/>
                  </a:cxn>
                  <a:cxn ang="17694720">
                    <a:pos x="303710" y="459913"/>
                  </a:cxn>
                </a:cxnLst>
                <a:pathLst>
                  <a:path w="21600" h="21600">
                    <a:moveTo>
                      <a:pt x="10786" y="21600"/>
                    </a:moveTo>
                    <a:lnTo>
                      <a:pt x="11178" y="21600"/>
                    </a:lnTo>
                    <a:lnTo>
                      <a:pt x="11516" y="21565"/>
                    </a:lnTo>
                    <a:lnTo>
                      <a:pt x="11881" y="21495"/>
                    </a:lnTo>
                    <a:lnTo>
                      <a:pt x="12220" y="21425"/>
                    </a:lnTo>
                    <a:lnTo>
                      <a:pt x="12585" y="21319"/>
                    </a:lnTo>
                    <a:lnTo>
                      <a:pt x="12871" y="21196"/>
                    </a:lnTo>
                    <a:lnTo>
                      <a:pt x="13132" y="21056"/>
                    </a:lnTo>
                    <a:lnTo>
                      <a:pt x="13367" y="20881"/>
                    </a:lnTo>
                    <a:lnTo>
                      <a:pt x="13627" y="20722"/>
                    </a:lnTo>
                    <a:lnTo>
                      <a:pt x="13835" y="20511"/>
                    </a:lnTo>
                    <a:lnTo>
                      <a:pt x="14018" y="20318"/>
                    </a:lnTo>
                    <a:lnTo>
                      <a:pt x="14174" y="20107"/>
                    </a:lnTo>
                    <a:lnTo>
                      <a:pt x="14330" y="19879"/>
                    </a:lnTo>
                    <a:lnTo>
                      <a:pt x="14434" y="19634"/>
                    </a:lnTo>
                    <a:lnTo>
                      <a:pt x="14487" y="19370"/>
                    </a:lnTo>
                    <a:lnTo>
                      <a:pt x="14487" y="15664"/>
                    </a:lnTo>
                    <a:lnTo>
                      <a:pt x="14591" y="15454"/>
                    </a:lnTo>
                    <a:lnTo>
                      <a:pt x="14669" y="15260"/>
                    </a:lnTo>
                    <a:lnTo>
                      <a:pt x="14774" y="15050"/>
                    </a:lnTo>
                    <a:lnTo>
                      <a:pt x="15138" y="14646"/>
                    </a:lnTo>
                    <a:lnTo>
                      <a:pt x="15581" y="14242"/>
                    </a:lnTo>
                    <a:lnTo>
                      <a:pt x="16728" y="13469"/>
                    </a:lnTo>
                    <a:lnTo>
                      <a:pt x="18030" y="12591"/>
                    </a:lnTo>
                    <a:lnTo>
                      <a:pt x="18734" y="12118"/>
                    </a:lnTo>
                    <a:lnTo>
                      <a:pt x="19333" y="11573"/>
                    </a:lnTo>
                    <a:lnTo>
                      <a:pt x="19932" y="11028"/>
                    </a:lnTo>
                    <a:lnTo>
                      <a:pt x="20479" y="10396"/>
                    </a:lnTo>
                    <a:lnTo>
                      <a:pt x="20740" y="10097"/>
                    </a:lnTo>
                    <a:lnTo>
                      <a:pt x="20948" y="9729"/>
                    </a:lnTo>
                    <a:lnTo>
                      <a:pt x="21130" y="9378"/>
                    </a:lnTo>
                    <a:lnTo>
                      <a:pt x="21287" y="8974"/>
                    </a:lnTo>
                    <a:lnTo>
                      <a:pt x="21443" y="8605"/>
                    </a:lnTo>
                    <a:lnTo>
                      <a:pt x="21548" y="8166"/>
                    </a:lnTo>
                    <a:lnTo>
                      <a:pt x="21600" y="7727"/>
                    </a:lnTo>
                    <a:lnTo>
                      <a:pt x="21600" y="6884"/>
                    </a:lnTo>
                    <a:lnTo>
                      <a:pt x="21548" y="6515"/>
                    </a:lnTo>
                    <a:lnTo>
                      <a:pt x="21496" y="6182"/>
                    </a:lnTo>
                    <a:lnTo>
                      <a:pt x="21391" y="5812"/>
                    </a:lnTo>
                    <a:lnTo>
                      <a:pt x="21287" y="5479"/>
                    </a:lnTo>
                    <a:lnTo>
                      <a:pt x="21130" y="5093"/>
                    </a:lnTo>
                    <a:lnTo>
                      <a:pt x="20948" y="4760"/>
                    </a:lnTo>
                    <a:lnTo>
                      <a:pt x="20740" y="4425"/>
                    </a:lnTo>
                    <a:lnTo>
                      <a:pt x="20531" y="4127"/>
                    </a:lnTo>
                    <a:lnTo>
                      <a:pt x="20296" y="3811"/>
                    </a:lnTo>
                    <a:lnTo>
                      <a:pt x="20036" y="3513"/>
                    </a:lnTo>
                    <a:lnTo>
                      <a:pt x="19775" y="3214"/>
                    </a:lnTo>
                    <a:lnTo>
                      <a:pt x="19124" y="2634"/>
                    </a:lnTo>
                    <a:lnTo>
                      <a:pt x="18447" y="2125"/>
                    </a:lnTo>
                    <a:lnTo>
                      <a:pt x="17691" y="1669"/>
                    </a:lnTo>
                    <a:lnTo>
                      <a:pt x="16832" y="1229"/>
                    </a:lnTo>
                    <a:lnTo>
                      <a:pt x="16388" y="1054"/>
                    </a:lnTo>
                    <a:lnTo>
                      <a:pt x="15920" y="879"/>
                    </a:lnTo>
                    <a:lnTo>
                      <a:pt x="15477" y="720"/>
                    </a:lnTo>
                    <a:lnTo>
                      <a:pt x="15034" y="580"/>
                    </a:lnTo>
                    <a:lnTo>
                      <a:pt x="14539" y="439"/>
                    </a:lnTo>
                    <a:lnTo>
                      <a:pt x="14018" y="316"/>
                    </a:lnTo>
                    <a:lnTo>
                      <a:pt x="13471" y="211"/>
                    </a:lnTo>
                    <a:lnTo>
                      <a:pt x="12975" y="140"/>
                    </a:lnTo>
                    <a:lnTo>
                      <a:pt x="12428" y="71"/>
                    </a:lnTo>
                    <a:lnTo>
                      <a:pt x="11934" y="35"/>
                    </a:lnTo>
                    <a:lnTo>
                      <a:pt x="11387" y="0"/>
                    </a:lnTo>
                    <a:lnTo>
                      <a:pt x="10213" y="0"/>
                    </a:lnTo>
                    <a:lnTo>
                      <a:pt x="9666" y="35"/>
                    </a:lnTo>
                    <a:lnTo>
                      <a:pt x="9172" y="71"/>
                    </a:lnTo>
                    <a:lnTo>
                      <a:pt x="8625" y="140"/>
                    </a:lnTo>
                    <a:lnTo>
                      <a:pt x="8129" y="211"/>
                    </a:lnTo>
                    <a:lnTo>
                      <a:pt x="7582" y="316"/>
                    </a:lnTo>
                    <a:lnTo>
                      <a:pt x="7061" y="439"/>
                    </a:lnTo>
                    <a:lnTo>
                      <a:pt x="6566" y="580"/>
                    </a:lnTo>
                    <a:lnTo>
                      <a:pt x="6123" y="720"/>
                    </a:lnTo>
                    <a:lnTo>
                      <a:pt x="5680" y="879"/>
                    </a:lnTo>
                    <a:lnTo>
                      <a:pt x="5212" y="1054"/>
                    </a:lnTo>
                    <a:lnTo>
                      <a:pt x="4768" y="1229"/>
                    </a:lnTo>
                    <a:lnTo>
                      <a:pt x="3909" y="1669"/>
                    </a:lnTo>
                    <a:lnTo>
                      <a:pt x="3153" y="2125"/>
                    </a:lnTo>
                    <a:lnTo>
                      <a:pt x="2476" y="2634"/>
                    </a:lnTo>
                    <a:lnTo>
                      <a:pt x="1825" y="3214"/>
                    </a:lnTo>
                    <a:lnTo>
                      <a:pt x="1303" y="3811"/>
                    </a:lnTo>
                    <a:lnTo>
                      <a:pt x="1069" y="4127"/>
                    </a:lnTo>
                    <a:lnTo>
                      <a:pt x="860" y="4425"/>
                    </a:lnTo>
                    <a:lnTo>
                      <a:pt x="651" y="4760"/>
                    </a:lnTo>
                    <a:lnTo>
                      <a:pt x="470" y="5093"/>
                    </a:lnTo>
                    <a:lnTo>
                      <a:pt x="313" y="5479"/>
                    </a:lnTo>
                    <a:lnTo>
                      <a:pt x="209" y="5812"/>
                    </a:lnTo>
                    <a:lnTo>
                      <a:pt x="104" y="6182"/>
                    </a:lnTo>
                    <a:lnTo>
                      <a:pt x="52" y="6515"/>
                    </a:lnTo>
                    <a:lnTo>
                      <a:pt x="0" y="6884"/>
                    </a:lnTo>
                    <a:lnTo>
                      <a:pt x="0" y="7727"/>
                    </a:lnTo>
                    <a:lnTo>
                      <a:pt x="52" y="8166"/>
                    </a:lnTo>
                    <a:lnTo>
                      <a:pt x="157" y="8605"/>
                    </a:lnTo>
                    <a:lnTo>
                      <a:pt x="313" y="8974"/>
                    </a:lnTo>
                    <a:lnTo>
                      <a:pt x="470" y="9378"/>
                    </a:lnTo>
                    <a:lnTo>
                      <a:pt x="651" y="9729"/>
                    </a:lnTo>
                    <a:lnTo>
                      <a:pt x="860" y="10097"/>
                    </a:lnTo>
                    <a:lnTo>
                      <a:pt x="1121" y="10396"/>
                    </a:lnTo>
                    <a:lnTo>
                      <a:pt x="1668" y="11028"/>
                    </a:lnTo>
                    <a:lnTo>
                      <a:pt x="2267" y="11573"/>
                    </a:lnTo>
                    <a:lnTo>
                      <a:pt x="2866" y="12118"/>
                    </a:lnTo>
                    <a:lnTo>
                      <a:pt x="3570" y="12591"/>
                    </a:lnTo>
                    <a:lnTo>
                      <a:pt x="4872" y="13469"/>
                    </a:lnTo>
                    <a:lnTo>
                      <a:pt x="6019" y="14242"/>
                    </a:lnTo>
                    <a:lnTo>
                      <a:pt x="6462" y="14646"/>
                    </a:lnTo>
                    <a:lnTo>
                      <a:pt x="6826" y="15050"/>
                    </a:lnTo>
                    <a:lnTo>
                      <a:pt x="6931" y="15260"/>
                    </a:lnTo>
                    <a:lnTo>
                      <a:pt x="7009" y="15454"/>
                    </a:lnTo>
                    <a:lnTo>
                      <a:pt x="7113" y="15664"/>
                    </a:lnTo>
                    <a:lnTo>
                      <a:pt x="7113" y="19370"/>
                    </a:lnTo>
                    <a:lnTo>
                      <a:pt x="7166" y="19634"/>
                    </a:lnTo>
                    <a:lnTo>
                      <a:pt x="7270" y="19879"/>
                    </a:lnTo>
                    <a:lnTo>
                      <a:pt x="7425" y="20107"/>
                    </a:lnTo>
                    <a:lnTo>
                      <a:pt x="7582" y="20318"/>
                    </a:lnTo>
                    <a:lnTo>
                      <a:pt x="7765" y="20511"/>
                    </a:lnTo>
                    <a:lnTo>
                      <a:pt x="7973" y="20722"/>
                    </a:lnTo>
                    <a:lnTo>
                      <a:pt x="8233" y="20881"/>
                    </a:lnTo>
                    <a:lnTo>
                      <a:pt x="8468" y="21056"/>
                    </a:lnTo>
                    <a:lnTo>
                      <a:pt x="8729" y="21196"/>
                    </a:lnTo>
                    <a:lnTo>
                      <a:pt x="9015" y="21319"/>
                    </a:lnTo>
                    <a:lnTo>
                      <a:pt x="9380" y="21425"/>
                    </a:lnTo>
                    <a:lnTo>
                      <a:pt x="9719" y="21495"/>
                    </a:lnTo>
                    <a:lnTo>
                      <a:pt x="10084" y="21565"/>
                    </a:lnTo>
                    <a:lnTo>
                      <a:pt x="10422" y="21600"/>
                    </a:lnTo>
                    <a:lnTo>
                      <a:pt x="10786" y="21600"/>
                    </a:lnTo>
                    <a:close/>
                  </a:path>
                </a:pathLst>
              </a:custGeom>
              <a:solidFill>
                <a:srgbClr val="FFFFCC">
                  <a:alpha val="100000"/>
                </a:srgbClr>
              </a:solidFill>
              <a:ln w="57150" cap="flat" cmpd="sng">
                <a:solidFill>
                  <a:srgbClr val="000000">
                    <a:alpha val="100000"/>
                  </a:srgb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38919" name="Shape 202"/>
              <p:cNvSpPr/>
              <p:nvPr/>
            </p:nvSpPr>
            <p:spPr>
              <a:xfrm>
                <a:off x="192699" y="403848"/>
                <a:ext cx="224224" cy="408299"/>
              </a:xfrm>
              <a:custGeom>
                <a:avLst/>
                <a:gdLst/>
                <a:ahLst/>
                <a:cxnLst>
                  <a:cxn ang="0">
                    <a:pos x="112112" y="204150"/>
                  </a:cxn>
                  <a:cxn ang="5898240">
                    <a:pos x="112112" y="204150"/>
                  </a:cxn>
                  <a:cxn ang="11796480">
                    <a:pos x="112112" y="204150"/>
                  </a:cxn>
                  <a:cxn ang="17694720">
                    <a:pos x="112112" y="204150"/>
                  </a:cxn>
                </a:cxnLst>
                <a:pathLst>
                  <a:path w="21600" h="21600">
                    <a:moveTo>
                      <a:pt x="6354" y="10918"/>
                    </a:moveTo>
                    <a:lnTo>
                      <a:pt x="4448" y="5578"/>
                    </a:lnTo>
                    <a:lnTo>
                      <a:pt x="1060" y="1305"/>
                    </a:lnTo>
                    <a:lnTo>
                      <a:pt x="0" y="235"/>
                    </a:lnTo>
                    <a:lnTo>
                      <a:pt x="4448" y="1424"/>
                    </a:lnTo>
                    <a:lnTo>
                      <a:pt x="7835" y="0"/>
                    </a:lnTo>
                    <a:lnTo>
                      <a:pt x="11647" y="1305"/>
                    </a:lnTo>
                    <a:lnTo>
                      <a:pt x="14610" y="0"/>
                    </a:lnTo>
                    <a:lnTo>
                      <a:pt x="17576" y="1186"/>
                    </a:lnTo>
                    <a:lnTo>
                      <a:pt x="21600" y="235"/>
                    </a:lnTo>
                    <a:lnTo>
                      <a:pt x="16304" y="6053"/>
                    </a:lnTo>
                    <a:lnTo>
                      <a:pt x="14822" y="10918"/>
                    </a:lnTo>
                    <a:moveTo>
                      <a:pt x="778" y="14359"/>
                    </a:moveTo>
                    <a:lnTo>
                      <a:pt x="20681" y="14359"/>
                    </a:lnTo>
                    <a:lnTo>
                      <a:pt x="20681" y="16852"/>
                    </a:lnTo>
                    <a:lnTo>
                      <a:pt x="778" y="16814"/>
                    </a:lnTo>
                    <a:lnTo>
                      <a:pt x="778" y="19226"/>
                    </a:lnTo>
                    <a:lnTo>
                      <a:pt x="20681" y="19304"/>
                    </a:lnTo>
                    <a:lnTo>
                      <a:pt x="20752" y="21600"/>
                    </a:lnTo>
                    <a:lnTo>
                      <a:pt x="848" y="21600"/>
                    </a:lnTo>
                  </a:path>
                </a:pathLst>
              </a:custGeom>
              <a:noFill/>
              <a:ln w="57150" cap="flat" cmpd="sng">
                <a:solidFill>
                  <a:srgbClr val="000000">
                    <a:alpha val="100000"/>
                  </a:srgb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</p:grpSp>
      </p:grpSp>
      <p:sp>
        <p:nvSpPr>
          <p:cNvPr id="205" name="Shape 205"/>
          <p:cNvSpPr/>
          <p:nvPr/>
        </p:nvSpPr>
        <p:spPr>
          <a:xfrm>
            <a:off x="1605915" y="1241108"/>
            <a:ext cx="8980170" cy="5262245"/>
          </a:xfrm>
          <a:prstGeom prst="rect">
            <a:avLst/>
          </a:prstGeom>
          <a:noFill/>
          <a:ln w="12700">
            <a:noFill/>
          </a:ln>
        </p:spPr>
        <p:txBody>
          <a:bodyPr wrap="none" lIns="45719" rIns="45719" anchor="ctr" anchorCtr="0">
            <a:spAutoFit/>
          </a:bodyPr>
          <a:p>
            <a:pPr eaLnBrk="1">
              <a:lnSpc>
                <a:spcPct val="150000"/>
              </a:lnSpc>
              <a:buNone/>
            </a:pPr>
            <a:r>
              <a:rPr lang="en-US" altLang="zh-CN" sz="2800">
                <a:latin typeface="华文细黑" pitchFamily="2" charset="-122"/>
                <a:ea typeface="华文细黑" pitchFamily="2" charset="-122"/>
                <a:sym typeface="华文细黑" pitchFamily="2" charset="-122"/>
              </a:rPr>
              <a:t>       </a:t>
            </a:r>
            <a:r>
              <a:rPr lang="zh-CN" altLang="en-US" sz="2800">
                <a:latin typeface="华文细黑" pitchFamily="2" charset="-122"/>
                <a:ea typeface="华文细黑" pitchFamily="2" charset="-122"/>
                <a:sym typeface="华文细黑" pitchFamily="2" charset="-122"/>
              </a:rPr>
              <a:t>有些同学经常把“明天”和“将来”挂在嘴边，常说</a:t>
            </a:r>
            <a:endParaRPr lang="zh-CN" altLang="en-US" sz="2800">
              <a:latin typeface="华文细黑" pitchFamily="2" charset="-122"/>
              <a:ea typeface="华文细黑" pitchFamily="2" charset="-122"/>
              <a:sym typeface="华文细黑" pitchFamily="2" charset="-122"/>
            </a:endParaRPr>
          </a:p>
          <a:p>
            <a:pPr eaLnBrk="1">
              <a:lnSpc>
                <a:spcPct val="150000"/>
              </a:lnSpc>
              <a:buNone/>
            </a:pPr>
            <a:r>
              <a:rPr lang="zh-CN" altLang="en-US" sz="2800">
                <a:latin typeface="华文细黑" pitchFamily="2" charset="-122"/>
                <a:ea typeface="华文细黑" pitchFamily="2" charset="-122"/>
                <a:sym typeface="华文细黑" pitchFamily="2" charset="-122"/>
              </a:rPr>
              <a:t>作业明天再完成，下次考试一定好好儿复习，等等。这种</a:t>
            </a:r>
            <a:endParaRPr lang="zh-CN" altLang="en-US" sz="2800">
              <a:latin typeface="华文细黑" pitchFamily="2" charset="-122"/>
              <a:ea typeface="华文细黑" pitchFamily="2" charset="-122"/>
              <a:sym typeface="华文细黑" pitchFamily="2" charset="-122"/>
            </a:endParaRPr>
          </a:p>
          <a:p>
            <a:pPr eaLnBrk="1">
              <a:lnSpc>
                <a:spcPct val="150000"/>
              </a:lnSpc>
              <a:buNone/>
            </a:pPr>
            <a:r>
              <a:rPr lang="zh-CN" altLang="en-US" sz="2800">
                <a:latin typeface="华文细黑" pitchFamily="2" charset="-122"/>
                <a:ea typeface="华文细黑" pitchFamily="2" charset="-122"/>
                <a:sym typeface="华文细黑" pitchFamily="2" charset="-122"/>
              </a:rPr>
              <a:t>态度会浪费时间，不但会让你到最后什么事情都做不成，</a:t>
            </a:r>
            <a:endParaRPr lang="zh-CN" altLang="en-US" sz="2800">
              <a:latin typeface="华文细黑" pitchFamily="2" charset="-122"/>
              <a:ea typeface="华文细黑" pitchFamily="2" charset="-122"/>
              <a:sym typeface="华文细黑" pitchFamily="2" charset="-122"/>
            </a:endParaRPr>
          </a:p>
          <a:p>
            <a:pPr eaLnBrk="1">
              <a:lnSpc>
                <a:spcPct val="150000"/>
              </a:lnSpc>
              <a:buNone/>
            </a:pPr>
            <a:r>
              <a:rPr lang="zh-CN" altLang="en-US" sz="2800">
                <a:latin typeface="华文细黑" pitchFamily="2" charset="-122"/>
                <a:ea typeface="华文细黑" pitchFamily="2" charset="-122"/>
                <a:sym typeface="华文细黑" pitchFamily="2" charset="-122"/>
              </a:rPr>
              <a:t>而且还得不到别人的同情。所以不要把什么事情都推到“</a:t>
            </a:r>
            <a:endParaRPr lang="zh-CN" altLang="en-US" sz="2800">
              <a:latin typeface="华文细黑" pitchFamily="2" charset="-122"/>
              <a:ea typeface="华文细黑" pitchFamily="2" charset="-122"/>
              <a:sym typeface="华文细黑" pitchFamily="2" charset="-122"/>
            </a:endParaRPr>
          </a:p>
          <a:p>
            <a:pPr eaLnBrk="1">
              <a:lnSpc>
                <a:spcPct val="150000"/>
              </a:lnSpc>
              <a:buNone/>
            </a:pPr>
            <a:r>
              <a:rPr lang="zh-CN" altLang="en-US" sz="2800">
                <a:latin typeface="华文细黑" pitchFamily="2" charset="-122"/>
                <a:ea typeface="华文细黑" pitchFamily="2" charset="-122"/>
                <a:sym typeface="华文细黑" pitchFamily="2" charset="-122"/>
              </a:rPr>
              <a:t>明天”，一切从现在开始做起。就拿学汉语来说吧，首先</a:t>
            </a:r>
            <a:endParaRPr lang="zh-CN" altLang="en-US" sz="2800">
              <a:latin typeface="华文细黑" pitchFamily="2" charset="-122"/>
              <a:ea typeface="华文细黑" pitchFamily="2" charset="-122"/>
              <a:sym typeface="华文细黑" pitchFamily="2" charset="-122"/>
            </a:endParaRPr>
          </a:p>
          <a:p>
            <a:pPr eaLnBrk="1">
              <a:lnSpc>
                <a:spcPct val="150000"/>
              </a:lnSpc>
              <a:buNone/>
            </a:pPr>
            <a:r>
              <a:rPr lang="zh-CN" altLang="en-US" sz="2800">
                <a:latin typeface="华文细黑" pitchFamily="2" charset="-122"/>
                <a:ea typeface="华文细黑" pitchFamily="2" charset="-122"/>
                <a:sym typeface="华文细黑" pitchFamily="2" charset="-122"/>
              </a:rPr>
              <a:t>要注意课前预习，找出第二天要学习的重点；其次，上课</a:t>
            </a:r>
            <a:endParaRPr lang="zh-CN" altLang="en-US" sz="2800">
              <a:latin typeface="华文细黑" pitchFamily="2" charset="-122"/>
              <a:ea typeface="华文细黑" pitchFamily="2" charset="-122"/>
              <a:sym typeface="华文细黑" pitchFamily="2" charset="-122"/>
            </a:endParaRPr>
          </a:p>
          <a:p>
            <a:pPr eaLnBrk="1">
              <a:lnSpc>
                <a:spcPct val="150000"/>
              </a:lnSpc>
              <a:buNone/>
            </a:pPr>
            <a:r>
              <a:rPr lang="zh-CN" altLang="en-US" sz="2800">
                <a:latin typeface="华文细黑" pitchFamily="2" charset="-122"/>
                <a:ea typeface="华文细黑" pitchFamily="2" charset="-122"/>
                <a:sym typeface="华文细黑" pitchFamily="2" charset="-122"/>
              </a:rPr>
              <a:t>时要认真听，不能马虎；最后课后要记得复习。只要这样</a:t>
            </a:r>
            <a:endParaRPr lang="zh-CN" altLang="en-US" sz="2800">
              <a:latin typeface="华文细黑" pitchFamily="2" charset="-122"/>
              <a:ea typeface="华文细黑" pitchFamily="2" charset="-122"/>
              <a:sym typeface="华文细黑" pitchFamily="2" charset="-122"/>
            </a:endParaRPr>
          </a:p>
          <a:p>
            <a:pPr eaLnBrk="1">
              <a:lnSpc>
                <a:spcPct val="150000"/>
              </a:lnSpc>
              <a:buNone/>
            </a:pPr>
            <a:r>
              <a:rPr lang="zh-CN" altLang="en-US" sz="2800">
                <a:latin typeface="华文细黑" pitchFamily="2" charset="-122"/>
                <a:ea typeface="华文细黑" pitchFamily="2" charset="-122"/>
                <a:sym typeface="华文细黑" pitchFamily="2" charset="-122"/>
              </a:rPr>
              <a:t>，汉语就能越学越好，越说越自信。</a:t>
            </a:r>
            <a:endParaRPr lang="zh-CN" altLang="en-US" sz="2800">
              <a:latin typeface="华文细黑" pitchFamily="2" charset="-122"/>
              <a:ea typeface="华文细黑" pitchFamily="2" charset="-122"/>
              <a:sym typeface="华文细黑" pitchFamily="2" charset="-12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fill="hold" nodeType="tmRoot"/>
      </p:par>
    </p:tnLst>
    <p:bldLst>
      <p:bldP spid="205" grpId="0" animBg="1" advAuto="1000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3010" name="Shape 116"/>
          <p:cNvSpPr/>
          <p:nvPr/>
        </p:nvSpPr>
        <p:spPr>
          <a:xfrm>
            <a:off x="2595563" y="487363"/>
            <a:ext cx="8072437" cy="706755"/>
          </a:xfrm>
          <a:prstGeom prst="rect">
            <a:avLst/>
          </a:prstGeom>
          <a:noFill/>
          <a:ln w="12700">
            <a:noFill/>
          </a:ln>
        </p:spPr>
        <p:txBody>
          <a:bodyPr lIns="45719" rIns="45719">
            <a:spAutoFit/>
          </a:bodyPr>
          <a:p>
            <a:pPr eaLnBrk="1">
              <a:buNone/>
            </a:pPr>
            <a:r>
              <a:rPr lang="zh-CN" altLang="en-US" sz="4000">
                <a:solidFill>
                  <a:srgbClr val="A6A6A6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词汇（五）</a:t>
            </a:r>
            <a:endParaRPr lang="zh-CN" altLang="en-US" sz="4000">
              <a:solidFill>
                <a:srgbClr val="A6A6A6"/>
              </a:solidFill>
              <a:latin typeface="黑体" panose="02010609060101010101" pitchFamily="49" charset="-122"/>
              <a:ea typeface="黑体" panose="02010609060101010101" pitchFamily="49" charset="-122"/>
              <a:sym typeface="黑体" panose="02010609060101010101" pitchFamily="49" charset="-122"/>
            </a:endParaRPr>
          </a:p>
        </p:txBody>
      </p:sp>
      <p:grpSp>
        <p:nvGrpSpPr>
          <p:cNvPr id="43011" name="Group 119"/>
          <p:cNvGrpSpPr/>
          <p:nvPr/>
        </p:nvGrpSpPr>
        <p:grpSpPr>
          <a:xfrm>
            <a:off x="1811338" y="228600"/>
            <a:ext cx="608012" cy="919163"/>
            <a:chOff x="0" y="0"/>
            <a:chExt cx="607419" cy="919824"/>
          </a:xfrm>
        </p:grpSpPr>
        <p:sp>
          <p:nvSpPr>
            <p:cNvPr id="43027" name="Shape 117"/>
            <p:cNvSpPr/>
            <p:nvPr/>
          </p:nvSpPr>
          <p:spPr>
            <a:xfrm>
              <a:off x="0" y="0"/>
              <a:ext cx="607420" cy="919825"/>
            </a:xfrm>
            <a:custGeom>
              <a:avLst/>
              <a:gdLst/>
              <a:ahLst/>
              <a:cxnLst>
                <a:cxn ang="0">
                  <a:pos x="303710" y="459913"/>
                </a:cxn>
                <a:cxn ang="5898240">
                  <a:pos x="303710" y="459913"/>
                </a:cxn>
                <a:cxn ang="11796480">
                  <a:pos x="303710" y="459913"/>
                </a:cxn>
                <a:cxn ang="17694720">
                  <a:pos x="303710" y="459913"/>
                </a:cxn>
              </a:cxnLst>
              <a:pathLst>
                <a:path w="21600" h="21600">
                  <a:moveTo>
                    <a:pt x="10786" y="21600"/>
                  </a:moveTo>
                  <a:lnTo>
                    <a:pt x="11178" y="21600"/>
                  </a:lnTo>
                  <a:lnTo>
                    <a:pt x="11516" y="21565"/>
                  </a:lnTo>
                  <a:lnTo>
                    <a:pt x="11881" y="21495"/>
                  </a:lnTo>
                  <a:lnTo>
                    <a:pt x="12220" y="21425"/>
                  </a:lnTo>
                  <a:lnTo>
                    <a:pt x="12585" y="21319"/>
                  </a:lnTo>
                  <a:lnTo>
                    <a:pt x="12871" y="21196"/>
                  </a:lnTo>
                  <a:lnTo>
                    <a:pt x="13132" y="21056"/>
                  </a:lnTo>
                  <a:lnTo>
                    <a:pt x="13367" y="20881"/>
                  </a:lnTo>
                  <a:lnTo>
                    <a:pt x="13627" y="20722"/>
                  </a:lnTo>
                  <a:lnTo>
                    <a:pt x="13835" y="20511"/>
                  </a:lnTo>
                  <a:lnTo>
                    <a:pt x="14018" y="20318"/>
                  </a:lnTo>
                  <a:lnTo>
                    <a:pt x="14174" y="20107"/>
                  </a:lnTo>
                  <a:lnTo>
                    <a:pt x="14330" y="19879"/>
                  </a:lnTo>
                  <a:lnTo>
                    <a:pt x="14434" y="19634"/>
                  </a:lnTo>
                  <a:lnTo>
                    <a:pt x="14487" y="19370"/>
                  </a:lnTo>
                  <a:lnTo>
                    <a:pt x="14487" y="15664"/>
                  </a:lnTo>
                  <a:lnTo>
                    <a:pt x="14591" y="15454"/>
                  </a:lnTo>
                  <a:lnTo>
                    <a:pt x="14669" y="15260"/>
                  </a:lnTo>
                  <a:lnTo>
                    <a:pt x="14774" y="15050"/>
                  </a:lnTo>
                  <a:lnTo>
                    <a:pt x="15138" y="14646"/>
                  </a:lnTo>
                  <a:lnTo>
                    <a:pt x="15581" y="14242"/>
                  </a:lnTo>
                  <a:lnTo>
                    <a:pt x="16728" y="13469"/>
                  </a:lnTo>
                  <a:lnTo>
                    <a:pt x="18030" y="12591"/>
                  </a:lnTo>
                  <a:lnTo>
                    <a:pt x="18734" y="12118"/>
                  </a:lnTo>
                  <a:lnTo>
                    <a:pt x="19333" y="11573"/>
                  </a:lnTo>
                  <a:lnTo>
                    <a:pt x="19932" y="11028"/>
                  </a:lnTo>
                  <a:lnTo>
                    <a:pt x="20479" y="10396"/>
                  </a:lnTo>
                  <a:lnTo>
                    <a:pt x="20740" y="10097"/>
                  </a:lnTo>
                  <a:lnTo>
                    <a:pt x="20948" y="9729"/>
                  </a:lnTo>
                  <a:lnTo>
                    <a:pt x="21130" y="9378"/>
                  </a:lnTo>
                  <a:lnTo>
                    <a:pt x="21287" y="8974"/>
                  </a:lnTo>
                  <a:lnTo>
                    <a:pt x="21443" y="8605"/>
                  </a:lnTo>
                  <a:lnTo>
                    <a:pt x="21548" y="8166"/>
                  </a:lnTo>
                  <a:lnTo>
                    <a:pt x="21600" y="7727"/>
                  </a:lnTo>
                  <a:lnTo>
                    <a:pt x="21600" y="6884"/>
                  </a:lnTo>
                  <a:lnTo>
                    <a:pt x="21548" y="6515"/>
                  </a:lnTo>
                  <a:lnTo>
                    <a:pt x="21496" y="6182"/>
                  </a:lnTo>
                  <a:lnTo>
                    <a:pt x="21391" y="5812"/>
                  </a:lnTo>
                  <a:lnTo>
                    <a:pt x="21287" y="5479"/>
                  </a:lnTo>
                  <a:lnTo>
                    <a:pt x="21130" y="5093"/>
                  </a:lnTo>
                  <a:lnTo>
                    <a:pt x="20948" y="4760"/>
                  </a:lnTo>
                  <a:lnTo>
                    <a:pt x="20740" y="4425"/>
                  </a:lnTo>
                  <a:lnTo>
                    <a:pt x="20531" y="4127"/>
                  </a:lnTo>
                  <a:lnTo>
                    <a:pt x="20296" y="3811"/>
                  </a:lnTo>
                  <a:lnTo>
                    <a:pt x="20036" y="3513"/>
                  </a:lnTo>
                  <a:lnTo>
                    <a:pt x="19775" y="3214"/>
                  </a:lnTo>
                  <a:lnTo>
                    <a:pt x="19124" y="2634"/>
                  </a:lnTo>
                  <a:lnTo>
                    <a:pt x="18447" y="2125"/>
                  </a:lnTo>
                  <a:lnTo>
                    <a:pt x="17691" y="1669"/>
                  </a:lnTo>
                  <a:lnTo>
                    <a:pt x="16832" y="1229"/>
                  </a:lnTo>
                  <a:lnTo>
                    <a:pt x="16388" y="1054"/>
                  </a:lnTo>
                  <a:lnTo>
                    <a:pt x="15920" y="879"/>
                  </a:lnTo>
                  <a:lnTo>
                    <a:pt x="15477" y="720"/>
                  </a:lnTo>
                  <a:lnTo>
                    <a:pt x="15034" y="580"/>
                  </a:lnTo>
                  <a:lnTo>
                    <a:pt x="14539" y="439"/>
                  </a:lnTo>
                  <a:lnTo>
                    <a:pt x="14018" y="316"/>
                  </a:lnTo>
                  <a:lnTo>
                    <a:pt x="13471" y="211"/>
                  </a:lnTo>
                  <a:lnTo>
                    <a:pt x="12975" y="140"/>
                  </a:lnTo>
                  <a:lnTo>
                    <a:pt x="12428" y="71"/>
                  </a:lnTo>
                  <a:lnTo>
                    <a:pt x="11934" y="35"/>
                  </a:lnTo>
                  <a:lnTo>
                    <a:pt x="11387" y="0"/>
                  </a:lnTo>
                  <a:lnTo>
                    <a:pt x="10213" y="0"/>
                  </a:lnTo>
                  <a:lnTo>
                    <a:pt x="9666" y="35"/>
                  </a:lnTo>
                  <a:lnTo>
                    <a:pt x="9172" y="71"/>
                  </a:lnTo>
                  <a:lnTo>
                    <a:pt x="8625" y="140"/>
                  </a:lnTo>
                  <a:lnTo>
                    <a:pt x="8129" y="211"/>
                  </a:lnTo>
                  <a:lnTo>
                    <a:pt x="7582" y="316"/>
                  </a:lnTo>
                  <a:lnTo>
                    <a:pt x="7061" y="439"/>
                  </a:lnTo>
                  <a:lnTo>
                    <a:pt x="6566" y="580"/>
                  </a:lnTo>
                  <a:lnTo>
                    <a:pt x="6123" y="720"/>
                  </a:lnTo>
                  <a:lnTo>
                    <a:pt x="5680" y="879"/>
                  </a:lnTo>
                  <a:lnTo>
                    <a:pt x="5212" y="1054"/>
                  </a:lnTo>
                  <a:lnTo>
                    <a:pt x="4768" y="1229"/>
                  </a:lnTo>
                  <a:lnTo>
                    <a:pt x="3909" y="1669"/>
                  </a:lnTo>
                  <a:lnTo>
                    <a:pt x="3153" y="2125"/>
                  </a:lnTo>
                  <a:lnTo>
                    <a:pt x="2476" y="2634"/>
                  </a:lnTo>
                  <a:lnTo>
                    <a:pt x="1825" y="3214"/>
                  </a:lnTo>
                  <a:lnTo>
                    <a:pt x="1303" y="3811"/>
                  </a:lnTo>
                  <a:lnTo>
                    <a:pt x="1069" y="4127"/>
                  </a:lnTo>
                  <a:lnTo>
                    <a:pt x="860" y="4425"/>
                  </a:lnTo>
                  <a:lnTo>
                    <a:pt x="651" y="4760"/>
                  </a:lnTo>
                  <a:lnTo>
                    <a:pt x="470" y="5093"/>
                  </a:lnTo>
                  <a:lnTo>
                    <a:pt x="313" y="5479"/>
                  </a:lnTo>
                  <a:lnTo>
                    <a:pt x="209" y="5812"/>
                  </a:lnTo>
                  <a:lnTo>
                    <a:pt x="104" y="6182"/>
                  </a:lnTo>
                  <a:lnTo>
                    <a:pt x="52" y="6515"/>
                  </a:lnTo>
                  <a:lnTo>
                    <a:pt x="0" y="6884"/>
                  </a:lnTo>
                  <a:lnTo>
                    <a:pt x="0" y="7727"/>
                  </a:lnTo>
                  <a:lnTo>
                    <a:pt x="52" y="8166"/>
                  </a:lnTo>
                  <a:lnTo>
                    <a:pt x="157" y="8605"/>
                  </a:lnTo>
                  <a:lnTo>
                    <a:pt x="313" y="8974"/>
                  </a:lnTo>
                  <a:lnTo>
                    <a:pt x="470" y="9378"/>
                  </a:lnTo>
                  <a:lnTo>
                    <a:pt x="651" y="9729"/>
                  </a:lnTo>
                  <a:lnTo>
                    <a:pt x="860" y="10097"/>
                  </a:lnTo>
                  <a:lnTo>
                    <a:pt x="1121" y="10396"/>
                  </a:lnTo>
                  <a:lnTo>
                    <a:pt x="1668" y="11028"/>
                  </a:lnTo>
                  <a:lnTo>
                    <a:pt x="2267" y="11573"/>
                  </a:lnTo>
                  <a:lnTo>
                    <a:pt x="2866" y="12118"/>
                  </a:lnTo>
                  <a:lnTo>
                    <a:pt x="3570" y="12591"/>
                  </a:lnTo>
                  <a:lnTo>
                    <a:pt x="4872" y="13469"/>
                  </a:lnTo>
                  <a:lnTo>
                    <a:pt x="6019" y="14242"/>
                  </a:lnTo>
                  <a:lnTo>
                    <a:pt x="6462" y="14646"/>
                  </a:lnTo>
                  <a:lnTo>
                    <a:pt x="6826" y="15050"/>
                  </a:lnTo>
                  <a:lnTo>
                    <a:pt x="6931" y="15260"/>
                  </a:lnTo>
                  <a:lnTo>
                    <a:pt x="7009" y="15454"/>
                  </a:lnTo>
                  <a:lnTo>
                    <a:pt x="7113" y="15664"/>
                  </a:lnTo>
                  <a:lnTo>
                    <a:pt x="7113" y="19370"/>
                  </a:lnTo>
                  <a:lnTo>
                    <a:pt x="7166" y="19634"/>
                  </a:lnTo>
                  <a:lnTo>
                    <a:pt x="7270" y="19879"/>
                  </a:lnTo>
                  <a:lnTo>
                    <a:pt x="7425" y="20107"/>
                  </a:lnTo>
                  <a:lnTo>
                    <a:pt x="7582" y="20318"/>
                  </a:lnTo>
                  <a:lnTo>
                    <a:pt x="7765" y="20511"/>
                  </a:lnTo>
                  <a:lnTo>
                    <a:pt x="7973" y="20722"/>
                  </a:lnTo>
                  <a:lnTo>
                    <a:pt x="8233" y="20881"/>
                  </a:lnTo>
                  <a:lnTo>
                    <a:pt x="8468" y="21056"/>
                  </a:lnTo>
                  <a:lnTo>
                    <a:pt x="8729" y="21196"/>
                  </a:lnTo>
                  <a:lnTo>
                    <a:pt x="9015" y="21319"/>
                  </a:lnTo>
                  <a:lnTo>
                    <a:pt x="9380" y="21425"/>
                  </a:lnTo>
                  <a:lnTo>
                    <a:pt x="9719" y="21495"/>
                  </a:lnTo>
                  <a:lnTo>
                    <a:pt x="10084" y="21565"/>
                  </a:lnTo>
                  <a:lnTo>
                    <a:pt x="10422" y="21600"/>
                  </a:lnTo>
                  <a:lnTo>
                    <a:pt x="10786" y="21600"/>
                  </a:lnTo>
                  <a:close/>
                </a:path>
              </a:pathLst>
            </a:custGeom>
            <a:solidFill>
              <a:srgbClr val="FFFFCC">
                <a:alpha val="100000"/>
              </a:srgbClr>
            </a:solidFill>
            <a:ln w="57150" cap="flat" cmpd="sng">
              <a:solidFill>
                <a:srgbClr val="000000">
                  <a:alpha val="10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43028" name="Shape 118"/>
            <p:cNvSpPr/>
            <p:nvPr/>
          </p:nvSpPr>
          <p:spPr>
            <a:xfrm>
              <a:off x="192699" y="403848"/>
              <a:ext cx="224224" cy="408299"/>
            </a:xfrm>
            <a:custGeom>
              <a:avLst/>
              <a:gdLst/>
              <a:ahLst/>
              <a:cxnLst>
                <a:cxn ang="0">
                  <a:pos x="112112" y="204150"/>
                </a:cxn>
                <a:cxn ang="5898240">
                  <a:pos x="112112" y="204150"/>
                </a:cxn>
                <a:cxn ang="11796480">
                  <a:pos x="112112" y="204150"/>
                </a:cxn>
                <a:cxn ang="17694720">
                  <a:pos x="112112" y="204150"/>
                </a:cxn>
              </a:cxnLst>
              <a:pathLst>
                <a:path w="21600" h="21600">
                  <a:moveTo>
                    <a:pt x="6354" y="10918"/>
                  </a:moveTo>
                  <a:lnTo>
                    <a:pt x="4448" y="5578"/>
                  </a:lnTo>
                  <a:lnTo>
                    <a:pt x="1060" y="1305"/>
                  </a:lnTo>
                  <a:lnTo>
                    <a:pt x="0" y="235"/>
                  </a:lnTo>
                  <a:lnTo>
                    <a:pt x="4448" y="1424"/>
                  </a:lnTo>
                  <a:lnTo>
                    <a:pt x="7835" y="0"/>
                  </a:lnTo>
                  <a:lnTo>
                    <a:pt x="11647" y="1305"/>
                  </a:lnTo>
                  <a:lnTo>
                    <a:pt x="14610" y="0"/>
                  </a:lnTo>
                  <a:lnTo>
                    <a:pt x="17576" y="1186"/>
                  </a:lnTo>
                  <a:lnTo>
                    <a:pt x="21600" y="235"/>
                  </a:lnTo>
                  <a:lnTo>
                    <a:pt x="16304" y="6053"/>
                  </a:lnTo>
                  <a:lnTo>
                    <a:pt x="14822" y="10918"/>
                  </a:lnTo>
                  <a:moveTo>
                    <a:pt x="778" y="14359"/>
                  </a:moveTo>
                  <a:lnTo>
                    <a:pt x="20681" y="14359"/>
                  </a:lnTo>
                  <a:lnTo>
                    <a:pt x="20681" y="16852"/>
                  </a:lnTo>
                  <a:lnTo>
                    <a:pt x="778" y="16814"/>
                  </a:lnTo>
                  <a:lnTo>
                    <a:pt x="778" y="19226"/>
                  </a:lnTo>
                  <a:lnTo>
                    <a:pt x="20681" y="19304"/>
                  </a:lnTo>
                  <a:lnTo>
                    <a:pt x="20752" y="21600"/>
                  </a:lnTo>
                  <a:lnTo>
                    <a:pt x="848" y="21600"/>
                  </a:lnTo>
                </a:path>
              </a:pathLst>
            </a:custGeom>
            <a:noFill/>
            <a:ln w="57150" cap="flat" cmpd="sng">
              <a:solidFill>
                <a:srgbClr val="000000">
                  <a:alpha val="10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</p:grpSp>
      <p:sp>
        <p:nvSpPr>
          <p:cNvPr id="120" name="Shape 120"/>
          <p:cNvSpPr/>
          <p:nvPr/>
        </p:nvSpPr>
        <p:spPr>
          <a:xfrm>
            <a:off x="6546850" y="1892300"/>
            <a:ext cx="2594610" cy="460375"/>
          </a:xfrm>
          <a:prstGeom prst="rect">
            <a:avLst/>
          </a:prstGeom>
          <a:noFill/>
          <a:ln w="12700">
            <a:noFill/>
          </a:ln>
        </p:spPr>
        <p:txBody>
          <a:bodyPr wrap="none" lIns="45719" rIns="45719">
            <a:spAutoFit/>
          </a:bodyPr>
          <a:p>
            <a:pPr eaLnBrk="1">
              <a:buNone/>
            </a:pPr>
            <a:r>
              <a:rPr lang="en-US" altLang="zh-CN" sz="2400">
                <a:latin typeface="Times New Roman" panose="02020703060505090304" pitchFamily="18" charset="0"/>
                <a:cs typeface="Times New Roman" panose="02020703060505090304" pitchFamily="18" charset="0"/>
                <a:sym typeface="Times New Roman" panose="02020703060505090304" pitchFamily="18" charset="0"/>
              </a:rPr>
              <a:t>adj. calm, composed</a:t>
            </a:r>
            <a:endParaRPr lang="en-US" altLang="zh-CN" sz="2400">
              <a:latin typeface="Times New Roman" panose="02020703060505090304" pitchFamily="18" charset="0"/>
              <a:ea typeface="Times New Roman" panose="02020703060505090304" pitchFamily="18" charset="0"/>
              <a:sym typeface="Times New Roman" panose="02020703060505090304" pitchFamily="18" charset="0"/>
            </a:endParaRPr>
          </a:p>
        </p:txBody>
      </p:sp>
      <p:sp>
        <p:nvSpPr>
          <p:cNvPr id="121" name="Shape 121"/>
          <p:cNvSpPr/>
          <p:nvPr/>
        </p:nvSpPr>
        <p:spPr>
          <a:xfrm>
            <a:off x="2573338" y="1900238"/>
            <a:ext cx="699770" cy="460375"/>
          </a:xfrm>
          <a:prstGeom prst="rect">
            <a:avLst/>
          </a:prstGeom>
          <a:noFill/>
          <a:ln w="12700">
            <a:noFill/>
          </a:ln>
        </p:spPr>
        <p:txBody>
          <a:bodyPr wrap="none" lIns="45719" rIns="45719">
            <a:spAutoFit/>
          </a:bodyPr>
          <a:p>
            <a:pPr eaLnBrk="1">
              <a:buNone/>
            </a:pPr>
            <a:r>
              <a:rPr lang="zh-CN" altLang="en-US" sz="2400">
                <a:latin typeface="华文细黑" pitchFamily="2" charset="-122"/>
                <a:ea typeface="华文细黑" pitchFamily="2" charset="-122"/>
                <a:sym typeface="华文细黑" pitchFamily="2" charset="-122"/>
              </a:rPr>
              <a:t>冷静</a:t>
            </a:r>
            <a:endParaRPr lang="zh-CN" altLang="en-US" sz="2400">
              <a:latin typeface="华文细黑" pitchFamily="2" charset="-122"/>
              <a:ea typeface="华文细黑" pitchFamily="2" charset="-122"/>
              <a:sym typeface="华文细黑" pitchFamily="2" charset="-122"/>
            </a:endParaRPr>
          </a:p>
        </p:txBody>
      </p:sp>
      <p:sp>
        <p:nvSpPr>
          <p:cNvPr id="122" name="Shape 122"/>
          <p:cNvSpPr/>
          <p:nvPr/>
        </p:nvSpPr>
        <p:spPr>
          <a:xfrm>
            <a:off x="6562725" y="2667000"/>
            <a:ext cx="3195955" cy="460375"/>
          </a:xfrm>
          <a:prstGeom prst="rect">
            <a:avLst/>
          </a:prstGeom>
          <a:noFill/>
          <a:ln w="12700">
            <a:noFill/>
          </a:ln>
        </p:spPr>
        <p:txBody>
          <a:bodyPr wrap="none" lIns="45719" rIns="45719">
            <a:spAutoFit/>
          </a:bodyPr>
          <a:p>
            <a:pPr eaLnBrk="1">
              <a:buNone/>
            </a:pPr>
            <a:r>
              <a:rPr lang="en-US" altLang="zh-CN" sz="2400">
                <a:latin typeface="Times New Roman" panose="02020703060505090304" pitchFamily="18" charset="0"/>
                <a:cs typeface="Times New Roman" panose="02020703060505090304" pitchFamily="18" charset="0"/>
                <a:sym typeface="Times New Roman" panose="02020703060505090304" pitchFamily="18" charset="0"/>
              </a:rPr>
              <a:t>v. to lose, to suffer defeat</a:t>
            </a:r>
            <a:endParaRPr lang="en-US" altLang="zh-CN" sz="2400">
              <a:latin typeface="Times New Roman" panose="02020703060505090304" pitchFamily="18" charset="0"/>
              <a:ea typeface="Times New Roman" panose="02020703060505090304" pitchFamily="18" charset="0"/>
              <a:sym typeface="Times New Roman" panose="02020703060505090304" pitchFamily="18" charset="0"/>
            </a:endParaRPr>
          </a:p>
        </p:txBody>
      </p:sp>
      <p:sp>
        <p:nvSpPr>
          <p:cNvPr id="123" name="Shape 123"/>
          <p:cNvSpPr/>
          <p:nvPr/>
        </p:nvSpPr>
        <p:spPr>
          <a:xfrm>
            <a:off x="2573338" y="2679700"/>
            <a:ext cx="394970" cy="460375"/>
          </a:xfrm>
          <a:prstGeom prst="rect">
            <a:avLst/>
          </a:prstGeom>
          <a:noFill/>
          <a:ln w="12700">
            <a:noFill/>
          </a:ln>
        </p:spPr>
        <p:txBody>
          <a:bodyPr wrap="none" lIns="45719" rIns="45719">
            <a:spAutoFit/>
          </a:bodyPr>
          <a:p>
            <a:pPr eaLnBrk="1">
              <a:buNone/>
            </a:pPr>
            <a:r>
              <a:rPr lang="zh-CN" altLang="en-US" sz="2400">
                <a:latin typeface="华文细黑" pitchFamily="2" charset="-122"/>
                <a:ea typeface="华文细黑" pitchFamily="2" charset="-122"/>
                <a:sym typeface="华文细黑" pitchFamily="2" charset="-122"/>
              </a:rPr>
              <a:t>输</a:t>
            </a:r>
            <a:endParaRPr lang="zh-CN" altLang="en-US" sz="2400">
              <a:latin typeface="华文细黑" pitchFamily="2" charset="-122"/>
              <a:ea typeface="华文细黑" pitchFamily="2" charset="-122"/>
              <a:sym typeface="华文细黑" pitchFamily="2" charset="-122"/>
            </a:endParaRPr>
          </a:p>
        </p:txBody>
      </p:sp>
      <p:sp>
        <p:nvSpPr>
          <p:cNvPr id="124" name="Shape 124"/>
          <p:cNvSpPr/>
          <p:nvPr/>
        </p:nvSpPr>
        <p:spPr>
          <a:xfrm>
            <a:off x="6562725" y="3454400"/>
            <a:ext cx="3194685" cy="460375"/>
          </a:xfrm>
          <a:prstGeom prst="rect">
            <a:avLst/>
          </a:prstGeom>
          <a:noFill/>
          <a:ln w="12700">
            <a:noFill/>
          </a:ln>
        </p:spPr>
        <p:txBody>
          <a:bodyPr wrap="none" lIns="45719" rIns="45719">
            <a:spAutoFit/>
          </a:bodyPr>
          <a:p>
            <a:pPr eaLnBrk="1">
              <a:buNone/>
            </a:pPr>
            <a:r>
              <a:rPr lang="en-US" altLang="zh-CN" sz="2400">
                <a:latin typeface="Times New Roman" panose="02020703060505090304" pitchFamily="18" charset="0"/>
                <a:cs typeface="Times New Roman" panose="02020703060505090304" pitchFamily="18" charset="0"/>
                <a:sym typeface="Times New Roman" panose="02020703060505090304" pitchFamily="18" charset="0"/>
              </a:rPr>
              <a:t>v. to attach importance to</a:t>
            </a:r>
            <a:endParaRPr lang="en-US" altLang="zh-CN" sz="2400">
              <a:latin typeface="Times New Roman" panose="02020703060505090304" pitchFamily="18" charset="0"/>
              <a:ea typeface="Times New Roman" panose="02020703060505090304" pitchFamily="18" charset="0"/>
              <a:sym typeface="Times New Roman" panose="02020703060505090304" pitchFamily="18" charset="0"/>
            </a:endParaRPr>
          </a:p>
        </p:txBody>
      </p:sp>
      <p:sp>
        <p:nvSpPr>
          <p:cNvPr id="125" name="Shape 125"/>
          <p:cNvSpPr/>
          <p:nvPr/>
        </p:nvSpPr>
        <p:spPr>
          <a:xfrm>
            <a:off x="2573338" y="3462338"/>
            <a:ext cx="699770" cy="460375"/>
          </a:xfrm>
          <a:prstGeom prst="rect">
            <a:avLst/>
          </a:prstGeom>
          <a:noFill/>
          <a:ln w="12700">
            <a:noFill/>
          </a:ln>
        </p:spPr>
        <p:txBody>
          <a:bodyPr wrap="none" lIns="45719" rIns="45719">
            <a:spAutoFit/>
          </a:bodyPr>
          <a:p>
            <a:pPr eaLnBrk="1">
              <a:buNone/>
            </a:pPr>
            <a:r>
              <a:rPr lang="zh-CN" altLang="en-US" sz="2400">
                <a:latin typeface="华文细黑" pitchFamily="2" charset="-122"/>
                <a:ea typeface="华文细黑" pitchFamily="2" charset="-122"/>
                <a:sym typeface="华文细黑" pitchFamily="2" charset="-122"/>
              </a:rPr>
              <a:t>重视</a:t>
            </a:r>
            <a:endParaRPr lang="zh-CN" altLang="en-US" sz="2400">
              <a:latin typeface="华文细黑" pitchFamily="2" charset="-122"/>
              <a:ea typeface="华文细黑" pitchFamily="2" charset="-122"/>
              <a:sym typeface="华文细黑" pitchFamily="2" charset="-122"/>
            </a:endParaRPr>
          </a:p>
        </p:txBody>
      </p:sp>
      <p:sp>
        <p:nvSpPr>
          <p:cNvPr id="126" name="Shape 126"/>
          <p:cNvSpPr/>
          <p:nvPr/>
        </p:nvSpPr>
        <p:spPr>
          <a:xfrm>
            <a:off x="6562725" y="4229100"/>
            <a:ext cx="1232535" cy="460375"/>
          </a:xfrm>
          <a:prstGeom prst="rect">
            <a:avLst/>
          </a:prstGeom>
          <a:noFill/>
          <a:ln w="12700">
            <a:noFill/>
          </a:ln>
        </p:spPr>
        <p:txBody>
          <a:bodyPr wrap="none" lIns="45719" rIns="45719">
            <a:spAutoFit/>
          </a:bodyPr>
          <a:p>
            <a:pPr eaLnBrk="1">
              <a:buNone/>
            </a:pPr>
            <a:r>
              <a:rPr lang="en-US" altLang="zh-CN" sz="2400">
                <a:latin typeface="Times New Roman" panose="02020703060505090304" pitchFamily="18" charset="0"/>
                <a:cs typeface="Times New Roman" panose="02020703060505090304" pitchFamily="18" charset="0"/>
                <a:sym typeface="Times New Roman" panose="02020703060505090304" pitchFamily="18" charset="0"/>
              </a:rPr>
              <a:t>v. to dare</a:t>
            </a:r>
            <a:endParaRPr lang="en-US" altLang="zh-CN" sz="2400">
              <a:latin typeface="Times New Roman" panose="02020703060505090304" pitchFamily="18" charset="0"/>
              <a:ea typeface="Times New Roman" panose="02020703060505090304" pitchFamily="18" charset="0"/>
              <a:sym typeface="Times New Roman" panose="02020703060505090304" pitchFamily="18" charset="0"/>
            </a:endParaRPr>
          </a:p>
        </p:txBody>
      </p:sp>
      <p:sp>
        <p:nvSpPr>
          <p:cNvPr id="127" name="Shape 127"/>
          <p:cNvSpPr/>
          <p:nvPr/>
        </p:nvSpPr>
        <p:spPr>
          <a:xfrm>
            <a:off x="2573338" y="4237038"/>
            <a:ext cx="394970" cy="460375"/>
          </a:xfrm>
          <a:prstGeom prst="rect">
            <a:avLst/>
          </a:prstGeom>
          <a:noFill/>
          <a:ln w="12700">
            <a:noFill/>
          </a:ln>
        </p:spPr>
        <p:txBody>
          <a:bodyPr wrap="none" lIns="45719" rIns="45719">
            <a:spAutoFit/>
          </a:bodyPr>
          <a:p>
            <a:pPr eaLnBrk="1">
              <a:buNone/>
            </a:pPr>
            <a:r>
              <a:rPr lang="zh-CN" altLang="en-US" sz="2400">
                <a:latin typeface="华文细黑" pitchFamily="2" charset="-122"/>
                <a:ea typeface="华文细黑" pitchFamily="2" charset="-122"/>
                <a:sym typeface="华文细黑" pitchFamily="2" charset="-122"/>
              </a:rPr>
              <a:t>敢</a:t>
            </a:r>
            <a:endParaRPr lang="zh-CN" altLang="en-US" sz="2400">
              <a:latin typeface="华文细黑" pitchFamily="2" charset="-122"/>
              <a:ea typeface="华文细黑" pitchFamily="2" charset="-122"/>
              <a:sym typeface="华文细黑" pitchFamily="2" charset="-122"/>
            </a:endParaRPr>
          </a:p>
        </p:txBody>
      </p:sp>
      <p:sp>
        <p:nvSpPr>
          <p:cNvPr id="128" name="Shape 128"/>
          <p:cNvSpPr/>
          <p:nvPr/>
        </p:nvSpPr>
        <p:spPr>
          <a:xfrm>
            <a:off x="4043363" y="1903413"/>
            <a:ext cx="1254125" cy="460375"/>
          </a:xfrm>
          <a:prstGeom prst="rect">
            <a:avLst/>
          </a:prstGeom>
          <a:noFill/>
          <a:ln w="12700">
            <a:noFill/>
          </a:ln>
        </p:spPr>
        <p:txBody>
          <a:bodyPr wrap="none" lIns="45719" rIns="45719">
            <a:spAutoFit/>
          </a:bodyPr>
          <a:p>
            <a:pPr eaLnBrk="1">
              <a:buNone/>
            </a:pPr>
            <a:r>
              <a:rPr lang="en-US" altLang="zh-CN" sz="2400">
                <a:latin typeface="华文细黑" pitchFamily="2" charset="-122"/>
                <a:ea typeface="华文细黑" pitchFamily="2" charset="-122"/>
                <a:sym typeface="华文细黑" pitchFamily="2" charset="-122"/>
              </a:rPr>
              <a:t>lěngjìng</a:t>
            </a:r>
            <a:endParaRPr lang="en-US" altLang="zh-CN" sz="2400">
              <a:latin typeface="华文细黑" pitchFamily="2" charset="-122"/>
              <a:ea typeface="华文细黑" pitchFamily="2" charset="-122"/>
              <a:sym typeface="华文细黑" pitchFamily="2" charset="-122"/>
            </a:endParaRPr>
          </a:p>
        </p:txBody>
      </p:sp>
      <p:sp>
        <p:nvSpPr>
          <p:cNvPr id="129" name="Shape 129"/>
          <p:cNvSpPr/>
          <p:nvPr/>
        </p:nvSpPr>
        <p:spPr>
          <a:xfrm>
            <a:off x="4038600" y="2671763"/>
            <a:ext cx="579755" cy="460375"/>
          </a:xfrm>
          <a:prstGeom prst="rect">
            <a:avLst/>
          </a:prstGeom>
          <a:noFill/>
          <a:ln w="12700">
            <a:noFill/>
          </a:ln>
        </p:spPr>
        <p:txBody>
          <a:bodyPr wrap="none" lIns="45719" rIns="45719">
            <a:spAutoFit/>
          </a:bodyPr>
          <a:p>
            <a:pPr eaLnBrk="1">
              <a:buNone/>
            </a:pPr>
            <a:r>
              <a:rPr lang="en-US" altLang="zh-CN" sz="2400">
                <a:latin typeface="华文细黑" pitchFamily="2" charset="-122"/>
                <a:ea typeface="华文细黑" pitchFamily="2" charset="-122"/>
                <a:sym typeface="华文细黑" pitchFamily="2" charset="-122"/>
              </a:rPr>
              <a:t>shū</a:t>
            </a:r>
            <a:endParaRPr lang="en-US" altLang="zh-CN" sz="2400">
              <a:latin typeface="华文细黑" pitchFamily="2" charset="-122"/>
              <a:ea typeface="华文细黑" pitchFamily="2" charset="-122"/>
              <a:sym typeface="华文细黑" pitchFamily="2" charset="-122"/>
            </a:endParaRPr>
          </a:p>
        </p:txBody>
      </p:sp>
      <p:sp>
        <p:nvSpPr>
          <p:cNvPr id="130" name="Shape 130"/>
          <p:cNvSpPr/>
          <p:nvPr/>
        </p:nvSpPr>
        <p:spPr>
          <a:xfrm>
            <a:off x="4038600" y="3454400"/>
            <a:ext cx="1352550" cy="460375"/>
          </a:xfrm>
          <a:prstGeom prst="rect">
            <a:avLst/>
          </a:prstGeom>
          <a:noFill/>
          <a:ln w="12700">
            <a:noFill/>
          </a:ln>
        </p:spPr>
        <p:txBody>
          <a:bodyPr wrap="none" lIns="45719" rIns="45719">
            <a:spAutoFit/>
          </a:bodyPr>
          <a:p>
            <a:pPr eaLnBrk="1">
              <a:buNone/>
            </a:pPr>
            <a:r>
              <a:rPr lang="en-US" altLang="zh-CN" sz="2400">
                <a:latin typeface="华文细黑" pitchFamily="2" charset="-122"/>
                <a:ea typeface="华文细黑" pitchFamily="2" charset="-122"/>
                <a:sym typeface="华文细黑" pitchFamily="2" charset="-122"/>
              </a:rPr>
              <a:t>zhòngshì</a:t>
            </a:r>
            <a:endParaRPr lang="en-US" altLang="zh-CN" sz="2400">
              <a:latin typeface="华文细黑" pitchFamily="2" charset="-122"/>
              <a:ea typeface="华文细黑" pitchFamily="2" charset="-122"/>
              <a:sym typeface="华文细黑" pitchFamily="2" charset="-122"/>
            </a:endParaRPr>
          </a:p>
        </p:txBody>
      </p:sp>
      <p:sp>
        <p:nvSpPr>
          <p:cNvPr id="131" name="Shape 131"/>
          <p:cNvSpPr/>
          <p:nvPr/>
        </p:nvSpPr>
        <p:spPr>
          <a:xfrm>
            <a:off x="4038600" y="4229100"/>
            <a:ext cx="689610" cy="460375"/>
          </a:xfrm>
          <a:prstGeom prst="rect">
            <a:avLst/>
          </a:prstGeom>
          <a:noFill/>
          <a:ln w="12700">
            <a:noFill/>
          </a:ln>
        </p:spPr>
        <p:txBody>
          <a:bodyPr wrap="none" lIns="45719" rIns="45719">
            <a:spAutoFit/>
          </a:bodyPr>
          <a:p>
            <a:pPr eaLnBrk="1">
              <a:buNone/>
            </a:pPr>
            <a:r>
              <a:rPr lang="en-US" altLang="zh-CN" sz="2400">
                <a:latin typeface="华文细黑" pitchFamily="2" charset="-122"/>
                <a:ea typeface="华文细黑" pitchFamily="2" charset="-122"/>
                <a:sym typeface="华文细黑" pitchFamily="2" charset="-122"/>
              </a:rPr>
              <a:t>gǎn</a:t>
            </a:r>
            <a:endParaRPr lang="en-US" altLang="zh-CN" sz="2400">
              <a:latin typeface="华文细黑" pitchFamily="2" charset="-122"/>
              <a:ea typeface="华文细黑" pitchFamily="2" charset="-122"/>
              <a:sym typeface="华文细黑" pitchFamily="2" charset="-122"/>
            </a:endParaRPr>
          </a:p>
        </p:txBody>
      </p:sp>
      <p:sp>
        <p:nvSpPr>
          <p:cNvPr id="132" name="Shape 132"/>
          <p:cNvSpPr/>
          <p:nvPr/>
        </p:nvSpPr>
        <p:spPr>
          <a:xfrm>
            <a:off x="6562725" y="4914900"/>
            <a:ext cx="1570990" cy="460375"/>
          </a:xfrm>
          <a:prstGeom prst="rect">
            <a:avLst/>
          </a:prstGeom>
          <a:noFill/>
          <a:ln w="12700">
            <a:noFill/>
          </a:ln>
        </p:spPr>
        <p:txBody>
          <a:bodyPr wrap="none" lIns="45719" rIns="45719">
            <a:spAutoFit/>
          </a:bodyPr>
          <a:p>
            <a:pPr eaLnBrk="1">
              <a:buNone/>
            </a:pPr>
            <a:r>
              <a:rPr lang="en-US" altLang="zh-CN" sz="2400">
                <a:latin typeface="Times New Roman" panose="02020703060505090304" pitchFamily="18" charset="0"/>
                <a:cs typeface="Times New Roman" panose="02020703060505090304" pitchFamily="18" charset="0"/>
                <a:sym typeface="Times New Roman" panose="02020703060505090304" pitchFamily="18" charset="0"/>
              </a:rPr>
              <a:t>v. to respect</a:t>
            </a:r>
            <a:endParaRPr lang="en-US" altLang="zh-CN" sz="2400">
              <a:latin typeface="Times New Roman" panose="02020703060505090304" pitchFamily="18" charset="0"/>
              <a:ea typeface="Times New Roman" panose="02020703060505090304" pitchFamily="18" charset="0"/>
              <a:sym typeface="Times New Roman" panose="02020703060505090304" pitchFamily="18" charset="0"/>
            </a:endParaRPr>
          </a:p>
        </p:txBody>
      </p:sp>
      <p:sp>
        <p:nvSpPr>
          <p:cNvPr id="133" name="Shape 133"/>
          <p:cNvSpPr/>
          <p:nvPr/>
        </p:nvSpPr>
        <p:spPr>
          <a:xfrm>
            <a:off x="2573338" y="4922838"/>
            <a:ext cx="699770" cy="460375"/>
          </a:xfrm>
          <a:prstGeom prst="rect">
            <a:avLst/>
          </a:prstGeom>
          <a:noFill/>
          <a:ln w="12700">
            <a:noFill/>
          </a:ln>
        </p:spPr>
        <p:txBody>
          <a:bodyPr wrap="none" lIns="45719" rIns="45719">
            <a:spAutoFit/>
          </a:bodyPr>
          <a:p>
            <a:pPr eaLnBrk="1">
              <a:buNone/>
            </a:pPr>
            <a:r>
              <a:rPr lang="zh-CN" altLang="en-US" sz="2400">
                <a:latin typeface="华文细黑" pitchFamily="2" charset="-122"/>
                <a:ea typeface="华文细黑" pitchFamily="2" charset="-122"/>
                <a:sym typeface="华文细黑" pitchFamily="2" charset="-122"/>
              </a:rPr>
              <a:t>尊重</a:t>
            </a:r>
            <a:endParaRPr lang="zh-CN" altLang="en-US" sz="2400">
              <a:latin typeface="华文细黑" pitchFamily="2" charset="-122"/>
              <a:ea typeface="华文细黑" pitchFamily="2" charset="-122"/>
              <a:sym typeface="华文细黑" pitchFamily="2" charset="-122"/>
            </a:endParaRPr>
          </a:p>
        </p:txBody>
      </p:sp>
      <p:sp>
        <p:nvSpPr>
          <p:cNvPr id="134" name="Shape 134"/>
          <p:cNvSpPr/>
          <p:nvPr/>
        </p:nvSpPr>
        <p:spPr>
          <a:xfrm>
            <a:off x="4038600" y="4914900"/>
            <a:ext cx="1488440" cy="460375"/>
          </a:xfrm>
          <a:prstGeom prst="rect">
            <a:avLst/>
          </a:prstGeom>
          <a:noFill/>
          <a:ln w="12700">
            <a:noFill/>
          </a:ln>
        </p:spPr>
        <p:txBody>
          <a:bodyPr wrap="none" lIns="45719" rIns="45719">
            <a:spAutoFit/>
          </a:bodyPr>
          <a:p>
            <a:pPr eaLnBrk="1">
              <a:buNone/>
            </a:pPr>
            <a:r>
              <a:rPr lang="en-US" altLang="zh-CN" sz="2400">
                <a:latin typeface="华文细黑" pitchFamily="2" charset="-122"/>
                <a:ea typeface="华文细黑" pitchFamily="2" charset="-122"/>
                <a:sym typeface="华文细黑" pitchFamily="2" charset="-122"/>
              </a:rPr>
              <a:t>zūnzhòng</a:t>
            </a:r>
            <a:endParaRPr lang="en-US" altLang="zh-CN" sz="2400">
              <a:latin typeface="华文细黑" pitchFamily="2" charset="-122"/>
              <a:ea typeface="华文细黑" pitchFamily="2" charset="-122"/>
              <a:sym typeface="华文细黑" pitchFamily="2" charset="-12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fill="hold" nodeType="tmRoot"/>
      </p:par>
    </p:tnLst>
    <p:bldLst>
      <p:bldP spid="120" grpId="0" animBg="1" advAuto="1000"/>
      <p:bldP spid="121" grpId="0" animBg="1" advAuto="1000"/>
      <p:bldP spid="122" grpId="0" animBg="1" advAuto="1000"/>
      <p:bldP spid="123" grpId="0" animBg="1" advAuto="1000"/>
      <p:bldP spid="124" grpId="0" animBg="1" advAuto="1000"/>
      <p:bldP spid="125" grpId="0" animBg="1" advAuto="1000"/>
      <p:bldP spid="126" grpId="0" animBg="1" advAuto="1000"/>
      <p:bldP spid="127" grpId="0" animBg="1" advAuto="1000"/>
      <p:bldP spid="128" grpId="0" animBg="1" advAuto="1000"/>
      <p:bldP spid="129" grpId="0" animBg="1" advAuto="1000"/>
      <p:bldP spid="130" grpId="0" animBg="1" advAuto="1000"/>
      <p:bldP spid="131" grpId="0" animBg="1" advAuto="1000"/>
      <p:bldP spid="132" grpId="0" animBg="1" advAuto="1000"/>
      <p:bldP spid="133" grpId="0" animBg="1" advAuto="1000"/>
      <p:bldP spid="134" grpId="0" animBg="1" advAuto="1000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35666" y="236294"/>
            <a:ext cx="10820400" cy="1822904"/>
          </a:xfrm>
        </p:spPr>
        <p:txBody>
          <a:bodyPr>
            <a:normAutofit/>
          </a:bodyPr>
          <a:lstStyle/>
          <a:p>
            <a:r>
              <a:rPr lang="zh-TW" altLang="en-US" sz="5400" b="1" u="sng" dirty="0"/>
              <a:t>自信</a:t>
            </a:r>
            <a:r>
              <a:rPr lang="zh-TW" altLang="en-US" sz="5400" dirty="0"/>
              <a:t> </a:t>
            </a:r>
            <a:r>
              <a:rPr lang="en-US" altLang="zh-TW" sz="5400" dirty="0"/>
              <a:t>ADJ.</a:t>
            </a:r>
            <a:endParaRPr lang="zh-TW" altLang="en-US" sz="5400" dirty="0"/>
          </a:p>
        </p:txBody>
      </p:sp>
      <p:sp>
        <p:nvSpPr>
          <p:cNvPr id="3" name="標題 1"/>
          <p:cNvSpPr txBox="1"/>
          <p:nvPr/>
        </p:nvSpPr>
        <p:spPr>
          <a:xfrm>
            <a:off x="-226695" y="1555750"/>
            <a:ext cx="12418695" cy="16211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4300" dirty="0"/>
              <a:t>他</a:t>
            </a:r>
            <a:r>
              <a:rPr lang="en-US" altLang="zh-TW" sz="4300" dirty="0"/>
              <a:t>__________</a:t>
            </a:r>
            <a:r>
              <a:rPr lang="zh-TW" altLang="en-US" sz="4300" dirty="0"/>
              <a:t>自己能完成这个工作</a:t>
            </a:r>
            <a:endParaRPr lang="zh-TW" altLang="en-US" sz="4300" dirty="0"/>
          </a:p>
          <a:p>
            <a:pPr algn="ctr"/>
            <a:r>
              <a:rPr lang="zh-CN" altLang="en-US" sz="4300" dirty="0"/>
              <a:t>他自信地说</a:t>
            </a:r>
            <a:endParaRPr lang="zh-CN" altLang="en-US" sz="4300" dirty="0"/>
          </a:p>
          <a:p>
            <a:pPr algn="ctr"/>
            <a:r>
              <a:rPr lang="zh-CN" altLang="en-US" sz="4300" dirty="0"/>
              <a:t>他有自信</a:t>
            </a:r>
            <a:endParaRPr lang="zh-CN" altLang="en-US" sz="4300" dirty="0"/>
          </a:p>
          <a:p>
            <a:pPr algn="ctr"/>
            <a:r>
              <a:rPr lang="zh-CN" altLang="en-US" sz="4300" dirty="0"/>
              <a:t>他有自己能完成这个工作的</a:t>
            </a:r>
            <a:r>
              <a:rPr lang="zh-CN" altLang="en-US" sz="4300" dirty="0"/>
              <a:t>自信</a:t>
            </a:r>
            <a:endParaRPr lang="zh-CN" altLang="en-US" sz="4300" dirty="0"/>
          </a:p>
        </p:txBody>
      </p:sp>
      <p:pic>
        <p:nvPicPr>
          <p:cNvPr id="22530" name="Picture 2" descr="在工作中提升自信的技巧- 知乎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3428" y="3419351"/>
            <a:ext cx="5252358" cy="3501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35666" y="236294"/>
            <a:ext cx="10820400" cy="1822904"/>
          </a:xfrm>
        </p:spPr>
        <p:txBody>
          <a:bodyPr>
            <a:normAutofit/>
          </a:bodyPr>
          <a:lstStyle/>
          <a:p>
            <a:r>
              <a:rPr lang="zh-TW" altLang="en-US" sz="5400" b="1" u="sng" dirty="0"/>
              <a:t>自信</a:t>
            </a:r>
            <a:r>
              <a:rPr lang="zh-TW" altLang="en-US" sz="5400" dirty="0"/>
              <a:t> </a:t>
            </a:r>
            <a:r>
              <a:rPr lang="en-US" altLang="zh-TW" sz="5400" dirty="0"/>
              <a:t>ADJ.</a:t>
            </a:r>
            <a:endParaRPr lang="zh-TW" altLang="en-US" sz="5400" dirty="0"/>
          </a:p>
        </p:txBody>
      </p:sp>
      <p:sp>
        <p:nvSpPr>
          <p:cNvPr id="3" name="標題 1"/>
          <p:cNvSpPr txBox="1"/>
          <p:nvPr/>
        </p:nvSpPr>
        <p:spPr>
          <a:xfrm>
            <a:off x="-113278" y="2059198"/>
            <a:ext cx="12418555" cy="11351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4000" dirty="0"/>
              <a:t>他在舞台上</a:t>
            </a:r>
            <a:r>
              <a:rPr lang="en-US" altLang="zh-TW" sz="4000" dirty="0"/>
              <a:t>_____________</a:t>
            </a:r>
            <a:endParaRPr lang="en-US" altLang="zh-TW" sz="4000" dirty="0"/>
          </a:p>
        </p:txBody>
      </p:sp>
      <p:pic>
        <p:nvPicPr>
          <p:cNvPr id="23554" name="Picture 2" descr="全球規模最大！小巨蛋重啟萬人演唱會門票秒殺賣出入場SOP登上TIME | 娛樂| Newtalk新聞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9193" y="3153972"/>
            <a:ext cx="5513614" cy="3675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35666" y="236294"/>
            <a:ext cx="10820400" cy="1822904"/>
          </a:xfrm>
        </p:spPr>
        <p:txBody>
          <a:bodyPr>
            <a:normAutofit/>
          </a:bodyPr>
          <a:lstStyle/>
          <a:p>
            <a:r>
              <a:rPr lang="zh-TW" altLang="en-US" sz="5400" b="1" u="sng" dirty="0"/>
              <a:t>冷静 </a:t>
            </a:r>
            <a:r>
              <a:rPr lang="en-US" altLang="zh-TW" sz="5400" dirty="0"/>
              <a:t>ADJ.</a:t>
            </a:r>
            <a:endParaRPr lang="zh-TW" altLang="en-US" sz="5400" dirty="0"/>
          </a:p>
        </p:txBody>
      </p:sp>
      <p:sp>
        <p:nvSpPr>
          <p:cNvPr id="3" name="標題 1"/>
          <p:cNvSpPr txBox="1"/>
          <p:nvPr/>
        </p:nvSpPr>
        <p:spPr>
          <a:xfrm>
            <a:off x="-113278" y="1555643"/>
            <a:ext cx="12418555" cy="11351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4000" dirty="0"/>
              <a:t>他</a:t>
            </a:r>
            <a:r>
              <a:rPr lang="en-US" altLang="zh-TW" sz="4000" dirty="0"/>
              <a:t>___________</a:t>
            </a:r>
            <a:r>
              <a:rPr lang="zh-TW" altLang="en-US" sz="4000" dirty="0"/>
              <a:t>，遇到什么事情都不会</a:t>
            </a:r>
            <a:r>
              <a:rPr lang="zh-CN" altLang="zh-TW" sz="4000" dirty="0"/>
              <a:t>慌</a:t>
            </a:r>
            <a:r>
              <a:rPr lang="zh-TW" altLang="en-US" sz="4000" dirty="0"/>
              <a:t>乱。</a:t>
            </a:r>
            <a:endParaRPr lang="zh-TW" altLang="en-US" sz="4000" dirty="0"/>
          </a:p>
          <a:p>
            <a:pPr algn="ctr"/>
            <a:r>
              <a:rPr lang="zh-CN" altLang="en-US" sz="4000" dirty="0"/>
              <a:t>他十分冷静，很冷静，总是很冷静，从小就</a:t>
            </a:r>
            <a:r>
              <a:rPr lang="zh-CN" altLang="en-US" sz="4000" dirty="0"/>
              <a:t>很冷静</a:t>
            </a:r>
            <a:endParaRPr lang="zh-CN" altLang="en-US" sz="4000" dirty="0"/>
          </a:p>
        </p:txBody>
      </p:sp>
      <p:pic>
        <p:nvPicPr>
          <p:cNvPr id="24578" name="Picture 2" descr="Meja Kuo 冷靜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061" y="3431725"/>
            <a:ext cx="2758954" cy="3015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35666" y="236294"/>
            <a:ext cx="10820400" cy="1822904"/>
          </a:xfrm>
        </p:spPr>
        <p:txBody>
          <a:bodyPr>
            <a:normAutofit/>
          </a:bodyPr>
          <a:lstStyle/>
          <a:p>
            <a:r>
              <a:rPr lang="zh-TW" altLang="en-US" sz="5400" b="1" u="sng" dirty="0"/>
              <a:t>输</a:t>
            </a:r>
            <a:r>
              <a:rPr lang="zh-TW" altLang="en-US" sz="5400" dirty="0"/>
              <a:t> </a:t>
            </a:r>
            <a:r>
              <a:rPr lang="en-US" altLang="zh-TW" sz="5400" dirty="0"/>
              <a:t>V.</a:t>
            </a:r>
            <a:endParaRPr lang="zh-TW" altLang="en-US" sz="5400" dirty="0"/>
          </a:p>
        </p:txBody>
      </p:sp>
      <p:sp>
        <p:nvSpPr>
          <p:cNvPr id="3" name="標題 1"/>
          <p:cNvSpPr txBox="1"/>
          <p:nvPr/>
        </p:nvSpPr>
        <p:spPr>
          <a:xfrm>
            <a:off x="-113278" y="1491627"/>
            <a:ext cx="12418555" cy="11351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4000" dirty="0"/>
              <a:t>在上次比赛中，她输给了他。</a:t>
            </a:r>
            <a:endParaRPr lang="en-US" altLang="zh-TW" sz="4000" dirty="0"/>
          </a:p>
        </p:txBody>
      </p:sp>
      <p:pic>
        <p:nvPicPr>
          <p:cNvPr id="27652" name="Picture 4" descr="高中生男女跳向角色頂部-插圖素材[87300395] - PIXTA圖庫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44526">
            <a:off x="3393186" y="3326430"/>
            <a:ext cx="5405628" cy="3675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佈景主題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8776</Words>
  <Application>WPS 演示</Application>
  <PresentationFormat>寬螢幕</PresentationFormat>
  <Paragraphs>1064</Paragraphs>
  <Slides>114</Slides>
  <Notes>58</Notes>
  <HiddenSlides>0</HiddenSlides>
  <MMClips>2</MMClips>
  <ScaleCrop>false</ScaleCrop>
  <HeadingPairs>
    <vt:vector size="6" baseType="variant">
      <vt:variant>
        <vt:lpstr>已用的字体</vt:lpstr>
      </vt:variant>
      <vt:variant>
        <vt:i4>29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114</vt:i4>
      </vt:variant>
    </vt:vector>
  </HeadingPairs>
  <TitlesOfParts>
    <vt:vector size="145" baseType="lpstr">
      <vt:lpstr>Arial</vt:lpstr>
      <vt:lpstr>宋体</vt:lpstr>
      <vt:lpstr>Wingdings</vt:lpstr>
      <vt:lpstr>Aptos Display</vt:lpstr>
      <vt:lpstr>苹方-简</vt:lpstr>
      <vt:lpstr>Aptos</vt:lpstr>
      <vt:lpstr>新細明體</vt:lpstr>
      <vt:lpstr>微软雅黑</vt:lpstr>
      <vt:lpstr>Arial Unicode MS</vt:lpstr>
      <vt:lpstr>Calibri</vt:lpstr>
      <vt:lpstr>等线</vt:lpstr>
      <vt:lpstr>汉仪中等线KW</vt:lpstr>
      <vt:lpstr>Söhne</vt:lpstr>
      <vt:lpstr>Thonburi</vt:lpstr>
      <vt:lpstr>標楷體2</vt:lpstr>
      <vt:lpstr>汉仪楷体简</vt:lpstr>
      <vt:lpstr>Microsoft Yahei</vt:lpstr>
      <vt:lpstr>黑体</vt:lpstr>
      <vt:lpstr>宋体-简</vt:lpstr>
      <vt:lpstr>华文细黑</vt:lpstr>
      <vt:lpstr>黑体-简</vt:lpstr>
      <vt:lpstr>华文细黑</vt:lpstr>
      <vt:lpstr>等线 Light</vt:lpstr>
      <vt:lpstr>Times New Roman</vt:lpstr>
      <vt:lpstr>儷宋 Pro</vt:lpstr>
      <vt:lpstr/>
      <vt:lpstr>Söhne</vt:lpstr>
      <vt:lpstr>华文细黑</vt:lpstr>
      <vt:lpstr>標楷體2</vt:lpstr>
      <vt:lpstr>Office 佈景主題</vt:lpstr>
      <vt:lpstr>1_Office 佈景主題</vt:lpstr>
      <vt:lpstr>PowerPoint 演示文稿</vt:lpstr>
      <vt:lpstr>第十六课  生活可以更美好</vt:lpstr>
      <vt:lpstr>PowerPoint 演示文稿</vt:lpstr>
      <vt:lpstr>可 ADV.</vt:lpstr>
      <vt:lpstr>可 ADV.</vt:lpstr>
      <vt:lpstr>PowerPoint 演示文稿</vt:lpstr>
      <vt:lpstr>PowerPoint 演示文稿</vt:lpstr>
      <vt:lpstr>PowerPoint 演示文稿</vt:lpstr>
      <vt:lpstr>恐怕 V.</vt:lpstr>
      <vt:lpstr>恐怕 V.</vt:lpstr>
      <vt:lpstr>恐怕 ADV.</vt:lpstr>
      <vt:lpstr>恐怕 ADV.</vt:lpstr>
      <vt:lpstr>恐怕 ADV.</vt:lpstr>
      <vt:lpstr>恐怕 ADV.</vt:lpstr>
      <vt:lpstr>恐怕 	VS 怕</vt:lpstr>
      <vt:lpstr>恐怕 	VS 怕</vt:lpstr>
      <vt:lpstr>恐怕 	VS 怕</vt:lpstr>
      <vt:lpstr>恐怕 	VS 怕</vt:lpstr>
      <vt:lpstr>恐怕 	VS 怕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到底 </vt:lpstr>
      <vt:lpstr>到底 V.</vt:lpstr>
      <vt:lpstr>到底 V.</vt:lpstr>
      <vt:lpstr>到底 V.</vt:lpstr>
      <vt:lpstr>到底 V.</vt:lpstr>
      <vt:lpstr>到底 ADV.</vt:lpstr>
      <vt:lpstr>到底 ADV.</vt:lpstr>
      <vt:lpstr>到底 ADV.</vt:lpstr>
      <vt:lpstr>到底 ADV.</vt:lpstr>
      <vt:lpstr>PowerPoint 演示文稿</vt:lpstr>
      <vt:lpstr>姐？妹？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不正式                         上对下</vt:lpstr>
      <vt:lpstr>小伙子.N</vt:lpstr>
      <vt:lpstr>PowerPoint 演示文稿</vt:lpstr>
      <vt:lpstr>PowerPoint 演示文稿</vt:lpstr>
      <vt:lpstr>PowerPoint 演示文稿</vt:lpstr>
      <vt:lpstr>PowerPoint 演示文稿</vt:lpstr>
      <vt:lpstr>报名 V.</vt:lpstr>
      <vt:lpstr>报名 V.</vt:lpstr>
      <vt:lpstr>报名 V.</vt:lpstr>
      <vt:lpstr>传真 V.</vt:lpstr>
      <vt:lpstr>传真 V.</vt:lpstr>
      <vt:lpstr>参观 V.</vt:lpstr>
      <vt:lpstr>参观 V.</vt:lpstr>
      <vt:lpstr>PowerPoint 演示文稿</vt:lpstr>
      <vt:lpstr>PowerPoint 演示文稿</vt:lpstr>
      <vt:lpstr>PowerPoint 演示文稿</vt:lpstr>
      <vt:lpstr>PowerPoint 演示文稿</vt:lpstr>
      <vt:lpstr>失望 V.</vt:lpstr>
      <vt:lpstr>失望 V.</vt:lpstr>
      <vt:lpstr>PowerPoint 演示文稿</vt:lpstr>
      <vt:lpstr>原谅 V.</vt:lpstr>
      <vt:lpstr>PowerPoint 演示文稿</vt:lpstr>
      <vt:lpstr>PowerPoint 演示文稿</vt:lpstr>
      <vt:lpstr>PowerPoint 演示文稿</vt:lpstr>
      <vt:lpstr>挂 V.</vt:lpstr>
      <vt:lpstr>挂 V.</vt:lpstr>
      <vt:lpstr>挂 V.</vt:lpstr>
      <vt:lpstr>挂 V.</vt:lpstr>
      <vt:lpstr>推 V.</vt:lpstr>
      <vt:lpstr>PowerPoint 演示文稿</vt:lpstr>
      <vt:lpstr>推 V.</vt:lpstr>
      <vt:lpstr>推 V.</vt:lpstr>
      <vt:lpstr>拿…来说</vt:lpstr>
      <vt:lpstr>PowerPoint 演示文稿</vt:lpstr>
      <vt:lpstr>拿…来说</vt:lpstr>
      <vt:lpstr>拿…来说</vt:lpstr>
      <vt:lpstr>拿…来说</vt:lpstr>
      <vt:lpstr>PowerPoint 演示文稿</vt:lpstr>
      <vt:lpstr>PowerPoint 演示文稿</vt:lpstr>
      <vt:lpstr>代表 V.</vt:lpstr>
      <vt:lpstr>代表 V.</vt:lpstr>
      <vt:lpstr>激动 ADJ.</vt:lpstr>
      <vt:lpstr>激动.ADJ</vt:lpstr>
      <vt:lpstr>激动.ADJ</vt:lpstr>
      <vt:lpstr>马虎 ADJ.		</vt:lpstr>
      <vt:lpstr>马虎 ADJ.</vt:lpstr>
      <vt:lpstr>同情 V.</vt:lpstr>
      <vt:lpstr>预习 V.</vt:lpstr>
      <vt:lpstr>PowerPoint 演示文稿</vt:lpstr>
      <vt:lpstr>PowerPoint 演示文稿</vt:lpstr>
      <vt:lpstr>PowerPoint 演示文稿</vt:lpstr>
      <vt:lpstr>自信 ADJ.</vt:lpstr>
      <vt:lpstr>自信 ADJ.</vt:lpstr>
      <vt:lpstr>冷静 ADJ.</vt:lpstr>
      <vt:lpstr>输 V.</vt:lpstr>
      <vt:lpstr>输 V.</vt:lpstr>
      <vt:lpstr>重视 V.</vt:lpstr>
      <vt:lpstr>重视 V.</vt:lpstr>
      <vt:lpstr>尊重 V.</vt:lpstr>
      <vt:lpstr>尊重 V.</vt:lpstr>
      <vt:lpstr>PowerPoint 演示文稿</vt:lpstr>
      <vt:lpstr>PowerPoint 演示文稿</vt:lpstr>
      <vt:lpstr>敢 V.</vt:lpstr>
      <vt:lpstr>敢 V.</vt:lpstr>
      <vt:lpstr>敢 V.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3/26</dc:title>
  <dc:creator>施鑫午</dc:creator>
  <cp:lastModifiedBy>WPS_1337180402</cp:lastModifiedBy>
  <cp:revision>54</cp:revision>
  <dcterms:created xsi:type="dcterms:W3CDTF">2024-04-23T07:20:57Z</dcterms:created>
  <dcterms:modified xsi:type="dcterms:W3CDTF">2024-04-23T07:20:57Z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A4CBF5F6C71C45F97A42266614584263_42</vt:lpwstr>
  </property>
  <property fmtid="{D5CDD505-2E9C-101B-9397-08002B2CF9AE}" pid="3" name="KSOProductBuildVer">
    <vt:lpwstr>2052-6.5.2.8766</vt:lpwstr>
  </property>
</Properties>
</file>